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8" r:id="rId3"/>
    <p:sldId id="257" r:id="rId4"/>
    <p:sldId id="258" r:id="rId5"/>
    <p:sldId id="267" r:id="rId6"/>
    <p:sldId id="268" r:id="rId7"/>
    <p:sldId id="260" r:id="rId8"/>
    <p:sldId id="275" r:id="rId9"/>
    <p:sldId id="264" r:id="rId10"/>
    <p:sldId id="269" r:id="rId11"/>
    <p:sldId id="270" r:id="rId12"/>
    <p:sldId id="271" r:id="rId13"/>
    <p:sldId id="272" r:id="rId14"/>
    <p:sldId id="273" r:id="rId15"/>
    <p:sldId id="261" r:id="rId16"/>
    <p:sldId id="274" r:id="rId17"/>
    <p:sldId id="263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6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6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D592A2-2F61-4BAB-A73E-D60A17042DD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08836-C60D-46DD-A59D-3284F4503B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india.org/" TargetMode="External"/><Relationship Id="rId2" Type="http://schemas.openxmlformats.org/officeDocument/2006/relationships/hyperlink" Target="https://www.mohfw.gov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2B83-9734-4985-AC12-5D0ADBCC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270" y="1393165"/>
            <a:ext cx="10232160" cy="203583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COVID -19 FUTURE FORECASTING </a:t>
            </a:r>
            <a:r>
              <a:rPr lang="en-US" sz="32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Using Supervised Machine Learning Models</a:t>
            </a:r>
            <a:br>
              <a:rPr lang="en-US" sz="32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REVIEW-1</a:t>
            </a:r>
            <a:br>
              <a:rPr lang="en-US" sz="32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chemeClr val="tx1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99E08-B69F-40A6-A6B5-0D2BF5FD7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829" y="4408098"/>
            <a:ext cx="10058400" cy="1130138"/>
          </a:xfrm>
        </p:spPr>
        <p:txBody>
          <a:bodyPr>
            <a:noAutofit/>
          </a:bodyPr>
          <a:lstStyle/>
          <a:p>
            <a:r>
              <a:rPr lang="en-IN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                                                              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KUMAR Reddy b– 221003068</a:t>
            </a:r>
          </a:p>
          <a:p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Allapureddy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Niranjan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221003006</a:t>
            </a:r>
          </a:p>
          <a:p>
            <a:r>
              <a:rPr lang="en-IN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arulmani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92554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80E-BD9B-45DC-B911-75EA1B3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LINEAR 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12A3-4408-4D8A-B59B-64FAC536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92917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predict scores on one variable from the scores on a second variable.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we are predicting is called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criterion variable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is referred to as Y.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we are basing our predictions on is called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is referred to as X.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there is only one predictor variable, the prediction method is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of Y when plotted as a function of X form a straight line.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consists of finding the best-fitting straight line through the points. The best-fitting line is called 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line is typically computed with statistical software.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DA9-9C27-4844-8C4F-367DAB72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5429"/>
            <a:ext cx="10058400" cy="1785257"/>
          </a:xfrm>
        </p:spPr>
        <p:txBody>
          <a:bodyPr>
            <a:normAutofit/>
          </a:bodyPr>
          <a:lstStyle/>
          <a:p>
            <a:r>
              <a:rPr lang="en-US" sz="2800" b="1" cap="small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COMPUTING REGRESSION LINE</a:t>
            </a:r>
            <a:br>
              <a:rPr lang="en-US" b="1" i="0" cap="small" dirty="0">
                <a:solidFill>
                  <a:srgbClr val="000000"/>
                </a:solidFill>
                <a:effectLst/>
                <a:latin typeface="Genev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A84F-0206-425B-85CC-D3A05C16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926"/>
            <a:ext cx="10058400" cy="4014168"/>
          </a:xfrm>
        </p:spPr>
        <p:txBody>
          <a:bodyPr>
            <a:normAutofit fontScale="92500" lnSpcReduction="10000"/>
          </a:bodyPr>
          <a:lstStyle/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age of computers, the regression line is typically computed with statistical software. However, the calculations are relatively easy, and are given here for anyone who is interested. 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a regression line is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Y' =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slope (b) can be calculated as follows:</a:t>
            </a:r>
          </a:p>
          <a:p>
            <a:pPr marL="0" indent="0" algn="l">
              <a:buClrTx/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b  = r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intercept (A) can be calculated as</a:t>
            </a:r>
          </a:p>
          <a:p>
            <a:pPr marL="0" indent="0" algn="l">
              <a:buClrTx/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M</a:t>
            </a:r>
            <a:r>
              <a:rPr lang="en-US" sz="22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</a:t>
            </a:r>
            <a:r>
              <a:rPr lang="en-US" sz="22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Tx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mean of X  and  M</a:t>
            </a:r>
            <a:r>
              <a:rPr lang="en-US" sz="2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mean of Y.</a:t>
            </a:r>
          </a:p>
          <a:p>
            <a:pPr marL="0" indent="0" algn="l">
              <a:buClrTx/>
              <a:buNone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standard deviation of X and 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Y.</a:t>
            </a:r>
          </a:p>
          <a:p>
            <a:pPr marL="0" indent="0" algn="l">
              <a:buClrTx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is the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between X and 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8419-4876-4A36-9648-F9C740C9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SUPPORT  VECTOR 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361C-DBEC-42F4-A7A4-27DAB822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514"/>
            <a:ext cx="10058400" cy="382258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(SVMs) are well known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both regression and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problems.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SVMs in regression is are known as Support Vector Regression (SVR).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 gives us the flexibility to define how much error is acceptable in our model and will find an appropriate line (or hyperplane in higher dimensions) to fit the data.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objective function of SVR is to minimize the coefficients — more specifically.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error term is instead handled in the constraints, where we set the absolute error less than or equal to a specified margin, called the maximum error, ϵ (epsilon).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92929"/>
              </a:solidFill>
              <a:latin typeface="medium-content-serif-fon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CE7A-FED0-441D-9953-8448F1CC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SUPPORT</a:t>
            </a:r>
            <a:r>
              <a:rPr lang="en-IN" sz="4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VECTOR  MACHINE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85D8-5635-4620-98FB-E5815A4B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solves the regression problems using a linear function, so while dealing with problems of non-linear regression, it maps input vector(x) to n-dimensional space called a feature space (z).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function can be depicted as: 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(x) = x’β + b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make it as flat as possible thus to find the value of f (x) with (β’β) as minimal  norm values.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the problem fits in minimization function as:</a:t>
            </a:r>
          </a:p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J(β) = 1/2 β’β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special condition of the values of all residuals not more than ε, as in the following equation: ∀n : |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 + b)| ≤ ε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5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B9A0-EEF9-4CAA-ADF3-21DEA296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2BD9-A3A0-454D-9CAA-58184AEA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exponential smoothing family methods, forecasting is done based on previous periods’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past data observations’ influence is decaying exponentially as they become older.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 the weight assigned to different lag values is geometrically declined.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is a very simple powerful time series forecasting method specifically for univariate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forecast for the current time (Ft) in ES is given by: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F(t) = αA(t−1) + (1 − α)F(t−1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smoothing cost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0 ≤ α ≤ 1,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A(t−1) is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value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previous period in time series,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F(t−1) is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value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previous forecast.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5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F8C6-6552-4FEC-BBBF-B3C3373B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4845"/>
            <a:ext cx="10058400" cy="141280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DATASET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3A41-D645-487B-9D0F-7E9E3B0E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1349"/>
            <a:ext cx="10058400" cy="3143794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forecasting of COVID-19 spread focusing on the number of new confirmed cases, the number of deaths, and the number of recoveries.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 data from 30/1/2020 to 05/10/2020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data are from the daily case report and the update frequency of data is one day.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information from the states and union territories of India at daily level.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level data comes from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Ministry of Health &amp; Family Welfare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data comes from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covid19india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4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8B18-2B54-4BE0-92B7-D747403A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86603"/>
            <a:ext cx="9718765" cy="145075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523B6-905C-404D-B72C-CA6CB4ED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6" t="43080" r="36662" b="16221"/>
          <a:stretch/>
        </p:blipFill>
        <p:spPr>
          <a:xfrm>
            <a:off x="1436915" y="1924594"/>
            <a:ext cx="893481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A1C4-3B94-4DB9-B0C2-539089C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4844"/>
            <a:ext cx="10058400" cy="145075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EVALUATION 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C3DB-AEF3-45C7-90F9-B1D4AB90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02" y="1846052"/>
            <a:ext cx="10077378" cy="402304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this project, we evaluate the performance of each of the learning models in terms of below-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R-SQUARED SCORE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R^2 is a statistical measure that explains the percentage of variation independent variable. The high R^2 score shows the goodness of the trained model.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ADJUSTED R-SQUARED SCORE </a:t>
            </a:r>
            <a:r>
              <a:rPr lang="en-IN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primary difference between R^2 and R^2 adjusted is that the latter adjusts for the number of features in a prediction model.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3D135-7D46-4B74-8C90-1EE80144F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7" t="70789" r="56754" b="24881"/>
          <a:stretch/>
        </p:blipFill>
        <p:spPr>
          <a:xfrm>
            <a:off x="3657599" y="2973980"/>
            <a:ext cx="3762103" cy="700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5936A-4A3B-48AB-8A7A-215BDAE61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43810" r="33000" b="51492"/>
          <a:stretch/>
        </p:blipFill>
        <p:spPr>
          <a:xfrm>
            <a:off x="3657599" y="4654900"/>
            <a:ext cx="3762103" cy="7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7C77-1143-4D0C-99E1-EE66BDDF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EVALUATION  PARAMETERS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0A97-4C5D-4446-A566-80E45119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It is the average magnitude of the errors in the set of model predictions. Fewer score values show the goodness of learning models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(MSE)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distance of data points from the regression line and squaring them. The smaller MSE shows the closer you are to finding the line of best fit.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RMSE is thus a measure of how concentrated the actual data points are around the best fit line. It is the error rate given by the square root of MSE.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32C3-329B-4DA2-8B38-596E6EA7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28" t="39492" r="35786" b="54604"/>
          <a:stretch/>
        </p:blipFill>
        <p:spPr>
          <a:xfrm>
            <a:off x="4310743" y="3868300"/>
            <a:ext cx="2412273" cy="61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D1419-59DF-4DC4-92CC-6322FBA3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28" t="59555" r="35786" b="34096"/>
          <a:stretch/>
        </p:blipFill>
        <p:spPr>
          <a:xfrm>
            <a:off x="4310742" y="5255140"/>
            <a:ext cx="2412273" cy="61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05F87-2188-48BB-ACCC-76A0C1C71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59" t="17430" r="34202" b="76040"/>
          <a:stretch/>
        </p:blipFill>
        <p:spPr>
          <a:xfrm>
            <a:off x="4310744" y="2498878"/>
            <a:ext cx="2412272" cy="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59CD-154A-491A-9F9B-817B478C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774"/>
            <a:ext cx="10058400" cy="831586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THANK  YOU.</a:t>
            </a:r>
            <a:endParaRPr lang="en-IN" sz="3600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F0C-A110-4502-8F73-5A0168C8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A8A-E2C3-4196-91F9-00EE7B02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Plan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models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31763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757C-00F6-4372-8723-D0F91CD5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6376"/>
            <a:ext cx="10058400" cy="91440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63C8-CAAF-45E3-8569-A317E714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4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COVID-19 declared as a global pandemic by WHO, has emerged as the most aggressive disease, impacting more than 90% countries of the world. The number of infected and deceased patients has been increasing at an alarming rate in almost all the affected nations.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Forecasting techniques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can be inculcated thereby assisting in designing better strategies and in taking productive decisions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(ML)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based forecasting mechanisms have proved their significance to anticipate in perioperative outcomes to improve the decision making on the future course of actions.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study describes the capability of ML models to forecast the number of upcoming patients affected by COVID-19 which is presently considered as a potential threat to mankind.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45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36C9-BFEE-46AA-A38C-CFD788A5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333" y="0"/>
            <a:ext cx="12310334" cy="1682152"/>
          </a:xfrm>
          <a:noFill/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PROBLEM 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481A-746B-4B39-B4F1-D2D33F54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682152"/>
            <a:ext cx="10118786" cy="453749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particular, the standard forecasting models have been used in this study to forecast the threatening factors of COVID-19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S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upport vector machine (SVM)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L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east absolute shrinkage and selection operator (LASSO)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E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xponential smoothing (ES)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L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inear Regression (LR)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Three types of predictions are made by each of the models, such as  1.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number of newly infected case 2.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number of deaths and 3.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number of recoveries in the next 10 days.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techniques assess the situations of the past thereby enabling better predictions about the situation to occur in future</a:t>
            </a:r>
            <a:r>
              <a:rPr lang="en-IN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2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44E1-F859-4051-88B8-51C10CD4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F0FD-2B57-4ECA-9B77-CEA0025E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literature, forecasting has been done based on various forecasting techniques and different data sources.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is also done based on techniques that are used for forecasting, i.e., data science/machine learning techniques. However, there are also a few other categories that are used in the literature for forecasting. In nutshell, these categories are broadly divided into the following four sets: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media/other communication media data.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Stochastic theory/mathematical models.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science/Machine learning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2474-24DF-4EE2-9D0F-F84C5917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LITERATURE SURVEY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16E4-6EA9-469D-8C55-39B0751B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0617" cy="402336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literature, many studies are also carried out on clinical data also.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studies may be useful for physician, doctors, and researchers in the medical domain for investigating better diagnostic methods and for pharmaceutical industries in formulating vaccines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statistical, analytical, mathematical and medical parameters are taken into consideration for analysis. However, major significant parameters are listed below: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death count.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distancing, quarantine, isolation.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Mobility.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disease, etc.</a:t>
            </a:r>
          </a:p>
          <a:p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F051-8814-475A-B6B8-3D48B605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869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8AFA-6403-467E-887D-9C014833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174"/>
            <a:ext cx="10058400" cy="404892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dataset contains the number of confirmed cases, deaths, and recoveries in the past number of days from which the pandemic started.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dataset will be preprocessed for this study to find the global statistics of the daily number of deaths, confirmed cases, and recoveries.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initial data preprocessing step, the dataset has been divided into two subsets: a training set (56 days) to train the models and testing set (10 days).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Supervised learning models such as SVM, LR, LASSO, and ES will be used for the future forecasting of COVID-19.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have been trained on the newly confirmed cases, recovery, and death patterns.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models have then been evaluated based on some important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9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A5E-09E8-40DA-BFA5-992AEF8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                     PROPOSED  WORK 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9A0A-1148-4DDB-BCD4-D5BF4136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1" y="2812869"/>
            <a:ext cx="4119156" cy="30562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1D52F-463E-4FB8-B847-BBDE8F7CA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86" t="41334" r="30357" b="16698"/>
          <a:stretch/>
        </p:blipFill>
        <p:spPr>
          <a:xfrm>
            <a:off x="2168433" y="1924352"/>
            <a:ext cx="7262949" cy="4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3F2A-9A9A-420B-88FB-A7031876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SUPERVISED MACHINE LEARNING MODELS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022D-33AF-48C3-BE6E-31EAADE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a target prediction value based on independent variables. Used for finding out the relationship between variables and forecasting.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-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SVM regression being a non-parametric technique depends on a set of mathematical functions. The set of functions called KERNEL, transforms the data inputs into the desired form.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time series forecasting method for univariate data that can be extended to support data with a systematic trend or seasonal component.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Forecasting is done based on previous periods’ data.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-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regression model belongs to the linear regression technique which uses shrinkage. Shrinkage in this context refers to the shrinking of extreme values of a data sample towards central values. It makes it more stable and reduces errors.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42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1472</TotalTime>
  <Words>1694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Copperplate Gothic Bold</vt:lpstr>
      <vt:lpstr>Geneva</vt:lpstr>
      <vt:lpstr>medium-content-serif-font</vt:lpstr>
      <vt:lpstr>Times New Roman</vt:lpstr>
      <vt:lpstr>Wingdings</vt:lpstr>
      <vt:lpstr>Retrospect</vt:lpstr>
      <vt:lpstr>COVID -19 FUTURE FORECASTING Using Supervised Machine Learning Models REVIEW-1 </vt:lpstr>
      <vt:lpstr>AGENDA</vt:lpstr>
      <vt:lpstr>OBJECTIVES</vt:lpstr>
      <vt:lpstr>             PROBLEM  FORMULATION</vt:lpstr>
      <vt:lpstr>LITERATURE SURVEY</vt:lpstr>
      <vt:lpstr>LITERATURE SURVEY</vt:lpstr>
      <vt:lpstr>METHODOLOGY</vt:lpstr>
      <vt:lpstr>                     PROPOSED  WORK  PLAN</vt:lpstr>
      <vt:lpstr>SUPERVISED MACHINE LEARNING MODELS</vt:lpstr>
      <vt:lpstr>LINEAR  REGRESSION</vt:lpstr>
      <vt:lpstr>COMPUTING REGRESSION LINE </vt:lpstr>
      <vt:lpstr>SUPPORT  VECTOR  MACHINE</vt:lpstr>
      <vt:lpstr>SUPPORT VECTOR  MACHINE</vt:lpstr>
      <vt:lpstr>EXPONENTIAL SMOOTHING</vt:lpstr>
      <vt:lpstr>DATASET  DESCRIPTION</vt:lpstr>
      <vt:lpstr>DATA SET</vt:lpstr>
      <vt:lpstr>EVALUATION  PARAMETERS</vt:lpstr>
      <vt:lpstr>EVALUATION  PARAMETERS</vt:lpstr>
      <vt:lpstr>THANK 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Future Forecasting Using Supervised Machine Learning Models</dc:title>
  <dc:creator>tellakulahimabindu@gmail.com</dc:creator>
  <cp:lastModifiedBy>tellakulahimabindu@gmail.com</cp:lastModifiedBy>
  <cp:revision>62</cp:revision>
  <dcterms:created xsi:type="dcterms:W3CDTF">2020-09-07T14:11:02Z</dcterms:created>
  <dcterms:modified xsi:type="dcterms:W3CDTF">2020-10-06T17:30:48Z</dcterms:modified>
</cp:coreProperties>
</file>