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sldIdLst>
    <p:sldId id="257" r:id="rId5"/>
    <p:sldId id="258" r:id="rId6"/>
    <p:sldId id="268" r:id="rId7"/>
    <p:sldId id="259" r:id="rId8"/>
    <p:sldId id="260" r:id="rId9"/>
    <p:sldId id="265" r:id="rId10"/>
    <p:sldId id="262" r:id="rId11"/>
    <p:sldId id="263" r:id="rId12"/>
    <p:sldId id="264" r:id="rId13"/>
    <p:sldId id="261" r:id="rId14"/>
    <p:sldId id="267"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116" d="100"/>
          <a:sy n="116" d="100"/>
        </p:scale>
        <p:origin x="11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ECF NEXT</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ECF Next Main Application</a:t>
          </a:r>
          <a:br>
            <a:rPr lang="en-US" dirty="0"/>
          </a:br>
          <a:r>
            <a:rPr lang="en-US" dirty="0"/>
            <a:t>(Startup)</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ECF SHARED</a:t>
          </a:r>
          <a:br>
            <a:rPr lang="en-US" dirty="0"/>
          </a:br>
          <a:r>
            <a:rPr lang="en-US" dirty="0"/>
            <a:t>LIBRARY</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Reusable Code for ECF Next and ECF Content Access</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ECF CONTENT ACCESS</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ECF Content Access </a:t>
          </a:r>
          <a:br>
            <a:rPr lang="en-US" dirty="0"/>
          </a:br>
          <a:r>
            <a:rPr lang="en-US" dirty="0"/>
            <a:t>(Content Viewing Application)</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custLinFactNeighborY="1205">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ECF NEXT</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ECF Next Main Application</a:t>
          </a:r>
          <a:br>
            <a:rPr lang="en-US" sz="1100" kern="1200" dirty="0"/>
          </a:br>
          <a:r>
            <a:rPr lang="en-US" sz="1100" kern="1200" dirty="0"/>
            <a:t>(Startup)</a:t>
          </a:r>
        </a:p>
      </dsp:txBody>
      <dsp:txXfrm>
        <a:off x="3280" y="0"/>
        <a:ext cx="2237291" cy="1166701"/>
      </dsp:txXfrm>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ECF SHARED</a:t>
          </a:r>
          <a:br>
            <a:rPr lang="en-US" sz="1100" kern="1200" dirty="0"/>
          </a:br>
          <a:r>
            <a:rPr lang="en-US" sz="1100" kern="1200" dirty="0"/>
            <a:t>LIBRARY</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Reusable Code for ECF Next and ECF Content Access</a:t>
          </a:r>
        </a:p>
      </dsp:txBody>
      <dsp:txXfrm>
        <a:off x="2240571" y="2479240"/>
        <a:ext cx="2237291" cy="1166701"/>
      </dsp:txXfrm>
    </dsp:sp>
    <dsp:sp modelId="{6C1697D8-F9A2-4451-950E-C8D8168BBC75}">
      <dsp:nvSpPr>
        <dsp:cNvPr id="0" name=""/>
        <dsp:cNvSpPr/>
      </dsp:nvSpPr>
      <dsp:spPr>
        <a:xfrm rot="28931">
          <a:off x="4164630" y="1825607"/>
          <a:ext cx="626463" cy="0"/>
        </a:xfrm>
        <a:custGeom>
          <a:avLst/>
          <a:gdLst/>
          <a:ahLst/>
          <a:cxnLst/>
          <a:rect l="0" t="0" r="0" b="0"/>
          <a:pathLst>
            <a:path>
              <a:moveTo>
                <a:pt x="0" y="0"/>
              </a:moveTo>
              <a:lnTo>
                <a:pt x="626463" y="0"/>
              </a:lnTo>
            </a:path>
          </a:pathLst>
        </a:custGeom>
        <a:no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9486"/>
          <a:ext cx="1610849" cy="437513"/>
        </a:xfrm>
        <a:prstGeom prst="homePlate">
          <a:avLst>
            <a:gd name="adj" fmla="val 4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ECF CONTENT ACCESS</a:t>
          </a:r>
        </a:p>
      </dsp:txBody>
      <dsp:txXfrm rot="10800000">
        <a:off x="4878586" y="1609486"/>
        <a:ext cx="1523346" cy="437513"/>
      </dsp:txXfrm>
    </dsp:sp>
    <dsp:sp modelId="{2E1F219F-885D-437D-9D95-1C496EBAD119}">
      <dsp:nvSpPr>
        <dsp:cNvPr id="0" name=""/>
        <dsp:cNvSpPr/>
      </dsp:nvSpPr>
      <dsp:spPr>
        <a:xfrm>
          <a:off x="4477862" y="5272"/>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ECF Content Access </a:t>
          </a:r>
          <a:br>
            <a:rPr lang="en-US" sz="1100" kern="1200" dirty="0"/>
          </a:br>
          <a:r>
            <a:rPr lang="en-US" sz="1100" kern="1200" dirty="0"/>
            <a:t>(Content Viewing Application)</a:t>
          </a:r>
        </a:p>
      </dsp:txBody>
      <dsp:txXfrm>
        <a:off x="4477862" y="5272"/>
        <a:ext cx="2237291" cy="1166701"/>
      </dsp:txXfrm>
    </dsp:sp>
    <dsp:sp modelId="{8801BA21-B732-43C2-BD4E-EED526CA614C}">
      <dsp:nvSpPr>
        <dsp:cNvPr id="0" name=""/>
        <dsp:cNvSpPr/>
      </dsp:nvSpPr>
      <dsp:spPr>
        <a:xfrm>
          <a:off x="5596508" y="1244892"/>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71973"/>
          <a:ext cx="72918" cy="7291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1211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60114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858312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119311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82417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671176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0995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95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368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5796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531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7902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4268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7194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6285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9114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9518995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Angular </a:t>
            </a:r>
            <a:br>
              <a:rPr lang="en-US" sz="4400" dirty="0">
                <a:solidFill>
                  <a:schemeClr val="tx1"/>
                </a:solidFill>
              </a:rPr>
            </a:br>
            <a:r>
              <a:rPr lang="en-US" sz="4400" dirty="0">
                <a:solidFill>
                  <a:schemeClr val="tx1"/>
                </a:solidFill>
              </a:rPr>
              <a:t>shared</a:t>
            </a:r>
            <a:br>
              <a:rPr lang="en-US" sz="4400" dirty="0">
                <a:solidFill>
                  <a:schemeClr val="tx1"/>
                </a:solidFill>
              </a:rPr>
            </a:br>
            <a:r>
              <a:rPr lang="en-US" sz="4400" dirty="0">
                <a:solidFill>
                  <a:schemeClr val="tx1"/>
                </a:solidFill>
              </a:rPr>
              <a:t>library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https://angular.io/guide/libraries</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Best Practices Session</a:t>
            </a:r>
            <a:br>
              <a:rPr lang="en-US" dirty="0">
                <a:solidFill>
                  <a:schemeClr val="tx1">
                    <a:lumMod val="75000"/>
                    <a:lumOff val="25000"/>
                  </a:schemeClr>
                </a:solidFill>
              </a:rPr>
            </a:br>
            <a:r>
              <a:rPr lang="en-US" dirty="0">
                <a:solidFill>
                  <a:schemeClr val="tx1">
                    <a:lumMod val="75000"/>
                    <a:lumOff val="25000"/>
                  </a:schemeClr>
                </a:solidFill>
              </a:rPr>
              <a:t>NPM Registry – Hennepin </a:t>
            </a:r>
          </a:p>
        </p:txBody>
      </p:sp>
      <p:sp>
        <p:nvSpPr>
          <p:cNvPr id="3" name="TextBox 2">
            <a:extLst>
              <a:ext uri="{FF2B5EF4-FFF2-40B4-BE49-F238E27FC236}">
                <a16:creationId xmlns:a16="http://schemas.microsoft.com/office/drawing/2014/main" id="{15947D30-3E15-4CEA-AAD8-697A7BA23A4D}"/>
              </a:ext>
            </a:extLst>
          </p:cNvPr>
          <p:cNvSpPr txBox="1"/>
          <p:nvPr/>
        </p:nvSpPr>
        <p:spPr>
          <a:xfrm>
            <a:off x="4740751" y="2160104"/>
            <a:ext cx="6669371" cy="2585323"/>
          </a:xfrm>
          <a:prstGeom prst="rect">
            <a:avLst/>
          </a:prstGeom>
          <a:noFill/>
        </p:spPr>
        <p:txBody>
          <a:bodyPr wrap="square" rtlCol="0">
            <a:spAutoFit/>
          </a:bodyPr>
          <a:lstStyle/>
          <a:p>
            <a:pPr marL="285750" indent="-285750">
              <a:buFontTx/>
              <a:buChar char="-"/>
            </a:pPr>
            <a:r>
              <a:rPr lang="en-US" dirty="0"/>
              <a:t>When to use the NPMJS Registry</a:t>
            </a:r>
          </a:p>
          <a:p>
            <a:pPr marL="285750" indent="-285750">
              <a:buFontTx/>
              <a:buChar char="-"/>
            </a:pPr>
            <a:r>
              <a:rPr lang="en-US" dirty="0"/>
              <a:t>Consider using Private Registries for Hennepin’s Source Code ALWAYS!</a:t>
            </a:r>
          </a:p>
          <a:p>
            <a:pPr marL="285750" indent="-285750">
              <a:buFontTx/>
              <a:buChar char="-"/>
            </a:pPr>
            <a:r>
              <a:rPr lang="en-US" dirty="0"/>
              <a:t>Identifying What should go in Hennepin’s NPMJS Registry</a:t>
            </a:r>
          </a:p>
          <a:p>
            <a:pPr marL="285750" indent="-285750">
              <a:buFontTx/>
              <a:buChar char="-"/>
            </a:pPr>
            <a:r>
              <a:rPr lang="en-US" dirty="0"/>
              <a:t>Should we create our own Registry?</a:t>
            </a:r>
          </a:p>
          <a:p>
            <a:pPr marL="742950" lvl="1" indent="-285750">
              <a:buFontTx/>
              <a:buChar char="-"/>
            </a:pPr>
            <a:r>
              <a:rPr lang="en-US" dirty="0"/>
              <a:t>What to Consider when making a decision</a:t>
            </a:r>
          </a:p>
          <a:p>
            <a:pPr marL="1200150" lvl="2" indent="-285750">
              <a:buFontTx/>
              <a:buChar char="-"/>
            </a:pPr>
            <a:r>
              <a:rPr lang="en-US" dirty="0"/>
              <a:t>Payments</a:t>
            </a:r>
          </a:p>
          <a:p>
            <a:pPr marL="1200150" lvl="2" indent="-285750">
              <a:buFontTx/>
              <a:buChar char="-"/>
            </a:pPr>
            <a:r>
              <a:rPr lang="en-US" dirty="0"/>
              <a:t>Organization Structure</a:t>
            </a:r>
          </a:p>
          <a:p>
            <a:pPr marL="1200150" lvl="2" indent="-285750">
              <a:buFontTx/>
              <a:buChar char="-"/>
            </a:pPr>
            <a:r>
              <a:rPr lang="en-US" dirty="0"/>
              <a:t>Your own Reason</a:t>
            </a:r>
          </a:p>
        </p:txBody>
      </p:sp>
    </p:spTree>
    <p:extLst>
      <p:ext uri="{BB962C8B-B14F-4D97-AF65-F5344CB8AC3E}">
        <p14:creationId xmlns:p14="http://schemas.microsoft.com/office/powerpoint/2010/main" val="92668451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DEMO - Coding</a:t>
            </a:r>
          </a:p>
        </p:txBody>
      </p:sp>
      <p:sp>
        <p:nvSpPr>
          <p:cNvPr id="3" name="TextBox 2">
            <a:extLst>
              <a:ext uri="{FF2B5EF4-FFF2-40B4-BE49-F238E27FC236}">
                <a16:creationId xmlns:a16="http://schemas.microsoft.com/office/drawing/2014/main" id="{15947D30-3E15-4CEA-AAD8-697A7BA23A4D}"/>
              </a:ext>
            </a:extLst>
          </p:cNvPr>
          <p:cNvSpPr txBox="1"/>
          <p:nvPr/>
        </p:nvSpPr>
        <p:spPr>
          <a:xfrm>
            <a:off x="4614855" y="2438400"/>
            <a:ext cx="6669371" cy="369332"/>
          </a:xfrm>
          <a:prstGeom prst="rect">
            <a:avLst/>
          </a:prstGeom>
          <a:noFill/>
        </p:spPr>
        <p:txBody>
          <a:bodyPr wrap="square" rtlCol="0">
            <a:spAutoFit/>
          </a:bodyPr>
          <a:lstStyle/>
          <a:p>
            <a:pPr marL="285750" indent="-285750">
              <a:buFontTx/>
              <a:buChar char="-"/>
            </a:pPr>
            <a:r>
              <a:rPr lang="en-US" dirty="0"/>
              <a:t>If time Permits!</a:t>
            </a:r>
          </a:p>
        </p:txBody>
      </p:sp>
    </p:spTree>
    <p:extLst>
      <p:ext uri="{BB962C8B-B14F-4D97-AF65-F5344CB8AC3E}">
        <p14:creationId xmlns:p14="http://schemas.microsoft.com/office/powerpoint/2010/main" val="144406054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F1C7000-FD57-4544-ADC2-397E96C1C6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6759" y="645106"/>
            <a:ext cx="5495104" cy="55646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175D86-078D-4C4A-9E8C-4D4A0FB4CB5E}"/>
              </a:ext>
            </a:extLst>
          </p:cNvPr>
          <p:cNvSpPr>
            <a:spLocks noGrp="1"/>
          </p:cNvSpPr>
          <p:nvPr>
            <p:ph type="title"/>
          </p:nvPr>
        </p:nvSpPr>
        <p:spPr>
          <a:xfrm>
            <a:off x="7957225" y="1559768"/>
            <a:ext cx="2978281" cy="3135379"/>
          </a:xfrm>
        </p:spPr>
        <p:txBody>
          <a:bodyPr vert="horz" lIns="91440" tIns="45720" rIns="91440" bIns="45720" rtlCol="0" anchor="ctr">
            <a:normAutofit/>
          </a:bodyPr>
          <a:lstStyle/>
          <a:p>
            <a:pPr algn="ctr">
              <a:lnSpc>
                <a:spcPct val="83000"/>
              </a:lnSpc>
            </a:pPr>
            <a:r>
              <a:rPr lang="en-US" sz="3700" cap="all" spc="-100">
                <a:solidFill>
                  <a:schemeClr val="bg1"/>
                </a:solidFill>
              </a:rPr>
              <a:t>Questions &amp; Answers?</a:t>
            </a:r>
          </a:p>
        </p:txBody>
      </p:sp>
    </p:spTree>
    <p:extLst>
      <p:ext uri="{BB962C8B-B14F-4D97-AF65-F5344CB8AC3E}">
        <p14:creationId xmlns:p14="http://schemas.microsoft.com/office/powerpoint/2010/main" val="92553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Agenda</a:t>
            </a:r>
          </a:p>
        </p:txBody>
      </p:sp>
      <p:sp>
        <p:nvSpPr>
          <p:cNvPr id="3" name="TextBox 2">
            <a:extLst>
              <a:ext uri="{FF2B5EF4-FFF2-40B4-BE49-F238E27FC236}">
                <a16:creationId xmlns:a16="http://schemas.microsoft.com/office/drawing/2014/main" id="{00671B84-35F0-4132-91A2-A7577B361265}"/>
              </a:ext>
            </a:extLst>
          </p:cNvPr>
          <p:cNvSpPr txBox="1"/>
          <p:nvPr/>
        </p:nvSpPr>
        <p:spPr>
          <a:xfrm>
            <a:off x="4740751" y="2153478"/>
            <a:ext cx="6622988" cy="3416320"/>
          </a:xfrm>
          <a:prstGeom prst="rect">
            <a:avLst/>
          </a:prstGeom>
          <a:noFill/>
        </p:spPr>
        <p:txBody>
          <a:bodyPr wrap="square" rtlCol="0">
            <a:spAutoFit/>
          </a:bodyPr>
          <a:lstStyle/>
          <a:p>
            <a:pPr marL="285750" indent="-285750">
              <a:buFontTx/>
              <a:buChar char="-"/>
            </a:pPr>
            <a:r>
              <a:rPr lang="en-US" dirty="0"/>
              <a:t>What is an Angular Library?</a:t>
            </a:r>
          </a:p>
          <a:p>
            <a:pPr marL="285750" indent="-285750">
              <a:buFontTx/>
              <a:buChar char="-"/>
            </a:pPr>
            <a:r>
              <a:rPr lang="en-US" dirty="0"/>
              <a:t>Architecture Decisions to Consider Before Using Libraries</a:t>
            </a:r>
          </a:p>
          <a:p>
            <a:pPr marL="285750" indent="-285750">
              <a:buFontTx/>
              <a:buChar char="-"/>
            </a:pPr>
            <a:r>
              <a:rPr lang="en-US" dirty="0"/>
              <a:t>Usage of Library in ECF Next Application</a:t>
            </a:r>
          </a:p>
          <a:p>
            <a:pPr marL="285750" indent="-285750">
              <a:buFontTx/>
              <a:buChar char="-"/>
            </a:pPr>
            <a:r>
              <a:rPr lang="en-US" dirty="0"/>
              <a:t>Best Practices Session</a:t>
            </a:r>
          </a:p>
          <a:p>
            <a:pPr marL="742950" lvl="1" indent="-285750">
              <a:buFontTx/>
              <a:buChar char="-"/>
            </a:pPr>
            <a:r>
              <a:rPr lang="en-US" dirty="0"/>
              <a:t>Project Structure Selection</a:t>
            </a:r>
          </a:p>
          <a:p>
            <a:pPr marL="742950" lvl="1" indent="-285750">
              <a:buFontTx/>
              <a:buChar char="-"/>
            </a:pPr>
            <a:r>
              <a:rPr lang="en-US" dirty="0"/>
              <a:t>Building using ng Build</a:t>
            </a:r>
          </a:p>
          <a:p>
            <a:pPr marL="742950" lvl="1" indent="-285750">
              <a:buFontTx/>
              <a:buChar char="-"/>
            </a:pPr>
            <a:r>
              <a:rPr lang="en-US" dirty="0"/>
              <a:t>Testing</a:t>
            </a:r>
          </a:p>
          <a:p>
            <a:pPr marL="742950" lvl="1" indent="-285750">
              <a:buFontTx/>
              <a:buChar char="-"/>
            </a:pPr>
            <a:r>
              <a:rPr lang="en-US" dirty="0"/>
              <a:t>Deployment</a:t>
            </a:r>
          </a:p>
          <a:p>
            <a:pPr marL="742950" lvl="1" indent="-285750">
              <a:buFontTx/>
              <a:buChar char="-"/>
            </a:pPr>
            <a:r>
              <a:rPr lang="en-US" dirty="0"/>
              <a:t>NPM Registry – Hennepin’s npmjs.org</a:t>
            </a:r>
          </a:p>
          <a:p>
            <a:pPr marL="285750" indent="-285750">
              <a:buFontTx/>
              <a:buChar char="-"/>
            </a:pPr>
            <a:r>
              <a:rPr lang="en-US" dirty="0"/>
              <a:t>DEMO</a:t>
            </a:r>
          </a:p>
          <a:p>
            <a:pPr marL="285750" indent="-285750">
              <a:buFontTx/>
              <a:buChar char="-"/>
            </a:pPr>
            <a:r>
              <a:rPr lang="en-US" dirty="0"/>
              <a:t>Questions And Answers Period!</a:t>
            </a:r>
          </a:p>
          <a:p>
            <a:pPr marL="742950" lvl="1" indent="-285750">
              <a:buFontTx/>
              <a:buChar char="-"/>
            </a:pPr>
            <a:endParaRPr lang="en-US" dirty="0"/>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What is an Angular Library?</a:t>
            </a:r>
          </a:p>
        </p:txBody>
      </p:sp>
      <p:sp>
        <p:nvSpPr>
          <p:cNvPr id="3" name="TextBox 2">
            <a:extLst>
              <a:ext uri="{FF2B5EF4-FFF2-40B4-BE49-F238E27FC236}">
                <a16:creationId xmlns:a16="http://schemas.microsoft.com/office/drawing/2014/main" id="{00671B84-35F0-4132-91A2-A7577B361265}"/>
              </a:ext>
            </a:extLst>
          </p:cNvPr>
          <p:cNvSpPr txBox="1"/>
          <p:nvPr/>
        </p:nvSpPr>
        <p:spPr>
          <a:xfrm>
            <a:off x="4740751" y="2153478"/>
            <a:ext cx="6622988" cy="4247317"/>
          </a:xfrm>
          <a:prstGeom prst="rect">
            <a:avLst/>
          </a:prstGeom>
          <a:noFill/>
        </p:spPr>
        <p:txBody>
          <a:bodyPr wrap="square" rtlCol="0">
            <a:spAutoFit/>
          </a:bodyPr>
          <a:lstStyle/>
          <a:p>
            <a:pPr marL="285750" indent="-285750">
              <a:buFontTx/>
              <a:buChar char="-"/>
            </a:pPr>
            <a:r>
              <a:rPr lang="en-US" dirty="0"/>
              <a:t>Angular.IO Definition</a:t>
            </a:r>
          </a:p>
          <a:p>
            <a:pPr marL="285750" indent="-285750">
              <a:buFontTx/>
              <a:buChar char="-"/>
            </a:pPr>
            <a:r>
              <a:rPr lang="en-US" dirty="0"/>
              <a:t>An Angular library is an Angular project that differs from an app in that it cannot run on its own. A library must be imported and used in an app. Libraries extend </a:t>
            </a:r>
            <a:r>
              <a:rPr lang="en-US" dirty="0" err="1"/>
              <a:t>Angular's</a:t>
            </a:r>
            <a:r>
              <a:rPr lang="en-US" dirty="0"/>
              <a:t> base functionality. </a:t>
            </a:r>
          </a:p>
          <a:p>
            <a:pPr marL="285750" indent="-285750">
              <a:buFontTx/>
              <a:buChar char="-"/>
            </a:pPr>
            <a:endParaRPr lang="en-US" dirty="0"/>
          </a:p>
          <a:p>
            <a:pPr marL="285750" indent="-285750">
              <a:buFontTx/>
              <a:buChar char="-"/>
            </a:pPr>
            <a:r>
              <a:rPr lang="en-US" dirty="0"/>
              <a:t>Angular Material is an example of a large, general-purpose library that provides sophisticated, reusable, and adaptable UI components.</a:t>
            </a:r>
          </a:p>
          <a:p>
            <a:pPr marL="285750" indent="-285750">
              <a:buFontTx/>
              <a:buChar char="-"/>
            </a:pPr>
            <a:endParaRPr lang="en-US" dirty="0"/>
          </a:p>
          <a:p>
            <a:pPr marL="285750" indent="-285750">
              <a:buFontTx/>
              <a:buChar char="-"/>
            </a:pPr>
            <a:r>
              <a:rPr lang="en-US" dirty="0"/>
              <a:t>Any app developer can use these and other libraries that have been published as </a:t>
            </a:r>
            <a:r>
              <a:rPr lang="en-US" dirty="0" err="1"/>
              <a:t>npm</a:t>
            </a:r>
            <a:r>
              <a:rPr lang="en-US" dirty="0"/>
              <a:t> packages by the Angular team or by third parties. See Using Published Libraries.</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405113358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Architecture Decisions to Consider Before Using Libraries</a:t>
            </a:r>
          </a:p>
        </p:txBody>
      </p:sp>
      <p:sp>
        <p:nvSpPr>
          <p:cNvPr id="3" name="TextBox 2">
            <a:extLst>
              <a:ext uri="{FF2B5EF4-FFF2-40B4-BE49-F238E27FC236}">
                <a16:creationId xmlns:a16="http://schemas.microsoft.com/office/drawing/2014/main" id="{A7E81191-5D65-4C85-AAA9-B6FFAF5C8DB4}"/>
              </a:ext>
            </a:extLst>
          </p:cNvPr>
          <p:cNvSpPr txBox="1"/>
          <p:nvPr/>
        </p:nvSpPr>
        <p:spPr>
          <a:xfrm>
            <a:off x="4740751" y="2782669"/>
            <a:ext cx="6659218" cy="646331"/>
          </a:xfrm>
          <a:prstGeom prst="rect">
            <a:avLst/>
          </a:prstGeom>
          <a:noFill/>
        </p:spPr>
        <p:txBody>
          <a:bodyPr wrap="square" rtlCol="0">
            <a:spAutoFit/>
          </a:bodyPr>
          <a:lstStyle/>
          <a:p>
            <a:pPr marL="285750" indent="-285750">
              <a:buFontTx/>
              <a:buChar char="-"/>
            </a:pPr>
            <a:r>
              <a:rPr lang="en-US" dirty="0"/>
              <a:t>PROS</a:t>
            </a:r>
          </a:p>
          <a:p>
            <a:pPr marL="285750" indent="-285750">
              <a:buFontTx/>
              <a:buChar char="-"/>
            </a:pPr>
            <a:r>
              <a:rPr lang="en-US" dirty="0"/>
              <a:t>CONS</a:t>
            </a:r>
          </a:p>
        </p:txBody>
      </p:sp>
    </p:spTree>
    <p:extLst>
      <p:ext uri="{BB962C8B-B14F-4D97-AF65-F5344CB8AC3E}">
        <p14:creationId xmlns:p14="http://schemas.microsoft.com/office/powerpoint/2010/main" val="26551684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Usage of Library in </a:t>
            </a:r>
            <a:br>
              <a:rPr lang="en-US" dirty="0">
                <a:solidFill>
                  <a:schemeClr val="tx1">
                    <a:lumMod val="75000"/>
                    <a:lumOff val="25000"/>
                  </a:schemeClr>
                </a:solidFill>
              </a:rPr>
            </a:br>
            <a:r>
              <a:rPr lang="en-US" dirty="0">
                <a:solidFill>
                  <a:schemeClr val="tx1">
                    <a:lumMod val="75000"/>
                    <a:lumOff val="25000"/>
                  </a:schemeClr>
                </a:solidFill>
              </a:rPr>
              <a:t>ECF Next Application</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658647346"/>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92779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Best Practices Session</a:t>
            </a:r>
            <a:br>
              <a:rPr lang="en-US" dirty="0">
                <a:solidFill>
                  <a:schemeClr val="tx1">
                    <a:lumMod val="75000"/>
                    <a:lumOff val="25000"/>
                  </a:schemeClr>
                </a:solidFill>
              </a:rPr>
            </a:br>
            <a:r>
              <a:rPr lang="en-US" dirty="0">
                <a:solidFill>
                  <a:schemeClr val="tx1">
                    <a:lumMod val="75000"/>
                    <a:lumOff val="25000"/>
                  </a:schemeClr>
                </a:solidFill>
              </a:rPr>
              <a:t>Project Structure Selection</a:t>
            </a:r>
          </a:p>
        </p:txBody>
      </p:sp>
      <p:sp>
        <p:nvSpPr>
          <p:cNvPr id="3" name="TextBox 2">
            <a:extLst>
              <a:ext uri="{FF2B5EF4-FFF2-40B4-BE49-F238E27FC236}">
                <a16:creationId xmlns:a16="http://schemas.microsoft.com/office/drawing/2014/main" id="{128D73C0-24C0-4A3B-92EA-DD5CC47FCBC0}"/>
              </a:ext>
            </a:extLst>
          </p:cNvPr>
          <p:cNvSpPr txBox="1"/>
          <p:nvPr/>
        </p:nvSpPr>
        <p:spPr>
          <a:xfrm>
            <a:off x="4598504" y="2604052"/>
            <a:ext cx="6771861" cy="923330"/>
          </a:xfrm>
          <a:prstGeom prst="rect">
            <a:avLst/>
          </a:prstGeom>
          <a:noFill/>
        </p:spPr>
        <p:txBody>
          <a:bodyPr wrap="square" rtlCol="0">
            <a:spAutoFit/>
          </a:bodyPr>
          <a:lstStyle/>
          <a:p>
            <a:r>
              <a:rPr lang="en-US" dirty="0"/>
              <a:t>When To Use? Consider your Architecture Selection First!</a:t>
            </a:r>
          </a:p>
          <a:p>
            <a:pPr marL="285750" indent="-285750">
              <a:buFontTx/>
              <a:buChar char="-"/>
            </a:pPr>
            <a:r>
              <a:rPr lang="en-US" dirty="0"/>
              <a:t>Angular v9 &gt; Project</a:t>
            </a:r>
          </a:p>
          <a:p>
            <a:pPr marL="285750" indent="-285750">
              <a:buFontTx/>
              <a:buChar char="-"/>
            </a:pPr>
            <a:r>
              <a:rPr lang="en-US" dirty="0"/>
              <a:t>Separate Angular Application</a:t>
            </a:r>
          </a:p>
        </p:txBody>
      </p:sp>
    </p:spTree>
    <p:extLst>
      <p:ext uri="{BB962C8B-B14F-4D97-AF65-F5344CB8AC3E}">
        <p14:creationId xmlns:p14="http://schemas.microsoft.com/office/powerpoint/2010/main" val="75321521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Best Practices Session</a:t>
            </a:r>
            <a:br>
              <a:rPr lang="en-US" dirty="0">
                <a:solidFill>
                  <a:schemeClr val="tx1">
                    <a:lumMod val="75000"/>
                    <a:lumOff val="25000"/>
                  </a:schemeClr>
                </a:solidFill>
              </a:rPr>
            </a:br>
            <a:r>
              <a:rPr lang="en-US" dirty="0">
                <a:solidFill>
                  <a:schemeClr val="tx1">
                    <a:lumMod val="75000"/>
                    <a:lumOff val="25000"/>
                  </a:schemeClr>
                </a:solidFill>
              </a:rPr>
              <a:t>Building using ng build </a:t>
            </a:r>
          </a:p>
        </p:txBody>
      </p:sp>
      <p:sp>
        <p:nvSpPr>
          <p:cNvPr id="3" name="TextBox 2">
            <a:extLst>
              <a:ext uri="{FF2B5EF4-FFF2-40B4-BE49-F238E27FC236}">
                <a16:creationId xmlns:a16="http://schemas.microsoft.com/office/drawing/2014/main" id="{D8161F15-A986-4905-86C1-8AA81D311A25}"/>
              </a:ext>
            </a:extLst>
          </p:cNvPr>
          <p:cNvSpPr txBox="1"/>
          <p:nvPr/>
        </p:nvSpPr>
        <p:spPr>
          <a:xfrm>
            <a:off x="4790661" y="2557670"/>
            <a:ext cx="6235148" cy="1200329"/>
          </a:xfrm>
          <a:prstGeom prst="rect">
            <a:avLst/>
          </a:prstGeom>
          <a:noFill/>
        </p:spPr>
        <p:txBody>
          <a:bodyPr wrap="square" rtlCol="0">
            <a:spAutoFit/>
          </a:bodyPr>
          <a:lstStyle/>
          <a:p>
            <a:pPr marL="285750" indent="-285750">
              <a:buFontTx/>
              <a:buChar char="-"/>
            </a:pPr>
            <a:r>
              <a:rPr lang="en-US" dirty="0"/>
              <a:t>Building your application</a:t>
            </a:r>
          </a:p>
          <a:p>
            <a:pPr marL="742950" lvl="1" indent="-285750">
              <a:buFontTx/>
              <a:buChar char="-"/>
            </a:pPr>
            <a:r>
              <a:rPr lang="en-US" dirty="0"/>
              <a:t>Building within a Project</a:t>
            </a:r>
          </a:p>
          <a:p>
            <a:pPr marL="742950" lvl="1" indent="-285750">
              <a:buFontTx/>
              <a:buChar char="-"/>
            </a:pPr>
            <a:r>
              <a:rPr lang="en-US" dirty="0"/>
              <a:t>Building as a Separate Application</a:t>
            </a:r>
          </a:p>
          <a:p>
            <a:pPr marL="742950" lvl="1" indent="-285750">
              <a:buFontTx/>
              <a:buChar char="-"/>
            </a:pPr>
            <a:r>
              <a:rPr lang="en-US" dirty="0"/>
              <a:t>Building within a Test Suite</a:t>
            </a:r>
          </a:p>
        </p:txBody>
      </p:sp>
    </p:spTree>
    <p:extLst>
      <p:ext uri="{BB962C8B-B14F-4D97-AF65-F5344CB8AC3E}">
        <p14:creationId xmlns:p14="http://schemas.microsoft.com/office/powerpoint/2010/main" val="126479579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Best Practices Session</a:t>
            </a:r>
            <a:br>
              <a:rPr lang="en-US" dirty="0">
                <a:solidFill>
                  <a:schemeClr val="tx1">
                    <a:lumMod val="75000"/>
                    <a:lumOff val="25000"/>
                  </a:schemeClr>
                </a:solidFill>
              </a:rPr>
            </a:br>
            <a:r>
              <a:rPr lang="en-US" dirty="0">
                <a:solidFill>
                  <a:schemeClr val="tx1">
                    <a:lumMod val="75000"/>
                    <a:lumOff val="25000"/>
                  </a:schemeClr>
                </a:solidFill>
              </a:rPr>
              <a:t>Testing </a:t>
            </a:r>
          </a:p>
        </p:txBody>
      </p:sp>
      <p:sp>
        <p:nvSpPr>
          <p:cNvPr id="3" name="TextBox 2">
            <a:extLst>
              <a:ext uri="{FF2B5EF4-FFF2-40B4-BE49-F238E27FC236}">
                <a16:creationId xmlns:a16="http://schemas.microsoft.com/office/drawing/2014/main" id="{DA6EFE40-5A9F-4506-8261-5E1A3F5803AE}"/>
              </a:ext>
            </a:extLst>
          </p:cNvPr>
          <p:cNvSpPr txBox="1"/>
          <p:nvPr/>
        </p:nvSpPr>
        <p:spPr>
          <a:xfrm>
            <a:off x="4611757" y="2471530"/>
            <a:ext cx="4060279" cy="923330"/>
          </a:xfrm>
          <a:prstGeom prst="rect">
            <a:avLst/>
          </a:prstGeom>
          <a:noFill/>
        </p:spPr>
        <p:txBody>
          <a:bodyPr wrap="none" rtlCol="0">
            <a:spAutoFit/>
          </a:bodyPr>
          <a:lstStyle/>
          <a:p>
            <a:pPr marL="285750" indent="-285750">
              <a:buFontTx/>
              <a:buChar char="-"/>
            </a:pPr>
            <a:r>
              <a:rPr lang="en-US" dirty="0"/>
              <a:t>Unit Tests</a:t>
            </a:r>
          </a:p>
          <a:p>
            <a:pPr marL="285750" indent="-285750">
              <a:buFontTx/>
              <a:buChar char="-"/>
            </a:pPr>
            <a:r>
              <a:rPr lang="en-US" dirty="0"/>
              <a:t>Running Unit Tests in Library</a:t>
            </a:r>
          </a:p>
          <a:p>
            <a:pPr marL="285750" indent="-285750">
              <a:buFontTx/>
              <a:buChar char="-"/>
            </a:pPr>
            <a:r>
              <a:rPr lang="en-US" dirty="0"/>
              <a:t>Test Suites and Integration Testing</a:t>
            </a:r>
          </a:p>
        </p:txBody>
      </p:sp>
    </p:spTree>
    <p:extLst>
      <p:ext uri="{BB962C8B-B14F-4D97-AF65-F5344CB8AC3E}">
        <p14:creationId xmlns:p14="http://schemas.microsoft.com/office/powerpoint/2010/main" val="300579455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Best Practices Session</a:t>
            </a:r>
            <a:br>
              <a:rPr lang="en-US" dirty="0">
                <a:solidFill>
                  <a:schemeClr val="tx1">
                    <a:lumMod val="75000"/>
                    <a:lumOff val="25000"/>
                  </a:schemeClr>
                </a:solidFill>
              </a:rPr>
            </a:br>
            <a:r>
              <a:rPr lang="en-US" dirty="0">
                <a:solidFill>
                  <a:schemeClr val="tx1">
                    <a:lumMod val="75000"/>
                    <a:lumOff val="25000"/>
                  </a:schemeClr>
                </a:solidFill>
              </a:rPr>
              <a:t>Deployment </a:t>
            </a:r>
          </a:p>
        </p:txBody>
      </p:sp>
      <p:sp>
        <p:nvSpPr>
          <p:cNvPr id="3" name="TextBox 2">
            <a:extLst>
              <a:ext uri="{FF2B5EF4-FFF2-40B4-BE49-F238E27FC236}">
                <a16:creationId xmlns:a16="http://schemas.microsoft.com/office/drawing/2014/main" id="{2E04CB30-3898-4FA3-8C80-13F594AF4816}"/>
              </a:ext>
            </a:extLst>
          </p:cNvPr>
          <p:cNvSpPr txBox="1"/>
          <p:nvPr/>
        </p:nvSpPr>
        <p:spPr>
          <a:xfrm>
            <a:off x="4618383" y="2325757"/>
            <a:ext cx="7063408" cy="1200329"/>
          </a:xfrm>
          <a:prstGeom prst="rect">
            <a:avLst/>
          </a:prstGeom>
          <a:noFill/>
        </p:spPr>
        <p:txBody>
          <a:bodyPr wrap="square" rtlCol="0">
            <a:spAutoFit/>
          </a:bodyPr>
          <a:lstStyle/>
          <a:p>
            <a:pPr marL="285750" indent="-285750">
              <a:buFontTx/>
              <a:buChar char="-"/>
            </a:pPr>
            <a:r>
              <a:rPr lang="en-US" dirty="0"/>
              <a:t>Testing and Debugging – NPM Pack</a:t>
            </a:r>
          </a:p>
          <a:p>
            <a:pPr marL="285750" indent="-285750">
              <a:buFontTx/>
              <a:buChar char="-"/>
            </a:pPr>
            <a:r>
              <a:rPr lang="en-US" dirty="0"/>
              <a:t>Publishing to NPMJS for Deployment Purpose – NPM PROD (NPMJS Registry)</a:t>
            </a:r>
          </a:p>
          <a:p>
            <a:pPr marL="285750" indent="-285750">
              <a:buFontTx/>
              <a:buChar char="-"/>
            </a:pPr>
            <a:r>
              <a:rPr lang="en-US" dirty="0"/>
              <a:t>Azure DevOps Pipeline Integration with NPMJS Registry</a:t>
            </a:r>
          </a:p>
        </p:txBody>
      </p:sp>
    </p:spTree>
    <p:extLst>
      <p:ext uri="{BB962C8B-B14F-4D97-AF65-F5344CB8AC3E}">
        <p14:creationId xmlns:p14="http://schemas.microsoft.com/office/powerpoint/2010/main" val="278964150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da7f1144-8291-4e10-b71f-baaa9258c10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E1F93CD9FA9540853D7F2E9582D171" ma:contentTypeVersion="11" ma:contentTypeDescription="Create a new document." ma:contentTypeScope="" ma:versionID="a9c0c4fcd0f73bb2f30ea8f09d102b9f">
  <xsd:schema xmlns:xsd="http://www.w3.org/2001/XMLSchema" xmlns:xs="http://www.w3.org/2001/XMLSchema" xmlns:p="http://schemas.microsoft.com/office/2006/metadata/properties" xmlns:ns3="da7f1144-8291-4e10-b71f-baaa9258c101" xmlns:ns4="b5b80dc4-9e43-46c2-abd4-577dd9c91bec" targetNamespace="http://schemas.microsoft.com/office/2006/metadata/properties" ma:root="true" ma:fieldsID="e12a75edeaeb765666db10ba439aa39a" ns3:_="" ns4:_="">
    <xsd:import namespace="da7f1144-8291-4e10-b71f-baaa9258c101"/>
    <xsd:import namespace="b5b80dc4-9e43-46c2-abd4-577dd9c91be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7f1144-8291-4e10-b71f-baaa9258c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b80dc4-9e43-46c2-abd4-577dd9c91be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da7f1144-8291-4e10-b71f-baaa9258c101"/>
  </ds:schemaRefs>
</ds:datastoreItem>
</file>

<file path=customXml/itemProps3.xml><?xml version="1.0" encoding="utf-8"?>
<ds:datastoreItem xmlns:ds="http://schemas.openxmlformats.org/officeDocument/2006/customXml" ds:itemID="{3746F7F5-DBAE-4F2D-A56D-D9B5DBCA0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7f1144-8291-4e10-b71f-baaa9258c101"/>
    <ds:schemaRef ds:uri="b5b80dc4-9e43-46c2-abd4-577dd9c91b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372</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Angular  shared library</vt:lpstr>
      <vt:lpstr>Agenda</vt:lpstr>
      <vt:lpstr>What is an Angular Library?</vt:lpstr>
      <vt:lpstr>Architecture Decisions to Consider Before Using Libraries</vt:lpstr>
      <vt:lpstr>Usage of Library in  ECF Next Application</vt:lpstr>
      <vt:lpstr>Best Practices Session Project Structure Selection</vt:lpstr>
      <vt:lpstr>Best Practices Session Building using ng build </vt:lpstr>
      <vt:lpstr>Best Practices Session Testing </vt:lpstr>
      <vt:lpstr>Best Practices Session Deployment </vt:lpstr>
      <vt:lpstr>Best Practices Session NPM Registry – Hennepin </vt:lpstr>
      <vt:lpstr>DEMO - Coding</vt:lpstr>
      <vt:lpstr>Questions &amp;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2020-12-03T20:53:13Z</dcterms:created>
  <dcterms:modified xsi:type="dcterms:W3CDTF">2020-12-05T15:11:03Z</dcterms:modified>
</cp:coreProperties>
</file>