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E34E91-3284-4B02-8F79-87F813A4D829}">
          <p14:sldIdLst>
            <p14:sldId id="256"/>
            <p14:sldId id="257"/>
            <p14:sldId id="258"/>
            <p14:sldId id="260"/>
            <p14:sldId id="261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462" y="15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guide/data" TargetMode="External"/><Relationship Id="rId2" Type="http://schemas.openxmlformats.org/officeDocument/2006/relationships/hyperlink" Target="https://ngrx.io/guide/entit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guide/data" TargetMode="External"/><Relationship Id="rId2" Type="http://schemas.openxmlformats.org/officeDocument/2006/relationships/hyperlink" Target="https://ngrx.io/guide/data/entity-dataservi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Ngrx</a:t>
            </a:r>
            <a:r>
              <a:rPr lang="en-US" dirty="0" smtClean="0"/>
              <a:t> – </a:t>
            </a:r>
            <a:r>
              <a:rPr lang="en-US" dirty="0" err="1" smtClean="0"/>
              <a:t>ecf.next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state management tool for angular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Ngrx</a:t>
            </a:r>
            <a:r>
              <a:rPr lang="en-US" dirty="0" smtClean="0"/>
              <a:t> </a:t>
            </a:r>
            <a:r>
              <a:rPr lang="en-US" dirty="0" smtClean="0"/>
              <a:t>overview</a:t>
            </a:r>
            <a:br>
              <a:rPr lang="en-US" dirty="0" smtClean="0"/>
            </a:br>
            <a:r>
              <a:rPr lang="en-US" sz="4000" cap="none" dirty="0" smtClean="0">
                <a:solidFill>
                  <a:srgbClr val="00B050"/>
                </a:solidFill>
              </a:rPr>
              <a:t>https</a:t>
            </a:r>
            <a:r>
              <a:rPr lang="en-US" sz="4000" cap="none" dirty="0" smtClean="0">
                <a:solidFill>
                  <a:srgbClr val="00B050"/>
                </a:solidFill>
              </a:rPr>
              <a:t>://ngrx.io/guide/store</a:t>
            </a:r>
            <a:endParaRPr lang="en-US" sz="4000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51891"/>
            <a:ext cx="9603276" cy="40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Prism-case state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34307"/>
            <a:ext cx="9603276" cy="4070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7931" y="5662246"/>
            <a:ext cx="1754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Basic-Search Component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878761" y="5468256"/>
            <a:ext cx="173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CaseStoreSvc.Retrieve</a:t>
            </a:r>
            <a:endParaRPr lang="en-US" sz="1200" dirty="0" smtClean="0"/>
          </a:p>
          <a:p>
            <a:r>
              <a:rPr lang="en-US" sz="1200" dirty="0" smtClean="0"/>
              <a:t>(retrieve by source type)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878819" y="5387428"/>
            <a:ext cx="201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Case.GetContents</a:t>
            </a:r>
            <a:r>
              <a:rPr lang="en-US" sz="1200" dirty="0" smtClean="0"/>
              <a:t> (use in PRISM, MAXIS, SSIS and METS Effects)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3662899" y="5800744"/>
            <a:ext cx="10900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56887" y="5800744"/>
            <a:ext cx="2844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61521" y="3591618"/>
            <a:ext cx="2132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(PRISM,MAXIS, METS and SSIS </a:t>
            </a:r>
          </a:p>
          <a:p>
            <a:r>
              <a:rPr lang="en-US" sz="1200" dirty="0" smtClean="0"/>
              <a:t>services calls)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447693" y="4924779"/>
            <a:ext cx="1981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LoadSuccessfully</a:t>
            </a:r>
            <a:r>
              <a:rPr lang="en-US" sz="1200" dirty="0" smtClean="0"/>
              <a:t>/Error/Clear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907931" y="4693946"/>
            <a:ext cx="230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Prism and Other </a:t>
            </a:r>
            <a:r>
              <a:rPr lang="en-US" sz="1200" dirty="0" smtClean="0"/>
              <a:t>Components – Details/Address/</a:t>
            </a:r>
            <a:r>
              <a:rPr lang="en-US" sz="1200" dirty="0" err="1" smtClean="0"/>
              <a:t>SubHeader</a:t>
            </a:r>
            <a:r>
              <a:rPr lang="en-US" sz="1200" dirty="0" smtClean="0"/>
              <a:t>/ETC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031019" y="3464173"/>
            <a:ext cx="18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CaseSelectorSvc.retrieve</a:t>
            </a:r>
            <a:endParaRPr lang="en-US" sz="1200" dirty="0" smtClean="0"/>
          </a:p>
          <a:p>
            <a:r>
              <a:rPr lang="en-US" sz="1200" dirty="0" smtClean="0"/>
              <a:t>(Retrieve by source type – </a:t>
            </a:r>
          </a:p>
          <a:p>
            <a:r>
              <a:rPr lang="en-US" sz="1200" dirty="0" smtClean="0"/>
              <a:t>PRISM, MAXIS, METS and </a:t>
            </a:r>
          </a:p>
          <a:p>
            <a:r>
              <a:rPr lang="en-US" sz="1200" dirty="0" smtClean="0"/>
              <a:t>SSIS)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124374" y="3868617"/>
            <a:ext cx="207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case.state.reducer.ts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54248" y="2624463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Rest-API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55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34381"/>
            <a:ext cx="9603275" cy="1323219"/>
          </a:xfrm>
        </p:spPr>
        <p:txBody>
          <a:bodyPr>
            <a:normAutofit/>
          </a:bodyPr>
          <a:lstStyle/>
          <a:p>
            <a:r>
              <a:rPr lang="en-US" dirty="0" smtClean="0"/>
              <a:t>- </a:t>
            </a:r>
            <a:r>
              <a:rPr lang="en-US" dirty="0" smtClean="0"/>
              <a:t>chrome </a:t>
            </a:r>
            <a:r>
              <a:rPr lang="en-US" dirty="0" err="1" smtClean="0"/>
              <a:t>redux</a:t>
            </a:r>
            <a:r>
              <a:rPr lang="en-US" dirty="0" smtClean="0"/>
              <a:t> extension demo</a:t>
            </a:r>
            <a:br>
              <a:rPr lang="en-US" dirty="0" smtClean="0"/>
            </a:br>
            <a:r>
              <a:rPr lang="en-US" dirty="0"/>
              <a:t>- Case Source code </a:t>
            </a:r>
            <a:r>
              <a:rPr lang="en-US" dirty="0" smtClean="0"/>
              <a:t>demo (base on time)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demo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51579" y="835269"/>
            <a:ext cx="9603275" cy="817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Ngrx</a:t>
            </a:r>
            <a:r>
              <a:rPr lang="en-US" dirty="0" smtClean="0"/>
              <a:t> @data and @entity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14534" y="2029581"/>
            <a:ext cx="3504352" cy="37733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 smtClean="0"/>
              <a:t>@</a:t>
            </a:r>
            <a:r>
              <a:rPr lang="en-US" sz="1500" dirty="0" err="1" smtClean="0"/>
              <a:t>ngrx</a:t>
            </a:r>
            <a:r>
              <a:rPr lang="en-US" sz="1500" dirty="0" smtClean="0"/>
              <a:t>/entity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500" dirty="0" smtClean="0"/>
              <a:t>Entity </a:t>
            </a:r>
            <a:r>
              <a:rPr lang="en-US" sz="1500" dirty="0"/>
              <a:t>State adapter for managing record collections.</a:t>
            </a:r>
          </a:p>
          <a:p>
            <a:endParaRPr lang="en-US" sz="1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500" dirty="0">
                <a:hlinkClick r:id="rId2"/>
              </a:rPr>
              <a:t>https://</a:t>
            </a:r>
            <a:r>
              <a:rPr lang="en-US" sz="1500" dirty="0" smtClean="0">
                <a:hlinkClick r:id="rId2"/>
              </a:rPr>
              <a:t>ngrx.io/guide/entity</a:t>
            </a:r>
            <a:endParaRPr lang="en-US" sz="1500" dirty="0" smtClean="0"/>
          </a:p>
          <a:p>
            <a:endParaRPr lang="en-US" sz="15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51579" y="2029581"/>
            <a:ext cx="3504352" cy="37733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 smtClean="0"/>
              <a:t>@</a:t>
            </a:r>
            <a:r>
              <a:rPr lang="en-US" sz="1500" dirty="0" err="1" smtClean="0"/>
              <a:t>ngrx</a:t>
            </a:r>
            <a:r>
              <a:rPr lang="en-US" sz="1500" dirty="0" smtClean="0"/>
              <a:t>/data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500" dirty="0" err="1"/>
              <a:t>NgRx</a:t>
            </a:r>
            <a:r>
              <a:rPr lang="en-US" sz="1500" dirty="0"/>
              <a:t> Data is an extension that offers a gentle introduction to </a:t>
            </a:r>
            <a:r>
              <a:rPr lang="en-US" sz="1500" dirty="0" err="1"/>
              <a:t>NgRx</a:t>
            </a:r>
            <a:r>
              <a:rPr lang="en-US" sz="1500" dirty="0"/>
              <a:t> by simplifying management of entity data while reducing the amount of explicitness</a:t>
            </a:r>
            <a:r>
              <a:rPr lang="en-US" sz="1500" dirty="0" smtClean="0"/>
              <a:t>.</a:t>
            </a:r>
          </a:p>
          <a:p>
            <a:endParaRPr lang="en-US" sz="1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500" dirty="0" smtClean="0">
                <a:hlinkClick r:id="rId3"/>
              </a:rPr>
              <a:t>https</a:t>
            </a:r>
            <a:r>
              <a:rPr lang="en-US" sz="1500" dirty="0">
                <a:hlinkClick r:id="rId3"/>
              </a:rPr>
              <a:t>://</a:t>
            </a:r>
            <a:r>
              <a:rPr lang="en-US" sz="1500" dirty="0" smtClean="0">
                <a:hlinkClick r:id="rId3"/>
              </a:rPr>
              <a:t>ngrx.io/guide/data</a:t>
            </a:r>
            <a:endParaRPr lang="en-US" sz="1500" dirty="0" smtClean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065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30850"/>
          </a:xfrm>
        </p:spPr>
        <p:txBody>
          <a:bodyPr/>
          <a:lstStyle/>
          <a:p>
            <a:pPr algn="ctr"/>
            <a:r>
              <a:rPr lang="en-US" dirty="0" smtClean="0"/>
              <a:t>Usage in </a:t>
            </a:r>
            <a:r>
              <a:rPr lang="en-US" dirty="0" err="1" smtClean="0"/>
              <a:t>ecf</a:t>
            </a:r>
            <a:r>
              <a:rPr lang="en-US" dirty="0" smtClean="0"/>
              <a:t> next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578" y="1982597"/>
            <a:ext cx="96032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Case UI (PRISM, MAXIS, METS, SSIS) will not use @</a:t>
            </a:r>
            <a:r>
              <a:rPr lang="en-US" sz="1300" dirty="0" err="1" smtClean="0"/>
              <a:t>ngrx</a:t>
            </a:r>
            <a:r>
              <a:rPr lang="en-US" sz="1300" dirty="0" smtClean="0"/>
              <a:t>/data. These are just some reasons.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The services for the Case UI’s use specific Restful API endpoints (like /</a:t>
            </a:r>
            <a:r>
              <a:rPr lang="en-US" sz="1300" dirty="0" err="1" smtClean="0"/>
              <a:t>getFullPrismCaseDetails</a:t>
            </a:r>
            <a:r>
              <a:rPr lang="en-US" sz="1300" dirty="0" smtClean="0"/>
              <a:t> for PRISM). In order to use the flexibility of @</a:t>
            </a:r>
            <a:r>
              <a:rPr lang="en-US" sz="1300" dirty="0" err="1" smtClean="0"/>
              <a:t>ngrx</a:t>
            </a:r>
            <a:r>
              <a:rPr lang="en-US" sz="1300" dirty="0" smtClean="0"/>
              <a:t>/data, we will have to configure (</a:t>
            </a:r>
            <a:r>
              <a:rPr lang="en-US" sz="1300" dirty="0"/>
              <a:t>using the </a:t>
            </a:r>
            <a:r>
              <a:rPr lang="en-US" sz="1300" dirty="0" err="1" smtClean="0"/>
              <a:t>DefaultDataServiceConfig</a:t>
            </a:r>
            <a:r>
              <a:rPr lang="en-US" sz="1300" dirty="0" smtClean="0"/>
              <a:t>) each entity. See </a:t>
            </a:r>
            <a:r>
              <a:rPr lang="en-US" sz="1300" dirty="0">
                <a:hlinkClick r:id="rId2"/>
              </a:rPr>
              <a:t>https://</a:t>
            </a:r>
            <a:r>
              <a:rPr lang="en-US" sz="1300" dirty="0" smtClean="0">
                <a:hlinkClick r:id="rId2"/>
              </a:rPr>
              <a:t>ngrx.io/guide/data/entity-dataservice</a:t>
            </a:r>
            <a:endParaRPr lang="en-US" sz="13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All our services will have to inherit from </a:t>
            </a:r>
            <a:r>
              <a:rPr lang="en-US" sz="1300" dirty="0" err="1" smtClean="0"/>
              <a:t>DefaultDataService</a:t>
            </a:r>
            <a:r>
              <a:rPr lang="en-US" sz="1300" dirty="0" smtClean="0"/>
              <a:t> base class (I have a similar task). The problem is how would we deal with the situation of our headers. Like passing user objects, etc. With the @</a:t>
            </a:r>
            <a:r>
              <a:rPr lang="en-US" sz="1300" dirty="0" err="1" smtClean="0"/>
              <a:t>ngrx</a:t>
            </a:r>
            <a:r>
              <a:rPr lang="en-US" sz="1300" dirty="0" smtClean="0"/>
              <a:t>/data, the internals are using the </a:t>
            </a:r>
            <a:r>
              <a:rPr lang="en-US" sz="1300" dirty="0" err="1" smtClean="0"/>
              <a:t>HttpUrlGenerator</a:t>
            </a:r>
            <a:r>
              <a:rPr lang="en-US" sz="1300" dirty="0" smtClean="0"/>
              <a:t>. This object tries to generate an endpoint for each CRUD, using the below logic. It does not take into considerations of additional headers.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An fictitious example is, if </a:t>
            </a:r>
            <a:r>
              <a:rPr lang="en-US" sz="1300" dirty="0"/>
              <a:t>the persistence action is to delete a </a:t>
            </a:r>
            <a:r>
              <a:rPr lang="en-US" sz="1300" dirty="0" smtClean="0"/>
              <a:t>PRISM Case </a:t>
            </a:r>
            <a:r>
              <a:rPr lang="en-US" sz="1300" dirty="0"/>
              <a:t>with </a:t>
            </a:r>
            <a:r>
              <a:rPr lang="en-US" sz="1300" dirty="0" smtClean="0"/>
              <a:t>case id=42 </a:t>
            </a:r>
            <a:r>
              <a:rPr lang="en-US" sz="1300" dirty="0"/>
              <a:t>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the </a:t>
            </a:r>
            <a:r>
              <a:rPr lang="en-US" sz="1300" dirty="0"/>
              <a:t>root path is </a:t>
            </a:r>
            <a:r>
              <a:rPr lang="en-US" sz="1300" dirty="0" smtClean="0"/>
              <a:t>'</a:t>
            </a:r>
            <a:r>
              <a:rPr lang="en-US" sz="1300" dirty="0"/>
              <a:t>/</a:t>
            </a:r>
            <a:r>
              <a:rPr lang="en-US" sz="1300" dirty="0" err="1" smtClean="0"/>
              <a:t>HHSSystemServices</a:t>
            </a:r>
            <a:r>
              <a:rPr lang="en-US" sz="1300" dirty="0" smtClean="0"/>
              <a:t>/rest/</a:t>
            </a:r>
            <a:r>
              <a:rPr lang="en-US" sz="1300" dirty="0" err="1" smtClean="0"/>
              <a:t>CasePrismService</a:t>
            </a:r>
            <a:r>
              <a:rPr lang="en-US" sz="1300" dirty="0" smtClean="0"/>
              <a:t>' </a:t>
            </a:r>
            <a:r>
              <a:rPr lang="en-US" sz="1300" dirty="0"/>
              <a:t>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the </a:t>
            </a:r>
            <a:r>
              <a:rPr lang="en-US" sz="1300" dirty="0"/>
              <a:t>entity name is </a:t>
            </a:r>
            <a:r>
              <a:rPr lang="en-US" sz="1300" dirty="0" err="1" smtClean="0"/>
              <a:t>ECFPrismCase</a:t>
            </a:r>
            <a:r>
              <a:rPr lang="en-US" sz="1300" dirty="0" smtClean="0"/>
              <a:t>', </a:t>
            </a:r>
            <a:r>
              <a:rPr lang="en-US" sz="1300" dirty="0"/>
              <a:t>then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300" smtClean="0"/>
              <a:t>the GET </a:t>
            </a:r>
            <a:r>
              <a:rPr lang="en-US" sz="1300" dirty="0"/>
              <a:t>request URL will be </a:t>
            </a:r>
            <a:r>
              <a:rPr lang="en-US" sz="1300" dirty="0" smtClean="0">
                <a:solidFill>
                  <a:srgbClr val="00B050"/>
                </a:solidFill>
              </a:rPr>
              <a:t>'</a:t>
            </a:r>
            <a:r>
              <a:rPr lang="en-US" sz="1300" dirty="0">
                <a:solidFill>
                  <a:srgbClr val="00B050"/>
                </a:solidFill>
              </a:rPr>
              <a:t>/</a:t>
            </a:r>
            <a:r>
              <a:rPr lang="en-US" sz="1300" dirty="0" err="1" smtClean="0">
                <a:solidFill>
                  <a:srgbClr val="00B050"/>
                </a:solidFill>
              </a:rPr>
              <a:t>HHSSystemServices</a:t>
            </a:r>
            <a:r>
              <a:rPr lang="en-US" sz="1300" dirty="0" smtClean="0">
                <a:solidFill>
                  <a:srgbClr val="00B050"/>
                </a:solidFill>
              </a:rPr>
              <a:t>/rest/</a:t>
            </a:r>
            <a:r>
              <a:rPr lang="en-US" sz="1300" dirty="0" err="1" smtClean="0">
                <a:solidFill>
                  <a:srgbClr val="00B050"/>
                </a:solidFill>
              </a:rPr>
              <a:t>CasePrismService</a:t>
            </a:r>
            <a:r>
              <a:rPr lang="en-US" sz="1300" dirty="0" smtClean="0">
                <a:solidFill>
                  <a:srgbClr val="00B050"/>
                </a:solidFill>
              </a:rPr>
              <a:t>/</a:t>
            </a:r>
            <a:r>
              <a:rPr lang="en-US" sz="1300" b="1" dirty="0" err="1" smtClean="0">
                <a:solidFill>
                  <a:srgbClr val="C00000"/>
                </a:solidFill>
              </a:rPr>
              <a:t>ECFPrismCase</a:t>
            </a:r>
            <a:r>
              <a:rPr lang="en-US" sz="1300" dirty="0" smtClean="0">
                <a:solidFill>
                  <a:srgbClr val="00B050"/>
                </a:solidFill>
              </a:rPr>
              <a:t>/42'</a:t>
            </a:r>
            <a:r>
              <a:rPr lang="en-US" sz="1300" dirty="0" smtClean="0"/>
              <a:t>. </a:t>
            </a:r>
          </a:p>
          <a:p>
            <a:pPr lvl="2"/>
            <a:r>
              <a:rPr lang="en-US" sz="1300" b="1" dirty="0">
                <a:solidFill>
                  <a:srgbClr val="FF0000"/>
                </a:solidFill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</a:rPr>
              <a:t>**Which will not work with our Restful API’s.**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FF0000"/>
                </a:solidFill>
              </a:rPr>
              <a:t>NOTE: I did not research on headers, so there may be a way; but on this site - </a:t>
            </a:r>
            <a:r>
              <a:rPr lang="en-US" sz="1300" b="1" dirty="0">
                <a:solidFill>
                  <a:srgbClr val="FF0000"/>
                </a:solidFill>
                <a:hlinkClick r:id="rId3"/>
              </a:rPr>
              <a:t>https://ngrx.io/guide/data</a:t>
            </a:r>
            <a:r>
              <a:rPr lang="en-US" sz="1300" b="1" dirty="0">
                <a:solidFill>
                  <a:srgbClr val="FF0000"/>
                </a:solidFill>
              </a:rPr>
              <a:t> - it does not explain</a:t>
            </a:r>
            <a:r>
              <a:rPr lang="en-US" sz="1300" b="1" dirty="0" smtClean="0">
                <a:solidFill>
                  <a:srgbClr val="FF0000"/>
                </a:solidFill>
              </a:rPr>
              <a:t>.</a:t>
            </a:r>
            <a:endParaRPr lang="en-US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In future UI’s, we may use @</a:t>
            </a:r>
            <a:r>
              <a:rPr lang="en-US" sz="1300" dirty="0" err="1" smtClean="0"/>
              <a:t>ngrx</a:t>
            </a:r>
            <a:r>
              <a:rPr lang="en-US" sz="1300" dirty="0" smtClean="0"/>
              <a:t>/data where applicable, base on the requirements of those screens and the determined technical or non-functional requirements. Looking at our current services, it would be a tough decision.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rgbClr val="FF0000"/>
                </a:solidFill>
              </a:rPr>
              <a:t>I tried to introduce @</a:t>
            </a:r>
            <a:r>
              <a:rPr lang="en-US" sz="1300" b="1" dirty="0" err="1" smtClean="0">
                <a:solidFill>
                  <a:srgbClr val="FF0000"/>
                </a:solidFill>
              </a:rPr>
              <a:t>ngrx</a:t>
            </a:r>
            <a:r>
              <a:rPr lang="en-US" sz="1300" b="1" dirty="0" smtClean="0">
                <a:solidFill>
                  <a:srgbClr val="FF0000"/>
                </a:solidFill>
              </a:rPr>
              <a:t>/entity for Advanced Search, but, I retracted that proposal because of how the UI functions.</a:t>
            </a:r>
            <a:endParaRPr lang="en-US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and </a:t>
            </a:r>
            <a:r>
              <a:rPr lang="en-US" dirty="0" smtClean="0"/>
              <a:t>concerns</a:t>
            </a:r>
            <a:endParaRPr lang="en-US" dirty="0"/>
          </a:p>
        </p:txBody>
      </p:sp>
      <p:pic>
        <p:nvPicPr>
          <p:cNvPr id="4" name="Picture 3" descr="Principal's Point of View: The Three Questi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143" y="2882777"/>
            <a:ext cx="28575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831</TotalTime>
  <Words>319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Ngrx – ecf.next</vt:lpstr>
      <vt:lpstr>Ngrx overview https://ngrx.io/guide/store</vt:lpstr>
      <vt:lpstr>Prism-case state flow</vt:lpstr>
      <vt:lpstr>- chrome redux extension demo - Case Source code demo (base on time)</vt:lpstr>
      <vt:lpstr>PowerPoint Presentation</vt:lpstr>
      <vt:lpstr>Usage in ecf next</vt:lpstr>
      <vt:lpstr>Questions and concerns</vt:lpstr>
    </vt:vector>
  </TitlesOfParts>
  <Company>Hennepin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Ngrx – ecf.next</dc:title>
  <dc:creator>Tellek E Liberty</dc:creator>
  <cp:lastModifiedBy>Tellek E Liberty</cp:lastModifiedBy>
  <cp:revision>58</cp:revision>
  <dcterms:created xsi:type="dcterms:W3CDTF">2019-09-24T17:15:52Z</dcterms:created>
  <dcterms:modified xsi:type="dcterms:W3CDTF">2019-10-16T19:53:47Z</dcterms:modified>
</cp:coreProperties>
</file>