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1" r:id="rId6"/>
    <p:sldId id="262" r:id="rId7"/>
    <p:sldId id="273" r:id="rId8"/>
    <p:sldId id="276" r:id="rId9"/>
    <p:sldId id="286" r:id="rId10"/>
    <p:sldId id="275" r:id="rId11"/>
    <p:sldId id="263" r:id="rId12"/>
    <p:sldId id="264" r:id="rId13"/>
    <p:sldId id="285" r:id="rId14"/>
    <p:sldId id="267" r:id="rId15"/>
    <p:sldId id="268" r:id="rId16"/>
    <p:sldId id="283" r:id="rId17"/>
    <p:sldId id="279" r:id="rId18"/>
    <p:sldId id="287" r:id="rId19"/>
    <p:sldId id="280" r:id="rId20"/>
    <p:sldId id="281" r:id="rId21"/>
    <p:sldId id="282"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13DF15-28C1-4ECD-AD55-2BC2CC2E995D}" type="datetimeFigureOut">
              <a:rPr lang="en-US" smtClean="0"/>
              <a:t>10/4/2015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CACEC-B7B7-48A8-92EF-87C12E9E4BED}" type="slidenum">
              <a:rPr lang="en-US" smtClean="0"/>
              <a:t>‹#›</a:t>
            </a:fld>
            <a:endParaRPr lang="en-US"/>
          </a:p>
        </p:txBody>
      </p:sp>
    </p:spTree>
    <p:extLst>
      <p:ext uri="{BB962C8B-B14F-4D97-AF65-F5344CB8AC3E}">
        <p14:creationId xmlns:p14="http://schemas.microsoft.com/office/powerpoint/2010/main" val="392139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Compartmentalization: S</a:t>
            </a:r>
            <a:r>
              <a:rPr lang="en-US" baseline="0" dirty="0" smtClean="0"/>
              <a:t>imilar to how a corporation is split up into multiple divisions, where each division knows how to do its own job, with no knowledge of how the other divisions do theirs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Monolithic applications: Everything</a:t>
            </a:r>
            <a:r>
              <a:rPr lang="en-US" baseline="0" dirty="0" smtClean="0"/>
              <a:t> is one big massive program. Modular applications: The app is broken down into multiple components, each one handling its own thing.</a:t>
            </a:r>
            <a:endParaRPr lang="en-US" dirty="0" smtClean="0"/>
          </a:p>
        </p:txBody>
      </p:sp>
      <p:sp>
        <p:nvSpPr>
          <p:cNvPr id="4" name="Slide Number Placeholder 3"/>
          <p:cNvSpPr>
            <a:spLocks noGrp="1"/>
          </p:cNvSpPr>
          <p:nvPr>
            <p:ph type="sldNum" sz="quarter" idx="10"/>
          </p:nvPr>
        </p:nvSpPr>
        <p:spPr/>
        <p:txBody>
          <a:bodyPr/>
          <a:lstStyle/>
          <a:p>
            <a:fld id="{B0BCACEC-B7B7-48A8-92EF-87C12E9E4BED}" type="slidenum">
              <a:rPr lang="en-US" smtClean="0"/>
              <a:t>2</a:t>
            </a:fld>
            <a:endParaRPr lang="en-US"/>
          </a:p>
        </p:txBody>
      </p:sp>
    </p:spTree>
    <p:extLst>
      <p:ext uri="{BB962C8B-B14F-4D97-AF65-F5344CB8AC3E}">
        <p14:creationId xmlns:p14="http://schemas.microsoft.com/office/powerpoint/2010/main" val="2031510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API: Application Programmer Interface.</a:t>
            </a:r>
          </a:p>
          <a:p>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11</a:t>
            </a:fld>
            <a:endParaRPr lang="en-US"/>
          </a:p>
        </p:txBody>
      </p:sp>
    </p:spTree>
    <p:extLst>
      <p:ext uri="{BB962C8B-B14F-4D97-AF65-F5344CB8AC3E}">
        <p14:creationId xmlns:p14="http://schemas.microsoft.com/office/powerpoint/2010/main" val="846469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12</a:t>
            </a:fld>
            <a:endParaRPr lang="en-US"/>
          </a:p>
        </p:txBody>
      </p:sp>
    </p:spTree>
    <p:extLst>
      <p:ext uri="{BB962C8B-B14F-4D97-AF65-F5344CB8AC3E}">
        <p14:creationId xmlns:p14="http://schemas.microsoft.com/office/powerpoint/2010/main" val="3810675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individual Trading Strategies</a:t>
            </a:r>
            <a:r>
              <a:rPr lang="en-US" baseline="0" dirty="0" smtClean="0"/>
              <a:t>: Covered Calls, Straddles, </a:t>
            </a:r>
            <a:r>
              <a:rPr lang="en-US" baseline="0" dirty="0" err="1" smtClean="0"/>
              <a:t>Butterfllies</a:t>
            </a:r>
            <a:r>
              <a:rPr lang="en-US" baseline="0" smtClean="0"/>
              <a:t> etc.</a:t>
            </a:r>
            <a:endParaRPr lang="en-US"/>
          </a:p>
        </p:txBody>
      </p:sp>
      <p:sp>
        <p:nvSpPr>
          <p:cNvPr id="4" name="Slide Number Placeholder 3"/>
          <p:cNvSpPr>
            <a:spLocks noGrp="1"/>
          </p:cNvSpPr>
          <p:nvPr>
            <p:ph type="sldNum" sz="quarter" idx="10"/>
          </p:nvPr>
        </p:nvSpPr>
        <p:spPr/>
        <p:txBody>
          <a:bodyPr/>
          <a:lstStyle/>
          <a:p>
            <a:fld id="{B0BCACEC-B7B7-48A8-92EF-87C12E9E4BED}" type="slidenum">
              <a:rPr lang="en-US" smtClean="0"/>
              <a:t>15</a:t>
            </a:fld>
            <a:endParaRPr lang="en-US"/>
          </a:p>
        </p:txBody>
      </p:sp>
    </p:spTree>
    <p:extLst>
      <p:ext uri="{BB962C8B-B14F-4D97-AF65-F5344CB8AC3E}">
        <p14:creationId xmlns:p14="http://schemas.microsoft.com/office/powerpoint/2010/main" val="1634742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a:t>
            </a:r>
            <a:r>
              <a:rPr lang="en-US" baseline="0" dirty="0" smtClean="0"/>
              <a:t> diagram</a:t>
            </a:r>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21</a:t>
            </a:fld>
            <a:endParaRPr lang="en-US"/>
          </a:p>
        </p:txBody>
      </p:sp>
    </p:spTree>
    <p:extLst>
      <p:ext uri="{BB962C8B-B14F-4D97-AF65-F5344CB8AC3E}">
        <p14:creationId xmlns:p14="http://schemas.microsoft.com/office/powerpoint/2010/main" val="108686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OOP Mimics a real, life representation of an application. Objects can be the nouns you find in real life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Car object: State: gas level, oil level, battery</a:t>
            </a:r>
            <a:r>
              <a:rPr lang="en-US" baseline="0" dirty="0" smtClean="0"/>
              <a:t> level, current speed</a:t>
            </a: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3</a:t>
            </a:fld>
            <a:endParaRPr lang="en-US"/>
          </a:p>
        </p:txBody>
      </p:sp>
    </p:spTree>
    <p:extLst>
      <p:ext uri="{BB962C8B-B14F-4D97-AF65-F5344CB8AC3E}">
        <p14:creationId xmlns:p14="http://schemas.microsoft.com/office/powerpoint/2010/main" val="3332496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4</a:t>
            </a:fld>
            <a:endParaRPr lang="en-US"/>
          </a:p>
        </p:txBody>
      </p:sp>
    </p:spTree>
    <p:extLst>
      <p:ext uri="{BB962C8B-B14F-4D97-AF65-F5344CB8AC3E}">
        <p14:creationId xmlns:p14="http://schemas.microsoft.com/office/powerpoint/2010/main" val="131611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Methods:</a:t>
            </a:r>
            <a:r>
              <a:rPr lang="en-US" baseline="0" dirty="0" smtClean="0"/>
              <a:t> used to interact with the created objects, to get or set state within the object</a:t>
            </a:r>
          </a:p>
          <a:p>
            <a:r>
              <a:rPr lang="en-US" baseline="0" dirty="0" smtClean="0"/>
              <a:t>Fields: protected by the object. Represents state of the object. Only available if asked in a nice way.</a:t>
            </a:r>
          </a:p>
        </p:txBody>
      </p:sp>
      <p:sp>
        <p:nvSpPr>
          <p:cNvPr id="4" name="Slide Number Placeholder 3"/>
          <p:cNvSpPr>
            <a:spLocks noGrp="1"/>
          </p:cNvSpPr>
          <p:nvPr>
            <p:ph type="sldNum" sz="quarter" idx="10"/>
          </p:nvPr>
        </p:nvSpPr>
        <p:spPr/>
        <p:txBody>
          <a:bodyPr/>
          <a:lstStyle/>
          <a:p>
            <a:fld id="{B0BCACEC-B7B7-48A8-92EF-87C12E9E4BED}" type="slidenum">
              <a:rPr lang="en-US" smtClean="0"/>
              <a:t>5</a:t>
            </a:fld>
            <a:endParaRPr lang="en-US"/>
          </a:p>
        </p:txBody>
      </p:sp>
    </p:spTree>
    <p:extLst>
      <p:ext uri="{BB962C8B-B14F-4D97-AF65-F5344CB8AC3E}">
        <p14:creationId xmlns:p14="http://schemas.microsoft.com/office/powerpoint/2010/main" val="77939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a light switch. In order to turn on the lights, you simply toggle the switch. You don’t need to be an electrician or understand anything about electricity to work the electrical system in a room. </a:t>
            </a:r>
          </a:p>
          <a:p>
            <a:r>
              <a:rPr lang="en-US" dirty="0" smtClean="0"/>
              <a:t>An automobile is another good example. As long as you know how to use the gas and brake pedals, steering wheel, and ignition, you can drive. You don’t have to understand how the engine, or transmission, or electrical system works to drive a car. </a:t>
            </a:r>
          </a:p>
          <a:p>
            <a:r>
              <a:rPr lang="en-US" dirty="0" smtClean="0"/>
              <a:t>Hides its complexity</a:t>
            </a:r>
            <a:r>
              <a:rPr lang="en-US" baseline="0" dirty="0" smtClean="0"/>
              <a:t> from other parts of the system</a:t>
            </a:r>
          </a:p>
          <a:p>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6</a:t>
            </a:fld>
            <a:endParaRPr lang="en-US"/>
          </a:p>
        </p:txBody>
      </p:sp>
    </p:spTree>
    <p:extLst>
      <p:ext uri="{BB962C8B-B14F-4D97-AF65-F5344CB8AC3E}">
        <p14:creationId xmlns:p14="http://schemas.microsoft.com/office/powerpoint/2010/main" val="2954974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7</a:t>
            </a:fld>
            <a:endParaRPr lang="en-US"/>
          </a:p>
        </p:txBody>
      </p:sp>
    </p:spTree>
    <p:extLst>
      <p:ext uri="{BB962C8B-B14F-4D97-AF65-F5344CB8AC3E}">
        <p14:creationId xmlns:p14="http://schemas.microsoft.com/office/powerpoint/2010/main" val="1727778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to start engine, previous slide, remains unchanged.</a:t>
            </a:r>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8</a:t>
            </a:fld>
            <a:endParaRPr lang="en-US"/>
          </a:p>
        </p:txBody>
      </p:sp>
    </p:spTree>
    <p:extLst>
      <p:ext uri="{BB962C8B-B14F-4D97-AF65-F5344CB8AC3E}">
        <p14:creationId xmlns:p14="http://schemas.microsoft.com/office/powerpoint/2010/main" val="212297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to start engine, previous slide, remains unchanged.</a:t>
            </a:r>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9</a:t>
            </a:fld>
            <a:endParaRPr lang="en-US"/>
          </a:p>
        </p:txBody>
      </p:sp>
    </p:spTree>
    <p:extLst>
      <p:ext uri="{BB962C8B-B14F-4D97-AF65-F5344CB8AC3E}">
        <p14:creationId xmlns:p14="http://schemas.microsoft.com/office/powerpoint/2010/main" val="2122978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to start the engine. Unmodified, even if the implementation of </a:t>
            </a:r>
            <a:r>
              <a:rPr lang="en-US" dirty="0" err="1" smtClean="0"/>
              <a:t>CarEngine</a:t>
            </a:r>
            <a:r>
              <a:rPr lang="en-US" dirty="0" smtClean="0"/>
              <a:t> changes.</a:t>
            </a:r>
          </a:p>
          <a:p>
            <a:r>
              <a:rPr lang="en-US" dirty="0" smtClean="0"/>
              <a:t>Ex. Think</a:t>
            </a:r>
            <a:r>
              <a:rPr lang="en-US" baseline="0" dirty="0" smtClean="0"/>
              <a:t> of two teams working to produce a stock chart application. One team handles data retrieval, the other handles the graphical rendering of the data. Each communicates with the other using the public interface. Which allows the data team to fix bugs, change underlying data sources, without having any impact to the graphical part</a:t>
            </a:r>
            <a:endParaRPr lang="en-US" dirty="0"/>
          </a:p>
        </p:txBody>
      </p:sp>
      <p:sp>
        <p:nvSpPr>
          <p:cNvPr id="4" name="Slide Number Placeholder 3"/>
          <p:cNvSpPr>
            <a:spLocks noGrp="1"/>
          </p:cNvSpPr>
          <p:nvPr>
            <p:ph type="sldNum" sz="quarter" idx="10"/>
          </p:nvPr>
        </p:nvSpPr>
        <p:spPr/>
        <p:txBody>
          <a:bodyPr/>
          <a:lstStyle/>
          <a:p>
            <a:fld id="{B0BCACEC-B7B7-48A8-92EF-87C12E9E4BED}" type="slidenum">
              <a:rPr lang="en-US" smtClean="0"/>
              <a:t>10</a:t>
            </a:fld>
            <a:endParaRPr lang="en-US"/>
          </a:p>
        </p:txBody>
      </p:sp>
    </p:spTree>
    <p:extLst>
      <p:ext uri="{BB962C8B-B14F-4D97-AF65-F5344CB8AC3E}">
        <p14:creationId xmlns:p14="http://schemas.microsoft.com/office/powerpoint/2010/main" val="922485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6ED2C-A675-4BD9-919D-C00CF9BAF267}"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414460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6ED2C-A675-4BD9-919D-C00CF9BAF267}"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17982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6ED2C-A675-4BD9-919D-C00CF9BAF267}"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150699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6ED2C-A675-4BD9-919D-C00CF9BAF267}"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191686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6ED2C-A675-4BD9-919D-C00CF9BAF267}"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42259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6ED2C-A675-4BD9-919D-C00CF9BAF267}"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301819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6ED2C-A675-4BD9-919D-C00CF9BAF267}" type="datetimeFigureOut">
              <a:rPr lang="en-US" smtClean="0"/>
              <a:t>10/4/2015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298104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6ED2C-A675-4BD9-919D-C00CF9BAF267}" type="datetimeFigureOut">
              <a:rPr lang="en-US" smtClean="0"/>
              <a:t>10/4/2015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115898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6ED2C-A675-4BD9-919D-C00CF9BAF267}" type="datetimeFigureOut">
              <a:rPr lang="en-US" smtClean="0"/>
              <a:t>10/4/2015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318139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6ED2C-A675-4BD9-919D-C00CF9BAF267}"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334709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6ED2C-A675-4BD9-919D-C00CF9BAF267}"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75F25-BAF4-402B-8095-AE3CB965C3AC}" type="slidenum">
              <a:rPr lang="en-US" smtClean="0"/>
              <a:t>‹#›</a:t>
            </a:fld>
            <a:endParaRPr lang="en-US"/>
          </a:p>
        </p:txBody>
      </p:sp>
    </p:spTree>
    <p:extLst>
      <p:ext uri="{BB962C8B-B14F-4D97-AF65-F5344CB8AC3E}">
        <p14:creationId xmlns:p14="http://schemas.microsoft.com/office/powerpoint/2010/main" val="55846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6ED2C-A675-4BD9-919D-C00CF9BAF267}" type="datetimeFigureOut">
              <a:rPr lang="en-US" smtClean="0"/>
              <a:t>10/4/2015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75F25-BAF4-402B-8095-AE3CB965C3AC}" type="slidenum">
              <a:rPr lang="en-US" smtClean="0"/>
              <a:t>‹#›</a:t>
            </a:fld>
            <a:endParaRPr lang="en-US"/>
          </a:p>
        </p:txBody>
      </p:sp>
    </p:spTree>
    <p:extLst>
      <p:ext uri="{BB962C8B-B14F-4D97-AF65-F5344CB8AC3E}">
        <p14:creationId xmlns:p14="http://schemas.microsoft.com/office/powerpoint/2010/main" val="101502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r>
              <a:rPr lang="en-US" dirty="0" smtClean="0"/>
              <a:t>Introductory Concepts</a:t>
            </a:r>
          </a:p>
          <a:p>
            <a:r>
              <a:rPr lang="en-US" sz="2400" dirty="0" smtClean="0"/>
              <a:t>Nikhil Panchal</a:t>
            </a:r>
            <a:endParaRPr lang="en-US" sz="2400" dirty="0"/>
          </a:p>
        </p:txBody>
      </p:sp>
    </p:spTree>
    <p:extLst>
      <p:ext uri="{BB962C8B-B14F-4D97-AF65-F5344CB8AC3E}">
        <p14:creationId xmlns:p14="http://schemas.microsoft.com/office/powerpoint/2010/main" val="312552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Change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cs typeface="Consolas" panose="020B0609020204030204" pitchFamily="49" charset="0"/>
              </a:rPr>
              <a:t>As long as the exposed operations of the object remains the same, changes made to the internal workings of the object have no impact to the rest of the system </a:t>
            </a:r>
          </a:p>
          <a:p>
            <a:pPr lvl="1"/>
            <a:r>
              <a:rPr lang="en-US" sz="2000" dirty="0" smtClean="0">
                <a:cs typeface="Consolas" panose="020B0609020204030204" pitchFamily="49" charset="0"/>
              </a:rPr>
              <a:t>Important when you work across teams</a:t>
            </a:r>
          </a:p>
          <a:p>
            <a:pPr lvl="1"/>
            <a:r>
              <a:rPr lang="en-US" sz="2000" dirty="0" smtClean="0">
                <a:cs typeface="Consolas" panose="020B0609020204030204" pitchFamily="49" charset="0"/>
              </a:rPr>
              <a:t>Comes into play when you upgrade component libraries (JQuery)</a:t>
            </a:r>
          </a:p>
          <a:p>
            <a:pPr lvl="1"/>
            <a:endParaRPr lang="en-US" sz="2000" dirty="0">
              <a:cs typeface="Consolas" panose="020B0609020204030204" pitchFamily="49" charset="0"/>
            </a:endParaRPr>
          </a:p>
          <a:p>
            <a:pPr lvl="1"/>
            <a:endParaRPr lang="en-US" sz="2000" dirty="0" smtClean="0">
              <a:cs typeface="Consolas" panose="020B0609020204030204" pitchFamily="49" charset="0"/>
            </a:endParaRPr>
          </a:p>
          <a:p>
            <a:pPr lvl="1"/>
            <a:endParaRPr lang="en-US" sz="2000" dirty="0">
              <a:cs typeface="Consolas" panose="020B0609020204030204" pitchFamily="49" charset="0"/>
            </a:endParaRPr>
          </a:p>
          <a:p>
            <a:pPr lvl="1"/>
            <a:endParaRPr lang="en-US" sz="2000" dirty="0" smtClean="0">
              <a:cs typeface="Consolas" panose="020B0609020204030204" pitchFamily="49" charset="0"/>
            </a:endParaRPr>
          </a:p>
          <a:p>
            <a:pPr lvl="1"/>
            <a:endParaRPr lang="en-US" sz="2000" dirty="0">
              <a:cs typeface="Consolas" panose="020B0609020204030204" pitchFamily="49" charset="0"/>
            </a:endParaRPr>
          </a:p>
          <a:p>
            <a:pPr lvl="1"/>
            <a:endParaRPr lang="en-US" sz="2000" dirty="0" smtClean="0">
              <a:cs typeface="Consolas" panose="020B0609020204030204" pitchFamily="49" charset="0"/>
            </a:endParaRPr>
          </a:p>
          <a:p>
            <a:endParaRPr lang="en-US" sz="2400" dirty="0" smtClean="0">
              <a:cs typeface="Consolas" panose="020B0609020204030204" pitchFamily="49" charset="0"/>
            </a:endParaRPr>
          </a:p>
          <a:p>
            <a:r>
              <a:rPr lang="en-US" sz="2400" dirty="0" smtClean="0">
                <a:cs typeface="Consolas" panose="020B0609020204030204" pitchFamily="49" charset="0"/>
              </a:rPr>
              <a:t>The exposed set of operations called the “Interface”</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2736" t="38333"/>
          <a:stretch/>
        </p:blipFill>
        <p:spPr>
          <a:xfrm>
            <a:off x="838200" y="3298166"/>
            <a:ext cx="7065034" cy="1883434"/>
          </a:xfrm>
          <a:prstGeom prst="rect">
            <a:avLst/>
          </a:prstGeom>
        </p:spPr>
      </p:pic>
    </p:spTree>
    <p:extLst>
      <p:ext uri="{BB962C8B-B14F-4D97-AF65-F5344CB8AC3E}">
        <p14:creationId xmlns:p14="http://schemas.microsoft.com/office/powerpoint/2010/main" val="1316836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operations (methods) that the object exposes to the outside world</a:t>
            </a:r>
          </a:p>
          <a:p>
            <a:r>
              <a:rPr lang="en-US" dirty="0" smtClean="0"/>
              <a:t>Can be extracted out as an entity in itself</a:t>
            </a:r>
          </a:p>
          <a:p>
            <a:pPr marL="457200" lvl="1" indent="0">
              <a:buNone/>
            </a:pPr>
            <a:r>
              <a:rPr lang="en-US" sz="1600" dirty="0" smtClean="0">
                <a:latin typeface="Consolas" panose="020B0609020204030204" pitchFamily="49" charset="0"/>
                <a:cs typeface="Consolas" panose="020B0609020204030204" pitchFamily="49" charset="0"/>
              </a:rPr>
              <a:t>Interface </a:t>
            </a:r>
            <a:r>
              <a:rPr lang="en-US" sz="1600" dirty="0" err="1" smtClean="0">
                <a:latin typeface="Consolas" panose="020B0609020204030204" pitchFamily="49" charset="0"/>
                <a:cs typeface="Consolas" panose="020B0609020204030204" pitchFamily="49" charset="0"/>
              </a:rPr>
              <a:t>CarEngine</a:t>
            </a:r>
            <a:r>
              <a:rPr lang="en-US" sz="1600" dirty="0" smtClean="0">
                <a:latin typeface="Consolas" panose="020B0609020204030204" pitchFamily="49" charset="0"/>
                <a:cs typeface="Consolas" panose="020B0609020204030204" pitchFamily="49" charset="0"/>
              </a:rPr>
              <a:t> {</a:t>
            </a:r>
          </a:p>
          <a:p>
            <a:pPr marL="457200" lvl="1"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public function start();</a:t>
            </a:r>
          </a:p>
          <a:p>
            <a:pPr marL="457200" lvl="1"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public function stop();</a:t>
            </a:r>
          </a:p>
          <a:p>
            <a:pPr marL="457200" lvl="1" indent="0">
              <a:buNone/>
            </a:pPr>
            <a:r>
              <a:rPr lang="en-US" sz="1600" dirty="0" smtClean="0">
                <a:latin typeface="Consolas" panose="020B0609020204030204" pitchFamily="49" charset="0"/>
                <a:cs typeface="Consolas" panose="020B0609020204030204" pitchFamily="49" charset="0"/>
              </a:rPr>
              <a:t>}</a:t>
            </a:r>
          </a:p>
          <a:p>
            <a:r>
              <a:rPr lang="en-US" sz="3600" dirty="0" smtClean="0"/>
              <a:t>A Class is said to “Implement” the </a:t>
            </a:r>
            <a:r>
              <a:rPr lang="en-US" sz="3600" dirty="0" smtClean="0"/>
              <a:t>Interface</a:t>
            </a:r>
          </a:p>
          <a:p>
            <a:r>
              <a:rPr lang="en-US" sz="3600" dirty="0" err="1" smtClean="0"/>
              <a:t>Eg</a:t>
            </a:r>
            <a:r>
              <a:rPr lang="en-US" sz="3600" dirty="0" smtClean="0"/>
              <a:t>. Web Browsers</a:t>
            </a:r>
          </a:p>
          <a:p>
            <a:pPr lvl="1"/>
            <a:r>
              <a:rPr lang="en-US" dirty="0" smtClean="0"/>
              <a:t>Specifications decided by the W3C</a:t>
            </a:r>
          </a:p>
          <a:p>
            <a:pPr lvl="1"/>
            <a:r>
              <a:rPr lang="en-US" dirty="0" smtClean="0"/>
              <a:t>Implementations provided by different corporations </a:t>
            </a:r>
          </a:p>
          <a:p>
            <a:pPr lvl="2"/>
            <a:r>
              <a:rPr lang="en-US" dirty="0" smtClean="0"/>
              <a:t>IE, Chrome, Firefox, Safari</a:t>
            </a:r>
            <a:endParaRPr lang="en-US" dirty="0" smtClean="0"/>
          </a:p>
          <a:p>
            <a:r>
              <a:rPr lang="en-US" sz="3600" dirty="0" smtClean="0"/>
              <a:t>Good practice to code to the interface</a:t>
            </a:r>
          </a:p>
          <a:p>
            <a:pPr lvl="1"/>
            <a:r>
              <a:rPr lang="en-US" dirty="0" smtClean="0"/>
              <a:t>Promotes </a:t>
            </a:r>
            <a:r>
              <a:rPr lang="en-US" dirty="0" smtClean="0"/>
              <a:t>application extensibility through Polymorphism</a:t>
            </a:r>
          </a:p>
        </p:txBody>
      </p:sp>
    </p:spTree>
    <p:extLst>
      <p:ext uri="{BB962C8B-B14F-4D97-AF65-F5344CB8AC3E}">
        <p14:creationId xmlns:p14="http://schemas.microsoft.com/office/powerpoint/2010/main" val="551431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lnSpcReduction="10000"/>
          </a:bodyPr>
          <a:lstStyle/>
          <a:p>
            <a:r>
              <a:rPr lang="en-US" dirty="0" smtClean="0"/>
              <a:t>Many forms</a:t>
            </a:r>
          </a:p>
          <a:p>
            <a:r>
              <a:rPr lang="en-US" dirty="0" smtClean="0"/>
              <a:t>Multiple types of objects can work in the same situation, as long as they offer the same interface</a:t>
            </a:r>
          </a:p>
          <a:p>
            <a:pPr lvl="1"/>
            <a:r>
              <a:rPr lang="en-US" dirty="0" err="1" smtClean="0"/>
              <a:t>Eg</a:t>
            </a:r>
            <a:r>
              <a:rPr lang="en-US" dirty="0" smtClean="0"/>
              <a:t>. To write on paper you can use a Pen, a Pencil, a Crayon</a:t>
            </a:r>
          </a:p>
          <a:p>
            <a:pPr lvl="2"/>
            <a:r>
              <a:rPr lang="en-US" dirty="0" smtClean="0"/>
              <a:t>These are different objects that implement the same interface</a:t>
            </a:r>
          </a:p>
          <a:p>
            <a:pPr lvl="2"/>
            <a:r>
              <a:rPr lang="en-US" dirty="0" smtClean="0"/>
              <a:t>They all offer the same interface to be used to write</a:t>
            </a:r>
          </a:p>
          <a:p>
            <a:pPr lvl="2"/>
            <a:r>
              <a:rPr lang="en-US" dirty="0" smtClean="0"/>
              <a:t>So the directions to use each of them are the same </a:t>
            </a:r>
          </a:p>
          <a:p>
            <a:endParaRPr lang="en-US" dirty="0" smtClean="0"/>
          </a:p>
          <a:p>
            <a:endParaRPr lang="en-US" dirty="0"/>
          </a:p>
        </p:txBody>
      </p:sp>
    </p:spTree>
    <p:extLst>
      <p:ext uri="{BB962C8B-B14F-4D97-AF65-F5344CB8AC3E}">
        <p14:creationId xmlns:p14="http://schemas.microsoft.com/office/powerpoint/2010/main" val="641021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pic>
        <p:nvPicPr>
          <p:cNvPr id="14" name="Content Placeholder 13"/>
          <p:cNvPicPr>
            <a:picLocks noGrp="1" noChangeAspect="1"/>
          </p:cNvPicPr>
          <p:nvPr>
            <p:ph idx="1"/>
          </p:nvPr>
        </p:nvPicPr>
        <p:blipFill rotWithShape="1">
          <a:blip r:embed="rId2">
            <a:extLst>
              <a:ext uri="{28A0092B-C50C-407E-A947-70E740481C1C}">
                <a14:useLocalDpi xmlns:a14="http://schemas.microsoft.com/office/drawing/2010/main" val="0"/>
              </a:ext>
            </a:extLst>
          </a:blip>
          <a:srcRect l="21525" t="15152"/>
          <a:stretch/>
        </p:blipFill>
        <p:spPr>
          <a:xfrm>
            <a:off x="1371600" y="1371600"/>
            <a:ext cx="6019800" cy="4778153"/>
          </a:xfrm>
        </p:spPr>
      </p:pic>
    </p:spTree>
    <p:extLst>
      <p:ext uri="{BB962C8B-B14F-4D97-AF65-F5344CB8AC3E}">
        <p14:creationId xmlns:p14="http://schemas.microsoft.com/office/powerpoint/2010/main" val="173294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sp>
        <p:nvSpPr>
          <p:cNvPr id="3" name="Content Placeholder 2"/>
          <p:cNvSpPr>
            <a:spLocks noGrp="1"/>
          </p:cNvSpPr>
          <p:nvPr>
            <p:ph idx="1"/>
          </p:nvPr>
        </p:nvSpPr>
        <p:spPr/>
        <p:txBody>
          <a:bodyPr>
            <a:normAutofit lnSpcReduction="10000"/>
          </a:bodyPr>
          <a:lstStyle/>
          <a:p>
            <a:r>
              <a:rPr lang="en-US" dirty="0" smtClean="0"/>
              <a:t>Objective</a:t>
            </a:r>
          </a:p>
          <a:p>
            <a:pPr lvl="1"/>
            <a:r>
              <a:rPr lang="en-US" dirty="0" smtClean="0"/>
              <a:t>Design the outline an application that places trades based on a variety of trading strategies</a:t>
            </a:r>
          </a:p>
          <a:p>
            <a:pPr lvl="1"/>
            <a:r>
              <a:rPr lang="en-US" dirty="0" smtClean="0"/>
              <a:t>The application needs to be easily maintainable</a:t>
            </a:r>
          </a:p>
          <a:p>
            <a:pPr lvl="2"/>
            <a:r>
              <a:rPr lang="en-US" dirty="0" smtClean="0"/>
              <a:t>Should be able to add and remove Strategies with minimal effort</a:t>
            </a:r>
          </a:p>
          <a:p>
            <a:pPr lvl="2"/>
            <a:r>
              <a:rPr lang="en-US" dirty="0" smtClean="0"/>
              <a:t>Individual Strategies should be modified without affecting the rest of the application</a:t>
            </a:r>
          </a:p>
          <a:p>
            <a:pPr lvl="2"/>
            <a:r>
              <a:rPr lang="en-US" dirty="0" smtClean="0"/>
              <a:t>Any Strategy can be executed on demand</a:t>
            </a:r>
          </a:p>
          <a:p>
            <a:pPr lvl="2"/>
            <a:r>
              <a:rPr lang="en-US" dirty="0" smtClean="0"/>
              <a:t>An individual Strategy may use other component Strategies for its own execution</a:t>
            </a:r>
          </a:p>
          <a:p>
            <a:pPr lvl="2"/>
            <a:endParaRPr lang="en-US" dirty="0"/>
          </a:p>
        </p:txBody>
      </p:sp>
    </p:spTree>
    <p:extLst>
      <p:ext uri="{BB962C8B-B14F-4D97-AF65-F5344CB8AC3E}">
        <p14:creationId xmlns:p14="http://schemas.microsoft.com/office/powerpoint/2010/main" val="156529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Split into two main components</a:t>
            </a:r>
          </a:p>
          <a:p>
            <a:pPr lvl="1"/>
            <a:r>
              <a:rPr lang="en-US" dirty="0" smtClean="0"/>
              <a:t>The Engine</a:t>
            </a:r>
          </a:p>
          <a:p>
            <a:pPr lvl="2"/>
            <a:r>
              <a:rPr lang="en-US" dirty="0" smtClean="0"/>
              <a:t>Would hold all of the registered Trading Strategies</a:t>
            </a:r>
          </a:p>
          <a:p>
            <a:pPr lvl="2"/>
            <a:r>
              <a:rPr lang="en-US" dirty="0" smtClean="0"/>
              <a:t>Would pick up the desired Strategy and execute it by calling its Interface function</a:t>
            </a:r>
          </a:p>
          <a:p>
            <a:pPr lvl="2"/>
            <a:r>
              <a:rPr lang="en-US" dirty="0" smtClean="0"/>
              <a:t>Would have no knowledge of the inner workings of the individual Strategies</a:t>
            </a:r>
          </a:p>
          <a:p>
            <a:pPr lvl="1"/>
            <a:r>
              <a:rPr lang="en-US" dirty="0" smtClean="0"/>
              <a:t>The Trading Strategies</a:t>
            </a:r>
          </a:p>
          <a:p>
            <a:pPr lvl="2"/>
            <a:r>
              <a:rPr lang="en-US" dirty="0" smtClean="0"/>
              <a:t>Would each implement a common Interface that would be exposed to the Engine or other Strategies</a:t>
            </a:r>
          </a:p>
          <a:p>
            <a:pPr lvl="2"/>
            <a:r>
              <a:rPr lang="en-US" dirty="0" smtClean="0"/>
              <a:t>Could be an individual Stand alone strategy or a compound strategy that uses other sub-strategies</a:t>
            </a:r>
          </a:p>
          <a:p>
            <a:pPr lvl="2"/>
            <a:endParaRPr lang="en-US" dirty="0"/>
          </a:p>
        </p:txBody>
      </p:sp>
    </p:spTree>
    <p:extLst>
      <p:ext uri="{BB962C8B-B14F-4D97-AF65-F5344CB8AC3E}">
        <p14:creationId xmlns:p14="http://schemas.microsoft.com/office/powerpoint/2010/main" val="38098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sp>
        <p:nvSpPr>
          <p:cNvPr id="3" name="Content Placeholder 2"/>
          <p:cNvSpPr>
            <a:spLocks noGrp="1"/>
          </p:cNvSpPr>
          <p:nvPr>
            <p:ph idx="1"/>
          </p:nvPr>
        </p:nvSpPr>
        <p:spPr/>
        <p:txBody>
          <a:bodyPr>
            <a:normAutofit fontScale="47500" lnSpcReduction="20000"/>
          </a:bodyPr>
          <a:lstStyle/>
          <a:p>
            <a:r>
              <a:rPr lang="en-US" sz="5900" dirty="0" smtClean="0"/>
              <a:t>The Engine</a:t>
            </a:r>
          </a:p>
          <a:p>
            <a:endParaRPr lang="en-US" dirty="0" smtClean="0"/>
          </a:p>
          <a:p>
            <a:pPr marL="0" indent="0">
              <a:buNone/>
            </a:pPr>
            <a:r>
              <a:rPr lang="en-US" dirty="0" smtClean="0">
                <a:latin typeface="Consolas" panose="020B0609020204030204" pitchFamily="49" charset="0"/>
                <a:cs typeface="Consolas" panose="020B0609020204030204" pitchFamily="49" charset="0"/>
              </a:rPr>
              <a:t>Class </a:t>
            </a:r>
            <a:r>
              <a:rPr lang="en-US" dirty="0" err="1" smtClean="0">
                <a:latin typeface="Consolas" panose="020B0609020204030204" pitchFamily="49" charset="0"/>
                <a:cs typeface="Consolas" panose="020B0609020204030204" pitchFamily="49" charset="0"/>
              </a:rPr>
              <a:t>TradingEngine</a:t>
            </a:r>
            <a:r>
              <a:rPr lang="en-US" dirty="0" smtClean="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private </a:t>
            </a:r>
            <a:r>
              <a:rPr lang="en-US" dirty="0" err="1" smtClean="0">
                <a:latin typeface="Consolas" panose="020B0609020204030204" pitchFamily="49" charset="0"/>
                <a:cs typeface="Consolas" panose="020B0609020204030204" pitchFamily="49" charset="0"/>
              </a:rPr>
              <a:t>stratStore</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TradingStrategy</a:t>
            </a:r>
            <a:r>
              <a:rPr lang="en-US" dirty="0" smtClean="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public function </a:t>
            </a:r>
            <a:r>
              <a:rPr lang="en-US" dirty="0" err="1" smtClean="0">
                <a:latin typeface="Consolas" panose="020B0609020204030204" pitchFamily="49" charset="0"/>
                <a:cs typeface="Consolas" panose="020B0609020204030204" pitchFamily="49" charset="0"/>
              </a:rPr>
              <a:t>TradingEngine</a:t>
            </a:r>
            <a:r>
              <a:rPr lang="en-US" dirty="0" smtClean="0">
                <a:latin typeface="Consolas" panose="020B0609020204030204" pitchFamily="49" charset="0"/>
                <a:cs typeface="Consolas" panose="020B0609020204030204" pitchFamily="49" charset="0"/>
              </a:rPr>
              <a:t>()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endParaRPr lang="en-US" dirty="0" smtClean="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function </a:t>
            </a:r>
            <a:r>
              <a:rPr lang="en-US" dirty="0" err="1" smtClean="0">
                <a:latin typeface="Consolas" panose="020B0609020204030204" pitchFamily="49" charset="0"/>
                <a:cs typeface="Consolas" panose="020B0609020204030204" pitchFamily="49" charset="0"/>
              </a:rPr>
              <a:t>addStrategy</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TradingStrategy:strat</a:t>
            </a:r>
            <a:r>
              <a:rPr lang="en-US" dirty="0" smtClean="0">
                <a:latin typeface="Consolas" panose="020B0609020204030204" pitchFamily="49" charset="0"/>
                <a:cs typeface="Consolas" panose="020B0609020204030204" pitchFamily="49" charset="0"/>
              </a:rPr>
              <a:t>): void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public function </a:t>
            </a:r>
            <a:r>
              <a:rPr lang="en-US" dirty="0" err="1">
                <a:latin typeface="Consolas" panose="020B0609020204030204" pitchFamily="49" charset="0"/>
                <a:cs typeface="Consolas" panose="020B0609020204030204" pitchFamily="49" charset="0"/>
              </a:rPr>
              <a:t>executeStrategy</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stratName:String</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void {</a:t>
            </a:r>
          </a:p>
          <a:p>
            <a:pPr marL="0" indent="0">
              <a:buNone/>
            </a:pP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strat:TradingStrategy</a:t>
            </a:r>
            <a:r>
              <a:rPr lang="en-US" dirty="0" smtClean="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stratStore.get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stratName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strat.execute</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	</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1066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sp>
        <p:nvSpPr>
          <p:cNvPr id="3" name="Content Placeholder 2"/>
          <p:cNvSpPr>
            <a:spLocks noGrp="1"/>
          </p:cNvSpPr>
          <p:nvPr>
            <p:ph idx="1"/>
          </p:nvPr>
        </p:nvSpPr>
        <p:spPr/>
        <p:txBody>
          <a:bodyPr>
            <a:normAutofit/>
          </a:bodyPr>
          <a:lstStyle/>
          <a:p>
            <a:r>
              <a:rPr lang="en-US" sz="2800" dirty="0" smtClean="0"/>
              <a:t>The Strategies</a:t>
            </a:r>
            <a:endParaRPr lang="en-US" dirty="0" smtClean="0"/>
          </a:p>
          <a:p>
            <a:pPr marL="0" indent="0">
              <a:buNone/>
            </a:pPr>
            <a:endParaRPr lang="en-US" sz="2000" dirty="0" smtClean="0">
              <a:latin typeface="Consolas" panose="020B0609020204030204" pitchFamily="49" charset="0"/>
              <a:cs typeface="Consolas" panose="020B0609020204030204" pitchFamily="49" charset="0"/>
            </a:endParaRPr>
          </a:p>
          <a:p>
            <a:pPr marL="400050" lvl="1" indent="0">
              <a:buNone/>
            </a:pPr>
            <a:r>
              <a:rPr lang="en-US" dirty="0" smtClean="0">
                <a:latin typeface="Consolas" panose="020B0609020204030204" pitchFamily="49" charset="0"/>
                <a:cs typeface="Consolas" panose="020B0609020204030204" pitchFamily="49" charset="0"/>
              </a:rPr>
              <a:t>Interface </a:t>
            </a:r>
            <a:r>
              <a:rPr lang="en-US" dirty="0" err="1" smtClean="0">
                <a:latin typeface="Consolas" panose="020B0609020204030204" pitchFamily="49" charset="0"/>
                <a:cs typeface="Consolas" panose="020B0609020204030204" pitchFamily="49" charset="0"/>
              </a:rPr>
              <a:t>TradingStrategy</a:t>
            </a:r>
            <a:r>
              <a:rPr lang="en-US" dirty="0" smtClean="0">
                <a:latin typeface="Consolas" panose="020B0609020204030204" pitchFamily="49" charset="0"/>
                <a:cs typeface="Consolas" panose="020B0609020204030204" pitchFamily="49" charset="0"/>
              </a:rPr>
              <a:t> {</a:t>
            </a:r>
          </a:p>
          <a:p>
            <a:pPr marL="40005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function execute();</a:t>
            </a:r>
          </a:p>
          <a:p>
            <a:pPr marL="400050" lvl="1" indent="0">
              <a:buNone/>
            </a:pPr>
            <a:r>
              <a:rPr lang="en-US" dirty="0" smtClean="0">
                <a:latin typeface="Consolas" panose="020B0609020204030204" pitchFamily="49" charset="0"/>
                <a:cs typeface="Consolas" panose="020B0609020204030204" pitchFamily="49" charset="0"/>
              </a:rPr>
              <a:t>}</a:t>
            </a:r>
          </a:p>
          <a:p>
            <a:pPr marL="857250" lvl="1" indent="-457200"/>
            <a:endParaRPr lang="en-US" dirty="0">
              <a:latin typeface="Consolas" panose="020B0609020204030204" pitchFamily="49" charset="0"/>
              <a:cs typeface="Consolas" panose="020B0609020204030204" pitchFamily="49" charset="0"/>
            </a:endParaRPr>
          </a:p>
          <a:p>
            <a:pPr marL="857250" lvl="1" indent="-457200"/>
            <a:r>
              <a:rPr lang="en-US" sz="2000" dirty="0" smtClean="0">
                <a:latin typeface="Consolas" panose="020B0609020204030204" pitchFamily="49" charset="0"/>
                <a:cs typeface="Consolas" panose="020B0609020204030204" pitchFamily="49" charset="0"/>
              </a:rPr>
              <a:t>Needed to work like “plugins”, where one could be added or removed without affecting others</a:t>
            </a:r>
          </a:p>
        </p:txBody>
      </p:sp>
    </p:spTree>
    <p:extLst>
      <p:ext uri="{BB962C8B-B14F-4D97-AF65-F5344CB8AC3E}">
        <p14:creationId xmlns:p14="http://schemas.microsoft.com/office/powerpoint/2010/main" val="1280239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2201" t="13213"/>
          <a:stretch/>
        </p:blipFill>
        <p:spPr>
          <a:xfrm>
            <a:off x="533400" y="1752600"/>
            <a:ext cx="8048445" cy="3352800"/>
          </a:xfrm>
        </p:spPr>
      </p:pic>
    </p:spTree>
    <p:extLst>
      <p:ext uri="{BB962C8B-B14F-4D97-AF65-F5344CB8AC3E}">
        <p14:creationId xmlns:p14="http://schemas.microsoft.com/office/powerpoint/2010/main" val="2840065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The Simple Strategies</a:t>
            </a:r>
            <a:endParaRPr lang="en-US" dirty="0" smtClean="0"/>
          </a:p>
          <a:p>
            <a:pPr marL="0" indent="0">
              <a:buNone/>
            </a:pPr>
            <a:endParaRPr lang="en-US" sz="2000" dirty="0" smtClean="0">
              <a:latin typeface="Consolas" panose="020B0609020204030204" pitchFamily="49" charset="0"/>
              <a:cs typeface="Consolas" panose="020B0609020204030204" pitchFamily="49" charset="0"/>
            </a:endParaRPr>
          </a:p>
          <a:p>
            <a:pPr marL="457200" lvl="1" indent="0">
              <a:buNone/>
            </a:pPr>
            <a:r>
              <a:rPr lang="en-US" sz="1600" dirty="0" smtClean="0">
                <a:latin typeface="Consolas" panose="020B0609020204030204" pitchFamily="49" charset="0"/>
                <a:cs typeface="Consolas" panose="020B0609020204030204" pitchFamily="49" charset="0"/>
              </a:rPr>
              <a:t>Class </a:t>
            </a:r>
            <a:r>
              <a:rPr lang="en-US" sz="1600" dirty="0" err="1" smtClean="0">
                <a:latin typeface="Consolas" panose="020B0609020204030204" pitchFamily="49" charset="0"/>
                <a:cs typeface="Consolas" panose="020B0609020204030204" pitchFamily="49" charset="0"/>
              </a:rPr>
              <a:t>LongStockStrategy</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implements </a:t>
            </a:r>
            <a:r>
              <a:rPr lang="en-US" sz="1600" dirty="0" err="1">
                <a:latin typeface="Consolas" panose="020B0609020204030204" pitchFamily="49" charset="0"/>
                <a:cs typeface="Consolas" panose="020B0609020204030204" pitchFamily="49" charset="0"/>
              </a:rPr>
              <a:t>TradingStrategy</a:t>
            </a:r>
            <a:r>
              <a:rPr lang="en-US" sz="1600" dirty="0">
                <a:latin typeface="Consolas" panose="020B0609020204030204" pitchFamily="49" charset="0"/>
                <a:cs typeface="Consolas" panose="020B0609020204030204" pitchFamily="49" charset="0"/>
              </a:rPr>
              <a:t> { </a:t>
            </a:r>
          </a:p>
          <a:p>
            <a:pPr marL="914400" lvl="2" indent="0">
              <a:buNone/>
            </a:pPr>
            <a:r>
              <a:rPr lang="en-US" sz="1200" dirty="0">
                <a:latin typeface="Consolas" panose="020B0609020204030204" pitchFamily="49" charset="0"/>
                <a:cs typeface="Consolas" panose="020B0609020204030204" pitchFamily="49" charset="0"/>
              </a:rPr>
              <a:t>public function execute() {</a:t>
            </a:r>
          </a:p>
          <a:p>
            <a:pPr marL="914400" lvl="2" indent="0">
              <a:buNone/>
            </a:pPr>
            <a:r>
              <a:rPr lang="en-US" sz="1200" dirty="0">
                <a:latin typeface="Consolas" panose="020B0609020204030204" pitchFamily="49" charset="0"/>
                <a:cs typeface="Consolas" panose="020B0609020204030204" pitchFamily="49" charset="0"/>
              </a:rPr>
              <a:t>	// Buy an Equity Security</a:t>
            </a:r>
          </a:p>
          <a:p>
            <a:pPr marL="914400" lvl="2" indent="0">
              <a:buNone/>
            </a:pPr>
            <a:r>
              <a:rPr lang="en-US" sz="1200" dirty="0" smtClean="0">
                <a:latin typeface="Consolas" panose="020B0609020204030204" pitchFamily="49" charset="0"/>
                <a:cs typeface="Consolas" panose="020B0609020204030204" pitchFamily="49" charset="0"/>
              </a:rPr>
              <a:t>}</a:t>
            </a:r>
          </a:p>
          <a:p>
            <a:pPr marL="514350" lvl="1" indent="0">
              <a:buNone/>
            </a:pPr>
            <a:r>
              <a:rPr lang="en-US" sz="1600" dirty="0" smtClean="0">
                <a:latin typeface="Consolas" panose="020B0609020204030204" pitchFamily="49" charset="0"/>
                <a:cs typeface="Consolas" panose="020B0609020204030204" pitchFamily="49" charset="0"/>
              </a:rPr>
              <a:t>}</a:t>
            </a:r>
          </a:p>
          <a:p>
            <a:pPr marL="514350" lvl="1" indent="0">
              <a:buNone/>
            </a:pPr>
            <a:endParaRPr lang="en-US" sz="1600" dirty="0">
              <a:latin typeface="Consolas" panose="020B0609020204030204" pitchFamily="49" charset="0"/>
              <a:cs typeface="Consolas" panose="020B0609020204030204" pitchFamily="49" charset="0"/>
            </a:endParaRPr>
          </a:p>
          <a:p>
            <a:pPr marL="457200" lvl="1" indent="0">
              <a:buNone/>
            </a:pPr>
            <a:r>
              <a:rPr lang="en-US" sz="1600" dirty="0">
                <a:latin typeface="Consolas" panose="020B0609020204030204" pitchFamily="49" charset="0"/>
                <a:cs typeface="Consolas" panose="020B0609020204030204" pitchFamily="49" charset="0"/>
              </a:rPr>
              <a:t>Class </a:t>
            </a:r>
            <a:r>
              <a:rPr lang="en-US" sz="1600" dirty="0" err="1" smtClean="0">
                <a:latin typeface="Consolas" panose="020B0609020204030204" pitchFamily="49" charset="0"/>
                <a:cs typeface="Consolas" panose="020B0609020204030204" pitchFamily="49" charset="0"/>
              </a:rPr>
              <a:t>ShortStock</a:t>
            </a:r>
            <a:r>
              <a:rPr lang="en-US" sz="1600" dirty="0" err="1">
                <a:latin typeface="Consolas" panose="020B0609020204030204" pitchFamily="49" charset="0"/>
                <a:cs typeface="Consolas" panose="020B0609020204030204" pitchFamily="49" charset="0"/>
              </a:rPr>
              <a:t>Strategy</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implements </a:t>
            </a:r>
            <a:r>
              <a:rPr lang="en-US" sz="1600" dirty="0" err="1">
                <a:latin typeface="Consolas" panose="020B0609020204030204" pitchFamily="49" charset="0"/>
                <a:cs typeface="Consolas" panose="020B0609020204030204" pitchFamily="49" charset="0"/>
              </a:rPr>
              <a:t>TradingStrategy</a:t>
            </a:r>
            <a:r>
              <a:rPr lang="en-US" sz="1600" dirty="0">
                <a:latin typeface="Consolas" panose="020B0609020204030204" pitchFamily="49" charset="0"/>
                <a:cs typeface="Consolas" panose="020B0609020204030204" pitchFamily="49" charset="0"/>
              </a:rPr>
              <a:t> { </a:t>
            </a:r>
          </a:p>
          <a:p>
            <a:pPr marL="914400" lvl="2" indent="0">
              <a:buNone/>
            </a:pPr>
            <a:r>
              <a:rPr lang="en-US" sz="1200" dirty="0">
                <a:latin typeface="Consolas" panose="020B0609020204030204" pitchFamily="49" charset="0"/>
                <a:cs typeface="Consolas" panose="020B0609020204030204" pitchFamily="49" charset="0"/>
              </a:rPr>
              <a:t>public function execute() {</a:t>
            </a:r>
          </a:p>
          <a:p>
            <a:pPr marL="914400" lvl="2" indent="0">
              <a:buNone/>
            </a:pP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Sell </a:t>
            </a:r>
            <a:r>
              <a:rPr lang="en-US" sz="1200" dirty="0">
                <a:latin typeface="Consolas" panose="020B0609020204030204" pitchFamily="49" charset="0"/>
                <a:cs typeface="Consolas" panose="020B0609020204030204" pitchFamily="49" charset="0"/>
              </a:rPr>
              <a:t>an Equity Security</a:t>
            </a:r>
          </a:p>
          <a:p>
            <a:pPr marL="914400" lvl="2" indent="0">
              <a:buNone/>
            </a:pPr>
            <a:r>
              <a:rPr lang="en-US" sz="1200" dirty="0">
                <a:latin typeface="Consolas" panose="020B0609020204030204" pitchFamily="49" charset="0"/>
                <a:cs typeface="Consolas" panose="020B0609020204030204" pitchFamily="49" charset="0"/>
              </a:rPr>
              <a:t>}</a:t>
            </a:r>
          </a:p>
          <a:p>
            <a:pPr marL="514350" lvl="1" indent="0">
              <a:buNone/>
            </a:pPr>
            <a:r>
              <a:rPr lang="en-US" sz="1600" dirty="0">
                <a:latin typeface="Consolas" panose="020B0609020204030204" pitchFamily="49" charset="0"/>
                <a:cs typeface="Consolas" panose="020B0609020204030204" pitchFamily="49" charset="0"/>
              </a:rPr>
              <a:t>}</a:t>
            </a:r>
          </a:p>
          <a:p>
            <a:pPr marL="514350" lvl="1" indent="0">
              <a:buNone/>
            </a:pPr>
            <a:endParaRPr lang="en-US" sz="1600" dirty="0" smtClean="0">
              <a:latin typeface="Consolas" panose="020B0609020204030204" pitchFamily="49" charset="0"/>
              <a:cs typeface="Consolas" panose="020B0609020204030204" pitchFamily="49" charset="0"/>
            </a:endParaRPr>
          </a:p>
          <a:p>
            <a:pPr marL="457200" lvl="1" indent="0">
              <a:buNone/>
            </a:pPr>
            <a:r>
              <a:rPr lang="en-US" sz="1600" dirty="0">
                <a:latin typeface="Consolas" panose="020B0609020204030204" pitchFamily="49" charset="0"/>
                <a:cs typeface="Consolas" panose="020B0609020204030204" pitchFamily="49" charset="0"/>
              </a:rPr>
              <a:t>Class </a:t>
            </a:r>
            <a:r>
              <a:rPr lang="en-US" sz="1600" dirty="0" err="1" smtClean="0">
                <a:latin typeface="Consolas" panose="020B0609020204030204" pitchFamily="49" charset="0"/>
                <a:cs typeface="Consolas" panose="020B0609020204030204" pitchFamily="49" charset="0"/>
              </a:rPr>
              <a:t>LongCall</a:t>
            </a:r>
            <a:r>
              <a:rPr lang="en-US" sz="1600" dirty="0" err="1">
                <a:latin typeface="Consolas" panose="020B0609020204030204" pitchFamily="49" charset="0"/>
                <a:cs typeface="Consolas" panose="020B0609020204030204" pitchFamily="49" charset="0"/>
              </a:rPr>
              <a:t>Strategy</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implements </a:t>
            </a:r>
            <a:r>
              <a:rPr lang="en-US" sz="1600" dirty="0" err="1">
                <a:latin typeface="Consolas" panose="020B0609020204030204" pitchFamily="49" charset="0"/>
                <a:cs typeface="Consolas" panose="020B0609020204030204" pitchFamily="49" charset="0"/>
              </a:rPr>
              <a:t>TradingStrategy</a:t>
            </a:r>
            <a:r>
              <a:rPr lang="en-US" sz="1600" dirty="0">
                <a:latin typeface="Consolas" panose="020B0609020204030204" pitchFamily="49" charset="0"/>
                <a:cs typeface="Consolas" panose="020B0609020204030204" pitchFamily="49" charset="0"/>
              </a:rPr>
              <a:t> { </a:t>
            </a:r>
          </a:p>
          <a:p>
            <a:pPr marL="914400" lvl="2" indent="0">
              <a:buNone/>
            </a:pPr>
            <a:r>
              <a:rPr lang="en-US" sz="1200" dirty="0">
                <a:latin typeface="Consolas" panose="020B0609020204030204" pitchFamily="49" charset="0"/>
                <a:cs typeface="Consolas" panose="020B0609020204030204" pitchFamily="49" charset="0"/>
              </a:rPr>
              <a:t>public function execute() {</a:t>
            </a:r>
          </a:p>
          <a:p>
            <a:pPr marL="914400" lvl="2"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Buy an Equity </a:t>
            </a:r>
            <a:r>
              <a:rPr lang="en-US" sz="1200" dirty="0" smtClean="0">
                <a:latin typeface="Consolas" panose="020B0609020204030204" pitchFamily="49" charset="0"/>
                <a:cs typeface="Consolas" panose="020B0609020204030204" pitchFamily="49" charset="0"/>
              </a:rPr>
              <a:t>Call Option</a:t>
            </a:r>
            <a:endParaRPr lang="en-US" sz="1200" dirty="0">
              <a:latin typeface="Consolas" panose="020B0609020204030204" pitchFamily="49" charset="0"/>
              <a:cs typeface="Consolas" panose="020B0609020204030204" pitchFamily="49" charset="0"/>
            </a:endParaRPr>
          </a:p>
          <a:p>
            <a:pPr marL="914400" lvl="2" indent="0">
              <a:buNone/>
            </a:pPr>
            <a:r>
              <a:rPr lang="en-US" sz="1200" dirty="0">
                <a:latin typeface="Consolas" panose="020B0609020204030204" pitchFamily="49" charset="0"/>
                <a:cs typeface="Consolas" panose="020B0609020204030204" pitchFamily="49" charset="0"/>
              </a:rPr>
              <a:t>}</a:t>
            </a:r>
          </a:p>
          <a:p>
            <a:pPr marL="514350" lvl="1" indent="0">
              <a:buNone/>
            </a:pPr>
            <a:r>
              <a:rPr lang="en-US" sz="1600" dirty="0">
                <a:latin typeface="Consolas" panose="020B0609020204030204" pitchFamily="49" charset="0"/>
                <a:cs typeface="Consolas" panose="020B0609020204030204" pitchFamily="49" charset="0"/>
              </a:rPr>
              <a:t>}</a:t>
            </a:r>
          </a:p>
          <a:p>
            <a:pPr marL="514350" lvl="1" indent="0">
              <a:buNone/>
            </a:pPr>
            <a:endParaRPr lang="en-US" sz="1600" dirty="0" smtClean="0">
              <a:latin typeface="Consolas" panose="020B0609020204030204" pitchFamily="49" charset="0"/>
              <a:cs typeface="Consolas" panose="020B0609020204030204" pitchFamily="49" charset="0"/>
            </a:endParaRPr>
          </a:p>
          <a:p>
            <a:pPr marL="457200" lvl="1" indent="0">
              <a:buNone/>
            </a:pPr>
            <a:r>
              <a:rPr lang="en-US" sz="1600" dirty="0">
                <a:latin typeface="Consolas" panose="020B0609020204030204" pitchFamily="49" charset="0"/>
                <a:cs typeface="Consolas" panose="020B0609020204030204" pitchFamily="49" charset="0"/>
              </a:rPr>
              <a:t>Class </a:t>
            </a:r>
            <a:r>
              <a:rPr lang="en-US" sz="1600" dirty="0" err="1" smtClean="0">
                <a:latin typeface="Consolas" panose="020B0609020204030204" pitchFamily="49" charset="0"/>
                <a:cs typeface="Consolas" panose="020B0609020204030204" pitchFamily="49" charset="0"/>
              </a:rPr>
              <a:t>ShortCall</a:t>
            </a:r>
            <a:r>
              <a:rPr lang="en-US" sz="1600" dirty="0" err="1">
                <a:latin typeface="Consolas" panose="020B0609020204030204" pitchFamily="49" charset="0"/>
                <a:cs typeface="Consolas" panose="020B0609020204030204" pitchFamily="49" charset="0"/>
              </a:rPr>
              <a:t>Strategy</a:t>
            </a:r>
            <a:r>
              <a:rPr lang="en-US" sz="1600" dirty="0" smtClean="0">
                <a:latin typeface="Consolas" panose="020B0609020204030204" pitchFamily="49" charset="0"/>
                <a:cs typeface="Consolas" panose="020B0609020204030204" pitchFamily="49" charset="0"/>
              </a:rPr>
              <a:t> implements </a:t>
            </a:r>
            <a:r>
              <a:rPr lang="en-US" sz="1600" dirty="0" err="1">
                <a:latin typeface="Consolas" panose="020B0609020204030204" pitchFamily="49" charset="0"/>
                <a:cs typeface="Consolas" panose="020B0609020204030204" pitchFamily="49" charset="0"/>
              </a:rPr>
              <a:t>TradingStrategy</a:t>
            </a:r>
            <a:r>
              <a:rPr lang="en-US" sz="1600" dirty="0">
                <a:latin typeface="Consolas" panose="020B0609020204030204" pitchFamily="49" charset="0"/>
                <a:cs typeface="Consolas" panose="020B0609020204030204" pitchFamily="49" charset="0"/>
              </a:rPr>
              <a:t> { </a:t>
            </a:r>
          </a:p>
          <a:p>
            <a:pPr marL="914400" lvl="2" indent="0">
              <a:buNone/>
            </a:pPr>
            <a:r>
              <a:rPr lang="en-US" sz="1200" dirty="0">
                <a:latin typeface="Consolas" panose="020B0609020204030204" pitchFamily="49" charset="0"/>
                <a:cs typeface="Consolas" panose="020B0609020204030204" pitchFamily="49" charset="0"/>
              </a:rPr>
              <a:t>public function execute() {</a:t>
            </a:r>
          </a:p>
          <a:p>
            <a:pPr marL="914400" lvl="2" indent="0">
              <a:buNone/>
            </a:pP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Sell an </a:t>
            </a:r>
            <a:r>
              <a:rPr lang="en-US" sz="1200" dirty="0">
                <a:latin typeface="Consolas" panose="020B0609020204030204" pitchFamily="49" charset="0"/>
                <a:cs typeface="Consolas" panose="020B0609020204030204" pitchFamily="49" charset="0"/>
              </a:rPr>
              <a:t>Equity </a:t>
            </a:r>
            <a:r>
              <a:rPr lang="en-US" sz="1200" dirty="0" smtClean="0">
                <a:latin typeface="Consolas" panose="020B0609020204030204" pitchFamily="49" charset="0"/>
                <a:cs typeface="Consolas" panose="020B0609020204030204" pitchFamily="49" charset="0"/>
              </a:rPr>
              <a:t>Call Security</a:t>
            </a:r>
            <a:endParaRPr lang="en-US" sz="1200" dirty="0">
              <a:latin typeface="Consolas" panose="020B0609020204030204" pitchFamily="49" charset="0"/>
              <a:cs typeface="Consolas" panose="020B0609020204030204" pitchFamily="49" charset="0"/>
            </a:endParaRPr>
          </a:p>
          <a:p>
            <a:pPr marL="914400" lvl="2" indent="0">
              <a:buNone/>
            </a:pPr>
            <a:r>
              <a:rPr lang="en-US" sz="1200" dirty="0">
                <a:latin typeface="Consolas" panose="020B0609020204030204" pitchFamily="49" charset="0"/>
                <a:cs typeface="Consolas" panose="020B0609020204030204" pitchFamily="49" charset="0"/>
              </a:rPr>
              <a:t>}</a:t>
            </a:r>
          </a:p>
          <a:p>
            <a:pPr marL="514350" lvl="1" indent="0">
              <a:buNone/>
            </a:pPr>
            <a:r>
              <a:rPr lang="en-US" sz="1600" dirty="0">
                <a:latin typeface="Consolas" panose="020B0609020204030204" pitchFamily="49" charset="0"/>
                <a:cs typeface="Consolas" panose="020B0609020204030204" pitchFamily="49" charset="0"/>
              </a:rPr>
              <a:t>}</a:t>
            </a:r>
          </a:p>
          <a:p>
            <a:pPr marL="514350" lvl="1" indent="0">
              <a:buNone/>
            </a:pPr>
            <a:endParaRPr lang="en-US" sz="16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2064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a:t>
            </a:r>
            <a:endParaRPr lang="en-US" dirty="0"/>
          </a:p>
        </p:txBody>
      </p:sp>
      <p:sp>
        <p:nvSpPr>
          <p:cNvPr id="3" name="Content Placeholder 2"/>
          <p:cNvSpPr>
            <a:spLocks noGrp="1"/>
          </p:cNvSpPr>
          <p:nvPr>
            <p:ph idx="1"/>
          </p:nvPr>
        </p:nvSpPr>
        <p:spPr/>
        <p:txBody>
          <a:bodyPr>
            <a:normAutofit lnSpcReduction="10000"/>
          </a:bodyPr>
          <a:lstStyle/>
          <a:p>
            <a:r>
              <a:rPr lang="en-US" dirty="0" smtClean="0"/>
              <a:t>Style of programming using “Objects” to design and build applications</a:t>
            </a:r>
          </a:p>
          <a:p>
            <a:r>
              <a:rPr lang="en-US" dirty="0" smtClean="0"/>
              <a:t>Deals with compartmentalization of code</a:t>
            </a:r>
          </a:p>
          <a:p>
            <a:pPr lvl="1"/>
            <a:r>
              <a:rPr lang="en-US" dirty="0" smtClean="0"/>
              <a:t>To have objects know how to handle its own part of the application. Nothing more, nothing less</a:t>
            </a:r>
          </a:p>
          <a:p>
            <a:pPr lvl="1"/>
            <a:r>
              <a:rPr lang="en-US" dirty="0" smtClean="0"/>
              <a:t>Objects collaborate with each other to provide a holistic application (as opposed to Monolithic applications)</a:t>
            </a:r>
          </a:p>
          <a:p>
            <a:pPr lvl="1"/>
            <a:r>
              <a:rPr lang="en-US" dirty="0" smtClean="0"/>
              <a:t>When done correctly leads to structured, modular code that’s easy to understand and manage</a:t>
            </a:r>
            <a:endParaRPr lang="en-US" dirty="0"/>
          </a:p>
        </p:txBody>
      </p:sp>
    </p:spTree>
    <p:extLst>
      <p:ext uri="{BB962C8B-B14F-4D97-AF65-F5344CB8AC3E}">
        <p14:creationId xmlns:p14="http://schemas.microsoft.com/office/powerpoint/2010/main" val="2297689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 Compound Strategies</a:t>
            </a:r>
            <a:endParaRPr lang="en-US" dirty="0" smtClean="0"/>
          </a:p>
          <a:p>
            <a:pPr marL="0" indent="0">
              <a:buNone/>
            </a:pPr>
            <a:endParaRPr lang="en-US" sz="2000" dirty="0" smtClean="0">
              <a:latin typeface="Consolas" panose="020B0609020204030204" pitchFamily="49" charset="0"/>
              <a:cs typeface="Consolas" panose="020B0609020204030204" pitchFamily="49" charset="0"/>
            </a:endParaRPr>
          </a:p>
          <a:p>
            <a:pPr marL="457200" lvl="1" indent="0">
              <a:buNone/>
            </a:pPr>
            <a:r>
              <a:rPr lang="en-US" sz="1600" dirty="0" smtClean="0">
                <a:latin typeface="Consolas" panose="020B0609020204030204" pitchFamily="49" charset="0"/>
                <a:cs typeface="Consolas" panose="020B0609020204030204" pitchFamily="49" charset="0"/>
              </a:rPr>
              <a:t>Class </a:t>
            </a:r>
            <a:r>
              <a:rPr lang="en-US" sz="1600" dirty="0" err="1" smtClean="0">
                <a:latin typeface="Consolas" panose="020B0609020204030204" pitchFamily="49" charset="0"/>
                <a:cs typeface="Consolas" panose="020B0609020204030204" pitchFamily="49" charset="0"/>
              </a:rPr>
              <a:t>CoveredCall</a:t>
            </a:r>
            <a:r>
              <a:rPr lang="en-US" sz="1600" dirty="0" smtClean="0">
                <a:latin typeface="Consolas" panose="020B0609020204030204" pitchFamily="49" charset="0"/>
                <a:cs typeface="Consolas" panose="020B0609020204030204" pitchFamily="49" charset="0"/>
              </a:rPr>
              <a:t> implements </a:t>
            </a:r>
            <a:r>
              <a:rPr lang="en-US" sz="1600" dirty="0" err="1">
                <a:latin typeface="Consolas" panose="020B0609020204030204" pitchFamily="49" charset="0"/>
                <a:cs typeface="Consolas" panose="020B0609020204030204" pitchFamily="49" charset="0"/>
              </a:rPr>
              <a:t>TradingStrategy</a:t>
            </a:r>
            <a:r>
              <a:rPr lang="en-US" sz="1600" dirty="0">
                <a:latin typeface="Consolas" panose="020B0609020204030204" pitchFamily="49" charset="0"/>
                <a:cs typeface="Consolas" panose="020B0609020204030204" pitchFamily="49" charset="0"/>
              </a:rPr>
              <a:t> { </a:t>
            </a:r>
            <a:endParaRPr lang="en-US" sz="1600" dirty="0" smtClean="0">
              <a:latin typeface="Consolas" panose="020B0609020204030204" pitchFamily="49" charset="0"/>
              <a:cs typeface="Consolas" panose="020B0609020204030204" pitchFamily="49" charset="0"/>
            </a:endParaRPr>
          </a:p>
          <a:p>
            <a:pPr marL="457200" lvl="1" indent="0">
              <a:buNone/>
            </a:pPr>
            <a:r>
              <a:rPr lang="en-US" sz="16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longStock:TradingStrategy</a:t>
            </a:r>
            <a:endParaRPr lang="en-US" sz="1200" dirty="0" smtClean="0">
              <a:latin typeface="Consolas" panose="020B0609020204030204" pitchFamily="49" charset="0"/>
              <a:cs typeface="Consolas" panose="020B0609020204030204" pitchFamily="49" charset="0"/>
            </a:endParaRPr>
          </a:p>
          <a:p>
            <a:pPr marL="457200" lvl="1" indent="0">
              <a:buNone/>
            </a:pP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shortCall:TradingStrategy</a:t>
            </a:r>
            <a:endParaRPr lang="en-US" sz="1200" dirty="0" smtClean="0">
              <a:latin typeface="Consolas" panose="020B0609020204030204" pitchFamily="49" charset="0"/>
              <a:cs typeface="Consolas" panose="020B0609020204030204" pitchFamily="49" charset="0"/>
            </a:endParaRPr>
          </a:p>
          <a:p>
            <a:pPr marL="457200" lvl="1" indent="0">
              <a:buNone/>
            </a:pPr>
            <a:endParaRPr lang="en-US" sz="1600" dirty="0" smtClean="0">
              <a:latin typeface="Consolas" panose="020B0609020204030204" pitchFamily="49" charset="0"/>
              <a:cs typeface="Consolas" panose="020B0609020204030204" pitchFamily="49" charset="0"/>
            </a:endParaRPr>
          </a:p>
          <a:p>
            <a:pPr marL="914400" lvl="2" indent="0">
              <a:buNone/>
            </a:pPr>
            <a:r>
              <a:rPr lang="en-US" sz="1200" dirty="0" smtClean="0">
                <a:latin typeface="Consolas" panose="020B0609020204030204" pitchFamily="49" charset="0"/>
                <a:cs typeface="Consolas" panose="020B0609020204030204" pitchFamily="49" charset="0"/>
              </a:rPr>
              <a:t>public </a:t>
            </a:r>
            <a:r>
              <a:rPr lang="en-US" sz="1200" dirty="0">
                <a:latin typeface="Consolas" panose="020B0609020204030204" pitchFamily="49" charset="0"/>
                <a:cs typeface="Consolas" panose="020B0609020204030204" pitchFamily="49" charset="0"/>
              </a:rPr>
              <a:t>function </a:t>
            </a:r>
            <a:r>
              <a:rPr lang="en-US" sz="1200" dirty="0" err="1" smtClean="0">
                <a:latin typeface="Consolas" panose="020B0609020204030204" pitchFamily="49" charset="0"/>
                <a:cs typeface="Consolas" panose="020B0609020204030204" pitchFamily="49" charset="0"/>
              </a:rPr>
              <a:t>CoveredCall</a:t>
            </a:r>
            <a:r>
              <a:rPr lang="en-US" sz="1200" dirty="0" smtClean="0">
                <a:latin typeface="Consolas" panose="020B0609020204030204" pitchFamily="49" charset="0"/>
                <a:cs typeface="Consolas" panose="020B0609020204030204" pitchFamily="49" charset="0"/>
              </a:rPr>
              <a:t>() {</a:t>
            </a:r>
          </a:p>
          <a:p>
            <a:pPr marL="914400" lvl="2"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longStock</a:t>
            </a:r>
            <a:r>
              <a:rPr lang="en-US" sz="1200" dirty="0" smtClean="0">
                <a:latin typeface="Consolas" panose="020B0609020204030204" pitchFamily="49" charset="0"/>
                <a:cs typeface="Consolas" panose="020B0609020204030204" pitchFamily="49" charset="0"/>
              </a:rPr>
              <a:t> = new </a:t>
            </a:r>
            <a:r>
              <a:rPr lang="en-US" sz="1200" dirty="0" err="1" smtClean="0">
                <a:latin typeface="Consolas" panose="020B0609020204030204" pitchFamily="49" charset="0"/>
                <a:cs typeface="Consolas" panose="020B0609020204030204" pitchFamily="49" charset="0"/>
              </a:rPr>
              <a:t>LongStockStrategy</a:t>
            </a:r>
            <a:r>
              <a:rPr lang="en-US" sz="1200" dirty="0" smtClean="0">
                <a:latin typeface="Consolas" panose="020B0609020204030204" pitchFamily="49" charset="0"/>
                <a:cs typeface="Consolas" panose="020B0609020204030204" pitchFamily="49" charset="0"/>
              </a:rPr>
              <a:t>();</a:t>
            </a:r>
          </a:p>
          <a:p>
            <a:pPr marL="914400" lvl="2"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shortCall</a:t>
            </a:r>
            <a:r>
              <a:rPr lang="en-US" sz="1200" dirty="0" smtClean="0">
                <a:latin typeface="Consolas" panose="020B0609020204030204" pitchFamily="49" charset="0"/>
                <a:cs typeface="Consolas" panose="020B0609020204030204" pitchFamily="49" charset="0"/>
              </a:rPr>
              <a:t> = new </a:t>
            </a:r>
            <a:r>
              <a:rPr lang="en-US" sz="1200" dirty="0" err="1" smtClean="0">
                <a:latin typeface="Consolas" panose="020B0609020204030204" pitchFamily="49" charset="0"/>
                <a:cs typeface="Consolas" panose="020B0609020204030204" pitchFamily="49" charset="0"/>
              </a:rPr>
              <a:t>ShortCallStrategy</a:t>
            </a:r>
            <a:r>
              <a:rPr lang="en-US" sz="1200" dirty="0" smtClean="0">
                <a:latin typeface="Consolas" panose="020B0609020204030204" pitchFamily="49" charset="0"/>
                <a:cs typeface="Consolas" panose="020B0609020204030204" pitchFamily="49" charset="0"/>
              </a:rPr>
              <a:t>();</a:t>
            </a:r>
          </a:p>
          <a:p>
            <a:pPr marL="914400" lvl="2" indent="0">
              <a:buNone/>
            </a:pPr>
            <a:r>
              <a:rPr lang="en-US" sz="1200" dirty="0" smtClean="0">
                <a:latin typeface="Consolas" panose="020B0609020204030204" pitchFamily="49" charset="0"/>
                <a:cs typeface="Consolas" panose="020B0609020204030204" pitchFamily="49" charset="0"/>
              </a:rPr>
              <a:t>}</a:t>
            </a:r>
          </a:p>
          <a:p>
            <a:pPr marL="914400" lvl="2" indent="0">
              <a:buNone/>
            </a:pPr>
            <a:endParaRPr lang="en-US" sz="1200" dirty="0">
              <a:latin typeface="Consolas" panose="020B0609020204030204" pitchFamily="49" charset="0"/>
              <a:cs typeface="Consolas" panose="020B0609020204030204" pitchFamily="49" charset="0"/>
            </a:endParaRPr>
          </a:p>
          <a:p>
            <a:pPr marL="914400" lvl="2" indent="0">
              <a:buNone/>
            </a:pPr>
            <a:r>
              <a:rPr lang="en-US" sz="1200" dirty="0" smtClean="0">
                <a:latin typeface="Consolas" panose="020B0609020204030204" pitchFamily="49" charset="0"/>
                <a:cs typeface="Consolas" panose="020B0609020204030204" pitchFamily="49" charset="0"/>
              </a:rPr>
              <a:t>public </a:t>
            </a:r>
            <a:r>
              <a:rPr lang="en-US" sz="1200" dirty="0">
                <a:latin typeface="Consolas" panose="020B0609020204030204" pitchFamily="49" charset="0"/>
                <a:cs typeface="Consolas" panose="020B0609020204030204" pitchFamily="49" charset="0"/>
              </a:rPr>
              <a:t>function execute() </a:t>
            </a:r>
            <a:r>
              <a:rPr lang="en-US" sz="1200" dirty="0" smtClean="0">
                <a:latin typeface="Consolas" panose="020B0609020204030204" pitchFamily="49" charset="0"/>
                <a:cs typeface="Consolas" panose="020B0609020204030204" pitchFamily="49" charset="0"/>
              </a:rPr>
              <a:t>{</a:t>
            </a:r>
          </a:p>
          <a:p>
            <a:pPr marL="914400" lvl="2" indent="0">
              <a:buNone/>
            </a:pPr>
            <a:r>
              <a:rPr lang="en-US" sz="1200" dirty="0" smtClean="0">
                <a:latin typeface="Consolas" panose="020B0609020204030204" pitchFamily="49" charset="0"/>
                <a:cs typeface="Consolas" panose="020B0609020204030204" pitchFamily="49" charset="0"/>
              </a:rPr>
              <a:t>      // Go long a stock</a:t>
            </a:r>
          </a:p>
          <a:p>
            <a:pPr marL="914400" lvl="2"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longStock.execute</a:t>
            </a:r>
            <a:r>
              <a:rPr lang="en-US" sz="1200" dirty="0" smtClean="0">
                <a:latin typeface="Consolas" panose="020B0609020204030204" pitchFamily="49" charset="0"/>
                <a:cs typeface="Consolas" panose="020B0609020204030204" pitchFamily="49" charset="0"/>
              </a:rPr>
              <a:t>();</a:t>
            </a:r>
          </a:p>
          <a:p>
            <a:pPr marL="914400" lvl="2" indent="0">
              <a:buNone/>
            </a:pPr>
            <a:r>
              <a:rPr lang="en-US" sz="1200" dirty="0" smtClean="0">
                <a:latin typeface="Consolas" panose="020B0609020204030204" pitchFamily="49" charset="0"/>
                <a:cs typeface="Consolas" panose="020B0609020204030204" pitchFamily="49" charset="0"/>
              </a:rPr>
              <a:t>      // Short a call option</a:t>
            </a:r>
          </a:p>
          <a:p>
            <a:pPr marL="914400" lvl="2"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shortCall.execute</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marL="914400" lvl="2" indent="0">
              <a:buNone/>
            </a:pPr>
            <a:r>
              <a:rPr lang="en-US" sz="1200" dirty="0" smtClean="0">
                <a:latin typeface="Consolas" panose="020B0609020204030204" pitchFamily="49" charset="0"/>
                <a:cs typeface="Consolas" panose="020B0609020204030204" pitchFamily="49" charset="0"/>
              </a:rPr>
              <a:t>}</a:t>
            </a:r>
          </a:p>
          <a:p>
            <a:pPr marL="514350" lvl="1" indent="0">
              <a:buNone/>
            </a:pPr>
            <a:r>
              <a:rPr lang="en-US" sz="1600" dirty="0" smtClean="0">
                <a:latin typeface="Consolas" panose="020B0609020204030204" pitchFamily="49" charset="0"/>
                <a:cs typeface="Consolas" panose="020B0609020204030204" pitchFamily="49" charset="0"/>
              </a:rPr>
              <a:t>}</a:t>
            </a:r>
          </a:p>
          <a:p>
            <a:pPr marL="514350" lvl="1" indent="0">
              <a:buNone/>
            </a:pPr>
            <a:endParaRPr lang="en-US" sz="1600" dirty="0" smtClean="0">
              <a:latin typeface="Consolas" panose="020B0609020204030204" pitchFamily="49" charset="0"/>
              <a:cs typeface="Consolas" panose="020B0609020204030204" pitchFamily="49" charset="0"/>
            </a:endParaRPr>
          </a:p>
          <a:p>
            <a:pPr marL="514350" lvl="1" indent="0">
              <a:buNone/>
            </a:pPr>
            <a:endParaRPr lang="en-US" sz="1600" dirty="0" smtClean="0">
              <a:latin typeface="Consolas" panose="020B0609020204030204" pitchFamily="49" charset="0"/>
              <a:cs typeface="Consolas" panose="020B0609020204030204" pitchFamily="49"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7902" y="3352800"/>
            <a:ext cx="316707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007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 Compound Strategies</a:t>
            </a:r>
            <a:endParaRPr lang="en-US" dirty="0" smtClean="0"/>
          </a:p>
          <a:p>
            <a:pPr marL="0" indent="0">
              <a:buNone/>
            </a:pPr>
            <a:endParaRPr lang="en-US" sz="2000" dirty="0" smtClean="0">
              <a:latin typeface="Consolas" panose="020B0609020204030204" pitchFamily="49" charset="0"/>
              <a:cs typeface="Consolas" panose="020B0609020204030204" pitchFamily="49" charset="0"/>
            </a:endParaRPr>
          </a:p>
          <a:p>
            <a:pPr marL="457200" lvl="1" indent="0">
              <a:buNone/>
            </a:pPr>
            <a:r>
              <a:rPr lang="en-US" sz="1600" dirty="0" smtClean="0">
                <a:latin typeface="Consolas" panose="020B0609020204030204" pitchFamily="49" charset="0"/>
                <a:cs typeface="Consolas" panose="020B0609020204030204" pitchFamily="49" charset="0"/>
              </a:rPr>
              <a:t>Class </a:t>
            </a:r>
            <a:r>
              <a:rPr lang="en-US" sz="1600" dirty="0" err="1" smtClean="0">
                <a:latin typeface="Consolas" panose="020B0609020204030204" pitchFamily="49" charset="0"/>
                <a:cs typeface="Consolas" panose="020B0609020204030204" pitchFamily="49" charset="0"/>
              </a:rPr>
              <a:t>StraddleStrategy</a:t>
            </a:r>
            <a:r>
              <a:rPr lang="en-US" sz="1600" dirty="0" smtClean="0">
                <a:latin typeface="Consolas" panose="020B0609020204030204" pitchFamily="49" charset="0"/>
                <a:cs typeface="Consolas" panose="020B0609020204030204" pitchFamily="49" charset="0"/>
              </a:rPr>
              <a:t> implements </a:t>
            </a:r>
            <a:r>
              <a:rPr lang="en-US" sz="1600" dirty="0" err="1">
                <a:latin typeface="Consolas" panose="020B0609020204030204" pitchFamily="49" charset="0"/>
                <a:cs typeface="Consolas" panose="020B0609020204030204" pitchFamily="49" charset="0"/>
              </a:rPr>
              <a:t>TradingStrategy</a:t>
            </a:r>
            <a:r>
              <a:rPr lang="en-US" sz="1600" dirty="0">
                <a:latin typeface="Consolas" panose="020B0609020204030204" pitchFamily="49" charset="0"/>
                <a:cs typeface="Consolas" panose="020B0609020204030204" pitchFamily="49" charset="0"/>
              </a:rPr>
              <a:t> { </a:t>
            </a:r>
            <a:endParaRPr lang="en-US" sz="1600" dirty="0" smtClean="0">
              <a:latin typeface="Consolas" panose="020B0609020204030204" pitchFamily="49" charset="0"/>
              <a:cs typeface="Consolas" panose="020B0609020204030204" pitchFamily="49" charset="0"/>
            </a:endParaRPr>
          </a:p>
          <a:p>
            <a:pPr marL="457200" lvl="1" indent="0">
              <a:buNone/>
            </a:pPr>
            <a:r>
              <a:rPr lang="en-US" sz="16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longPut:TradingStrategy</a:t>
            </a:r>
            <a:endParaRPr lang="en-US" sz="1200" dirty="0" smtClean="0">
              <a:latin typeface="Consolas" panose="020B0609020204030204" pitchFamily="49" charset="0"/>
              <a:cs typeface="Consolas" panose="020B0609020204030204" pitchFamily="49" charset="0"/>
            </a:endParaRPr>
          </a:p>
          <a:p>
            <a:pPr marL="457200" lvl="1" indent="0">
              <a:buNone/>
            </a:pP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longCall:TradingStrategy</a:t>
            </a:r>
            <a:endParaRPr lang="en-US" sz="1200" dirty="0" smtClean="0">
              <a:latin typeface="Consolas" panose="020B0609020204030204" pitchFamily="49" charset="0"/>
              <a:cs typeface="Consolas" panose="020B0609020204030204" pitchFamily="49" charset="0"/>
            </a:endParaRPr>
          </a:p>
          <a:p>
            <a:pPr marL="457200" lvl="1" indent="0">
              <a:buNone/>
            </a:pPr>
            <a:endParaRPr lang="en-US" sz="1600" dirty="0" smtClean="0">
              <a:latin typeface="Consolas" panose="020B0609020204030204" pitchFamily="49" charset="0"/>
              <a:cs typeface="Consolas" panose="020B0609020204030204" pitchFamily="49" charset="0"/>
            </a:endParaRPr>
          </a:p>
          <a:p>
            <a:pPr marL="914400" lvl="2" indent="0">
              <a:buNone/>
            </a:pPr>
            <a:r>
              <a:rPr lang="en-US" sz="1200" dirty="0" smtClean="0">
                <a:latin typeface="Consolas" panose="020B0609020204030204" pitchFamily="49" charset="0"/>
                <a:cs typeface="Consolas" panose="020B0609020204030204" pitchFamily="49" charset="0"/>
              </a:rPr>
              <a:t>public </a:t>
            </a:r>
            <a:r>
              <a:rPr lang="en-US" sz="1200" dirty="0">
                <a:latin typeface="Consolas" panose="020B0609020204030204" pitchFamily="49" charset="0"/>
                <a:cs typeface="Consolas" panose="020B0609020204030204" pitchFamily="49" charset="0"/>
              </a:rPr>
              <a:t>function </a:t>
            </a:r>
            <a:r>
              <a:rPr lang="en-US" sz="1200" dirty="0" err="1" smtClean="0">
                <a:latin typeface="Consolas" panose="020B0609020204030204" pitchFamily="49" charset="0"/>
                <a:cs typeface="Consolas" panose="020B0609020204030204" pitchFamily="49" charset="0"/>
              </a:rPr>
              <a:t>CoveredCall</a:t>
            </a:r>
            <a:r>
              <a:rPr lang="en-US" sz="1200" dirty="0" smtClean="0">
                <a:latin typeface="Consolas" panose="020B0609020204030204" pitchFamily="49" charset="0"/>
                <a:cs typeface="Consolas" panose="020B0609020204030204" pitchFamily="49" charset="0"/>
              </a:rPr>
              <a:t>() {</a:t>
            </a:r>
          </a:p>
          <a:p>
            <a:pPr marL="914400" lvl="2"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longPut</a:t>
            </a:r>
            <a:r>
              <a:rPr lang="en-US" sz="1200" dirty="0" smtClean="0">
                <a:latin typeface="Consolas" panose="020B0609020204030204" pitchFamily="49" charset="0"/>
                <a:cs typeface="Consolas" panose="020B0609020204030204" pitchFamily="49" charset="0"/>
              </a:rPr>
              <a:t> = new </a:t>
            </a:r>
            <a:r>
              <a:rPr lang="en-US" sz="1200" dirty="0" err="1" smtClean="0">
                <a:latin typeface="Consolas" panose="020B0609020204030204" pitchFamily="49" charset="0"/>
                <a:cs typeface="Consolas" panose="020B0609020204030204" pitchFamily="49" charset="0"/>
              </a:rPr>
              <a:t>LongPutStrategy</a:t>
            </a:r>
            <a:r>
              <a:rPr lang="en-US" sz="1200" dirty="0" smtClean="0">
                <a:latin typeface="Consolas" panose="020B0609020204030204" pitchFamily="49" charset="0"/>
                <a:cs typeface="Consolas" panose="020B0609020204030204" pitchFamily="49" charset="0"/>
              </a:rPr>
              <a:t>();</a:t>
            </a:r>
          </a:p>
          <a:p>
            <a:pPr marL="914400" lvl="2"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longCall</a:t>
            </a:r>
            <a:r>
              <a:rPr lang="en-US" sz="1200" dirty="0" smtClean="0">
                <a:latin typeface="Consolas" panose="020B0609020204030204" pitchFamily="49" charset="0"/>
                <a:cs typeface="Consolas" panose="020B0609020204030204" pitchFamily="49" charset="0"/>
              </a:rPr>
              <a:t> = new </a:t>
            </a:r>
            <a:r>
              <a:rPr lang="en-US" sz="1200" dirty="0" err="1" smtClean="0">
                <a:latin typeface="Consolas" panose="020B0609020204030204" pitchFamily="49" charset="0"/>
                <a:cs typeface="Consolas" panose="020B0609020204030204" pitchFamily="49" charset="0"/>
              </a:rPr>
              <a:t>LongCallStrategy</a:t>
            </a:r>
            <a:r>
              <a:rPr lang="en-US" sz="1200" dirty="0" smtClean="0">
                <a:latin typeface="Consolas" panose="020B0609020204030204" pitchFamily="49" charset="0"/>
                <a:cs typeface="Consolas" panose="020B0609020204030204" pitchFamily="49" charset="0"/>
              </a:rPr>
              <a:t>();</a:t>
            </a:r>
          </a:p>
          <a:p>
            <a:pPr marL="914400" lvl="2" indent="0">
              <a:buNone/>
            </a:pPr>
            <a:r>
              <a:rPr lang="en-US" sz="1200" dirty="0" smtClean="0">
                <a:latin typeface="Consolas" panose="020B0609020204030204" pitchFamily="49" charset="0"/>
                <a:cs typeface="Consolas" panose="020B0609020204030204" pitchFamily="49" charset="0"/>
              </a:rPr>
              <a:t>}</a:t>
            </a:r>
          </a:p>
          <a:p>
            <a:pPr marL="914400" lvl="2" indent="0">
              <a:buNone/>
            </a:pPr>
            <a:endParaRPr lang="en-US" sz="1200" dirty="0">
              <a:latin typeface="Consolas" panose="020B0609020204030204" pitchFamily="49" charset="0"/>
              <a:cs typeface="Consolas" panose="020B0609020204030204" pitchFamily="49" charset="0"/>
            </a:endParaRPr>
          </a:p>
          <a:p>
            <a:pPr marL="914400" lvl="2" indent="0">
              <a:buNone/>
            </a:pPr>
            <a:r>
              <a:rPr lang="en-US" sz="1200" dirty="0" smtClean="0">
                <a:latin typeface="Consolas" panose="020B0609020204030204" pitchFamily="49" charset="0"/>
                <a:cs typeface="Consolas" panose="020B0609020204030204" pitchFamily="49" charset="0"/>
              </a:rPr>
              <a:t>public </a:t>
            </a:r>
            <a:r>
              <a:rPr lang="en-US" sz="1200" dirty="0">
                <a:latin typeface="Consolas" panose="020B0609020204030204" pitchFamily="49" charset="0"/>
                <a:cs typeface="Consolas" panose="020B0609020204030204" pitchFamily="49" charset="0"/>
              </a:rPr>
              <a:t>function execute() </a:t>
            </a:r>
            <a:r>
              <a:rPr lang="en-US" sz="1200" dirty="0" smtClean="0">
                <a:latin typeface="Consolas" panose="020B0609020204030204" pitchFamily="49" charset="0"/>
                <a:cs typeface="Consolas" panose="020B0609020204030204" pitchFamily="49" charset="0"/>
              </a:rPr>
              <a:t>{</a:t>
            </a:r>
          </a:p>
          <a:p>
            <a:pPr marL="914400" lvl="2" indent="0">
              <a:buNone/>
            </a:pPr>
            <a:r>
              <a:rPr lang="en-US" sz="1200" dirty="0" smtClean="0">
                <a:latin typeface="Consolas" panose="020B0609020204030204" pitchFamily="49" charset="0"/>
                <a:cs typeface="Consolas" panose="020B0609020204030204" pitchFamily="49" charset="0"/>
              </a:rPr>
              <a:t>      // Go long a Put</a:t>
            </a:r>
          </a:p>
          <a:p>
            <a:pPr marL="914400" lvl="2"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longPut.execute</a:t>
            </a:r>
            <a:r>
              <a:rPr lang="en-US" sz="1200" dirty="0" smtClean="0">
                <a:latin typeface="Consolas" panose="020B0609020204030204" pitchFamily="49" charset="0"/>
                <a:cs typeface="Consolas" panose="020B0609020204030204" pitchFamily="49" charset="0"/>
              </a:rPr>
              <a:t>();</a:t>
            </a:r>
          </a:p>
          <a:p>
            <a:pPr marL="914400" lvl="2" indent="0">
              <a:buNone/>
            </a:pPr>
            <a:r>
              <a:rPr lang="en-US" sz="1200" dirty="0" smtClean="0">
                <a:latin typeface="Consolas" panose="020B0609020204030204" pitchFamily="49" charset="0"/>
                <a:cs typeface="Consolas" panose="020B0609020204030204" pitchFamily="49" charset="0"/>
              </a:rPr>
              <a:t>      // Go long a Call</a:t>
            </a:r>
          </a:p>
          <a:p>
            <a:pPr marL="914400" lvl="2"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longCall.execute</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marL="914400" lvl="2" indent="0">
              <a:buNone/>
            </a:pPr>
            <a:r>
              <a:rPr lang="en-US" sz="1200" dirty="0" smtClean="0">
                <a:latin typeface="Consolas" panose="020B0609020204030204" pitchFamily="49" charset="0"/>
                <a:cs typeface="Consolas" panose="020B0609020204030204" pitchFamily="49" charset="0"/>
              </a:rPr>
              <a:t>}</a:t>
            </a:r>
          </a:p>
          <a:p>
            <a:pPr marL="514350" lvl="1" indent="0">
              <a:buNone/>
            </a:pPr>
            <a:r>
              <a:rPr lang="en-US" sz="1600" dirty="0" smtClean="0">
                <a:latin typeface="Consolas" panose="020B0609020204030204" pitchFamily="49" charset="0"/>
                <a:cs typeface="Consolas" panose="020B0609020204030204" pitchFamily="49" charset="0"/>
              </a:rPr>
              <a:t>}</a:t>
            </a:r>
          </a:p>
          <a:p>
            <a:pPr marL="514350" lvl="1" indent="0">
              <a:buNone/>
            </a:pPr>
            <a:endParaRPr lang="en-US" sz="1600" dirty="0" smtClean="0">
              <a:latin typeface="Consolas" panose="020B0609020204030204" pitchFamily="49" charset="0"/>
              <a:cs typeface="Consolas" panose="020B0609020204030204" pitchFamily="49" charset="0"/>
            </a:endParaRPr>
          </a:p>
          <a:p>
            <a:pPr marL="514350" lvl="1" indent="0">
              <a:buNone/>
            </a:pPr>
            <a:endParaRPr lang="en-US" sz="1600" dirty="0" smtClean="0">
              <a:latin typeface="Consolas" panose="020B0609020204030204" pitchFamily="49" charset="0"/>
              <a:cs typeface="Consolas" panose="020B0609020204030204" pitchFamily="49"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3352800"/>
            <a:ext cx="316707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6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Engine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Modularity</a:t>
            </a:r>
          </a:p>
          <a:p>
            <a:pPr lvl="1"/>
            <a:r>
              <a:rPr lang="en-US" dirty="0" smtClean="0"/>
              <a:t>Application split into smaller components/objects, each handling its own responsibility</a:t>
            </a:r>
          </a:p>
          <a:p>
            <a:pPr lvl="1"/>
            <a:r>
              <a:rPr lang="en-US" dirty="0" smtClean="0"/>
              <a:t>Objects have no knowledge of each others implementation</a:t>
            </a:r>
          </a:p>
          <a:p>
            <a:r>
              <a:rPr lang="en-US" dirty="0" smtClean="0"/>
              <a:t>Extensibility (Reliable)</a:t>
            </a:r>
          </a:p>
          <a:p>
            <a:pPr lvl="1"/>
            <a:r>
              <a:rPr lang="en-US" dirty="0" smtClean="0"/>
              <a:t>New Strategies could be added, Individual strategies could be modified without affecting others. No need to test out entire app</a:t>
            </a:r>
          </a:p>
          <a:p>
            <a:r>
              <a:rPr lang="en-US" dirty="0" smtClean="0"/>
              <a:t>Reuse</a:t>
            </a:r>
          </a:p>
          <a:p>
            <a:pPr lvl="1"/>
            <a:r>
              <a:rPr lang="en-US" dirty="0" smtClean="0"/>
              <a:t>Strategies written as independent blocks of code that could be combined in various ways to create complex strategies without much new coding</a:t>
            </a:r>
          </a:p>
          <a:p>
            <a:pPr lvl="1"/>
            <a:r>
              <a:rPr lang="en-US" dirty="0" smtClean="0"/>
              <a:t>Significantly reduced Time To Market  </a:t>
            </a:r>
          </a:p>
        </p:txBody>
      </p:sp>
      <p:pic>
        <p:nvPicPr>
          <p:cNvPr id="1030" name="Picture 6" descr="C:\Users\nikhil\AppData\Local\Microsoft\Windows\INetCache\IE\RXJ2H6EN\thumbs_up[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799" y="5410200"/>
            <a:ext cx="280972" cy="30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49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31" name="Picture 7" descr="C:\Users\nikhil\AppData\Local\Microsoft\Windows\INetCache\IE\RXJ2H6EN\question_mark_serious_thinker_500_clr[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58374" y="1524000"/>
            <a:ext cx="381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1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Self contained component with </a:t>
            </a:r>
          </a:p>
          <a:p>
            <a:pPr lvl="1"/>
            <a:r>
              <a:rPr lang="en-US" dirty="0" smtClean="0"/>
              <a:t>Properties (state: what it knows)</a:t>
            </a:r>
          </a:p>
          <a:p>
            <a:pPr lvl="1"/>
            <a:r>
              <a:rPr lang="en-US" dirty="0"/>
              <a:t>M</a:t>
            </a:r>
            <a:r>
              <a:rPr lang="en-US" dirty="0" smtClean="0"/>
              <a:t>ethods (functions: what it can do)</a:t>
            </a:r>
          </a:p>
          <a:p>
            <a:pPr lvl="2"/>
            <a:r>
              <a:rPr lang="en-US" dirty="0" smtClean="0"/>
              <a:t>Used to expose what this object can do to other objects in the application</a:t>
            </a:r>
          </a:p>
          <a:p>
            <a:pPr lvl="2"/>
            <a:r>
              <a:rPr lang="en-US" dirty="0" smtClean="0"/>
              <a:t>Provide standardized access to the objects state</a:t>
            </a:r>
          </a:p>
          <a:p>
            <a:pPr lvl="2"/>
            <a:r>
              <a:rPr lang="en-US" dirty="0" smtClean="0"/>
              <a:t>Ensures the actual implementation of the objects tasks are hidden: Other objects know what it can do, but not how it does it  (Encapsulation)</a:t>
            </a:r>
          </a:p>
          <a:p>
            <a:r>
              <a:rPr lang="en-US" dirty="0" smtClean="0"/>
              <a:t>Object can do one, and only one thing (Single Responsibility)</a:t>
            </a:r>
          </a:p>
          <a:p>
            <a:r>
              <a:rPr lang="en-US" dirty="0" smtClean="0"/>
              <a:t>Application composed of multiple “type” of objects </a:t>
            </a:r>
          </a:p>
          <a:p>
            <a:endParaRPr lang="en-US" dirty="0" smtClean="0"/>
          </a:p>
          <a:p>
            <a:endParaRPr lang="en-US" dirty="0"/>
          </a:p>
        </p:txBody>
      </p:sp>
    </p:spTree>
    <p:extLst>
      <p:ext uri="{BB962C8B-B14F-4D97-AF65-F5344CB8AC3E}">
        <p14:creationId xmlns:p14="http://schemas.microsoft.com/office/powerpoint/2010/main" val="3327728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Blueprint or Set of Instructions to build a specific type of object</a:t>
            </a:r>
          </a:p>
          <a:p>
            <a:r>
              <a:rPr lang="en-US" dirty="0" smtClean="0"/>
              <a:t>Creates an Object “Instance”:  Specific object built from a class</a:t>
            </a:r>
          </a:p>
          <a:p>
            <a:r>
              <a:rPr lang="en-US" dirty="0" smtClean="0"/>
              <a:t>Examples</a:t>
            </a:r>
          </a:p>
          <a:p>
            <a:pPr lvl="1"/>
            <a:r>
              <a:rPr lang="en-US" dirty="0" smtClean="0"/>
              <a:t>Recipe for Chocolate Cake</a:t>
            </a:r>
          </a:p>
          <a:p>
            <a:pPr lvl="2"/>
            <a:r>
              <a:rPr lang="en-US" dirty="0" smtClean="0"/>
              <a:t>The Recipe: Class</a:t>
            </a:r>
          </a:p>
          <a:p>
            <a:pPr lvl="2"/>
            <a:r>
              <a:rPr lang="en-US" dirty="0" smtClean="0"/>
              <a:t>The Chocolate Cake obtained from following the recipe: Instance, Object of type Chocolate Cake</a:t>
            </a:r>
          </a:p>
          <a:p>
            <a:pPr lvl="1"/>
            <a:r>
              <a:rPr lang="en-US" dirty="0" smtClean="0"/>
              <a:t>Manufacturing Process for a Car</a:t>
            </a:r>
          </a:p>
          <a:p>
            <a:pPr lvl="2"/>
            <a:r>
              <a:rPr lang="en-US" dirty="0" smtClean="0"/>
              <a:t>The Instructions: Class</a:t>
            </a:r>
          </a:p>
          <a:p>
            <a:pPr lvl="2"/>
            <a:r>
              <a:rPr lang="en-US" dirty="0" smtClean="0"/>
              <a:t>The Car: Instance, Object of type Car</a:t>
            </a:r>
          </a:p>
          <a:p>
            <a:r>
              <a:rPr lang="en-US" dirty="0" smtClean="0"/>
              <a:t>Used to create as many objects as required</a:t>
            </a:r>
          </a:p>
          <a:p>
            <a:pPr lvl="1"/>
            <a:r>
              <a:rPr lang="en-US" dirty="0" smtClean="0"/>
              <a:t>Created objects are assigned to variables</a:t>
            </a:r>
          </a:p>
          <a:p>
            <a:r>
              <a:rPr lang="en-US" dirty="0" smtClean="0"/>
              <a:t>Well designed classes lead to reusable, flexible and encapsulated code</a:t>
            </a:r>
          </a:p>
        </p:txBody>
      </p:sp>
    </p:spTree>
    <p:extLst>
      <p:ext uri="{BB962C8B-B14F-4D97-AF65-F5344CB8AC3E}">
        <p14:creationId xmlns:p14="http://schemas.microsoft.com/office/powerpoint/2010/main" val="1580052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Class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Consolas" panose="020B0609020204030204" pitchFamily="49" charset="0"/>
                <a:cs typeface="Consolas" panose="020B0609020204030204" pitchFamily="49" charset="0"/>
              </a:rPr>
              <a:t>class </a:t>
            </a:r>
            <a:r>
              <a:rPr lang="en-US" dirty="0" err="1" smtClean="0">
                <a:latin typeface="Consolas" panose="020B0609020204030204" pitchFamily="49" charset="0"/>
                <a:cs typeface="Consolas" panose="020B0609020204030204" pitchFamily="49" charset="0"/>
              </a:rPr>
              <a:t>ChocolateCake</a:t>
            </a:r>
            <a:r>
              <a:rPr lang="en-US" dirty="0" smtClean="0">
                <a:latin typeface="Consolas" panose="020B0609020204030204" pitchFamily="49" charset="0"/>
                <a:cs typeface="Consolas" panose="020B0609020204030204" pitchFamily="49" charset="0"/>
              </a:rPr>
              <a:t> { </a:t>
            </a:r>
          </a:p>
          <a:p>
            <a:pPr marL="457200" lvl="1"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numberOfCandles:int</a:t>
            </a:r>
            <a:r>
              <a:rPr lang="en-US" dirty="0" smtClean="0">
                <a:latin typeface="Consolas" panose="020B0609020204030204" pitchFamily="49" charset="0"/>
                <a:cs typeface="Consolas" panose="020B0609020204030204" pitchFamily="49" charset="0"/>
              </a:rPr>
              <a:t>; </a:t>
            </a:r>
          </a:p>
          <a:p>
            <a:pPr marL="457200" lvl="1" indent="0">
              <a:buNone/>
            </a:pPr>
            <a:endParaRPr lang="en-US" dirty="0" smtClean="0">
              <a:latin typeface="Consolas" panose="020B0609020204030204" pitchFamily="49" charset="0"/>
              <a:cs typeface="Consolas" panose="020B0609020204030204" pitchFamily="49" charset="0"/>
            </a:endParaRPr>
          </a:p>
          <a:p>
            <a:pPr marL="457200" lvl="1" indent="0">
              <a:buNone/>
            </a:pPr>
            <a:r>
              <a:rPr lang="en-US" dirty="0" smtClean="0">
                <a:latin typeface="Consolas" panose="020B0609020204030204" pitchFamily="49" charset="0"/>
                <a:cs typeface="Consolas" panose="020B0609020204030204" pitchFamily="49" charset="0"/>
              </a:rPr>
              <a:t>	function </a:t>
            </a:r>
            <a:r>
              <a:rPr lang="en-US" dirty="0" err="1" smtClean="0">
                <a:latin typeface="Consolas" panose="020B0609020204030204" pitchFamily="49" charset="0"/>
                <a:cs typeface="Consolas" panose="020B0609020204030204" pitchFamily="49" charset="0"/>
              </a:rPr>
              <a:t>ChocolateCake</a:t>
            </a:r>
            <a:r>
              <a:rPr lang="en-US" dirty="0" smtClean="0">
                <a:latin typeface="Consolas" panose="020B0609020204030204" pitchFamily="49" charset="0"/>
                <a:cs typeface="Consolas" panose="020B0609020204030204" pitchFamily="49" charset="0"/>
              </a:rPr>
              <a:t>() { // </a:t>
            </a:r>
            <a:r>
              <a:rPr lang="en-US" dirty="0" err="1" smtClean="0">
                <a:latin typeface="Consolas" panose="020B0609020204030204" pitchFamily="49" charset="0"/>
                <a:cs typeface="Consolas" panose="020B0609020204030204" pitchFamily="49" charset="0"/>
              </a:rPr>
              <a:t>Construtor</a:t>
            </a:r>
            <a:r>
              <a:rPr lang="en-US" dirty="0" smtClean="0">
                <a:latin typeface="Consolas" panose="020B0609020204030204" pitchFamily="49" charset="0"/>
                <a:cs typeface="Consolas" panose="020B0609020204030204" pitchFamily="49" charset="0"/>
              </a:rPr>
              <a:t> } </a:t>
            </a:r>
          </a:p>
          <a:p>
            <a:pPr marL="457200" lvl="1" indent="0">
              <a:buNone/>
            </a:pPr>
            <a:r>
              <a:rPr lang="en-US" dirty="0" smtClean="0">
                <a:latin typeface="Consolas" panose="020B0609020204030204" pitchFamily="49" charset="0"/>
                <a:cs typeface="Consolas" panose="020B0609020204030204" pitchFamily="49" charset="0"/>
              </a:rPr>
              <a:t>	function </a:t>
            </a:r>
            <a:r>
              <a:rPr lang="en-US" dirty="0" err="1" smtClean="0">
                <a:latin typeface="Consolas" panose="020B0609020204030204" pitchFamily="49" charset="0"/>
                <a:cs typeface="Consolas" panose="020B0609020204030204" pitchFamily="49" charset="0"/>
              </a:rPr>
              <a:t>addCandleToCake</a:t>
            </a:r>
            <a:r>
              <a:rPr lang="en-US" dirty="0" smtClean="0">
                <a:latin typeface="Consolas" panose="020B0609020204030204" pitchFamily="49" charset="0"/>
                <a:cs typeface="Consolas" panose="020B0609020204030204" pitchFamily="49" charset="0"/>
              </a:rPr>
              <a:t>():void { 					</a:t>
            </a:r>
            <a:r>
              <a:rPr lang="en-US" dirty="0" err="1" smtClean="0">
                <a:latin typeface="Consolas" panose="020B0609020204030204" pitchFamily="49" charset="0"/>
                <a:cs typeface="Consolas" panose="020B0609020204030204" pitchFamily="49" charset="0"/>
              </a:rPr>
              <a:t>numberofCandles</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numberOfCandles</a:t>
            </a:r>
            <a:r>
              <a:rPr lang="en-US" dirty="0" smtClean="0">
                <a:latin typeface="Consolas" panose="020B0609020204030204" pitchFamily="49" charset="0"/>
                <a:cs typeface="Consolas" panose="020B0609020204030204" pitchFamily="49" charset="0"/>
              </a:rPr>
              <a:t> + 1</a:t>
            </a:r>
          </a:p>
          <a:p>
            <a:pPr marL="457200" lvl="1" indent="0">
              <a:buNone/>
            </a:pPr>
            <a:r>
              <a:rPr lang="en-US" dirty="0" smtClean="0">
                <a:latin typeface="Consolas" panose="020B0609020204030204" pitchFamily="49" charset="0"/>
                <a:cs typeface="Consolas" panose="020B0609020204030204" pitchFamily="49" charset="0"/>
              </a:rPr>
              <a:t>	}</a:t>
            </a:r>
          </a:p>
          <a:p>
            <a:pPr marL="45720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function </a:t>
            </a:r>
            <a:r>
              <a:rPr lang="en-US" dirty="0" err="1" smtClean="0">
                <a:latin typeface="Consolas" panose="020B0609020204030204" pitchFamily="49" charset="0"/>
                <a:cs typeface="Consolas" panose="020B0609020204030204" pitchFamily="49" charset="0"/>
              </a:rPr>
              <a:t>getCandlesOnCake</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p>
          <a:p>
            <a:pPr marL="45720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return </a:t>
            </a:r>
            <a:r>
              <a:rPr lang="en-US" dirty="0" err="1" smtClean="0">
                <a:latin typeface="Consolas" panose="020B0609020204030204" pitchFamily="49" charset="0"/>
                <a:cs typeface="Consolas" panose="020B0609020204030204" pitchFamily="49" charset="0"/>
              </a:rPr>
              <a:t>numberOfCandles</a:t>
            </a:r>
            <a:r>
              <a:rPr lang="en-US" dirty="0" smtClean="0">
                <a:latin typeface="Consolas" panose="020B0609020204030204" pitchFamily="49" charset="0"/>
                <a:cs typeface="Consolas" panose="020B0609020204030204" pitchFamily="49" charset="0"/>
              </a:rPr>
              <a:t>;</a:t>
            </a:r>
          </a:p>
          <a:p>
            <a:pPr marL="45720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p>
          <a:p>
            <a:pPr marL="457200" lvl="1" indent="0">
              <a:buNone/>
            </a:pPr>
            <a:r>
              <a:rPr lang="en-US" dirty="0" smtClean="0">
                <a:latin typeface="Consolas" panose="020B0609020204030204" pitchFamily="49" charset="0"/>
                <a:cs typeface="Consolas" panose="020B0609020204030204" pitchFamily="49" charset="0"/>
              </a:rPr>
              <a:t>} </a:t>
            </a:r>
          </a:p>
          <a:p>
            <a:pPr marL="457200" lvl="1" indent="0">
              <a:buNone/>
            </a:pPr>
            <a:endParaRPr lang="en-US" dirty="0" smtClean="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v</a:t>
            </a:r>
            <a:r>
              <a:rPr lang="en-US" dirty="0" err="1" smtClean="0">
                <a:latin typeface="Consolas" panose="020B0609020204030204" pitchFamily="49" charset="0"/>
                <a:cs typeface="Consolas" panose="020B0609020204030204" pitchFamily="49" charset="0"/>
              </a:rPr>
              <a:t>ar</a:t>
            </a:r>
            <a:r>
              <a:rPr lang="en-US" dirty="0" smtClean="0">
                <a:latin typeface="Consolas" panose="020B0609020204030204" pitchFamily="49" charset="0"/>
                <a:cs typeface="Consolas" panose="020B0609020204030204" pitchFamily="49" charset="0"/>
              </a:rPr>
              <a:t> cake = new </a:t>
            </a:r>
            <a:r>
              <a:rPr lang="en-US" dirty="0" err="1" smtClean="0">
                <a:latin typeface="Consolas" panose="020B0609020204030204" pitchFamily="49" charset="0"/>
                <a:cs typeface="Consolas" panose="020B0609020204030204" pitchFamily="49" charset="0"/>
              </a:rPr>
              <a:t>ChocolateCake</a:t>
            </a:r>
            <a:r>
              <a:rPr lang="en-US" dirty="0" smtClean="0">
                <a:latin typeface="Consolas" panose="020B0609020204030204" pitchFamily="49" charset="0"/>
                <a:cs typeface="Consolas" panose="020B0609020204030204" pitchFamily="49" charset="0"/>
              </a:rPr>
              <a:t>();</a:t>
            </a:r>
          </a:p>
          <a:p>
            <a:pPr marL="0" indent="0">
              <a:buNone/>
            </a:pPr>
            <a:r>
              <a:rPr lang="en-US" dirty="0" err="1" smtClean="0">
                <a:latin typeface="Consolas" panose="020B0609020204030204" pitchFamily="49" charset="0"/>
                <a:cs typeface="Consolas" panose="020B0609020204030204" pitchFamily="49" charset="0"/>
              </a:rPr>
              <a:t>cake.addCandleToCake</a:t>
            </a:r>
            <a:r>
              <a:rPr lang="en-US" dirty="0" smtClean="0">
                <a:latin typeface="Consolas" panose="020B0609020204030204" pitchFamily="49" charset="0"/>
                <a:cs typeface="Consolas" panose="020B0609020204030204" pitchFamily="49" charset="0"/>
              </a:rPr>
              <a:t>();</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alert(</a:t>
            </a:r>
            <a:r>
              <a:rPr lang="en-US" dirty="0" err="1" smtClean="0">
                <a:latin typeface="Consolas" panose="020B0609020204030204" pitchFamily="49" charset="0"/>
                <a:cs typeface="Consolas" panose="020B0609020204030204" pitchFamily="49" charset="0"/>
              </a:rPr>
              <a:t>cake.getCandlesOnCake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1062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object “hides” its internal data and the internal workings of its methods</a:t>
            </a:r>
          </a:p>
          <a:p>
            <a:r>
              <a:rPr lang="en-US" dirty="0" smtClean="0"/>
              <a:t>Exposes a basic set of operations for other parts of the application to tell the object “WHAT” to do, without knowing “HOW” it does it</a:t>
            </a:r>
          </a:p>
          <a:p>
            <a:r>
              <a:rPr lang="en-US" dirty="0" smtClean="0"/>
              <a:t>Benefits</a:t>
            </a:r>
          </a:p>
          <a:p>
            <a:pPr lvl="1"/>
            <a:r>
              <a:rPr lang="en-US" dirty="0"/>
              <a:t>S</a:t>
            </a:r>
            <a:r>
              <a:rPr lang="en-US" dirty="0" smtClean="0"/>
              <a:t>implified interface to the outside world</a:t>
            </a:r>
          </a:p>
          <a:p>
            <a:pPr lvl="2"/>
            <a:r>
              <a:rPr lang="en-US" dirty="0" smtClean="0"/>
              <a:t>Inner complexities of the object are hidden</a:t>
            </a:r>
          </a:p>
          <a:p>
            <a:pPr lvl="1"/>
            <a:r>
              <a:rPr lang="en-US" dirty="0" smtClean="0"/>
              <a:t>Manage </a:t>
            </a:r>
            <a:r>
              <a:rPr lang="en-US" dirty="0" smtClean="0"/>
              <a:t>change</a:t>
            </a:r>
          </a:p>
          <a:p>
            <a:pPr lvl="2"/>
            <a:r>
              <a:rPr lang="en-US" dirty="0" smtClean="0"/>
              <a:t>Enables you to </a:t>
            </a:r>
            <a:r>
              <a:rPr lang="en-US" dirty="0" smtClean="0"/>
              <a:t>localize changes </a:t>
            </a:r>
            <a:endParaRPr lang="en-US" dirty="0" smtClean="0"/>
          </a:p>
          <a:p>
            <a:pPr lvl="1"/>
            <a:r>
              <a:rPr lang="en-US" dirty="0" smtClean="0"/>
              <a:t>Promotes Reuse</a:t>
            </a:r>
            <a:endParaRPr lang="en-US" dirty="0" smtClean="0"/>
          </a:p>
          <a:p>
            <a:pPr marL="342900" lvl="1" indent="-342900">
              <a:buFont typeface="Arial" panose="020B0604020202020204" pitchFamily="34" charset="0"/>
              <a:buChar char="•"/>
            </a:pPr>
            <a:r>
              <a:rPr lang="en-US" dirty="0" err="1" smtClean="0"/>
              <a:t>Eg</a:t>
            </a:r>
            <a:r>
              <a:rPr lang="en-US" dirty="0"/>
              <a:t>, Light Switch, Automobiles, JQuery UI Widgets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318077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Change</a:t>
            </a:r>
            <a:endParaRPr lang="en-US" dirty="0"/>
          </a:p>
        </p:txBody>
      </p:sp>
      <p:sp>
        <p:nvSpPr>
          <p:cNvPr id="3" name="Content Placeholder 2"/>
          <p:cNvSpPr>
            <a:spLocks noGrp="1"/>
          </p:cNvSpPr>
          <p:nvPr>
            <p:ph idx="1"/>
          </p:nvPr>
        </p:nvSpPr>
        <p:spPr/>
        <p:txBody>
          <a:bodyPr>
            <a:noAutofit/>
          </a:bodyPr>
          <a:lstStyle/>
          <a:p>
            <a:pPr marL="0" indent="0">
              <a:buNone/>
            </a:pPr>
            <a:r>
              <a:rPr lang="en-US" sz="1200" dirty="0" smtClean="0">
                <a:latin typeface="Consolas" panose="020B0609020204030204" pitchFamily="49" charset="0"/>
                <a:cs typeface="Consolas" panose="020B0609020204030204" pitchFamily="49" charset="0"/>
              </a:rPr>
              <a:t>class </a:t>
            </a:r>
            <a:r>
              <a:rPr lang="en-US" sz="1200" dirty="0" err="1" smtClean="0">
                <a:latin typeface="Consolas" panose="020B0609020204030204" pitchFamily="49" charset="0"/>
                <a:cs typeface="Consolas" panose="020B0609020204030204" pitchFamily="49" charset="0"/>
              </a:rPr>
              <a:t>CarEngine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public </a:t>
            </a:r>
            <a:r>
              <a:rPr lang="en-US" sz="1200" dirty="0">
                <a:latin typeface="Consolas" panose="020B0609020204030204" pitchFamily="49" charset="0"/>
                <a:cs typeface="Consolas" panose="020B0609020204030204" pitchFamily="49" charset="0"/>
              </a:rPr>
              <a:t>function </a:t>
            </a:r>
            <a:r>
              <a:rPr lang="en-US" sz="1200" dirty="0" err="1" smtClean="0">
                <a:latin typeface="Consolas" panose="020B0609020204030204" pitchFamily="49" charset="0"/>
                <a:cs typeface="Consolas" panose="020B0609020204030204" pitchFamily="49" charset="0"/>
              </a:rPr>
              <a:t>CarEngine</a:t>
            </a:r>
            <a:r>
              <a:rPr lang="en-US" sz="1200" dirty="0">
                <a:latin typeface="Consolas" panose="020B0609020204030204" pitchFamily="49" charset="0"/>
                <a:cs typeface="Consolas" panose="020B0609020204030204" pitchFamily="49" charset="0"/>
              </a:rPr>
              <a:t>() {} </a:t>
            </a:r>
            <a:endParaRPr lang="en-US" sz="1200" dirty="0" smtClean="0">
              <a:latin typeface="Consolas" panose="020B0609020204030204" pitchFamily="49"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private </a:t>
            </a:r>
            <a:r>
              <a:rPr lang="en-US" sz="1200" dirty="0">
                <a:latin typeface="Consolas" panose="020B0609020204030204" pitchFamily="49" charset="0"/>
                <a:cs typeface="Consolas" panose="020B0609020204030204" pitchFamily="49" charset="0"/>
              </a:rPr>
              <a:t>function </a:t>
            </a:r>
            <a:r>
              <a:rPr lang="en-US" sz="1200" dirty="0" err="1">
                <a:latin typeface="Consolas" panose="020B0609020204030204" pitchFamily="49" charset="0"/>
                <a:cs typeface="Consolas" panose="020B0609020204030204" pitchFamily="49" charset="0"/>
              </a:rPr>
              <a:t>engageChoke</a:t>
            </a:r>
            <a:r>
              <a:rPr lang="en-US" sz="1200" dirty="0">
                <a:latin typeface="Consolas" panose="020B0609020204030204" pitchFamily="49" charset="0"/>
                <a:cs typeface="Consolas" panose="020B0609020204030204" pitchFamily="49" charset="0"/>
              </a:rPr>
              <a:t>():void {}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private </a:t>
            </a:r>
            <a:r>
              <a:rPr lang="en-US" sz="1200" dirty="0">
                <a:latin typeface="Consolas" panose="020B0609020204030204" pitchFamily="49" charset="0"/>
                <a:cs typeface="Consolas" panose="020B0609020204030204" pitchFamily="49" charset="0"/>
              </a:rPr>
              <a:t>function </a:t>
            </a:r>
            <a:r>
              <a:rPr lang="en-US" sz="1200" dirty="0" err="1">
                <a:latin typeface="Consolas" panose="020B0609020204030204" pitchFamily="49" charset="0"/>
                <a:cs typeface="Consolas" panose="020B0609020204030204" pitchFamily="49" charset="0"/>
              </a:rPr>
              <a:t>disengageChoke</a:t>
            </a:r>
            <a:r>
              <a:rPr lang="en-US" sz="1200" dirty="0">
                <a:latin typeface="Consolas" panose="020B0609020204030204" pitchFamily="49" charset="0"/>
                <a:cs typeface="Consolas" panose="020B0609020204030204" pitchFamily="49" charset="0"/>
              </a:rPr>
              <a:t>():void {}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private </a:t>
            </a:r>
            <a:r>
              <a:rPr lang="en-US" sz="1200" dirty="0">
                <a:latin typeface="Consolas" panose="020B0609020204030204" pitchFamily="49" charset="0"/>
                <a:cs typeface="Consolas" panose="020B0609020204030204" pitchFamily="49" charset="0"/>
              </a:rPr>
              <a:t>function </a:t>
            </a:r>
            <a:r>
              <a:rPr lang="en-US" sz="1200" dirty="0" err="1">
                <a:latin typeface="Consolas" panose="020B0609020204030204" pitchFamily="49" charset="0"/>
                <a:cs typeface="Consolas" panose="020B0609020204030204" pitchFamily="49" charset="0"/>
              </a:rPr>
              <a:t>engageElectricSystem</a:t>
            </a:r>
            <a:r>
              <a:rPr lang="en-US" sz="1200" dirty="0">
                <a:latin typeface="Consolas" panose="020B0609020204030204" pitchFamily="49" charset="0"/>
                <a:cs typeface="Consolas" panose="020B0609020204030204" pitchFamily="49" charset="0"/>
              </a:rPr>
              <a:t>():void </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private </a:t>
            </a:r>
            <a:r>
              <a:rPr lang="en-US" sz="1200" dirty="0">
                <a:latin typeface="Consolas" panose="020B0609020204030204" pitchFamily="49" charset="0"/>
                <a:cs typeface="Consolas" panose="020B0609020204030204" pitchFamily="49" charset="0"/>
              </a:rPr>
              <a:t>function </a:t>
            </a:r>
            <a:r>
              <a:rPr lang="en-US" sz="1200" dirty="0" err="1">
                <a:latin typeface="Consolas" panose="020B0609020204030204" pitchFamily="49" charset="0"/>
                <a:cs typeface="Consolas" panose="020B0609020204030204" pitchFamily="49" charset="0"/>
              </a:rPr>
              <a:t>powerSolenoid</a:t>
            </a:r>
            <a:r>
              <a:rPr lang="en-US" sz="1200" dirty="0">
                <a:latin typeface="Consolas" panose="020B0609020204030204" pitchFamily="49" charset="0"/>
                <a:cs typeface="Consolas" panose="020B0609020204030204" pitchFamily="49" charset="0"/>
              </a:rPr>
              <a:t>():void {}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private </a:t>
            </a:r>
            <a:r>
              <a:rPr lang="en-US" sz="1200" dirty="0">
                <a:latin typeface="Consolas" panose="020B0609020204030204" pitchFamily="49" charset="0"/>
                <a:cs typeface="Consolas" panose="020B0609020204030204" pitchFamily="49" charset="0"/>
              </a:rPr>
              <a:t>function </a:t>
            </a:r>
            <a:r>
              <a:rPr lang="en-US" sz="1200" dirty="0" err="1">
                <a:latin typeface="Consolas" panose="020B0609020204030204" pitchFamily="49" charset="0"/>
                <a:cs typeface="Consolas" panose="020B0609020204030204" pitchFamily="49" charset="0"/>
              </a:rPr>
              <a:t>provideFuel</a:t>
            </a:r>
            <a:r>
              <a:rPr lang="en-US" sz="1200" dirty="0">
                <a:latin typeface="Consolas" panose="020B0609020204030204" pitchFamily="49" charset="0"/>
                <a:cs typeface="Consolas" panose="020B0609020204030204" pitchFamily="49" charset="0"/>
              </a:rPr>
              <a:t>():void {}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private </a:t>
            </a:r>
            <a:r>
              <a:rPr lang="en-US" sz="1200" dirty="0">
                <a:latin typeface="Consolas" panose="020B0609020204030204" pitchFamily="49" charset="0"/>
                <a:cs typeface="Consolas" panose="020B0609020204030204" pitchFamily="49" charset="0"/>
              </a:rPr>
              <a:t>function </a:t>
            </a:r>
            <a:r>
              <a:rPr lang="en-US" sz="1200" dirty="0" err="1">
                <a:latin typeface="Consolas" panose="020B0609020204030204" pitchFamily="49" charset="0"/>
                <a:cs typeface="Consolas" panose="020B0609020204030204" pitchFamily="49" charset="0"/>
              </a:rPr>
              <a:t>provideSpark</a:t>
            </a:r>
            <a:r>
              <a:rPr lang="en-US" sz="1200" dirty="0">
                <a:latin typeface="Consolas" panose="020B0609020204030204" pitchFamily="49" charset="0"/>
                <a:cs typeface="Consolas" panose="020B0609020204030204" pitchFamily="49" charset="0"/>
              </a:rPr>
              <a:t>():void {} </a:t>
            </a:r>
            <a:endParaRPr lang="en-US" sz="1200" dirty="0" smtClean="0">
              <a:latin typeface="Consolas" panose="020B0609020204030204" pitchFamily="49"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public </a:t>
            </a:r>
            <a:r>
              <a:rPr lang="en-US" sz="1200" dirty="0">
                <a:latin typeface="Consolas" panose="020B0609020204030204" pitchFamily="49" charset="0"/>
                <a:cs typeface="Consolas" panose="020B0609020204030204" pitchFamily="49" charset="0"/>
              </a:rPr>
              <a:t>function start():void { </a:t>
            </a:r>
            <a:r>
              <a:rPr lang="en-US" sz="1200" dirty="0" smtClean="0">
                <a:latin typeface="Consolas" panose="020B0609020204030204" pitchFamily="49" charset="0"/>
                <a:cs typeface="Consolas" panose="020B0609020204030204" pitchFamily="49" charset="0"/>
              </a:rPr>
              <a:t>	// Offers a simplified operation to the outside</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engageChoke</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engageElectricSystem</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powerSolenoid</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provideFuel</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provideSpark</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disengageChoke</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public </a:t>
            </a:r>
            <a:r>
              <a:rPr lang="en-US" sz="1200" dirty="0">
                <a:latin typeface="Consolas" panose="020B0609020204030204" pitchFamily="49" charset="0"/>
                <a:cs typeface="Consolas" panose="020B0609020204030204" pitchFamily="49" charset="0"/>
              </a:rPr>
              <a:t>function stop():void {} </a:t>
            </a:r>
            <a:r>
              <a:rPr lang="en-US" sz="1200" dirty="0">
                <a:latin typeface="Consolas" panose="020B0609020204030204" pitchFamily="49" charset="0"/>
                <a:cs typeface="Consolas" panose="020B0609020204030204" pitchFamily="49" charset="0"/>
              </a:rPr>
              <a:t>	 // Offers a simplified operation to the outside</a:t>
            </a: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61455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Change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latin typeface="Consolas" panose="020B0609020204030204" pitchFamily="49" charset="0"/>
                <a:cs typeface="Consolas" panose="020B0609020204030204" pitchFamily="49" charset="0"/>
              </a:rPr>
              <a:t>class </a:t>
            </a:r>
            <a:r>
              <a:rPr lang="en-US" dirty="0" err="1" smtClean="0">
                <a:latin typeface="Consolas" panose="020B0609020204030204" pitchFamily="49" charset="0"/>
                <a:cs typeface="Consolas" panose="020B0609020204030204" pitchFamily="49" charset="0"/>
              </a:rPr>
              <a:t>CarEngine</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p>
          <a:p>
            <a:pPr marL="0" indent="0">
              <a:buNone/>
            </a:pPr>
            <a:r>
              <a:rPr lang="en-US" dirty="0" smtClean="0">
                <a:latin typeface="Consolas" panose="020B0609020204030204" pitchFamily="49" charset="0"/>
                <a:cs typeface="Consolas" panose="020B0609020204030204" pitchFamily="49" charset="0"/>
              </a:rPr>
              <a:t>	public </a:t>
            </a:r>
            <a:r>
              <a:rPr lang="en-US" dirty="0">
                <a:latin typeface="Consolas" panose="020B0609020204030204" pitchFamily="49" charset="0"/>
                <a:cs typeface="Consolas" panose="020B0609020204030204" pitchFamily="49" charset="0"/>
              </a:rPr>
              <a:t>function </a:t>
            </a:r>
            <a:r>
              <a:rPr lang="en-US" dirty="0" err="1" smtClean="0">
                <a:latin typeface="Consolas" panose="020B0609020204030204" pitchFamily="49" charset="0"/>
                <a:cs typeface="Consolas" panose="020B0609020204030204" pitchFamily="49" charset="0"/>
              </a:rPr>
              <a:t>CarEngine</a:t>
            </a:r>
            <a:r>
              <a:rPr lang="en-US" dirty="0">
                <a:latin typeface="Consolas" panose="020B0609020204030204" pitchFamily="49" charset="0"/>
                <a:cs typeface="Consolas" panose="020B0609020204030204" pitchFamily="49" charset="0"/>
              </a:rPr>
              <a:t>() {} </a:t>
            </a: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r>
              <a:rPr lang="en-US" dirty="0"/>
              <a:t>private function </a:t>
            </a:r>
            <a:r>
              <a:rPr lang="en-US" dirty="0" err="1"/>
              <a:t>engageElectricSystem</a:t>
            </a:r>
            <a:r>
              <a:rPr lang="en-US" dirty="0"/>
              <a:t>():void </a:t>
            </a:r>
            <a:r>
              <a:rPr lang="en-US" dirty="0" smtClean="0"/>
              <a:t>{}</a:t>
            </a:r>
          </a:p>
          <a:p>
            <a:pPr marL="0" indent="0">
              <a:buNone/>
            </a:pPr>
            <a:r>
              <a:rPr lang="en-US" dirty="0"/>
              <a:t>	</a:t>
            </a:r>
            <a:r>
              <a:rPr lang="en-US" dirty="0" smtClean="0">
                <a:solidFill>
                  <a:srgbClr val="FF0000"/>
                </a:solidFill>
              </a:rPr>
              <a:t>private </a:t>
            </a:r>
            <a:r>
              <a:rPr lang="en-US" dirty="0">
                <a:solidFill>
                  <a:srgbClr val="FF0000"/>
                </a:solidFill>
              </a:rPr>
              <a:t>function </a:t>
            </a:r>
            <a:r>
              <a:rPr lang="en-US" dirty="0" err="1">
                <a:solidFill>
                  <a:srgbClr val="FF0000"/>
                </a:solidFill>
              </a:rPr>
              <a:t>powerComputer</a:t>
            </a:r>
            <a:r>
              <a:rPr lang="en-US" dirty="0">
                <a:solidFill>
                  <a:srgbClr val="FF0000"/>
                </a:solidFill>
              </a:rPr>
              <a:t>():void {} </a:t>
            </a:r>
            <a:endParaRPr lang="en-US" dirty="0" smtClean="0">
              <a:solidFill>
                <a:srgbClr val="FF0000"/>
              </a:solidFill>
            </a:endParaRPr>
          </a:p>
          <a:p>
            <a:pPr marL="0" indent="0">
              <a:buNone/>
            </a:pPr>
            <a:r>
              <a:rPr lang="en-US" dirty="0"/>
              <a:t>	</a:t>
            </a:r>
            <a:r>
              <a:rPr lang="en-US" dirty="0" smtClean="0"/>
              <a:t>private </a:t>
            </a:r>
            <a:r>
              <a:rPr lang="en-US" dirty="0"/>
              <a:t>function </a:t>
            </a:r>
            <a:r>
              <a:rPr lang="en-US" dirty="0" err="1"/>
              <a:t>powerSolenoid</a:t>
            </a:r>
            <a:r>
              <a:rPr lang="en-US" dirty="0"/>
              <a:t>():void {} </a:t>
            </a:r>
            <a:endParaRPr lang="en-US" dirty="0" smtClean="0"/>
          </a:p>
          <a:p>
            <a:pPr marL="0" indent="0">
              <a:buNone/>
            </a:pPr>
            <a:r>
              <a:rPr lang="en-US" dirty="0"/>
              <a:t>	</a:t>
            </a:r>
            <a:r>
              <a:rPr lang="en-US" dirty="0" smtClean="0"/>
              <a:t>private </a:t>
            </a:r>
            <a:r>
              <a:rPr lang="en-US" dirty="0"/>
              <a:t>function </a:t>
            </a:r>
            <a:r>
              <a:rPr lang="en-US" dirty="0" err="1"/>
              <a:t>provideFuel</a:t>
            </a:r>
            <a:r>
              <a:rPr lang="en-US" dirty="0"/>
              <a:t>():void {} </a:t>
            </a:r>
            <a:endParaRPr lang="en-US" dirty="0" smtClean="0"/>
          </a:p>
          <a:p>
            <a:pPr marL="0" indent="0">
              <a:buNone/>
            </a:pPr>
            <a:r>
              <a:rPr lang="en-US" dirty="0"/>
              <a:t>	</a:t>
            </a:r>
            <a:r>
              <a:rPr lang="en-US" dirty="0" smtClean="0"/>
              <a:t>private </a:t>
            </a:r>
            <a:r>
              <a:rPr lang="en-US" dirty="0"/>
              <a:t>function </a:t>
            </a:r>
            <a:r>
              <a:rPr lang="en-US" dirty="0" err="1"/>
              <a:t>provideSpark</a:t>
            </a:r>
            <a:r>
              <a:rPr lang="en-US" dirty="0"/>
              <a:t>():void {} </a:t>
            </a:r>
            <a:endParaRPr lang="en-US" dirty="0" smtClean="0"/>
          </a:p>
          <a:p>
            <a:pPr marL="0" indent="0">
              <a:buNone/>
            </a:pPr>
            <a:endParaRPr lang="en-US" dirty="0"/>
          </a:p>
          <a:p>
            <a:pPr marL="0" indent="0">
              <a:buNone/>
            </a:pPr>
            <a:r>
              <a:rPr lang="en-US" dirty="0" smtClean="0"/>
              <a:t>	public </a:t>
            </a:r>
            <a:r>
              <a:rPr lang="en-US" dirty="0"/>
              <a:t>function start():void { </a:t>
            </a:r>
            <a:endParaRPr lang="en-US" dirty="0" smtClean="0"/>
          </a:p>
          <a:p>
            <a:pPr marL="0" indent="0">
              <a:buNone/>
            </a:pPr>
            <a:r>
              <a:rPr lang="en-US" dirty="0"/>
              <a:t>	</a:t>
            </a:r>
            <a:r>
              <a:rPr lang="en-US" dirty="0" smtClean="0"/>
              <a:t>	</a:t>
            </a:r>
            <a:r>
              <a:rPr lang="en-US" dirty="0" err="1" smtClean="0"/>
              <a:t>engageElectricSystem</a:t>
            </a:r>
            <a:r>
              <a:rPr lang="en-US" dirty="0"/>
              <a:t>(); </a:t>
            </a:r>
            <a:endParaRPr lang="en-US" dirty="0" smtClean="0"/>
          </a:p>
          <a:p>
            <a:pPr marL="0" indent="0">
              <a:buNone/>
            </a:pPr>
            <a:r>
              <a:rPr lang="en-US" dirty="0"/>
              <a:t>	</a:t>
            </a:r>
            <a:r>
              <a:rPr lang="en-US" dirty="0" smtClean="0"/>
              <a:t>	</a:t>
            </a:r>
            <a:r>
              <a:rPr lang="en-US" dirty="0" err="1" smtClean="0">
                <a:solidFill>
                  <a:srgbClr val="FF0000"/>
                </a:solidFill>
              </a:rPr>
              <a:t>powerComputer</a:t>
            </a:r>
            <a:r>
              <a:rPr lang="en-US" dirty="0">
                <a:solidFill>
                  <a:srgbClr val="FF0000"/>
                </a:solidFill>
              </a:rPr>
              <a:t>(); </a:t>
            </a:r>
            <a:endParaRPr lang="en-US" dirty="0" smtClean="0">
              <a:solidFill>
                <a:srgbClr val="FF0000"/>
              </a:solidFill>
            </a:endParaRPr>
          </a:p>
          <a:p>
            <a:pPr marL="0" indent="0">
              <a:buNone/>
            </a:pPr>
            <a:r>
              <a:rPr lang="en-US" dirty="0"/>
              <a:t>	</a:t>
            </a:r>
            <a:r>
              <a:rPr lang="en-US" dirty="0" smtClean="0"/>
              <a:t>	</a:t>
            </a:r>
            <a:r>
              <a:rPr lang="en-US" dirty="0" err="1" smtClean="0"/>
              <a:t>powerSolenoid</a:t>
            </a:r>
            <a:r>
              <a:rPr lang="en-US" dirty="0"/>
              <a:t>(); </a:t>
            </a:r>
            <a:endParaRPr lang="en-US" dirty="0" smtClean="0"/>
          </a:p>
          <a:p>
            <a:pPr marL="0" indent="0">
              <a:buNone/>
            </a:pPr>
            <a:r>
              <a:rPr lang="en-US" dirty="0"/>
              <a:t>	</a:t>
            </a:r>
            <a:r>
              <a:rPr lang="en-US" dirty="0" smtClean="0"/>
              <a:t>	</a:t>
            </a:r>
            <a:r>
              <a:rPr lang="en-US" dirty="0" err="1" smtClean="0"/>
              <a:t>provideFuel</a:t>
            </a:r>
            <a:r>
              <a:rPr lang="en-US" dirty="0"/>
              <a:t>(); </a:t>
            </a:r>
            <a:endParaRPr lang="en-US" dirty="0" smtClean="0"/>
          </a:p>
          <a:p>
            <a:pPr marL="0" indent="0">
              <a:buNone/>
            </a:pPr>
            <a:r>
              <a:rPr lang="en-US" dirty="0"/>
              <a:t>	</a:t>
            </a:r>
            <a:r>
              <a:rPr lang="en-US" dirty="0" smtClean="0"/>
              <a:t>	</a:t>
            </a:r>
            <a:r>
              <a:rPr lang="en-US" dirty="0" err="1" smtClean="0"/>
              <a:t>provideSpark</a:t>
            </a:r>
            <a:r>
              <a:rPr lang="en-US" dirty="0"/>
              <a:t>(); </a:t>
            </a:r>
            <a:endParaRPr lang="en-US" dirty="0" smtClean="0"/>
          </a:p>
          <a:p>
            <a:pPr marL="0" indent="0">
              <a:buNone/>
            </a:pPr>
            <a:r>
              <a:rPr lang="en-US" dirty="0"/>
              <a:t>	</a:t>
            </a:r>
            <a:r>
              <a:rPr lang="en-US" dirty="0" smtClean="0"/>
              <a:t>}</a:t>
            </a:r>
          </a:p>
          <a:p>
            <a:pPr marL="0" indent="0">
              <a:buNone/>
            </a:pPr>
            <a:r>
              <a:rPr lang="en-US" dirty="0" smtClean="0"/>
              <a:t> </a:t>
            </a:r>
            <a:r>
              <a:rPr lang="en-US" dirty="0">
                <a:latin typeface="Consolas" panose="020B0609020204030204" pitchFamily="49" charset="0"/>
                <a:cs typeface="Consolas" panose="020B0609020204030204" pitchFamily="49" charset="0"/>
              </a:rPr>
              <a:t>	</a:t>
            </a:r>
            <a:endParaRPr lang="en-US" dirty="0" smtClean="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function stop():void {} </a:t>
            </a: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16836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Change</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carEngine</a:t>
            </a:r>
            <a:r>
              <a:rPr lang="en-US" sz="1600" dirty="0">
                <a:latin typeface="Consolas" panose="020B0609020204030204" pitchFamily="49" charset="0"/>
                <a:cs typeface="Consolas" panose="020B0609020204030204" pitchFamily="49" charset="0"/>
              </a:rPr>
              <a:t> = new </a:t>
            </a:r>
            <a:r>
              <a:rPr lang="en-US" sz="1600" dirty="0" err="1">
                <a:latin typeface="Consolas" panose="020B0609020204030204" pitchFamily="49" charset="0"/>
                <a:cs typeface="Consolas" panose="020B0609020204030204" pitchFamily="49" charset="0"/>
              </a:rPr>
              <a:t>CarEngine</a:t>
            </a:r>
            <a:r>
              <a:rPr lang="en-US" sz="1600" dirty="0">
                <a:latin typeface="Consolas" panose="020B0609020204030204" pitchFamily="49" charset="0"/>
                <a:cs typeface="Consolas" panose="020B0609020204030204" pitchFamily="49" charset="0"/>
              </a:rPr>
              <a:t>(); </a:t>
            </a:r>
          </a:p>
          <a:p>
            <a:pPr marL="0" indent="0">
              <a:buNone/>
            </a:pPr>
            <a:r>
              <a:rPr lang="en-US" sz="1600" dirty="0" err="1" smtClean="0">
                <a:latin typeface="Consolas" panose="020B0609020204030204" pitchFamily="49" charset="0"/>
                <a:cs typeface="Consolas" panose="020B0609020204030204" pitchFamily="49" charset="0"/>
              </a:rPr>
              <a:t>carEngine.start</a:t>
            </a:r>
            <a:r>
              <a:rPr lang="en-US" sz="1600" dirty="0">
                <a:latin typeface="Consolas" panose="020B0609020204030204" pitchFamily="49" charset="0"/>
                <a:cs typeface="Consolas" panose="020B0609020204030204" pitchFamily="49" charset="0"/>
              </a:rPr>
              <a:t>(); </a:t>
            </a:r>
          </a:p>
          <a:p>
            <a:pPr marL="0" indent="0">
              <a:buNone/>
            </a:pPr>
            <a:r>
              <a:rPr lang="en-US" sz="1600" dirty="0" err="1" smtClean="0">
                <a:latin typeface="Consolas" panose="020B0609020204030204" pitchFamily="49" charset="0"/>
                <a:cs typeface="Consolas" panose="020B0609020204030204" pitchFamily="49" charset="0"/>
              </a:rPr>
              <a:t>carEngine.stop</a:t>
            </a:r>
            <a:r>
              <a:rPr lang="en-US" sz="1600" dirty="0" smtClean="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r>
              <a:rPr lang="en-US" sz="2400" dirty="0" smtClean="0">
                <a:cs typeface="Consolas" panose="020B0609020204030204" pitchFamily="49" charset="0"/>
              </a:rPr>
              <a:t>No change to the code that uses the object</a:t>
            </a:r>
          </a:p>
        </p:txBody>
      </p:sp>
    </p:spTree>
    <p:extLst>
      <p:ext uri="{BB962C8B-B14F-4D97-AF65-F5344CB8AC3E}">
        <p14:creationId xmlns:p14="http://schemas.microsoft.com/office/powerpoint/2010/main" val="305653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1187</Words>
  <Application>Microsoft Office PowerPoint</Application>
  <PresentationFormat>On-screen Show (4:3)</PresentationFormat>
  <Paragraphs>288</Paragraphs>
  <Slides>23</Slides>
  <Notes>13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Object Oriented Programming</vt:lpstr>
      <vt:lpstr>What is it ?</vt:lpstr>
      <vt:lpstr>Objects</vt:lpstr>
      <vt:lpstr>Class</vt:lpstr>
      <vt:lpstr>Writing a Class</vt:lpstr>
      <vt:lpstr>Encapsulation</vt:lpstr>
      <vt:lpstr>Managing Change</vt:lpstr>
      <vt:lpstr>Managing Change</vt:lpstr>
      <vt:lpstr>Managing Change</vt:lpstr>
      <vt:lpstr>Managing Change</vt:lpstr>
      <vt:lpstr>Interfaces</vt:lpstr>
      <vt:lpstr>Polymorphism</vt:lpstr>
      <vt:lpstr>Polymorphism</vt:lpstr>
      <vt:lpstr>Trading Engine</vt:lpstr>
      <vt:lpstr>Trading Engine</vt:lpstr>
      <vt:lpstr>Trading Engine</vt:lpstr>
      <vt:lpstr>Trading Engine</vt:lpstr>
      <vt:lpstr>Trading Engine</vt:lpstr>
      <vt:lpstr>Trading Engine</vt:lpstr>
      <vt:lpstr>Trading Engine</vt:lpstr>
      <vt:lpstr>Trading Engine</vt:lpstr>
      <vt:lpstr>Trading Engine</vt:lpstr>
      <vt:lpstr>Questions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nikhil</dc:creator>
  <cp:lastModifiedBy>nikhil</cp:lastModifiedBy>
  <cp:revision>53</cp:revision>
  <dcterms:created xsi:type="dcterms:W3CDTF">2015-09-27T20:11:09Z</dcterms:created>
  <dcterms:modified xsi:type="dcterms:W3CDTF">2015-10-04T13:37:03Z</dcterms:modified>
</cp:coreProperties>
</file>