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6B4ED-C059-B2CD-6401-80995D4CE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426FC-4078-9FC9-ED24-46E083A1A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BA2B6-FFB0-DD66-4B8F-6F82C013F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7576C-2473-A553-F764-3FB4F572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CBBA9-86B2-1902-AB33-BF47796F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1846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A978-4A3E-30E2-696E-F63369D28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B846E-1BB2-D4BD-6D44-809FE38B54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43417-A9D1-5B67-ECC1-1DDEB1170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04A5-62D1-450E-B068-550D2DB02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7C916-23B5-293F-D301-27525123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760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B78A69-EF33-D5FE-1DC7-70974E9B9B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2B8A8-CDB3-AE2B-5D4A-858D9B1467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91D4-1D4A-C716-EA22-8BC5F26AD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B1AEF-8F30-4F62-A9CB-B0F87830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FE74E-D806-A0E8-01F3-C079FCA5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6246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2F9A-9C24-751C-EE09-FADCB02A7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F839-71DF-976A-A490-AE4D16787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92D69-783C-9179-1F6B-E4C10359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912A5-566B-0493-892B-8075AEBC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A8955-6A87-D92A-E03B-02B2CF7B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0550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5416-9D3C-AFCB-DA09-98F907B0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F64D9-BC70-E60F-7B0E-3F5D91E3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B603E-9402-5D6E-B246-29D1E9C7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2BBCD-982A-6782-8A95-089EECF1D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B620C-A4C3-5A0B-17A8-A1917162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5966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07E3-3BFA-6A42-02B9-E882646D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2762-4787-1AFE-AAEF-98A221036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7AE2B-A456-28B8-3D37-4958417AA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B83DD-A94F-11A5-0D06-B51E4EC70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7E7E-DF71-D9F7-B6C5-825B59C60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D8D41-0D1C-C16B-A062-7DCACD7EA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73851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47FD-017E-1D31-5216-BBEF2380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E1F3-7EFA-F5BE-0709-B9D270D02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4F2D5-4881-3CAE-F0BB-2BDB1D54DD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71A4EE-7C53-79AC-1A35-02E5F697E0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4CE1E5-4503-B3FB-81E3-8AEC8469B5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1BE62-D520-75B4-2AA4-0F85459E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DF80D-EB55-1D1A-EAAE-5ABA23A4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4CA98-7087-DDD0-1610-6EF067B4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4137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1288-E1EE-BE70-9B07-AB7722CD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E45FD-F96B-61F0-D638-FF7D0E240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833187-91BE-F550-6E89-BB7F52DF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7296E-1983-976B-959F-049DC166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0782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93EEF-29E8-A360-B32F-C3EDEFECF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12535B-0BE3-6205-E112-ABE404089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CBB02-2954-2BE9-F05C-074B9F8A0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50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0200-53D6-42C9-74DD-17BD9749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811F0-853A-C581-1BB4-7EA8DDB1A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EC38F-7334-F4E1-35B0-FA09FD1A0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5A6F8-C5F9-0818-21A2-3AD30E3D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E895-7586-303F-403C-1E86B8E1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3921-11C9-D0A4-CB40-1D380F7A8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862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8FDD-1E22-9FE3-5518-E18433E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7E7F77-6BAA-9760-7184-949A69D7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FD7C1-CAD9-7EE2-B719-DCB9BFA9B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00C5-FACF-292D-82F9-0DD30BB72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62950-87F5-D952-B426-424596EE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AD6C-9F51-3EFC-AD8D-0A95B3C7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3974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C6DC43-C924-A00C-0673-71E798F3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5D7FD-4D5C-7BA4-468D-278B19A02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CB35A-8655-AE52-9A4C-AAF869395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88434C-ACDE-43D2-8EE6-FDF0C8843E06}" type="datetimeFigureOut">
              <a:rPr lang="en-MY" smtClean="0"/>
              <a:t>2/2/2025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1AF80-E7D2-8F20-0AB8-4C950AA1B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9E55-C2BF-E1B3-093C-5EEB3AE4E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F91B52-ED76-4109-9449-1EA45F0AFEA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205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ategory/analytics" TargetMode="External"/><Relationship Id="rId2" Type="http://schemas.openxmlformats.org/officeDocument/2006/relationships/hyperlink" Target="https://azure.microsoft.com/en-us/products/category/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products/category/databases" TargetMode="External"/><Relationship Id="rId5" Type="http://schemas.openxmlformats.org/officeDocument/2006/relationships/hyperlink" Target="https://azure.microsoft.com/en-us/products/category/containers" TargetMode="External"/><Relationship Id="rId4" Type="http://schemas.openxmlformats.org/officeDocument/2006/relationships/hyperlink" Target="https://azure.microsoft.com/en-us/products/category/compute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ategory/devops" TargetMode="External"/><Relationship Id="rId2" Type="http://schemas.openxmlformats.org/officeDocument/2006/relationships/hyperlink" Target="https://azure.microsoft.com/en-us/products/category/developer-t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products/category/integration" TargetMode="External"/><Relationship Id="rId5" Type="http://schemas.openxmlformats.org/officeDocument/2006/relationships/hyperlink" Target="https://azure.microsoft.com/en-us/products/category/identity" TargetMode="External"/><Relationship Id="rId4" Type="http://schemas.openxmlformats.org/officeDocument/2006/relationships/hyperlink" Target="https://azure.microsoft.com/en-us/products/category/hybrid-multiclou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ategory/management" TargetMode="External"/><Relationship Id="rId2" Type="http://schemas.openxmlformats.org/officeDocument/2006/relationships/hyperlink" Target="https://azure.microsoft.com/en-us/products/category/io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products/category/mixed-reality" TargetMode="External"/><Relationship Id="rId5" Type="http://schemas.openxmlformats.org/officeDocument/2006/relationships/hyperlink" Target="https://azure.microsoft.com/en-us/products/category/migration" TargetMode="External"/><Relationship Id="rId4" Type="http://schemas.openxmlformats.org/officeDocument/2006/relationships/hyperlink" Target="https://azure.microsoft.com/en-us/products/category/medi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zure.microsoft.com/en-us/products/category/networking" TargetMode="External"/><Relationship Id="rId7" Type="http://schemas.openxmlformats.org/officeDocument/2006/relationships/hyperlink" Target="https://azure.microsoft.com/en-us/products/category/web" TargetMode="External"/><Relationship Id="rId2" Type="http://schemas.openxmlformats.org/officeDocument/2006/relationships/hyperlink" Target="https://azure.microsoft.com/en-us/products/category/mobi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zure.microsoft.com/en-us/products/category/virtual-desktop-infrastructure" TargetMode="External"/><Relationship Id="rId5" Type="http://schemas.openxmlformats.org/officeDocument/2006/relationships/hyperlink" Target="https://azure.microsoft.com/en-us/products/category/storage" TargetMode="External"/><Relationship Id="rId4" Type="http://schemas.openxmlformats.org/officeDocument/2006/relationships/hyperlink" Target="https://azure.microsoft.com/en-us/products/category/security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9320-8441-2003-8EEE-E93E3DE8F1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</a:t>
            </a:r>
            <a:endParaRPr lang="en-MY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3C19D-6630-B7DA-E132-35D658017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093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D16A-7849-8006-9A5A-5780DABA9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Products</a:t>
            </a:r>
            <a:endParaRPr lang="en-MY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76FF62-74C7-18F5-1FB3-9CCE6D08FF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47374"/>
          <a:ext cx="10515600" cy="3507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20770017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40797713"/>
                    </a:ext>
                  </a:extLst>
                </a:gridCol>
              </a:tblGrid>
              <a:tr h="334080"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1">
                          <a:solidFill>
                            <a:srgbClr val="000000"/>
                          </a:solidFill>
                          <a:effectLst/>
                        </a:rPr>
                        <a:t>If you want to</a:t>
                      </a:r>
                    </a:p>
                  </a:txBody>
                  <a:tcPr marL="83520" marR="83520" marT="41760" marB="4176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07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MY" sz="1600" b="1">
                          <a:solidFill>
                            <a:srgbClr val="000000"/>
                          </a:solidFill>
                          <a:effectLst/>
                        </a:rPr>
                        <a:t>Use this</a:t>
                      </a:r>
                    </a:p>
                  </a:txBody>
                  <a:tcPr marL="83520" marR="83520" marT="41760" marB="4176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606357"/>
                  </a:ext>
                </a:extLst>
              </a:tr>
              <a:tr h="8352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Create the next generation of applications using artificial intelligence capabilities for any developer and any scenario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7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2"/>
                        </a:rPr>
                        <a:t>AI + Machine Learning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3923621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Gather, store, process, analyze, and visualize data of any variety, volume, or velocity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7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7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3"/>
                        </a:rPr>
                        <a:t>Analytics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07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777781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Access cloud compute capacity and scale on demand—and only pay for the resources you use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07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4"/>
                        </a:rPr>
                        <a:t>Compute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E070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7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95332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Develop and manage your containerized applications faster with integrated tools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07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5"/>
                        </a:rPr>
                        <a:t>Containers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71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7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9570014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Support rapid growth and innovate faster with secure, enterprise-grade, and fully managed database services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6D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0067B8"/>
                          </a:solidFill>
                          <a:effectLst/>
                          <a:hlinkClick r:id="rId6"/>
                        </a:rPr>
                        <a:t>Databases</a:t>
                      </a:r>
                      <a:endParaRPr lang="en-MY" sz="1600" dirty="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07F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723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096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4B48-A71B-0342-2C05-3CD58001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24F1C7-DEF6-0EE5-0087-F8FEF37D42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89134"/>
          <a:ext cx="10515600" cy="3424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2771651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64554656"/>
                    </a:ext>
                  </a:extLst>
                </a:gridCol>
              </a:tblGrid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Build, manage, and continuously deliver cloud applications—using any platform or language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20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2"/>
                        </a:rPr>
                        <a:t>Developer Tools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020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0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752347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Deliver innovation faster with simple, reliable tools for continuous delivery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2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2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3"/>
                        </a:rPr>
                        <a:t>DevOps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5020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29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67328"/>
                  </a:ext>
                </a:extLst>
              </a:tr>
              <a:tr h="8352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Get Azure innovation everywhere—bring the agility and innovation of cloud computing to your on-premises workloads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02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02F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4"/>
                        </a:rPr>
                        <a:t>Hybrid + multicloud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29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31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0220"/>
                  </a:ext>
                </a:extLst>
              </a:tr>
              <a:tr h="8352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Manage user identities and access to protect against advanced threats across devices, data, apps, and infrastructure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02F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3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5"/>
                        </a:rPr>
                        <a:t>Identity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031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B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6920087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Seamlessly integrate on-premises and cloud-based applications, data, and processes across your enterprise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35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0067B8"/>
                          </a:solidFill>
                          <a:effectLst/>
                          <a:hlinkClick r:id="rId6"/>
                        </a:rPr>
                        <a:t>Integration</a:t>
                      </a:r>
                      <a:endParaRPr lang="en-MY" sz="1600" dirty="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3B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8958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508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2541-C3FA-CEED-F3B7-5EE8AA1D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809F5F-C328-4663-F4E7-FBD6941F80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39694"/>
          <a:ext cx="10515600" cy="29232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7531894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003808230"/>
                    </a:ext>
                  </a:extLst>
                </a:gridCol>
              </a:tblGrid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Connect assets or environments, discover insights, and drive informed actions to transform your business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D8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DB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2"/>
                        </a:rPr>
                        <a:t>Internet of Things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D8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D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87647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Simplify, automate, and optimize the management and compliance of your cloud resources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0DB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3"/>
                        </a:rPr>
                        <a:t>Management and Governance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0D5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C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590489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Deliver high-quality video content anywhere, any time, and on any device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80CF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D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4"/>
                        </a:rPr>
                        <a:t>Media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E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C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197113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Simplify and accelerate your migration to the cloud with guidance, tools, and resources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D0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D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5"/>
                        </a:rPr>
                        <a:t>Migration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F0CD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D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708815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Blend your physical and digital worlds to create immersive, collaborative experiences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D6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0067B8"/>
                          </a:solidFill>
                          <a:effectLst/>
                          <a:hlinkClick r:id="rId6"/>
                        </a:rPr>
                        <a:t>Mixed reality</a:t>
                      </a:r>
                      <a:endParaRPr lang="en-MY" sz="1600" dirty="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0DA1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738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58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16377-0FF6-E4B1-AA02-C8AC2303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B6A54A-AC6D-19D4-0D8B-230F6E5240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22094"/>
          <a:ext cx="10515600" cy="37584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99287689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3157328"/>
                    </a:ext>
                  </a:extLst>
                </a:gridCol>
              </a:tblGrid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Build and deploy cross-platform and native apps for any mobile device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90CA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2"/>
                        </a:rPr>
                        <a:t>Mobile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A0BF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0C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9656101"/>
                  </a:ext>
                </a:extLst>
              </a:tr>
              <a:tr h="83520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Connect cloud and on-premises infrastructure and services to provide your customers and users the best possible experience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0C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3"/>
                        </a:rPr>
                        <a:t>Networking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60C8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62944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Protect your enterprise from advanced threats across hybrid cloud workloads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0C3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F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4"/>
                        </a:rPr>
                        <a:t>Security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C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F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803804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Get secure, massively scalable cloud storage for your data, apps, and workloads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BF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C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5"/>
                        </a:rPr>
                        <a:t>Storage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CF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0C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155971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Empower employees to work securely from anywhere with a cloud-based virtual desktop infrastructure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C4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>
                          <a:solidFill>
                            <a:srgbClr val="0067B8"/>
                          </a:solidFill>
                          <a:effectLst/>
                          <a:hlinkClick r:id="rId6"/>
                        </a:rPr>
                        <a:t>Virtual desktop infrastructure</a:t>
                      </a:r>
                      <a:endParaRPr lang="en-MY" sz="160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20CC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CA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30493"/>
                  </a:ext>
                </a:extLst>
              </a:tr>
              <a:tr h="584640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Build, deploy, and scale powerful web applications quickly and efficiently</a:t>
                      </a: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C5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MY" sz="1600" dirty="0">
                          <a:solidFill>
                            <a:srgbClr val="0067B8"/>
                          </a:solidFill>
                          <a:effectLst/>
                          <a:hlinkClick r:id="rId7"/>
                        </a:rPr>
                        <a:t>Web</a:t>
                      </a:r>
                      <a:endParaRPr lang="en-MY" sz="1600" dirty="0">
                        <a:effectLst/>
                      </a:endParaRPr>
                    </a:p>
                  </a:txBody>
                  <a:tcPr marL="83520" marR="83520" marT="41760" marB="4176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0CA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732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126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screen with many colorful text&#10;&#10;Description automatically generated">
            <a:extLst>
              <a:ext uri="{FF2B5EF4-FFF2-40B4-BE49-F238E27FC236}">
                <a16:creationId xmlns:a16="http://schemas.microsoft.com/office/drawing/2014/main" id="{3894674C-F399-09D7-7158-4A25D1B3B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000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68DE-B690-1C66-3B3B-B3A832055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486A6-257A-5D15-B800-613F89D31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70084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346</Words>
  <Application>Microsoft Office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Azure</vt:lpstr>
      <vt:lpstr>List of Products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Amirun Fadzli</dc:creator>
  <cp:lastModifiedBy>Amirun Fadzli</cp:lastModifiedBy>
  <cp:revision>1</cp:revision>
  <dcterms:created xsi:type="dcterms:W3CDTF">2025-02-02T09:32:05Z</dcterms:created>
  <dcterms:modified xsi:type="dcterms:W3CDTF">2025-02-02T18:16:00Z</dcterms:modified>
</cp:coreProperties>
</file>