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Company Strategic Profiles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PPB Group Berhad &amp; CelcomDigi Berhad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PPB Group - Leadership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Board of Directors and Management Team listed on website</a:t>
            </a:r>
          </a:p>
          <a:p>
            <a:r>
              <a:t>Strong governance framework with sustainability and anti-corruption policies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PPB Group - ESG &amp; CSR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FTSE4Good constituent</a:t>
            </a:r>
          </a:p>
          <a:p>
            <a:r>
              <a:t>Climate Change, Human Rights, and Waste Management policies</a:t>
            </a:r>
          </a:p>
          <a:p>
            <a:r>
              <a:t>Community and workplace initiatives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PPB Group - 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 Diversified portfolio, strong financials</a:t>
            </a:r>
          </a:p>
          <a:p>
            <a:r>
              <a:t>Weaknesses: Dependence on agribusiness</a:t>
            </a:r>
          </a:p>
          <a:p>
            <a:r>
              <a:t>Opportunities: Regional expansion, digital transformation</a:t>
            </a:r>
          </a:p>
          <a:p>
            <a:r>
              <a:t>Threats: Commodity price volatility, regulatory risks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PPB Group - 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Operational: Flour production, machine downtime, delivery delays</a:t>
            </a:r>
          </a:p>
          <a:p>
            <a:r>
              <a:t>Tactical: GSC ticket sales, customer satisfaction, campaign ROI</a:t>
            </a:r>
          </a:p>
          <a:p>
            <a:r>
              <a:t>Strategic: Revenue by segment, ROA/ROE, ESG compliance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CelcomDigi Berhad - 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Founded: 1997 (as Digi), merged in 2022</a:t>
            </a:r>
          </a:p>
          <a:p>
            <a:r>
              <a:t>Headquarters: Petaling Jaya &amp; Shah Alam, Malaysia</a:t>
            </a:r>
          </a:p>
          <a:p>
            <a:r>
              <a:t>Listed on Bursa Malaysia</a:t>
            </a:r>
          </a:p>
          <a:p>
            <a:r>
              <a:t>Largest mobile network operator in Malaysia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CelcomDigi - Vision, Mission,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Advancing and Inspiring Society</a:t>
            </a:r>
          </a:p>
          <a:p>
            <a:r>
              <a:t>Mission: Deliver superior digital experiences and inclusive connectivity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CelcomDigi - History &amp;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Merger of Celcom and Digi completed in Nov 2022</a:t>
            </a:r>
          </a:p>
          <a:p>
            <a:r>
              <a:t>Joint ownership by Axiata and Telenor (33.1% each)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CelcomDigi - Financial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Ownership: Axiata, Telenor, and public funds</a:t>
            </a:r>
          </a:p>
          <a:p>
            <a:r>
              <a:t>Revenue: Driven by mobile and internet services</a:t>
            </a:r>
          </a:p>
          <a:p>
            <a:r>
              <a:t>Employees: ~5,473 (2023)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CelcomDigi - Industry &amp; Market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Competes with Maxis, U Mobile, and Telekom Malaysia</a:t>
            </a:r>
          </a:p>
          <a:p>
            <a:r>
              <a:t>Focus on 5G and digital transformation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CelcomDigi - Products &amp;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Mobile voice and data services</a:t>
            </a:r>
          </a:p>
          <a:p>
            <a:r>
              <a:t>Internet services</a:t>
            </a:r>
          </a:p>
          <a:p>
            <a:r>
              <a:t>Brands: Celcom, Digi (Yoodo discontinued)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PPB Group Berhad - 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Founded: 1968</a:t>
            </a:r>
          </a:p>
          <a:p>
            <a:r>
              <a:t>Headquarters: Kuala Lumpur, Malaysia</a:t>
            </a:r>
          </a:p>
          <a:p>
            <a:r>
              <a:t>Listed on Bursa Malaysia</a:t>
            </a:r>
          </a:p>
          <a:p>
            <a:r>
              <a:t>Diversified conglomerate with focus on agribusiness, consumer products, film, property, and 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CelcomDigi - Strategic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 5G rollout and digital transformation</a:t>
            </a:r>
          </a:p>
          <a:p>
            <a:r>
              <a:t>Customer-centric innovation and operational efficiency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CelcomDigi - Marketing &amp; 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 customer segmentation</a:t>
            </a:r>
          </a:p>
          <a:p>
            <a:r>
              <a:t>Strong digital presence and brand loyalty</a:t>
            </a:r>
          </a:p>
          <a:p>
            <a:r>
              <a:t>Cultural storytelling initiatives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CelcomDigi - Leadership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CEO: Datuk Idham Nawawi</a:t>
            </a:r>
          </a:p>
          <a:p>
            <a:r>
              <a:t>Deputy CEO: Albern Murty</a:t>
            </a:r>
          </a:p>
          <a:p>
            <a:r>
              <a:t>Strong governance and inclusive culture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CelcomDigi - ESG &amp; CSR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Commitment to responsible business practices</a:t>
            </a:r>
          </a:p>
          <a:p>
            <a:r>
              <a:t>Community engagement and digital inclusion</a:t>
            </a:r>
          </a:p>
          <a:p>
            <a:r>
              <a:t>AI-driven language preservation initiatives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CelcomDigi - 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 Market leadership, strong brand equity</a:t>
            </a:r>
          </a:p>
          <a:p>
            <a:r>
              <a:t>Weaknesses: Integration challenges post-merger</a:t>
            </a:r>
          </a:p>
          <a:p>
            <a:r>
              <a:t>Opportunities: 5G, enterprise solutions</a:t>
            </a:r>
          </a:p>
          <a:p>
            <a:r>
              <a:t>Threats: Regulatory changes, competitive pricing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CelcomDigi - 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Operational: Call drop rate, network latency, customer complaints</a:t>
            </a:r>
          </a:p>
          <a:p>
            <a:r>
              <a:t>Tactical: ARPU, churn rate, data usage trends</a:t>
            </a:r>
          </a:p>
          <a:p>
            <a:r>
              <a:t>Strategic: 5G coverage, digital revenue growth, CLV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PPB Group - Vision, Mission,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Vision: To be a leading regional conglomerate with sustainable growth</a:t>
            </a:r>
          </a:p>
          <a:p>
            <a:r>
              <a:t>Mission: Deliver value to stakeholders through diversified businesses and responsible practices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PPB Group - History &amp;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Originated in agribusiness; expanded into multiple sectors</a:t>
            </a:r>
          </a:p>
          <a:p>
            <a:r>
              <a:t>Regional expansion into China, Vietnam, Indonesia, Thailand, and Singapore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PPB Group - Financial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Assets: RM28.8 billion</a:t>
            </a:r>
          </a:p>
          <a:p>
            <a:r>
              <a:t>Revenue Drivers: Grains &amp; Agribusiness</a:t>
            </a:r>
          </a:p>
          <a:p>
            <a:r>
              <a:t>Annual Reports available from 2002 onward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PPB Group - Industry &amp; Market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Grains &amp; Agribusiness, Consumer Products, Film, Property, IT</a:t>
            </a:r>
          </a:p>
          <a:p>
            <a:r>
              <a:t>Strong regional presence and diversified portfolio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PPB Group - Products &amp;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Flour milling, animal feed, bakery, food processing</a:t>
            </a:r>
          </a:p>
          <a:p>
            <a:r>
              <a:t>Golden Screen Cinemas (GSC)</a:t>
            </a:r>
          </a:p>
          <a:p>
            <a:r>
              <a:t>Property development under PPB Properties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PPB Group - Strategic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Diversification strategy across high-growth sectors</a:t>
            </a:r>
          </a:p>
          <a:p>
            <a:r>
              <a:t>Focus on regional expansion and sustainability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PPB Group - Marketing &amp; 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B2B and B2C segments</a:t>
            </a:r>
          </a:p>
          <a:p>
            <a:r>
              <a:t>Strong brand recognition in Malaysia through GSC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