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9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0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8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7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37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0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4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5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4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3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86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0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5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3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PPB Group Berhad - Strategic Company Profile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 and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B2B and B2C segments across food, entertainment, and property</a:t>
            </a:r>
          </a:p>
          <a:p>
            <a:r>
              <a:t>Strong brand recognition in Malaysia through GSC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Leadership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Board of Directors and Management Team listed on their website</a:t>
            </a:r>
          </a:p>
          <a:p>
            <a:r>
              <a:t>Strong governance framework with sustainability and anti-corruption policies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ESG &amp; CSR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FTSE4Good constituent</a:t>
            </a:r>
          </a:p>
          <a:p>
            <a:r>
              <a:t>Climate Change, Human Rights, and Waste Management policies</a:t>
            </a:r>
          </a:p>
          <a:p>
            <a:r>
              <a:t>Community and workplace initiatives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Diversified portfolio, strong financials</a:t>
            </a:r>
          </a:p>
          <a:p>
            <a:r>
              <a:t>Weaknesses: Dependence on agribusiness</a:t>
            </a:r>
          </a:p>
          <a:p>
            <a:r>
              <a:t>Opportunities: Regional expansion, digital transformation</a:t>
            </a:r>
          </a:p>
          <a:p>
            <a:r>
              <a:t>Threats: Commodity price volatility, regulatory risks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Operational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Real-time flour mill production efficiency</a:t>
            </a:r>
          </a:p>
          <a:p>
            <a:r>
              <a:t>KPIs: Production output per hour, Machine downtime, Delivery delays, Inventory levels of raw materials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Tactical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Performance of GSC cinemas across regions</a:t>
            </a:r>
          </a:p>
          <a:p>
            <a:r>
              <a:t>KPIs: Ticket sales by location, Concession sales per customer, Customer satisfaction scores, Marketing campaign ROI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 - Strategic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Insight: Diversification impact on group profitability</a:t>
            </a:r>
          </a:p>
          <a:p>
            <a:r>
              <a:t>KPIs: Revenue by business segment, ROA/ROE by division, ESG compliance score, Regional expansion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Founded: 1968</a:t>
            </a:r>
          </a:p>
          <a:p>
            <a:r>
              <a:t>Headquarters: Kuala Lumpur, Malaysia</a:t>
            </a:r>
          </a:p>
          <a:p>
            <a:r>
              <a:t>Listed: Bursa Malaysia</a:t>
            </a:r>
          </a:p>
          <a:p>
            <a:r>
              <a:t>Nature: Investment holding and property investment conglomerate</a:t>
            </a:r>
          </a:p>
          <a:p>
            <a:r>
              <a:t>Market Cap: Approx. RM17.6 billion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Vision</a:t>
            </a:r>
            <a:r>
              <a:rPr lang="en-US" dirty="0"/>
              <a:t> and</a:t>
            </a:r>
            <a:r>
              <a:rPr dirty="0"/>
              <a:t>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Vision: </a:t>
            </a:r>
            <a:r>
              <a:rPr lang="en-US" dirty="0"/>
              <a:t>To be a value-driven market leader in our core businesses reputed for our sustainable quality products and services, and pursue growth avenues</a:t>
            </a:r>
          </a:p>
          <a:p>
            <a:r>
              <a:rPr dirty="0"/>
              <a:t>Mission: </a:t>
            </a:r>
            <a:r>
              <a:rPr lang="en-US" dirty="0"/>
              <a:t>To strengthen our capabilities and leadership position in our core businesses through investments in related activities for greater synergy and growth, while increasing shareholder value, in a socially and environmentally responsible manner.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Company History &amp;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Originated in agribusiness; expanded into consumer products, film distribution, property, and IT services.</a:t>
            </a:r>
          </a:p>
          <a:p>
            <a:r>
              <a:t>Strategic regional expansion into China, Vietnam, Indonesia, Thailand, and Singapore.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Assets: RM28.8 billion</a:t>
            </a:r>
          </a:p>
          <a:p>
            <a:r>
              <a:t>Revenue Drivers: Grains &amp; Agribusiness is the largest contributor</a:t>
            </a:r>
          </a:p>
          <a:p>
            <a:r>
              <a:t>Annual Reports: Available from 2002 onward on their investor portal.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Industry &amp; Market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Operates across multiple sectors:</a:t>
            </a:r>
          </a:p>
          <a:p>
            <a:pPr lvl="1"/>
            <a:r>
              <a:rPr dirty="0"/>
              <a:t>- Grains &amp; Agribusiness</a:t>
            </a:r>
          </a:p>
          <a:p>
            <a:pPr lvl="1"/>
            <a:r>
              <a:rPr dirty="0"/>
              <a:t>- Consumer Products</a:t>
            </a:r>
          </a:p>
          <a:p>
            <a:pPr lvl="1"/>
            <a:r>
              <a:rPr dirty="0"/>
              <a:t>- Film Exhibition &amp; Distribution</a:t>
            </a:r>
          </a:p>
          <a:p>
            <a:pPr lvl="1"/>
            <a:r>
              <a:rPr dirty="0"/>
              <a:t>- Property Development</a:t>
            </a:r>
            <a:endParaRPr lang="en-US" dirty="0"/>
          </a:p>
          <a:p>
            <a:pPr lvl="1"/>
            <a:r>
              <a:rPr lang="en-MY" dirty="0"/>
              <a:t>- IT Services</a:t>
            </a:r>
            <a:endParaRPr dirty="0"/>
          </a:p>
          <a:p>
            <a:r>
              <a:rPr dirty="0"/>
              <a:t>Strong regional presence and diversified portfolio.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33CD-CD9D-91E0-64C5-631ACF3A8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Subsidiaries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CBB71-FC4D-347D-A0AC-2B5A1A2A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>
              <a:buFont typeface="Arial" panose="020B0604020202020204" pitchFamily="34" charset="0"/>
              <a:buChar char="•"/>
            </a:pPr>
            <a:r>
              <a:rPr lang="en-MY" dirty="0"/>
              <a:t>FFM </a:t>
            </a:r>
            <a:r>
              <a:rPr lang="en-MY" dirty="0" err="1"/>
              <a:t>Berhad</a:t>
            </a:r>
            <a:endParaRPr lang="en-MY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MY" dirty="0"/>
              <a:t>Golden Screen Cinemas </a:t>
            </a:r>
            <a:r>
              <a:rPr lang="en-MY" dirty="0" err="1"/>
              <a:t>Sdn</a:t>
            </a:r>
            <a:r>
              <a:rPr lang="en-MY" dirty="0"/>
              <a:t> </a:t>
            </a:r>
            <a:r>
              <a:rPr lang="en-MY" dirty="0" err="1"/>
              <a:t>Bhd</a:t>
            </a:r>
            <a:endParaRPr lang="en-MY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MY" dirty="0" err="1"/>
              <a:t>Chemquest</a:t>
            </a:r>
            <a:r>
              <a:rPr lang="en-MY" dirty="0"/>
              <a:t> </a:t>
            </a:r>
            <a:r>
              <a:rPr lang="en-MY" dirty="0" err="1"/>
              <a:t>Sdn</a:t>
            </a:r>
            <a:r>
              <a:rPr lang="en-MY" dirty="0"/>
              <a:t> </a:t>
            </a:r>
            <a:r>
              <a:rPr lang="en-MY" dirty="0" err="1"/>
              <a:t>Bhd</a:t>
            </a:r>
            <a:endParaRPr lang="en-MY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MY" dirty="0"/>
              <a:t>PPB </a:t>
            </a:r>
            <a:r>
              <a:rPr lang="en-MY" dirty="0" err="1"/>
              <a:t>Hartabina</a:t>
            </a:r>
            <a:r>
              <a:rPr lang="en-MY" dirty="0"/>
              <a:t> </a:t>
            </a:r>
            <a:r>
              <a:rPr lang="en-MY" dirty="0" err="1"/>
              <a:t>Sdn</a:t>
            </a:r>
            <a:r>
              <a:rPr lang="en-MY" dirty="0"/>
              <a:t> </a:t>
            </a:r>
            <a:r>
              <a:rPr lang="en-MY" dirty="0" err="1"/>
              <a:t>Bhd</a:t>
            </a:r>
            <a:endParaRPr lang="en-MY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MY" dirty="0"/>
              <a:t>EASI (M) </a:t>
            </a:r>
            <a:r>
              <a:rPr lang="en-MY" dirty="0" err="1"/>
              <a:t>Sdn</a:t>
            </a:r>
            <a:r>
              <a:rPr lang="en-MY" dirty="0"/>
              <a:t> </a:t>
            </a:r>
            <a:r>
              <a:rPr lang="en-MY" dirty="0" err="1"/>
              <a:t>Bhd</a:t>
            </a:r>
            <a:endParaRPr lang="en-MY" dirty="0"/>
          </a:p>
          <a:p>
            <a:pPr fontAlgn="t">
              <a:buFont typeface="Arial" panose="020B0604020202020204" pitchFamily="34" charset="0"/>
              <a:buChar char="•"/>
            </a:pPr>
            <a:r>
              <a:rPr lang="en-MY" dirty="0"/>
              <a:t>Enterprise Advanced System Intelligence Pte Ltd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1985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Flour milling, animal feed, bakery, food processing</a:t>
            </a:r>
          </a:p>
          <a:p>
            <a:r>
              <a:t>GSC (Golden Screen Cinemas) under film exhibition</a:t>
            </a:r>
          </a:p>
          <a:p>
            <a:r>
              <a:t>Property development under PPB Properties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Diversification strategy across high-growth sectors</a:t>
            </a:r>
          </a:p>
          <a:p>
            <a:r>
              <a:t>Focus on regional expansion and sustainability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122</TotalTime>
  <Words>455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PPB Group Berhad - Strategic Company Profile</vt:lpstr>
      <vt:lpstr>Company Overview</vt:lpstr>
      <vt:lpstr>Vision and Mission</vt:lpstr>
      <vt:lpstr>Company History &amp; Milestones</vt:lpstr>
      <vt:lpstr>Financial Overview</vt:lpstr>
      <vt:lpstr>Industry &amp; Market Position</vt:lpstr>
      <vt:lpstr>Subsidiaries</vt:lpstr>
      <vt:lpstr>Products &amp; Services</vt:lpstr>
      <vt:lpstr>Strategic Positioning</vt:lpstr>
      <vt:lpstr>Marketing &amp; Customer Insights</vt:lpstr>
      <vt:lpstr>Leadership &amp; Governance</vt:lpstr>
      <vt:lpstr>ESG &amp; CSR</vt:lpstr>
      <vt:lpstr>SWOT Analysis</vt:lpstr>
      <vt:lpstr>Dashboard Insights - Operational</vt:lpstr>
      <vt:lpstr>Dashboard Insights - Tactical</vt:lpstr>
      <vt:lpstr>Dashboard Insights - Strategic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2025-07-03T03:01:31Z</dcterms:modified>
  <cp:category/>
</cp:coreProperties>
</file>