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71" r:id="rId7"/>
    <p:sldId id="270" r:id="rId8"/>
    <p:sldId id="272" r:id="rId9"/>
    <p:sldId id="273" r:id="rId10"/>
    <p:sldId id="275" r:id="rId11"/>
    <p:sldId id="259" r:id="rId12"/>
    <p:sldId id="267" r:id="rId13"/>
    <p:sldId id="266" r:id="rId14"/>
    <p:sldId id="260" r:id="rId15"/>
    <p:sldId id="261" r:id="rId16"/>
    <p:sldId id="262" r:id="rId17"/>
    <p:sldId id="264" r:id="rId18"/>
    <p:sldId id="26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83F4-FC55-1708-82E4-C3802F5A7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B7B37-C6D6-4A08-D935-375AD0C1C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5C8E-73FD-82F4-4172-DB4485F1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F7C-E3C3-4AED-87F8-08BA07245525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EF85A-B940-6AC8-25E7-4D020340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1D5D3-70E7-2511-0BCC-29D468BF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E176-06DF-45D8-9028-FA31571856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383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839A-1A61-C4F7-C58C-54DF68E0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9EE66-4DB0-9909-F4DA-7A7DB87CD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4B8E-DB98-6CA0-7AD9-EF46D278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F7C-E3C3-4AED-87F8-08BA07245525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D0A56-3F62-3E7E-E6AB-DD5DF7A9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AE1B-5D7C-A7B6-5975-4908607F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E176-06DF-45D8-9028-FA31571856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229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6A294-D9F1-20FF-3A2B-3E74C9368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44E75-6E85-6516-DB7B-56FA02761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DB76F-3F8C-91E6-8A4D-D9CB79CD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F7C-E3C3-4AED-87F8-08BA07245525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EFEC4-AFFC-A17C-BDA6-A4500BA2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8D27-FF4F-B5A5-3456-F50D53E3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E176-06DF-45D8-9028-FA31571856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82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5CC1-1F08-7DA7-1224-55EA7256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567B-DE21-1D2F-839D-2FECBCC8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D1E0-D3E5-8AB3-004C-47E687A8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F7C-E3C3-4AED-87F8-08BA07245525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43827-A35F-2493-C23C-3436333F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5A2B4-CBA4-EC30-CA95-F8C16143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E176-06DF-45D8-9028-FA31571856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417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EE9E-D96F-A038-E3E3-1122BBB6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289BF-3D5C-689C-3F2D-DEFF65241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A9C86-C7C8-FAD8-92B9-EF73AE02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F7C-E3C3-4AED-87F8-08BA07245525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6426-8C4B-74C3-08FA-BADFDC96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B6E79-906F-74E6-D679-2D0D9B7F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E176-06DF-45D8-9028-FA31571856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035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7B10-9107-A33E-E50F-2DDA29DC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0735F-AD52-F221-6878-0614432C9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E4B9D-BE3E-6A34-7DD3-502AD3279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8A870-FA1C-CF5A-0050-56254839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F7C-E3C3-4AED-87F8-08BA07245525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044D6-DCC5-623B-5B01-E137F887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2EA48-3CA4-2AE7-81C6-5F41272A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E176-06DF-45D8-9028-FA31571856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030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A6A6-CF09-D16D-EAF8-96AF1B9B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A1D5-DC91-2DBD-1F5A-7C7ADCEE7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9908F-E63F-CA73-A49C-1667C132A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ECF12-0C97-8176-6A52-29DBCE8B9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5BE04-65D7-4C51-170D-ED098ECE5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DF5D1-5C08-F5A9-A1F8-4D981ED0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F7C-E3C3-4AED-87F8-08BA07245525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8AF9A-97C9-5F34-B155-A6EB9B34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06391-D6E2-BFFD-C0AC-2598DF69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E176-06DF-45D8-9028-FA31571856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986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ACF2-FF77-F8AA-69B8-DE1072D2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20BF7-D107-78D9-1454-2E6A57FF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F7C-E3C3-4AED-87F8-08BA07245525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683D8-F273-681E-52C4-6B8083C0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93502-06A8-1E3E-3B13-1460E229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E176-06DF-45D8-9028-FA31571856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103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1CFA7-437D-5931-9872-8B71745F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F7C-E3C3-4AED-87F8-08BA07245525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7A3C3-8AB8-02AF-A179-38826555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91E64-BE67-682E-8C53-7BFFE8A6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E176-06DF-45D8-9028-FA31571856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76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5BB4-4FCF-E51F-16CD-484F430A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56F1-20A8-D4A2-770B-14C259D47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36F33-0574-ED8A-8131-5AC6175A0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7A821-B0BD-31AB-77E8-6DDB8C65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F7C-E3C3-4AED-87F8-08BA07245525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A9198-CF69-F39B-4E7C-8F2988F8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509DE-4890-7A6B-8430-A4FD9F36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E176-06DF-45D8-9028-FA31571856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303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4E2A-3A54-6A75-0139-27D7BABC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A3944-83AB-B941-1D9E-00D6B2310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AEE78-B20C-10FD-FBDA-9464FB2D2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64BB0-52D4-C91C-E46F-90783677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F7C-E3C3-4AED-87F8-08BA07245525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C52B9-DEB7-224E-062D-4F3B0DB8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1C31-DF71-F5D5-4DDC-504C445F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E176-06DF-45D8-9028-FA31571856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709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CE695-BAB3-1872-435D-41691EBB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8FAE1-5D3B-03AC-1F85-9037BD8DA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3BAD9-24F8-0F71-2C18-1293E62E0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0F7C-E3C3-4AED-87F8-08BA07245525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CB2BA-086E-2CFC-B661-FB99C7D3A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C493-5BE3-0982-E4A8-D2EE487CE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E176-06DF-45D8-9028-FA31571856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294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0469-DD60-B70C-BDD6-C0E22A69D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ASSESSMENT DATA ANALYTICS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EF7EC-8760-8DC5-B493-E00DE87AB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Question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Descriptive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Predictive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 BI Dashboard</a:t>
            </a:r>
            <a:endParaRPr lang="en-MY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390B81-0596-FC77-5E07-E69E7DF1AA5A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1028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A564AC4A-08DA-8F67-9A5F-D01229F00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MISC Berhad - Wikipedia">
              <a:extLst>
                <a:ext uri="{FF2B5EF4-FFF2-40B4-BE49-F238E27FC236}">
                  <a16:creationId xmlns:a16="http://schemas.microsoft.com/office/drawing/2014/main" id="{A33AD55F-84B0-61DC-A067-8812C1E354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10FF4A-6C5F-5012-4431-29A9D7BE3C96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A233E0-BE2D-3C56-A514-EFA847A12CFF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7FFDD61-43B9-0A69-75AC-017E41F957FB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8815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47AD-4FDA-6EE1-7411-060A6A12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313895"/>
            <a:ext cx="3505495" cy="937692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Analytics</a:t>
            </a:r>
            <a:endParaRPr lang="en-MY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A24E21-82BE-E86D-A12A-0690152E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Here we can see descriptive analysis, after Total Sales from transformed Total Price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83B56-ACEF-B2C4-B714-3776F0DFE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3170" y="2100229"/>
            <a:ext cx="5264715" cy="2654293"/>
          </a:xfrm>
          <a:prstGeom prst="rect">
            <a:avLst/>
          </a:prstGeom>
          <a:effectLst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2153C10-4171-04B3-90FA-5C7C7E989A0F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8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A479F8A6-EAA8-0186-09EF-3437E18792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MISC Berhad - Wikipedia">
              <a:extLst>
                <a:ext uri="{FF2B5EF4-FFF2-40B4-BE49-F238E27FC236}">
                  <a16:creationId xmlns:a16="http://schemas.microsoft.com/office/drawing/2014/main" id="{4DAA4B06-E832-E4A9-AE0C-1BA0927D5D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74AD9E-A39C-65E4-52D5-46058737C643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0C6E0-1601-30C2-C95F-2CB926921DFE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559CB01-03CE-FFD4-B99D-9CCFA692167C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84307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3B0B-4F38-8A0C-7419-17B3BB05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349406"/>
            <a:ext cx="3505495" cy="902181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Analytics</a:t>
            </a:r>
            <a:endParaRPr lang="en-MY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417D6D3-A3D2-5D9C-EEF8-702AA883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For Predictive Analytics, we will be using KNIME</a:t>
            </a:r>
          </a:p>
          <a:p>
            <a:r>
              <a:rPr lang="en-US" sz="2000" dirty="0"/>
              <a:t>Focusing on Random Forest</a:t>
            </a:r>
          </a:p>
          <a:p>
            <a:r>
              <a:rPr lang="en-US" sz="2000" dirty="0"/>
              <a:t>Split the Row</a:t>
            </a:r>
          </a:p>
          <a:p>
            <a:pPr lvl="1"/>
            <a:r>
              <a:rPr lang="en-US" sz="1600" dirty="0"/>
              <a:t>Train – Have Segment Value</a:t>
            </a:r>
          </a:p>
          <a:p>
            <a:pPr lvl="1"/>
            <a:r>
              <a:rPr lang="en-US" sz="1600" dirty="0"/>
              <a:t>Test – Missing Segment Value</a:t>
            </a:r>
          </a:p>
          <a:p>
            <a:r>
              <a:rPr lang="en-US" sz="2000" dirty="0"/>
              <a:t>Use Train Set to Learn and Model Random Forest</a:t>
            </a:r>
          </a:p>
          <a:p>
            <a:r>
              <a:rPr lang="en-US" sz="2000" dirty="0"/>
              <a:t>Use Test Set to Predict according to Learned Model</a:t>
            </a:r>
          </a:p>
          <a:p>
            <a:r>
              <a:rPr lang="en-US" sz="2000" dirty="0"/>
              <a:t>Output Result</a:t>
            </a:r>
          </a:p>
          <a:p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D0673C7-1151-384A-6A15-FD50FE67D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1526" y="1960165"/>
            <a:ext cx="6008003" cy="2934423"/>
          </a:xfrm>
          <a:prstGeom prst="rect">
            <a:avLst/>
          </a:prstGeom>
          <a:effectLst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767E8E6-F54D-E124-88CE-47A677249684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8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72C1E465-ED8C-36A9-E529-5A52EA2D1D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MISC Berhad - Wikipedia">
              <a:extLst>
                <a:ext uri="{FF2B5EF4-FFF2-40B4-BE49-F238E27FC236}">
                  <a16:creationId xmlns:a16="http://schemas.microsoft.com/office/drawing/2014/main" id="{358123ED-09F8-67B1-6191-2EFD7E99C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105D4D-FB40-C847-1BAB-CC7F5D786E1B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BBF155-4D5E-C883-D11E-8198BAC480D8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E8B2794F-D02F-CFD7-BF82-4D9E57D2C9D1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78206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3B0B-4F38-8A0C-7419-17B3BB05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305017"/>
            <a:ext cx="3505495" cy="94657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Analytics</a:t>
            </a:r>
            <a:endParaRPr lang="en-MY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417D6D3-A3D2-5D9C-EEF8-702AA883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TRAIN SET</a:t>
            </a:r>
          </a:p>
          <a:p>
            <a:r>
              <a:rPr lang="en-US" sz="2000" dirty="0"/>
              <a:t>Have Segment value</a:t>
            </a:r>
          </a:p>
          <a:p>
            <a:r>
              <a:rPr lang="en-US" sz="2000" dirty="0"/>
              <a:t>Used to train model for Random Forest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D0673C7-1151-384A-6A15-FD50FE67D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0144" y="1960165"/>
            <a:ext cx="5910766" cy="2934423"/>
          </a:xfrm>
          <a:prstGeom prst="rect">
            <a:avLst/>
          </a:prstGeom>
          <a:effectLst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E6AD14F-F790-0039-F336-0CA3D763CE58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8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FF62B49A-5341-C434-F7F8-C698031D1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MISC Berhad - Wikipedia">
              <a:extLst>
                <a:ext uri="{FF2B5EF4-FFF2-40B4-BE49-F238E27FC236}">
                  <a16:creationId xmlns:a16="http://schemas.microsoft.com/office/drawing/2014/main" id="{B1CEB4CC-6C22-3777-7FA6-D42AFAA82D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2EA75D-4329-715A-995B-5BF981F8D75A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5843B7-C9C9-4F5C-3C0A-283D075F1A12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FAA74F9B-AD96-6505-5CC0-3F2F0E57334D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253128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3B0B-4F38-8A0C-7419-17B3BB05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331650"/>
            <a:ext cx="3505495" cy="919937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Analytics</a:t>
            </a:r>
            <a:endParaRPr lang="en-MY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417D6D3-A3D2-5D9C-EEF8-702AA883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TRAIN SET</a:t>
            </a:r>
          </a:p>
          <a:p>
            <a:r>
              <a:rPr lang="en-US" sz="2000" dirty="0"/>
              <a:t>Have Segment Title Missing Value</a:t>
            </a:r>
          </a:p>
          <a:p>
            <a:r>
              <a:rPr lang="en-US" sz="2000" dirty="0"/>
              <a:t>Use for prediction</a:t>
            </a:r>
          </a:p>
          <a:p>
            <a:endParaRPr lang="en-US" sz="2000" dirty="0"/>
          </a:p>
          <a:p>
            <a:r>
              <a:rPr lang="en-US" sz="2000" dirty="0"/>
              <a:t>Red Box</a:t>
            </a:r>
          </a:p>
          <a:p>
            <a:pPr lvl="1"/>
            <a:r>
              <a:rPr lang="en-US" sz="1600" dirty="0"/>
              <a:t>Shows Segment Missing Values</a:t>
            </a:r>
          </a:p>
          <a:p>
            <a:endParaRPr lang="en-US" sz="2000" dirty="0"/>
          </a:p>
          <a:p>
            <a:r>
              <a:rPr lang="en-US" sz="2000" dirty="0"/>
              <a:t>Green Box</a:t>
            </a:r>
          </a:p>
          <a:p>
            <a:pPr lvl="1"/>
            <a:r>
              <a:rPr lang="en-US" sz="1600" dirty="0"/>
              <a:t>Shows predicted Segment</a:t>
            </a:r>
          </a:p>
          <a:p>
            <a:pPr lvl="1"/>
            <a:r>
              <a:rPr lang="en-US" sz="1600" dirty="0"/>
              <a:t>And it’s confidence</a:t>
            </a:r>
          </a:p>
          <a:p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D0673C7-1151-384A-6A15-FD50FE67D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3829" y="1960165"/>
            <a:ext cx="5643396" cy="2934423"/>
          </a:xfrm>
          <a:prstGeom prst="rect">
            <a:avLst/>
          </a:prstGeom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B67330-C6D5-D931-5F88-76862C707BAE}"/>
              </a:ext>
            </a:extLst>
          </p:cNvPr>
          <p:cNvSpPr/>
          <p:nvPr/>
        </p:nvSpPr>
        <p:spPr>
          <a:xfrm>
            <a:off x="8389398" y="1960165"/>
            <a:ext cx="443884" cy="30290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96768-682D-9E31-18CD-091506102086}"/>
              </a:ext>
            </a:extLst>
          </p:cNvPr>
          <p:cNvSpPr/>
          <p:nvPr/>
        </p:nvSpPr>
        <p:spPr>
          <a:xfrm>
            <a:off x="9428085" y="1960165"/>
            <a:ext cx="1809140" cy="302908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AFA09D-D4A5-E695-4246-297EBB955643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10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FEDF8F95-1A42-249D-791E-309971755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MISC Berhad - Wikipedia">
              <a:extLst>
                <a:ext uri="{FF2B5EF4-FFF2-40B4-BE49-F238E27FC236}">
                  <a16:creationId xmlns:a16="http://schemas.microsoft.com/office/drawing/2014/main" id="{1546C809-FC25-AB85-66D7-A564DEAEBF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FD354F-EB6E-37B4-A0E2-BBA1F915DEEF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7F2E52-89A6-483D-572C-29CECBF8B4F1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07481D-0922-3F00-9E59-2B772CDB9F8B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402652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99C0-D202-A2D0-B26F-7DDADAB5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322773"/>
            <a:ext cx="3505495" cy="92881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Power BI Dashboard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96612C-BA64-4EDB-3B3E-6B220558B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Operational Dashboard</a:t>
            </a:r>
          </a:p>
          <a:p>
            <a:pPr lvl="1"/>
            <a:r>
              <a:rPr lang="en-US" sz="1600" dirty="0"/>
              <a:t>Have interactive filter</a:t>
            </a:r>
          </a:p>
          <a:p>
            <a:pPr lvl="1"/>
            <a:r>
              <a:rPr lang="en-US" sz="1600" dirty="0"/>
              <a:t>More detail</a:t>
            </a:r>
          </a:p>
          <a:p>
            <a:pPr lvl="1"/>
            <a:r>
              <a:rPr lang="en-US" sz="1600" dirty="0"/>
              <a:t>From scratch</a:t>
            </a:r>
          </a:p>
          <a:p>
            <a:pPr lvl="1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8A842-E831-D1DF-F9CD-7948BBE62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19392"/>
            <a:ext cx="6019331" cy="3415970"/>
          </a:xfrm>
          <a:prstGeom prst="rect">
            <a:avLst/>
          </a:prstGeom>
          <a:effectLst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34A0B4A-E1B3-FAD4-FFA5-75A6613C9754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8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26995A4D-B47A-A8F9-78DD-E74634518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MISC Berhad - Wikipedia">
              <a:extLst>
                <a:ext uri="{FF2B5EF4-FFF2-40B4-BE49-F238E27FC236}">
                  <a16:creationId xmlns:a16="http://schemas.microsoft.com/office/drawing/2014/main" id="{2AF754E4-DEC0-D32C-1B25-3539047F0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F0C68D-E0B7-D68E-EED3-746908B46AF7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6916D5-A952-85BD-43B2-D3D1905D301C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321DC76-BC1B-1E69-9B3D-6D13049AA12D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341545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99C0-D202-A2D0-B26F-7DDADAB5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322773"/>
            <a:ext cx="3505495" cy="92881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Power BI Dashboard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0FD049-6B61-DE8C-1592-A492658C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Decomposition Tree</a:t>
            </a:r>
          </a:p>
          <a:p>
            <a:pPr lvl="1"/>
            <a:r>
              <a:rPr lang="en-US" sz="1600" dirty="0"/>
              <a:t>To shows detail for overall composition of the transaction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8A842-E831-D1DF-F9CD-7948BBE62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05862" y="1741964"/>
            <a:ext cx="6019331" cy="3370825"/>
          </a:xfrm>
          <a:prstGeom prst="rect">
            <a:avLst/>
          </a:prstGeom>
          <a:effectLst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D290D98-A181-F338-2A2E-F7F32A63D830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8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6DE4B464-D412-445C-71A2-1E94DB9B8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MISC Berhad - Wikipedia">
              <a:extLst>
                <a:ext uri="{FF2B5EF4-FFF2-40B4-BE49-F238E27FC236}">
                  <a16:creationId xmlns:a16="http://schemas.microsoft.com/office/drawing/2014/main" id="{30545EF3-3FF4-FB83-89AE-9DFDE2757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6D664D-54B7-DEF1-D438-B32FA6D68AB6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F46705-3E93-9AAC-B64F-BF8BDEED445C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5B51469-FE20-20B4-98EF-963C2201AA2C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3994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99C0-D202-A2D0-B26F-7DDADAB5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331650"/>
            <a:ext cx="3505495" cy="91993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Power BI Dashboard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5885B9-0852-15B7-2328-AE41E91EC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Top Level Dashboard</a:t>
            </a:r>
          </a:p>
          <a:p>
            <a:pPr lvl="1"/>
            <a:r>
              <a:rPr lang="en-US" sz="1600" dirty="0"/>
              <a:t>More general</a:t>
            </a:r>
          </a:p>
          <a:p>
            <a:pPr lvl="1"/>
            <a:r>
              <a:rPr lang="en-US" sz="1600" dirty="0"/>
              <a:t>Focusing on Profit and Loss</a:t>
            </a:r>
          </a:p>
          <a:p>
            <a:pPr lvl="1"/>
            <a:r>
              <a:rPr lang="en-US" sz="1600" dirty="0"/>
              <a:t>Shows outlier</a:t>
            </a:r>
          </a:p>
          <a:p>
            <a:pPr lvl="1"/>
            <a:r>
              <a:rPr lang="en-US" sz="1600" dirty="0"/>
              <a:t>Shows Important Points using Card</a:t>
            </a: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8A842-E831-D1DF-F9CD-7948BBE62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05862" y="1734440"/>
            <a:ext cx="6019331" cy="3385873"/>
          </a:xfrm>
          <a:prstGeom prst="rect">
            <a:avLst/>
          </a:prstGeom>
          <a:effectLst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0B44796-C605-33CE-46C7-85B323E1636C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8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A93E6C58-DC53-FD17-6188-904FE1AB9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MISC Berhad - Wikipedia">
              <a:extLst>
                <a:ext uri="{FF2B5EF4-FFF2-40B4-BE49-F238E27FC236}">
                  <a16:creationId xmlns:a16="http://schemas.microsoft.com/office/drawing/2014/main" id="{017C0286-B1D4-4854-03AF-C936AF6EC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A05B2E-2429-4473-1F9D-8855172C56B5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475DC1-47F9-C86F-B3C4-BAA363BD6BB4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3C197651-C851-96AA-31C9-9FB735F26485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81115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99C0-D202-A2D0-B26F-7DDADAB5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358283"/>
            <a:ext cx="3505495" cy="89330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Power BI Dashboard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5885B9-0852-15B7-2328-AE41E91EC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API Connection and Query Use</a:t>
            </a:r>
          </a:p>
          <a:p>
            <a:pPr lvl="1"/>
            <a:r>
              <a:rPr lang="en-US" sz="1600" dirty="0"/>
              <a:t>Connect with API to create Query that accept parameter</a:t>
            </a:r>
          </a:p>
          <a:p>
            <a:pPr lvl="1"/>
            <a:r>
              <a:rPr lang="en-US" sz="1600" dirty="0"/>
              <a:t>The query will be invoked accept Lat and Long from Latitude column and Longitude column to get location from the API</a:t>
            </a:r>
          </a:p>
          <a:p>
            <a:pPr lvl="1"/>
            <a:r>
              <a:rPr lang="en-US" sz="1600" dirty="0"/>
              <a:t>(The API response are slow though)</a:t>
            </a: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8A842-E831-D1DF-F9CD-7948BBE62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5862" y="1812816"/>
            <a:ext cx="6019331" cy="3229120"/>
          </a:xfrm>
          <a:prstGeom prst="rect">
            <a:avLst/>
          </a:prstGeom>
          <a:effectLst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2025B66-0E4E-3850-A324-52883287FD70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8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7BF230E7-7DAD-B5A5-737A-B6D03CC824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MISC Berhad - Wikipedia">
              <a:extLst>
                <a:ext uri="{FF2B5EF4-FFF2-40B4-BE49-F238E27FC236}">
                  <a16:creationId xmlns:a16="http://schemas.microsoft.com/office/drawing/2014/main" id="{2400E042-7CD3-A1B3-344F-E057216C4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12E4A6-0D47-8492-9679-112FAD8B6685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92DD04-007F-25EA-184D-BEBB3AF35BAD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C03949F-1DA0-03C1-37D5-A450C912A25D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4048098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99C0-D202-A2D0-B26F-7DDADAB5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331650"/>
            <a:ext cx="3505495" cy="91993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Power BI Dashboard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5885B9-0852-15B7-2328-AE41E91EC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Power Query: Clean and Transform</a:t>
            </a:r>
          </a:p>
          <a:p>
            <a:pPr lvl="1"/>
            <a:r>
              <a:rPr lang="en-US" sz="1600" dirty="0"/>
              <a:t>All the transformation process will be being recorded on the right side of the table.</a:t>
            </a: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8A842-E831-D1DF-F9CD-7948BBE62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5862" y="2185968"/>
            <a:ext cx="6019331" cy="2482816"/>
          </a:xfrm>
          <a:prstGeom prst="rect">
            <a:avLst/>
          </a:prstGeom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37D99E-9ED4-7F4D-EC25-D4F679582BBE}"/>
              </a:ext>
            </a:extLst>
          </p:cNvPr>
          <p:cNvSpPr/>
          <p:nvPr/>
        </p:nvSpPr>
        <p:spPr>
          <a:xfrm>
            <a:off x="10431262" y="2618913"/>
            <a:ext cx="993931" cy="20498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7DA197-97ED-CAD5-9A50-68E29529329A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10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4C261B9F-8F61-4506-38C2-C5F66CCF0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MISC Berhad - Wikipedia">
              <a:extLst>
                <a:ext uri="{FF2B5EF4-FFF2-40B4-BE49-F238E27FC236}">
                  <a16:creationId xmlns:a16="http://schemas.microsoft.com/office/drawing/2014/main" id="{8836260D-A5F7-38A3-69C6-8795F4C401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571F88-E518-0B69-BC08-EACFD5F76C9E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8ABBCC-7263-EDC2-10CE-004DAC9B18E6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9C8A168-2BDF-0EAB-9DC3-ABF55023DF5C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35872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8523-202A-0EE5-3CC5-B3F3ECC9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THE END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3FA93-111E-F1E0-5139-8509DBEE3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C86784-FA6C-031C-4862-2B35E848C3BF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7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94B55B09-6A58-66B3-FBC0-33924FECC4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MISC Berhad - Wikipedia">
              <a:extLst>
                <a:ext uri="{FF2B5EF4-FFF2-40B4-BE49-F238E27FC236}">
                  <a16:creationId xmlns:a16="http://schemas.microsoft.com/office/drawing/2014/main" id="{6D29878A-A7AB-6052-8186-1B971FA03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316D7B-DC31-463A-5503-5418F22B0164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0BCD23-BC13-042D-FC9F-ECAACC049794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D20E2511-A26D-C3F4-719D-BC590B0C7A3C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74437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773B-952B-C274-BBFC-BC56E409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1180"/>
            <a:ext cx="10515600" cy="608431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Table of Content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C98E2-7C32-DC19-560B-2F07DEB81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0237"/>
            <a:ext cx="10515600" cy="3726726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Descriptive Analysis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Predictive Analysis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Power BI Dashboard</a:t>
            </a:r>
            <a:endParaRPr lang="en-MY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F45620D-F650-3E9B-3156-FF5A14081A56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24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06BAD66C-7953-3328-C3DF-C51D5026EB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MISC Berhad - Wikipedia">
              <a:extLst>
                <a:ext uri="{FF2B5EF4-FFF2-40B4-BE49-F238E27FC236}">
                  <a16:creationId xmlns:a16="http://schemas.microsoft.com/office/drawing/2014/main" id="{2063E73C-0445-F8CD-1CC2-35B9982F4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75DD2D9-E2DA-9761-BB57-88ABC5474E9F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ACAAA0-7E8F-1922-D724-664DF202EE4F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643095CE-D718-F36B-3271-B35BF4FB583E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92721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47AD-4FDA-6EE1-7411-060A6A12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242242"/>
            <a:ext cx="3505495" cy="1009345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Analytics</a:t>
            </a:r>
            <a:endParaRPr lang="en-MY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A24E21-82BE-E86D-A12A-0690152E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Using KNIME Software</a:t>
            </a:r>
          </a:p>
          <a:p>
            <a:r>
              <a:rPr lang="en-US" sz="2000" dirty="0"/>
              <a:t>Workflow to get descriptive statistics for the data</a:t>
            </a:r>
          </a:p>
          <a:p>
            <a:r>
              <a:rPr lang="en-US" sz="2000" dirty="0"/>
              <a:t>Use Rule-based Splitter to split the rows according to the rules.</a:t>
            </a:r>
          </a:p>
          <a:p>
            <a:pPr lvl="1"/>
            <a:r>
              <a:rPr lang="en-US" sz="1600" dirty="0"/>
              <a:t>In this case, split whether the Segment Title rows have values or not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83B56-ACEF-B2C4-B714-3776F0DFE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425949"/>
            <a:ext cx="6019331" cy="4002855"/>
          </a:xfrm>
          <a:prstGeom prst="rect">
            <a:avLst/>
          </a:prstGeom>
          <a:effectLst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60FECDC-4EC7-2514-EECD-C803148CBE69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11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BDC2EA17-6909-748C-D6AF-E51BC33EEE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MISC Berhad - Wikipedia">
              <a:extLst>
                <a:ext uri="{FF2B5EF4-FFF2-40B4-BE49-F238E27FC236}">
                  <a16:creationId xmlns:a16="http://schemas.microsoft.com/office/drawing/2014/main" id="{23BC4358-2E11-5480-2632-4EEF755B4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8F100F-C1B8-3B0D-DF09-5FC047732E0F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EBE358-EDF3-9713-F7DE-76164C908052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98A1FD2-AE20-BCA3-5ABB-97EFD56A5E8B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259762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47AD-4FDA-6EE1-7411-060A6A12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25950"/>
            <a:ext cx="3505495" cy="825638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Analytics</a:t>
            </a:r>
            <a:endParaRPr lang="en-MY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A24E21-82BE-E86D-A12A-0690152E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Right Click on Data Explorer Node to see the Interactive Node.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83B56-ACEF-B2C4-B714-3776F0DFE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2607" y="1425949"/>
            <a:ext cx="5805841" cy="4002855"/>
          </a:xfrm>
          <a:prstGeom prst="rect">
            <a:avLst/>
          </a:prstGeom>
          <a:effectLst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D78D413-19BC-E900-C86E-82E1B6A813B8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8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96F4EDBE-4BEA-07D4-B3B8-A8CA29990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MISC Berhad - Wikipedia">
              <a:extLst>
                <a:ext uri="{FF2B5EF4-FFF2-40B4-BE49-F238E27FC236}">
                  <a16:creationId xmlns:a16="http://schemas.microsoft.com/office/drawing/2014/main" id="{5A360B84-521F-D97F-5D14-6803DD077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54DE08-BC4D-1F25-AB3B-487B8D4A0D2E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9CC2C5-D9B0-0DF1-FD32-1B0EBDAE3762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C455F4E-B2F8-3361-7596-7199112CEE8E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75888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47AD-4FDA-6EE1-7411-060A6A12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225118"/>
            <a:ext cx="3505495" cy="1026469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Analytics</a:t>
            </a:r>
            <a:endParaRPr lang="en-MY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A24E21-82BE-E86D-A12A-0690152E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See all the data according to their descriptive statistics.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83B56-ACEF-B2C4-B714-3776F0DFE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3170" y="1425949"/>
            <a:ext cx="5264715" cy="4002855"/>
          </a:xfrm>
          <a:prstGeom prst="rect">
            <a:avLst/>
          </a:prstGeom>
          <a:effectLst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EC9EFA0-3F44-81E0-A77D-79259291DF40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8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CE412592-D35D-3D12-7323-DEDED90CFF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MISC Berhad - Wikipedia">
              <a:extLst>
                <a:ext uri="{FF2B5EF4-FFF2-40B4-BE49-F238E27FC236}">
                  <a16:creationId xmlns:a16="http://schemas.microsoft.com/office/drawing/2014/main" id="{7BC2D9A7-962C-E158-C117-9DCF8625F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DCECBB-FD1A-AF34-BBFE-FFEA16911DC2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8539D8-BC88-BE08-BB1D-50CDA6CA1AC5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0A3D545-037F-7B17-457F-8797B29DE212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37816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47AD-4FDA-6EE1-7411-060A6A12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233996"/>
            <a:ext cx="3505495" cy="1017591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Analytics</a:t>
            </a:r>
            <a:endParaRPr lang="en-MY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A24E21-82BE-E86D-A12A-0690152E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On </a:t>
            </a:r>
          </a:p>
          <a:p>
            <a:pPr marL="0" indent="0">
              <a:buNone/>
            </a:pPr>
            <a:r>
              <a:rPr lang="en-US" sz="2000" dirty="0"/>
              <a:t>Data Explorer &gt; </a:t>
            </a:r>
          </a:p>
          <a:p>
            <a:pPr marL="0" indent="0">
              <a:buNone/>
            </a:pPr>
            <a:r>
              <a:rPr lang="en-US" sz="2000" dirty="0"/>
              <a:t>Interactive </a:t>
            </a:r>
            <a:r>
              <a:rPr lang="en-US" sz="2000" dirty="0" err="1"/>
              <a:t>View:Data</a:t>
            </a:r>
            <a:r>
              <a:rPr lang="en-US" sz="2000" dirty="0"/>
              <a:t> Explorer &gt;</a:t>
            </a:r>
          </a:p>
          <a:p>
            <a:pPr marL="0" indent="0">
              <a:buNone/>
            </a:pPr>
            <a:r>
              <a:rPr lang="en-US" sz="2000" dirty="0"/>
              <a:t>Nominal</a:t>
            </a:r>
          </a:p>
          <a:p>
            <a:pPr marL="0" indent="0">
              <a:buNone/>
            </a:pPr>
            <a:r>
              <a:rPr lang="en-US" sz="2000" dirty="0"/>
              <a:t>We can see the distribution of the segment.</a:t>
            </a:r>
          </a:p>
          <a:p>
            <a:pPr marL="0" indent="0">
              <a:buNone/>
            </a:pPr>
            <a:r>
              <a:rPr lang="en-US" sz="2000" dirty="0"/>
              <a:t>In this case, we can see the histogram of Segment Title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83B56-ACEF-B2C4-B714-3776F0DFE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3170" y="1599242"/>
            <a:ext cx="5264715" cy="3656269"/>
          </a:xfrm>
          <a:prstGeom prst="rect">
            <a:avLst/>
          </a:prstGeom>
          <a:effectLst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E9105F8-3FFB-F8C7-73F6-DBC682D1457C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8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0E24F8D5-6CC8-FDA8-AF7A-4BFD3FB295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MISC Berhad - Wikipedia">
              <a:extLst>
                <a:ext uri="{FF2B5EF4-FFF2-40B4-BE49-F238E27FC236}">
                  <a16:creationId xmlns:a16="http://schemas.microsoft.com/office/drawing/2014/main" id="{4307F234-3168-AB2F-6295-2398E07C5D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FC9C24-B77D-2329-3FBD-6803AAC2C970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C2701A-383E-DCD4-63B5-3309D489782D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E8A45F50-AD80-987D-9C46-7BC3BA599490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279995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47AD-4FDA-6EE1-7411-060A6A12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278384"/>
            <a:ext cx="3505495" cy="973203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Analytics</a:t>
            </a:r>
            <a:endParaRPr lang="en-MY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A24E21-82BE-E86D-A12A-0690152E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This is Data Explorer View when the Segment Title have missing value.</a:t>
            </a:r>
          </a:p>
          <a:p>
            <a:r>
              <a:rPr lang="en-US" sz="2000" dirty="0"/>
              <a:t>We can see some Column cannot do Descriptive Analysis because the values are missing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83B56-ACEF-B2C4-B714-3776F0DFE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3170" y="1443722"/>
            <a:ext cx="5264715" cy="3967309"/>
          </a:xfrm>
          <a:prstGeom prst="rect">
            <a:avLst/>
          </a:prstGeom>
          <a:effectLst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94C27D3-D6CB-27C7-98B0-B2EDE7D8AA70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8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379D14D7-F4B5-2447-9365-062DDE408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MISC Berhad - Wikipedia">
              <a:extLst>
                <a:ext uri="{FF2B5EF4-FFF2-40B4-BE49-F238E27FC236}">
                  <a16:creationId xmlns:a16="http://schemas.microsoft.com/office/drawing/2014/main" id="{A4DEDB2C-2FC8-984E-D544-F991DBE9FE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37F84A-2BF4-C5D3-0E39-5228099B444B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EBD9B7-69C8-C712-CFFD-60A14439FDAE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E0D05A91-84E5-DED6-7143-213DFF384C94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57798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47AD-4FDA-6EE1-7411-060A6A12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296140"/>
            <a:ext cx="3505495" cy="955447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Analytics</a:t>
            </a:r>
            <a:endParaRPr lang="en-MY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A24E21-82BE-E86D-A12A-0690152E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To see the descriptive analysis of Total Sales, some cleaning need to be done</a:t>
            </a:r>
          </a:p>
          <a:p>
            <a:r>
              <a:rPr lang="en-US" sz="2000" dirty="0"/>
              <a:t>String Manipulation</a:t>
            </a:r>
          </a:p>
          <a:p>
            <a:pPr lvl="1"/>
            <a:r>
              <a:rPr lang="en-US" sz="1600" dirty="0"/>
              <a:t>To remove unnecessary characters such as </a:t>
            </a:r>
          </a:p>
          <a:p>
            <a:pPr lvl="1"/>
            <a:r>
              <a:rPr lang="en-US" sz="1600" dirty="0"/>
              <a:t>‘$’,’(‘,’)’, and ‘,’.</a:t>
            </a:r>
          </a:p>
          <a:p>
            <a:pPr lvl="1"/>
            <a:r>
              <a:rPr lang="en-US" sz="1600" dirty="0"/>
              <a:t>And change it to Double data type</a:t>
            </a:r>
          </a:p>
          <a:p>
            <a:r>
              <a:rPr lang="en-US" sz="2000" dirty="0" err="1"/>
              <a:t>GroupBy</a:t>
            </a:r>
            <a:r>
              <a:rPr lang="en-US" sz="2000" dirty="0"/>
              <a:t> to group it according to Segment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83B56-ACEF-B2C4-B714-3776F0DFE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3170" y="1491553"/>
            <a:ext cx="5264715" cy="3871646"/>
          </a:xfrm>
          <a:prstGeom prst="rect">
            <a:avLst/>
          </a:prstGeom>
          <a:effectLst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17D5D76-7EFB-E7ED-37C2-D8FDD44030CC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8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B16CC283-7E94-6542-D4D9-4ECF60E8D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MISC Berhad - Wikipedia">
              <a:extLst>
                <a:ext uri="{FF2B5EF4-FFF2-40B4-BE49-F238E27FC236}">
                  <a16:creationId xmlns:a16="http://schemas.microsoft.com/office/drawing/2014/main" id="{603DF4D6-928E-A365-4A4C-4E3EFEE21F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38915F-CD80-FE34-5CC0-AC11400BC373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EF5792-CF49-132C-AA5F-E3D90E1D03FB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0E127E8-A2F1-6A0C-4248-FCD73C11F024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36060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47AD-4FDA-6EE1-7411-060A6A12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322773"/>
            <a:ext cx="3505495" cy="928814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Analytics</a:t>
            </a:r>
            <a:endParaRPr lang="en-MY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A24E21-82BE-E86D-A12A-0690152E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Here we can see descriptive analysis, after Total Sales from transformed Total Price</a:t>
            </a:r>
          </a:p>
          <a:p>
            <a:r>
              <a:rPr lang="en-US" sz="2000" dirty="0"/>
              <a:t>And the data preview of it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83B56-ACEF-B2C4-B714-3776F0DFE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3170" y="697557"/>
            <a:ext cx="5264715" cy="2654293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F6EF13-DE62-C24A-C409-CE01F28C0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3427377"/>
            <a:ext cx="5308586" cy="26542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CBB7321-4C41-88D4-736B-30DF1A644581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10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96A4B9DD-D370-4881-04EB-B14405F03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MISC Berhad - Wikipedia">
              <a:extLst>
                <a:ext uri="{FF2B5EF4-FFF2-40B4-BE49-F238E27FC236}">
                  <a16:creationId xmlns:a16="http://schemas.microsoft.com/office/drawing/2014/main" id="{E697D873-0686-BC4F-8AD0-AD2198E81A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286E73-4784-75B0-587D-E2C551A74493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5B7871-9785-9BCD-C8EF-AFDE2FB592EE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0003B6-B5D6-9F7F-636F-0123797E804A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232676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440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TECHNICAL ASSESSMENT DATA ANALYTICS</vt:lpstr>
      <vt:lpstr>Table of Content</vt:lpstr>
      <vt:lpstr>Descriptive Analytics</vt:lpstr>
      <vt:lpstr>Descriptive Analytics</vt:lpstr>
      <vt:lpstr>Descriptive Analytics</vt:lpstr>
      <vt:lpstr>Descriptive Analytics</vt:lpstr>
      <vt:lpstr>Descriptive Analytics</vt:lpstr>
      <vt:lpstr>Descriptive Analytics</vt:lpstr>
      <vt:lpstr>Descriptive Analytics</vt:lpstr>
      <vt:lpstr>Descriptive Analytics</vt:lpstr>
      <vt:lpstr>Predictive Analytics</vt:lpstr>
      <vt:lpstr>Predictive Analytics</vt:lpstr>
      <vt:lpstr>Predictive Analytics</vt:lpstr>
      <vt:lpstr>Power BI Dashboard</vt:lpstr>
      <vt:lpstr>Power BI Dashboard</vt:lpstr>
      <vt:lpstr>Power BI Dashboard</vt:lpstr>
      <vt:lpstr>Power BI Dashboard</vt:lpstr>
      <vt:lpstr>Power BI Dashboard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ASSESSMENT DATA ANALYTICS</dc:title>
  <dc:creator>Mohammad Amirun Haziq</dc:creator>
  <cp:lastModifiedBy>Mohammad Amirun Haziq</cp:lastModifiedBy>
  <cp:revision>2</cp:revision>
  <dcterms:created xsi:type="dcterms:W3CDTF">2022-07-17T17:06:38Z</dcterms:created>
  <dcterms:modified xsi:type="dcterms:W3CDTF">2022-07-17T20:27:29Z</dcterms:modified>
</cp:coreProperties>
</file>