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7" r:id="rId1"/>
  </p:sldMasterIdLst>
  <p:notesMasterIdLst>
    <p:notesMasterId r:id="rId16"/>
  </p:notesMasterIdLst>
  <p:sldIdLst>
    <p:sldId id="256" r:id="rId2"/>
    <p:sldId id="257" r:id="rId3"/>
    <p:sldId id="412" r:id="rId4"/>
    <p:sldId id="409" r:id="rId5"/>
    <p:sldId id="355" r:id="rId6"/>
    <p:sldId id="356" r:id="rId7"/>
    <p:sldId id="407" r:id="rId8"/>
    <p:sldId id="402" r:id="rId9"/>
    <p:sldId id="411" r:id="rId10"/>
    <p:sldId id="413" r:id="rId11"/>
    <p:sldId id="357" r:id="rId12"/>
    <p:sldId id="358" r:id="rId13"/>
    <p:sldId id="408" r:id="rId14"/>
    <p:sldId id="410" r:id="rId15"/>
  </p:sldIdLst>
  <p:sldSz cx="12192000" cy="6858000"/>
  <p:notesSz cx="7099300" cy="10234613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Nunito" pitchFamily="2" charset="0"/>
      <p:regular r:id="rId25"/>
      <p:bold r:id="rId26"/>
      <p:italic r:id="rId27"/>
      <p:boldItalic r:id="rId28"/>
    </p:embeddedFont>
    <p:embeddedFont>
      <p:font typeface="Proxima Nova" panose="020B0604020202020204" charset="0"/>
      <p:regular r:id="rId29"/>
      <p:bold r:id="rId30"/>
      <p:italic r:id="rId31"/>
      <p:boldItalic r:id="rId32"/>
    </p:embeddedFont>
    <p:embeddedFont>
      <p:font typeface="Segoe UI" panose="020B0502040204020203" pitchFamily="34" charset="0"/>
      <p:regular r:id="rId33"/>
      <p:bold r:id="rId34"/>
      <p:italic r:id="rId35"/>
      <p:boldItalic r:id="rId36"/>
    </p:embeddedFont>
    <p:embeddedFont>
      <p:font typeface="Wingdings 3" panose="05040102010807070707" pitchFamily="18" charset="2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74"/>
    <a:srgbClr val="FF66CC"/>
    <a:srgbClr val="DAE3F3"/>
    <a:srgbClr val="EAEFF7"/>
    <a:srgbClr val="406E97"/>
    <a:srgbClr val="F6923D"/>
    <a:srgbClr val="B682B9"/>
    <a:srgbClr val="6B2B88"/>
    <a:srgbClr val="007DC4"/>
    <a:srgbClr val="70B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6357" autoAdjust="0"/>
  </p:normalViewPr>
  <p:slideViewPr>
    <p:cSldViewPr snapToGrid="0">
      <p:cViewPr varScale="1">
        <p:scale>
          <a:sx n="104" d="100"/>
          <a:sy n="104" d="100"/>
        </p:scale>
        <p:origin x="6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viewProps" Target="viewProp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363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294" y="0"/>
            <a:ext cx="3076363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19606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85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45480f7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45480f7f3_0_0:notes"/>
          <p:cNvSpPr txBox="1">
            <a:spLocks noGrp="1"/>
          </p:cNvSpPr>
          <p:nvPr>
            <p:ph type="body" idx="1"/>
          </p:nvPr>
        </p:nvSpPr>
        <p:spPr>
          <a:xfrm>
            <a:off x="679767" y="4777194"/>
            <a:ext cx="5438006" cy="3908634"/>
          </a:xfrm>
          <a:prstGeom prst="rect">
            <a:avLst/>
          </a:prstGeom>
        </p:spPr>
        <p:txBody>
          <a:bodyPr spcFirstLastPara="1" wrap="square" lIns="88207" tIns="88207" rIns="88207" bIns="88207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71" name="Google Shape;271;g345480f7f3_0_0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790" cy="498145"/>
          </a:xfrm>
          <a:prstGeom prst="rect">
            <a:avLst/>
          </a:prstGeom>
        </p:spPr>
        <p:txBody>
          <a:bodyPr spcFirstLastPara="1" wrap="square" lIns="95539" tIns="47758" rIns="95539" bIns="47758" anchor="b" anchorCtr="0">
            <a:noAutofit/>
          </a:bodyPr>
          <a:lstStyle/>
          <a:p>
            <a:pPr algn="r"/>
            <a:fld id="{00000000-1234-1234-1234-123412341234}" type="slidenum">
              <a:rPr lang="pt-BR"/>
              <a:pPr algn="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098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45480f7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45480f7f3_0_0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300" cy="40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b="0" i="0" dirty="0">
                <a:effectLst/>
                <a:latin typeface="Segoe UI" panose="020B0502040204020203" pitchFamily="34" charset="0"/>
              </a:rPr>
              <a:t>RGB: 226 / 0 / 116</a:t>
            </a:r>
          </a:p>
        </p:txBody>
      </p:sp>
      <p:sp>
        <p:nvSpPr>
          <p:cNvPr id="271" name="Google Shape;271;g345480f7f3_0_0:notes"/>
          <p:cNvSpPr txBox="1">
            <a:spLocks noGrp="1"/>
          </p:cNvSpPr>
          <p:nvPr>
            <p:ph type="sldNum" idx="12"/>
          </p:nvPr>
        </p:nvSpPr>
        <p:spPr>
          <a:xfrm>
            <a:off x="4021294" y="9721107"/>
            <a:ext cx="3076500" cy="5136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8401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45480f7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45480f7f3_0_0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300" cy="40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b="0" i="0" dirty="0">
                <a:effectLst/>
                <a:latin typeface="Segoe UI" panose="020B0502040204020203" pitchFamily="34" charset="0"/>
              </a:rPr>
              <a:t>RGB: 226 / 0 / 116</a:t>
            </a:r>
          </a:p>
        </p:txBody>
      </p:sp>
      <p:sp>
        <p:nvSpPr>
          <p:cNvPr id="271" name="Google Shape;271;g345480f7f3_0_0:notes"/>
          <p:cNvSpPr txBox="1">
            <a:spLocks noGrp="1"/>
          </p:cNvSpPr>
          <p:nvPr>
            <p:ph type="sldNum" idx="12"/>
          </p:nvPr>
        </p:nvSpPr>
        <p:spPr>
          <a:xfrm>
            <a:off x="4021294" y="9721107"/>
            <a:ext cx="3076500" cy="5136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6080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45480f7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45480f7f3_0_0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300" cy="40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345480f7f3_0_0:notes"/>
          <p:cNvSpPr txBox="1">
            <a:spLocks noGrp="1"/>
          </p:cNvSpPr>
          <p:nvPr>
            <p:ph type="sldNum" idx="12"/>
          </p:nvPr>
        </p:nvSpPr>
        <p:spPr>
          <a:xfrm>
            <a:off x="4021294" y="9721107"/>
            <a:ext cx="3076500" cy="5136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690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45480f7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45480f7f3_0_0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300" cy="40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345480f7f3_0_0:notes"/>
          <p:cNvSpPr txBox="1">
            <a:spLocks noGrp="1"/>
          </p:cNvSpPr>
          <p:nvPr>
            <p:ph type="sldNum" idx="12"/>
          </p:nvPr>
        </p:nvSpPr>
        <p:spPr>
          <a:xfrm>
            <a:off x="4021294" y="9721107"/>
            <a:ext cx="3076500" cy="5136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651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45480f7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45480f7f3_0_0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300" cy="40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345480f7f3_0_0:notes"/>
          <p:cNvSpPr txBox="1">
            <a:spLocks noGrp="1"/>
          </p:cNvSpPr>
          <p:nvPr>
            <p:ph type="sldNum" idx="12"/>
          </p:nvPr>
        </p:nvSpPr>
        <p:spPr>
          <a:xfrm>
            <a:off x="4021294" y="9721107"/>
            <a:ext cx="3076500" cy="5136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8112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45480f7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45480f7f3_0_0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300" cy="40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345480f7f3_0_0:notes"/>
          <p:cNvSpPr txBox="1">
            <a:spLocks noGrp="1"/>
          </p:cNvSpPr>
          <p:nvPr>
            <p:ph type="sldNum" idx="12"/>
          </p:nvPr>
        </p:nvSpPr>
        <p:spPr>
          <a:xfrm>
            <a:off x="4021294" y="9721107"/>
            <a:ext cx="3076500" cy="5136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5025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45480f7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45480f7f3_0_0:notes"/>
          <p:cNvSpPr txBox="1">
            <a:spLocks noGrp="1"/>
          </p:cNvSpPr>
          <p:nvPr>
            <p:ph type="body" idx="1"/>
          </p:nvPr>
        </p:nvSpPr>
        <p:spPr>
          <a:xfrm>
            <a:off x="679767" y="4777194"/>
            <a:ext cx="5438006" cy="3908634"/>
          </a:xfrm>
          <a:prstGeom prst="rect">
            <a:avLst/>
          </a:prstGeom>
        </p:spPr>
        <p:txBody>
          <a:bodyPr spcFirstLastPara="1" wrap="square" lIns="88207" tIns="88207" rIns="88207" bIns="88207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71" name="Google Shape;271;g345480f7f3_0_0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790" cy="498145"/>
          </a:xfrm>
          <a:prstGeom prst="rect">
            <a:avLst/>
          </a:prstGeom>
        </p:spPr>
        <p:txBody>
          <a:bodyPr spcFirstLastPara="1" wrap="square" lIns="95539" tIns="47758" rIns="95539" bIns="47758" anchor="b" anchorCtr="0">
            <a:noAutofit/>
          </a:bodyPr>
          <a:lstStyle/>
          <a:p>
            <a:pPr algn="r"/>
            <a:fld id="{00000000-1234-1234-1234-123412341234}" type="slidenum">
              <a:rPr lang="pt-BR"/>
              <a:pPr algn="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692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45480f7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45480f7f3_0_0:notes"/>
          <p:cNvSpPr txBox="1">
            <a:spLocks noGrp="1"/>
          </p:cNvSpPr>
          <p:nvPr>
            <p:ph type="body" idx="1"/>
          </p:nvPr>
        </p:nvSpPr>
        <p:spPr>
          <a:xfrm>
            <a:off x="679767" y="4777194"/>
            <a:ext cx="5438006" cy="3908634"/>
          </a:xfrm>
          <a:prstGeom prst="rect">
            <a:avLst/>
          </a:prstGeom>
        </p:spPr>
        <p:txBody>
          <a:bodyPr spcFirstLastPara="1" wrap="square" lIns="88207" tIns="88207" rIns="88207" bIns="88207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71" name="Google Shape;271;g345480f7f3_0_0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790" cy="498145"/>
          </a:xfrm>
          <a:prstGeom prst="rect">
            <a:avLst/>
          </a:prstGeom>
        </p:spPr>
        <p:txBody>
          <a:bodyPr spcFirstLastPara="1" wrap="square" lIns="95539" tIns="47758" rIns="95539" bIns="47758" anchor="b" anchorCtr="0">
            <a:noAutofit/>
          </a:bodyPr>
          <a:lstStyle/>
          <a:p>
            <a:pPr algn="r"/>
            <a:fld id="{00000000-1234-1234-1234-123412341234}" type="slidenum">
              <a:rPr lang="pt-BR"/>
              <a:pPr algn="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8388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426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484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47680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33557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8927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19837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608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3691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54729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29539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03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69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06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84285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5027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05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41606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3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rrodrigues@promovesolucoes.com" TargetMode="External"/><Relationship Id="rId2" Type="http://schemas.openxmlformats.org/officeDocument/2006/relationships/hyperlink" Target="mailto:contato@promovesolucoes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mailto:Fabio.andrade@tellus.tec.br" TargetMode="External"/><Relationship Id="rId3" Type="http://schemas.openxmlformats.org/officeDocument/2006/relationships/image" Target="../media/image3.png"/><Relationship Id="rId7" Type="http://schemas.openxmlformats.org/officeDocument/2006/relationships/hyperlink" Target="mailto:Juliana.almeida@tellus.tec.b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Grazielle.ribeiro@tellus.tec.br" TargetMode="External"/><Relationship Id="rId5" Type="http://schemas.openxmlformats.org/officeDocument/2006/relationships/hyperlink" Target="mailto:Danielle.uchoa@tellus.tec.br" TargetMode="External"/><Relationship Id="rId10" Type="http://schemas.openxmlformats.org/officeDocument/2006/relationships/hyperlink" Target="mailto:Priscila.lustosa@tellus.tec.br" TargetMode="External"/><Relationship Id="rId4" Type="http://schemas.openxmlformats.org/officeDocument/2006/relationships/hyperlink" Target="mailto:Vlaudemir.andrade@tellus.tec.br" TargetMode="External"/><Relationship Id="rId9" Type="http://schemas.openxmlformats.org/officeDocument/2006/relationships/hyperlink" Target="mailto:rrodrigues@promovesolucoes.c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>
            <a:spLocks noGrp="1"/>
          </p:cNvSpPr>
          <p:nvPr>
            <p:ph type="title"/>
          </p:nvPr>
        </p:nvSpPr>
        <p:spPr>
          <a:xfrm>
            <a:off x="450222" y="2061989"/>
            <a:ext cx="11291556" cy="41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Proxima Nova"/>
              <a:buNone/>
            </a:pPr>
            <a:r>
              <a:rPr lang="pt-BR" sz="3800" b="1" dirty="0" err="1">
                <a:solidFill>
                  <a:schemeClr val="tx2">
                    <a:lumMod val="75000"/>
                  </a:schemeClr>
                </a:solidFill>
                <a:latin typeface="Nunito" pitchFamily="2" charset="0"/>
                <a:ea typeface="Nunito"/>
                <a:cs typeface="Nunito"/>
                <a:sym typeface="Nunito"/>
              </a:rPr>
              <a:t>Tellus</a:t>
            </a:r>
            <a:r>
              <a:rPr lang="pt-BR" sz="3800" b="1" dirty="0">
                <a:solidFill>
                  <a:schemeClr val="tx2">
                    <a:lumMod val="75000"/>
                  </a:schemeClr>
                </a:solidFill>
                <a:latin typeface="Nunito" pitchFamily="2" charset="0"/>
                <a:ea typeface="Nunito"/>
                <a:cs typeface="Nunito"/>
                <a:sym typeface="Nunito"/>
              </a:rPr>
              <a:t> – MPS.BR-SW – Nível C v2021 – 2023</a:t>
            </a:r>
            <a:br>
              <a:rPr lang="pt-BR" sz="3800" b="1" dirty="0">
                <a:solidFill>
                  <a:schemeClr val="tx2">
                    <a:lumMod val="75000"/>
                  </a:schemeClr>
                </a:solidFill>
                <a:latin typeface="Nunito" pitchFamily="2" charset="0"/>
                <a:ea typeface="Nunito"/>
                <a:cs typeface="Nunito"/>
                <a:sym typeface="Nunito"/>
              </a:rPr>
            </a:br>
            <a:r>
              <a:rPr lang="pt-BR" sz="3800" b="1" dirty="0">
                <a:solidFill>
                  <a:schemeClr val="tx2">
                    <a:lumMod val="75000"/>
                  </a:schemeClr>
                </a:solidFill>
                <a:latin typeface="Nunito" pitchFamily="2" charset="0"/>
                <a:ea typeface="Nunito"/>
                <a:cs typeface="Nunito"/>
                <a:sym typeface="Nunito"/>
              </a:rPr>
              <a:t>Plano de projeto de melhoria</a:t>
            </a:r>
          </a:p>
          <a:p>
            <a:pPr marL="0" marR="0" lvl="0" indent="0" algn="r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Proxima Nova"/>
              <a:buNone/>
            </a:pPr>
            <a:endParaRPr lang="pt-BR" sz="4000" dirty="0">
              <a:solidFill>
                <a:srgbClr val="FFC000"/>
              </a:solidFill>
              <a:latin typeface="Nunito" pitchFamily="2" charset="0"/>
              <a:ea typeface="Proxima Nova"/>
              <a:cs typeface="Proxima Nova"/>
              <a:sym typeface="Proxima Nova"/>
            </a:endParaRPr>
          </a:p>
          <a:p>
            <a:pPr marL="0" marR="0" lvl="0" indent="0" algn="r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Proxima Nova"/>
              <a:buNone/>
            </a:pPr>
            <a:br>
              <a:rPr lang="pt-BR" sz="3000" b="0" i="0" u="none" strike="noStrike" cap="none" dirty="0">
                <a:solidFill>
                  <a:srgbClr val="FFC000"/>
                </a:solidFill>
                <a:latin typeface="Nunito" pitchFamily="2" charset="0"/>
                <a:ea typeface="Proxima Nova"/>
                <a:cs typeface="Proxima Nova"/>
                <a:sym typeface="Proxima Nova"/>
              </a:rPr>
            </a:br>
            <a:endParaRPr lang="pt-BR" sz="3000" b="0" i="0" u="none" strike="noStrike" cap="none" dirty="0">
              <a:solidFill>
                <a:schemeClr val="lt1"/>
              </a:solidFill>
              <a:latin typeface="Nunito" pitchFamily="2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51B4797-1AB3-44F0-97FA-7905E9638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978" y="4976051"/>
            <a:ext cx="2151093" cy="144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3;p53">
            <a:extLst>
              <a:ext uri="{FF2B5EF4-FFF2-40B4-BE49-F238E27FC236}">
                <a16:creationId xmlns:a16="http://schemas.microsoft.com/office/drawing/2014/main" id="{5B2E6C55-EB55-F5F1-647E-574AB31F4A23}"/>
              </a:ext>
            </a:extLst>
          </p:cNvPr>
          <p:cNvSpPr txBox="1"/>
          <p:nvPr/>
        </p:nvSpPr>
        <p:spPr>
          <a:xfrm>
            <a:off x="277200" y="206880"/>
            <a:ext cx="7822187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2400" b="1">
                <a:solidFill>
                  <a:schemeClr val="tx2">
                    <a:lumMod val="75000"/>
                  </a:schemeClr>
                </a:solidFill>
                <a:latin typeface="+mj-lt"/>
                <a:ea typeface="Nunito"/>
                <a:cs typeface="Nunito"/>
              </a:defRPr>
            </a:lvl1pPr>
          </a:lstStyle>
          <a:p>
            <a:r>
              <a:rPr lang="pt-BR" sz="2000" dirty="0">
                <a:sym typeface="Nunito"/>
              </a:rPr>
              <a:t>Objetivos de melhoria de processos</a:t>
            </a:r>
            <a:endParaRPr sz="2000" dirty="0">
              <a:solidFill>
                <a:srgbClr val="FF0000"/>
              </a:solidFill>
              <a:sym typeface="Nunito"/>
            </a:endParaRPr>
          </a:p>
        </p:txBody>
      </p:sp>
      <p:sp>
        <p:nvSpPr>
          <p:cNvPr id="4" name="Google Shape;274;p53">
            <a:extLst>
              <a:ext uri="{FF2B5EF4-FFF2-40B4-BE49-F238E27FC236}">
                <a16:creationId xmlns:a16="http://schemas.microsoft.com/office/drawing/2014/main" id="{041E7D70-EF00-F58F-9917-404E280FE78E}"/>
              </a:ext>
            </a:extLst>
          </p:cNvPr>
          <p:cNvSpPr/>
          <p:nvPr/>
        </p:nvSpPr>
        <p:spPr>
          <a:xfrm>
            <a:off x="0" y="255180"/>
            <a:ext cx="277200" cy="2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tx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C8C574-6003-93AB-C189-FB0ED271E934}"/>
              </a:ext>
            </a:extLst>
          </p:cNvPr>
          <p:cNvSpPr txBox="1"/>
          <p:nvPr/>
        </p:nvSpPr>
        <p:spPr>
          <a:xfrm>
            <a:off x="563527" y="841310"/>
            <a:ext cx="4433345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800" b="1" dirty="0" err="1"/>
              <a:t>Aumentar</a:t>
            </a:r>
            <a:r>
              <a:rPr lang="en-US" sz="1800" b="1" dirty="0"/>
              <a:t> a </a:t>
            </a:r>
            <a:r>
              <a:rPr lang="en-US" sz="1800" b="1" dirty="0" err="1"/>
              <a:t>abrangência</a:t>
            </a:r>
            <a:r>
              <a:rPr lang="en-US" sz="1800" b="1" dirty="0"/>
              <a:t> dos </a:t>
            </a:r>
            <a:r>
              <a:rPr lang="en-US" sz="1800" b="1" dirty="0" err="1"/>
              <a:t>processos</a:t>
            </a:r>
            <a:r>
              <a:rPr lang="en-US" sz="1800" b="1" dirty="0"/>
              <a:t> </a:t>
            </a:r>
            <a:r>
              <a:rPr lang="en-US" sz="1800" b="1" dirty="0" err="1"/>
              <a:t>padrão</a:t>
            </a:r>
            <a:endParaRPr lang="en-US" sz="18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2E8C6F-2B94-6C9E-C897-B3C6FE063218}"/>
              </a:ext>
            </a:extLst>
          </p:cNvPr>
          <p:cNvSpPr txBox="1"/>
          <p:nvPr/>
        </p:nvSpPr>
        <p:spPr>
          <a:xfrm>
            <a:off x="277200" y="1741153"/>
            <a:ext cx="10214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Benefícios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CBCC17-C6C9-84D0-CDAA-B0DC7B671FA9}"/>
              </a:ext>
            </a:extLst>
          </p:cNvPr>
          <p:cNvSpPr txBox="1"/>
          <p:nvPr/>
        </p:nvSpPr>
        <p:spPr>
          <a:xfrm>
            <a:off x="3405180" y="1752772"/>
            <a:ext cx="20858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Processos</a:t>
            </a:r>
            <a:r>
              <a:rPr lang="en-US" dirty="0"/>
              <a:t> </a:t>
            </a:r>
            <a:r>
              <a:rPr lang="en-US" dirty="0" err="1"/>
              <a:t>relacionados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7DE6311-17C9-7C3F-5755-8C834D71568F}"/>
              </a:ext>
            </a:extLst>
          </p:cNvPr>
          <p:cNvSpPr txBox="1"/>
          <p:nvPr/>
        </p:nvSpPr>
        <p:spPr>
          <a:xfrm>
            <a:off x="1035561" y="2995013"/>
            <a:ext cx="30107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Objetivos</a:t>
            </a:r>
            <a:r>
              <a:rPr lang="en-US" dirty="0"/>
              <a:t> </a:t>
            </a:r>
            <a:r>
              <a:rPr lang="en-US" dirty="0" err="1"/>
              <a:t>estratégicos</a:t>
            </a:r>
            <a:r>
              <a:rPr lang="en-US" dirty="0"/>
              <a:t> </a:t>
            </a:r>
            <a:r>
              <a:rPr lang="en-US" dirty="0" err="1"/>
              <a:t>relacionados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B7483E8-4130-771B-059A-D202123E9D74}"/>
              </a:ext>
            </a:extLst>
          </p:cNvPr>
          <p:cNvSpPr txBox="1"/>
          <p:nvPr/>
        </p:nvSpPr>
        <p:spPr>
          <a:xfrm>
            <a:off x="6359958" y="770702"/>
            <a:ext cx="5439222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800" b="1" dirty="0" err="1"/>
              <a:t>Utilizar</a:t>
            </a:r>
            <a:r>
              <a:rPr lang="en-US" sz="1800" b="1" dirty="0"/>
              <a:t> ferramentas e </a:t>
            </a:r>
            <a:r>
              <a:rPr lang="en-US" sz="1800" b="1" dirty="0" err="1"/>
              <a:t>técnicas</a:t>
            </a:r>
            <a:r>
              <a:rPr lang="en-US" sz="1800" b="1" dirty="0"/>
              <a:t> </a:t>
            </a:r>
            <a:r>
              <a:rPr lang="en-US" sz="1800" b="1" dirty="0" err="1"/>
              <a:t>novas</a:t>
            </a:r>
            <a:r>
              <a:rPr lang="en-US" sz="1800" b="1" dirty="0"/>
              <a:t> para </a:t>
            </a:r>
            <a:r>
              <a:rPr lang="en-US" sz="1800" b="1" dirty="0" err="1"/>
              <a:t>aumentar</a:t>
            </a:r>
            <a:r>
              <a:rPr lang="en-US" sz="1800" b="1" dirty="0"/>
              <a:t> a </a:t>
            </a:r>
            <a:r>
              <a:rPr lang="en-US" sz="1800" b="1" dirty="0" err="1"/>
              <a:t>qualidade</a:t>
            </a:r>
            <a:r>
              <a:rPr lang="en-US" sz="1800" b="1" dirty="0"/>
              <a:t> e performance dos </a:t>
            </a:r>
            <a:r>
              <a:rPr lang="en-US" sz="1800" b="1" dirty="0" err="1"/>
              <a:t>projetos</a:t>
            </a:r>
            <a:endParaRPr lang="en-US" sz="18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3008069-A9EC-209D-965A-45B35343EE40}"/>
              </a:ext>
            </a:extLst>
          </p:cNvPr>
          <p:cNvSpPr txBox="1"/>
          <p:nvPr/>
        </p:nvSpPr>
        <p:spPr>
          <a:xfrm>
            <a:off x="6470127" y="1741153"/>
            <a:ext cx="10214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Benefícios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BA2799B-3956-7DBA-C0D5-146221CBE54D}"/>
              </a:ext>
            </a:extLst>
          </p:cNvPr>
          <p:cNvSpPr txBox="1"/>
          <p:nvPr/>
        </p:nvSpPr>
        <p:spPr>
          <a:xfrm>
            <a:off x="9449800" y="1752772"/>
            <a:ext cx="20858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Processos</a:t>
            </a:r>
            <a:r>
              <a:rPr lang="en-US" dirty="0"/>
              <a:t> </a:t>
            </a:r>
            <a:r>
              <a:rPr lang="en-US" dirty="0" err="1"/>
              <a:t>relacionados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82A7E83-5D77-2AA6-A65A-91AEA1750002}"/>
              </a:ext>
            </a:extLst>
          </p:cNvPr>
          <p:cNvSpPr txBox="1"/>
          <p:nvPr/>
        </p:nvSpPr>
        <p:spPr>
          <a:xfrm>
            <a:off x="7574188" y="3059668"/>
            <a:ext cx="30107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Objetivos</a:t>
            </a:r>
            <a:r>
              <a:rPr lang="en-US" dirty="0"/>
              <a:t> </a:t>
            </a:r>
            <a:r>
              <a:rPr lang="en-US" dirty="0" err="1"/>
              <a:t>estratégicos</a:t>
            </a:r>
            <a:r>
              <a:rPr lang="en-US" dirty="0"/>
              <a:t> </a:t>
            </a:r>
            <a:r>
              <a:rPr lang="en-US" dirty="0" err="1"/>
              <a:t>relacionados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38456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3"/>
          <p:cNvSpPr txBox="1"/>
          <p:nvPr/>
        </p:nvSpPr>
        <p:spPr>
          <a:xfrm>
            <a:off x="344660" y="374871"/>
            <a:ext cx="408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2400" b="1">
                <a:solidFill>
                  <a:schemeClr val="tx2">
                    <a:lumMod val="75000"/>
                  </a:schemeClr>
                </a:solidFill>
                <a:latin typeface="+mj-lt"/>
                <a:ea typeface="Nunito"/>
                <a:cs typeface="Nunito"/>
              </a:defRPr>
            </a:lvl1pPr>
          </a:lstStyle>
          <a:p>
            <a:r>
              <a:rPr lang="pt-BR" dirty="0">
                <a:sym typeface="Nunito"/>
              </a:rPr>
              <a:t>Treinamentos</a:t>
            </a:r>
            <a:endParaRPr dirty="0">
              <a:sym typeface="Nunito"/>
            </a:endParaRPr>
          </a:p>
        </p:txBody>
      </p:sp>
      <p:sp>
        <p:nvSpPr>
          <p:cNvPr id="275" name="Google Shape;275;p53"/>
          <p:cNvSpPr txBox="1">
            <a:spLocks noGrp="1"/>
          </p:cNvSpPr>
          <p:nvPr>
            <p:ph type="sldNum" sz="quarter" idx="12"/>
          </p:nvPr>
        </p:nvSpPr>
        <p:spPr>
          <a:xfrm>
            <a:off x="11493200" y="6431700"/>
            <a:ext cx="4989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fld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6" name="Google Shape;276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56956" y="6041778"/>
            <a:ext cx="999600" cy="666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ela 1">
            <a:extLst>
              <a:ext uri="{FF2B5EF4-FFF2-40B4-BE49-F238E27FC236}">
                <a16:creationId xmlns:a16="http://schemas.microsoft.com/office/drawing/2014/main" id="{128F2210-C6BC-4068-8C92-8526651FB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450754"/>
              </p:ext>
            </p:extLst>
          </p:nvPr>
        </p:nvGraphicFramePr>
        <p:xfrm>
          <a:off x="349151" y="1470182"/>
          <a:ext cx="11233250" cy="29301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45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986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93900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939001">
                  <a:extLst>
                    <a:ext uri="{9D8B030D-6E8A-4147-A177-3AD203B41FA5}">
                      <a16:colId xmlns:a16="http://schemas.microsoft.com/office/drawing/2014/main" val="792121455"/>
                    </a:ext>
                  </a:extLst>
                </a:gridCol>
              </a:tblGrid>
              <a:tr h="44666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accent1"/>
                          </a:solidFill>
                        </a:rPr>
                        <a:t>Treinamento</a:t>
                      </a:r>
                      <a:endParaRPr lang="pt-BR" sz="1800" dirty="0">
                        <a:solidFill>
                          <a:schemeClr val="accent1"/>
                        </a:solidFill>
                        <a:latin typeface="Nuni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accent1"/>
                          </a:solidFill>
                        </a:rPr>
                        <a:t>Tipo</a:t>
                      </a:r>
                      <a:endParaRPr lang="pt-BR" sz="1800" dirty="0">
                        <a:solidFill>
                          <a:schemeClr val="accent1"/>
                        </a:solidFill>
                        <a:latin typeface="Nuni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accent1"/>
                          </a:solidFill>
                        </a:rPr>
                        <a:t>Data Prevista</a:t>
                      </a:r>
                      <a:endParaRPr lang="pt-BR" sz="1800" dirty="0">
                        <a:solidFill>
                          <a:schemeClr val="accent1"/>
                        </a:solidFill>
                        <a:latin typeface="Nuni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accent1"/>
                          </a:solidFill>
                        </a:rPr>
                        <a:t>Público-Alvo</a:t>
                      </a:r>
                      <a:endParaRPr lang="pt-BR" sz="1800" dirty="0">
                        <a:solidFill>
                          <a:schemeClr val="accent1"/>
                        </a:solidFill>
                        <a:latin typeface="Nunit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78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sym typeface="Arial"/>
                        </a:rPr>
                        <a:t>T</a:t>
                      </a:r>
                      <a:r>
                        <a:rPr lang="en-US" sz="1600" b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sym typeface="Arial"/>
                        </a:rPr>
                        <a:t>reinamento</a:t>
                      </a:r>
                      <a:r>
                        <a:rPr lang="en-US" sz="1600" b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sym typeface="Arial"/>
                        </a:rPr>
                        <a:t> </a:t>
                      </a:r>
                      <a:r>
                        <a:rPr lang="en-US" sz="1600" b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sym typeface="Arial"/>
                        </a:rPr>
                        <a:t>nos</a:t>
                      </a:r>
                      <a:r>
                        <a:rPr lang="en-US" sz="1600" b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sym typeface="Arial"/>
                        </a:rPr>
                        <a:t> </a:t>
                      </a:r>
                      <a:r>
                        <a:rPr lang="en-US" sz="1600" b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sym typeface="Arial"/>
                        </a:rPr>
                        <a:t>processos</a:t>
                      </a:r>
                      <a:r>
                        <a:rPr lang="en-US" sz="1600" b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sym typeface="Arial"/>
                        </a:rPr>
                        <a:t> </a:t>
                      </a:r>
                      <a:r>
                        <a:rPr lang="en-US" sz="1600" b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sym typeface="Arial"/>
                        </a:rPr>
                        <a:t>internos</a:t>
                      </a:r>
                      <a:r>
                        <a:rPr lang="en-US" sz="1600" b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sym typeface="Arial"/>
                        </a:rPr>
                        <a:t> – </a:t>
                      </a:r>
                      <a:r>
                        <a:rPr lang="en-US" sz="1600" b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sym typeface="Arial"/>
                        </a:rPr>
                        <a:t>Biblioteca</a:t>
                      </a:r>
                      <a:r>
                        <a:rPr lang="en-US" sz="1600" b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sym typeface="Arial"/>
                        </a:rPr>
                        <a:t> V2</a:t>
                      </a:r>
                      <a:endParaRPr lang="pt-BR" sz="1600" b="0" i="0" u="none" strike="noStrike" kern="1200" cap="none" dirty="0">
                        <a:solidFill>
                          <a:schemeClr val="dk1"/>
                        </a:solidFill>
                        <a:effectLst/>
                        <a:latin typeface="Nunito" pitchFamily="2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b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sym typeface="Arial"/>
                        </a:rPr>
                        <a:t>Interno</a:t>
                      </a:r>
                      <a:endParaRPr lang="pt-BR" sz="1600" b="0" i="0" u="none" strike="noStrike" kern="1200" cap="none" dirty="0">
                        <a:solidFill>
                          <a:schemeClr val="dk1"/>
                        </a:solidFill>
                        <a:effectLst/>
                        <a:latin typeface="Nunito" pitchFamily="2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600" kern="1200" dirty="0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</a:rPr>
                        <a:t>Março – 2023</a:t>
                      </a:r>
                      <a:endParaRPr lang="pt-BR" sz="1600" kern="1200" dirty="0">
                        <a:solidFill>
                          <a:schemeClr val="dk1"/>
                        </a:solidFill>
                        <a:effectLst/>
                        <a:latin typeface="Nunito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600" kern="1200" dirty="0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</a:rPr>
                        <a:t>Todos os colaboradores</a:t>
                      </a:r>
                      <a:endParaRPr lang="pt-BR" sz="1600" kern="1200" dirty="0">
                        <a:solidFill>
                          <a:schemeClr val="dk1"/>
                        </a:solidFill>
                        <a:effectLst/>
                        <a:latin typeface="Nunito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78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ea typeface="+mn-ea"/>
                          <a:cs typeface="+mn-cs"/>
                          <a:sym typeface="Arial"/>
                        </a:rPr>
                        <a:t>Treinamento nos processos internos – Biblioteca V3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6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ea typeface="+mn-ea"/>
                          <a:cs typeface="+mn-cs"/>
                          <a:sym typeface="Arial"/>
                        </a:rPr>
                        <a:t>Interno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600" kern="1200" dirty="0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ea typeface="+mn-ea"/>
                          <a:cs typeface="+mn-cs"/>
                        </a:rPr>
                        <a:t>Julho – 2023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kern="1200" dirty="0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</a:rPr>
                        <a:t>Todos os colaboradores</a:t>
                      </a:r>
                      <a:endParaRPr lang="pt-BR" sz="1600" kern="1200" dirty="0">
                        <a:solidFill>
                          <a:schemeClr val="dk1"/>
                        </a:solidFill>
                        <a:effectLst/>
                        <a:latin typeface="Nunito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4007911"/>
                  </a:ext>
                </a:extLst>
              </a:tr>
              <a:tr h="8278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ea typeface="+mn-ea"/>
                          <a:cs typeface="+mn-cs"/>
                          <a:sym typeface="Arial"/>
                        </a:rPr>
                        <a:t>Treinamento nos processos internos – Biblioteca V4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6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ea typeface="+mn-ea"/>
                          <a:cs typeface="+mn-cs"/>
                          <a:sym typeface="Arial"/>
                        </a:rPr>
                        <a:t>Interno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600" kern="1200" dirty="0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ea typeface="+mn-ea"/>
                          <a:cs typeface="+mn-cs"/>
                        </a:rPr>
                        <a:t>Dezembro – 2023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kern="1200" dirty="0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ea typeface="+mn-ea"/>
                          <a:cs typeface="+mn-cs"/>
                        </a:rPr>
                        <a:t>Todos os colaboradores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4108749"/>
                  </a:ext>
                </a:extLst>
              </a:tr>
            </a:tbl>
          </a:graphicData>
        </a:graphic>
      </p:graphicFrame>
      <p:sp>
        <p:nvSpPr>
          <p:cNvPr id="9" name="Google Shape;274;p53">
            <a:extLst>
              <a:ext uri="{FF2B5EF4-FFF2-40B4-BE49-F238E27FC236}">
                <a16:creationId xmlns:a16="http://schemas.microsoft.com/office/drawing/2014/main" id="{48198EDE-1510-4208-92B0-26443FBA54BA}"/>
              </a:ext>
            </a:extLst>
          </p:cNvPr>
          <p:cNvSpPr/>
          <p:nvPr/>
        </p:nvSpPr>
        <p:spPr>
          <a:xfrm>
            <a:off x="0" y="425515"/>
            <a:ext cx="277200" cy="2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tx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4634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3"/>
          <p:cNvSpPr txBox="1"/>
          <p:nvPr/>
        </p:nvSpPr>
        <p:spPr>
          <a:xfrm>
            <a:off x="344660" y="374871"/>
            <a:ext cx="408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2400" b="1">
                <a:solidFill>
                  <a:schemeClr val="tx2">
                    <a:lumMod val="75000"/>
                  </a:schemeClr>
                </a:solidFill>
                <a:latin typeface="+mj-lt"/>
                <a:ea typeface="Nunito"/>
                <a:cs typeface="Nunito"/>
              </a:defRPr>
            </a:lvl1pPr>
          </a:lstStyle>
          <a:p>
            <a:r>
              <a:rPr lang="pt-BR" dirty="0">
                <a:sym typeface="Nunito"/>
              </a:rPr>
              <a:t>Comunicação</a:t>
            </a:r>
            <a:endParaRPr dirty="0">
              <a:sym typeface="Nunito"/>
            </a:endParaRPr>
          </a:p>
        </p:txBody>
      </p:sp>
      <p:sp>
        <p:nvSpPr>
          <p:cNvPr id="275" name="Google Shape;275;p53"/>
          <p:cNvSpPr txBox="1">
            <a:spLocks noGrp="1"/>
          </p:cNvSpPr>
          <p:nvPr>
            <p:ph type="sldNum" sz="quarter" idx="12"/>
          </p:nvPr>
        </p:nvSpPr>
        <p:spPr>
          <a:xfrm>
            <a:off x="11493200" y="6431700"/>
            <a:ext cx="4989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12</a:t>
            </a:fld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6" name="Google Shape;276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56956" y="6041778"/>
            <a:ext cx="999600" cy="6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CE6D46-413F-4DDF-B4EE-067AC481AFF4}"/>
              </a:ext>
            </a:extLst>
          </p:cNvPr>
          <p:cNvSpPr txBox="1"/>
          <p:nvPr/>
        </p:nvSpPr>
        <p:spPr>
          <a:xfrm>
            <a:off x="344660" y="1024570"/>
            <a:ext cx="1126439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pt-BR" sz="2000" dirty="0">
                <a:latin typeface="Nunito" panose="020B0604020202020204" charset="0"/>
              </a:rPr>
              <a:t>As principais formas de comunicação do projeto são: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latin typeface="Nunito" panose="020B0604020202020204" charset="0"/>
              </a:rPr>
              <a:t>E-mails;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latin typeface="Nunito" panose="020B0604020202020204" charset="0"/>
              </a:rPr>
              <a:t>Conferências on-line (Microsoft </a:t>
            </a:r>
            <a:r>
              <a:rPr lang="pt-BR" sz="2000" dirty="0" err="1">
                <a:latin typeface="Nunito" panose="020B0604020202020204" charset="0"/>
              </a:rPr>
              <a:t>Teams</a:t>
            </a:r>
            <a:r>
              <a:rPr lang="pt-BR" sz="2000" dirty="0">
                <a:latin typeface="Nunito" panose="020B0604020202020204" charset="0"/>
              </a:rPr>
              <a:t>)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latin typeface="Nunito" panose="020B0604020202020204" charset="0"/>
              </a:rPr>
              <a:t>Aplicativo de mensagens: (21) 99741-8265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latin typeface="Nunito" panose="020B0604020202020204" charset="0"/>
              </a:rPr>
              <a:t>Ferramenta interna (</a:t>
            </a:r>
            <a:r>
              <a:rPr lang="pt-BR" sz="2000" dirty="0" err="1">
                <a:latin typeface="Nunito" panose="020B0604020202020204" charset="0"/>
              </a:rPr>
              <a:t>Trello</a:t>
            </a:r>
            <a:r>
              <a:rPr lang="pt-BR" sz="2000" dirty="0">
                <a:latin typeface="Nunito" panose="020B0604020202020204" charset="0"/>
              </a:rPr>
              <a:t> / Azure </a:t>
            </a:r>
            <a:r>
              <a:rPr lang="pt-BR" sz="2000" dirty="0" err="1">
                <a:latin typeface="Nunito" panose="020B0604020202020204" charset="0"/>
              </a:rPr>
              <a:t>DevOps</a:t>
            </a:r>
            <a:r>
              <a:rPr lang="pt-BR" sz="2000" dirty="0">
                <a:latin typeface="Nunito" panose="020B0604020202020204" charset="0"/>
              </a:rPr>
              <a:t>).</a:t>
            </a:r>
          </a:p>
          <a:p>
            <a:pPr algn="just">
              <a:spcAft>
                <a:spcPts val="1200"/>
              </a:spcAft>
            </a:pPr>
            <a:r>
              <a:rPr lang="pt-BR" sz="2000" dirty="0">
                <a:latin typeface="Nunito" panose="020B0604020202020204" charset="0"/>
              </a:rPr>
              <a:t>Todas as informações de status do projeto e das melhorias será formalizada no projeto de melhoria na ferramenta interna.</a:t>
            </a:r>
          </a:p>
        </p:txBody>
      </p:sp>
      <p:sp>
        <p:nvSpPr>
          <p:cNvPr id="8" name="Google Shape;274;p53">
            <a:extLst>
              <a:ext uri="{FF2B5EF4-FFF2-40B4-BE49-F238E27FC236}">
                <a16:creationId xmlns:a16="http://schemas.microsoft.com/office/drawing/2014/main" id="{52FBF39F-3ECB-4EFD-8334-125AEC0FE032}"/>
              </a:ext>
            </a:extLst>
          </p:cNvPr>
          <p:cNvSpPr/>
          <p:nvPr/>
        </p:nvSpPr>
        <p:spPr>
          <a:xfrm>
            <a:off x="0" y="425515"/>
            <a:ext cx="277200" cy="2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tx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400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3"/>
          <p:cNvSpPr txBox="1"/>
          <p:nvPr/>
        </p:nvSpPr>
        <p:spPr>
          <a:xfrm>
            <a:off x="348343" y="366084"/>
            <a:ext cx="408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2400" b="1">
                <a:solidFill>
                  <a:schemeClr val="tx2">
                    <a:lumMod val="75000"/>
                  </a:schemeClr>
                </a:solidFill>
                <a:latin typeface="+mj-lt"/>
                <a:ea typeface="Nunito"/>
                <a:cs typeface="Nunito"/>
              </a:defRPr>
            </a:lvl1pPr>
          </a:lstStyle>
          <a:p>
            <a:r>
              <a:rPr lang="pt-BR" dirty="0">
                <a:sym typeface="Nunito"/>
              </a:rPr>
              <a:t>Comunicação</a:t>
            </a:r>
            <a:endParaRPr dirty="0">
              <a:sym typeface="Nunito"/>
            </a:endParaRPr>
          </a:p>
        </p:txBody>
      </p:sp>
      <p:sp>
        <p:nvSpPr>
          <p:cNvPr id="275" name="Google Shape;275;p53"/>
          <p:cNvSpPr txBox="1">
            <a:spLocks noGrp="1"/>
          </p:cNvSpPr>
          <p:nvPr>
            <p:ph type="sldNum" sz="quarter" idx="12"/>
          </p:nvPr>
        </p:nvSpPr>
        <p:spPr>
          <a:xfrm>
            <a:off x="11493200" y="6431700"/>
            <a:ext cx="4989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13</a:t>
            </a:fld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6" name="Google Shape;276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56956" y="6041778"/>
            <a:ext cx="999600" cy="666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Tabela 1">
            <a:extLst>
              <a:ext uri="{FF2B5EF4-FFF2-40B4-BE49-F238E27FC236}">
                <a16:creationId xmlns:a16="http://schemas.microsoft.com/office/drawing/2014/main" id="{31489DDD-B44D-4DBD-B1E2-B96AD7A89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485574"/>
              </p:ext>
            </p:extLst>
          </p:nvPr>
        </p:nvGraphicFramePr>
        <p:xfrm>
          <a:off x="348343" y="1424718"/>
          <a:ext cx="11312433" cy="37359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4160">
                  <a:extLst>
                    <a:ext uri="{9D8B030D-6E8A-4147-A177-3AD203B41FA5}">
                      <a16:colId xmlns:a16="http://schemas.microsoft.com/office/drawing/2014/main" val="197733605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1645344180"/>
                    </a:ext>
                  </a:extLst>
                </a:gridCol>
                <a:gridCol w="171558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837507">
                  <a:extLst>
                    <a:ext uri="{9D8B030D-6E8A-4147-A177-3AD203B41FA5}">
                      <a16:colId xmlns:a16="http://schemas.microsoft.com/office/drawing/2014/main" val="792121455"/>
                    </a:ext>
                  </a:extLst>
                </a:gridCol>
              </a:tblGrid>
              <a:tr h="3518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accent1"/>
                          </a:solidFill>
                          <a:latin typeface="Nunito" pitchFamily="2" charset="0"/>
                        </a:rPr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accent1"/>
                          </a:solidFill>
                          <a:latin typeface="Nunito" pitchFamily="2" charset="0"/>
                        </a:rPr>
                        <a:t>Objetivo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accent1"/>
                          </a:solidFill>
                          <a:latin typeface="Nunito" pitchFamily="2" charset="0"/>
                        </a:rPr>
                        <a:t>Meio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accent1"/>
                          </a:solidFill>
                          <a:latin typeface="Nunito" pitchFamily="2" charset="0"/>
                        </a:rPr>
                        <a:t>Periodicidade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accent1"/>
                          </a:solidFill>
                          <a:latin typeface="Nunito" pitchFamily="2" charset="0"/>
                        </a:rPr>
                        <a:t>Participantes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accent1"/>
                          </a:solidFill>
                          <a:latin typeface="Nunito" pitchFamily="2" charset="0"/>
                        </a:rPr>
                        <a:t>Interessados</a:t>
                      </a:r>
                      <a:endParaRPr lang="pt-BR" sz="1800" dirty="0">
                        <a:solidFill>
                          <a:schemeClr val="accent1"/>
                        </a:solidFill>
                        <a:latin typeface="Nunito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7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sym typeface="Arial"/>
                        </a:rPr>
                        <a:t>Kick-off</a:t>
                      </a:r>
                      <a:endParaRPr lang="pt-BR" sz="1200" b="0" i="0" u="none" strike="noStrike" kern="1200" cap="none" dirty="0">
                        <a:solidFill>
                          <a:schemeClr val="dk1"/>
                        </a:solidFill>
                        <a:effectLst/>
                        <a:latin typeface="Nunito" pitchFamily="2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b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sym typeface="Arial"/>
                        </a:rPr>
                        <a:t>Apresentar o planejamento do projeto de certificação</a:t>
                      </a:r>
                      <a:endParaRPr lang="pt-BR" sz="1200" b="0" i="0" u="none" strike="noStrike" kern="1200" cap="none" dirty="0">
                        <a:solidFill>
                          <a:schemeClr val="dk1"/>
                        </a:solidFill>
                        <a:effectLst/>
                        <a:latin typeface="Nunito" pitchFamily="2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ea typeface="+mn-ea"/>
                          <a:cs typeface="+mn-cs"/>
                          <a:sym typeface="Arial"/>
                        </a:rPr>
                        <a:t>Teams</a:t>
                      </a:r>
                      <a:endParaRPr lang="pt-BR" sz="1200" b="0" i="0" u="none" strike="noStrike" kern="1200" cap="none" dirty="0">
                        <a:solidFill>
                          <a:schemeClr val="dk1"/>
                        </a:solidFill>
                        <a:effectLst/>
                        <a:latin typeface="Nunito" pitchFamily="2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</a:rPr>
                        <a:t>Uma vez, no início do projeto</a:t>
                      </a:r>
                      <a:endParaRPr lang="pt-BR" sz="1200" kern="1200" dirty="0">
                        <a:solidFill>
                          <a:schemeClr val="dk1"/>
                        </a:solidFill>
                        <a:effectLst/>
                        <a:latin typeface="Nunito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</a:rPr>
                        <a:t>Todos os envolvidos no projeto</a:t>
                      </a:r>
                      <a:endParaRPr lang="pt-BR" sz="1200" kern="1200" dirty="0">
                        <a:solidFill>
                          <a:schemeClr val="dk1"/>
                        </a:solidFill>
                        <a:effectLst/>
                        <a:latin typeface="Nunito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pt-BR" sz="1200" kern="1200" dirty="0">
                        <a:solidFill>
                          <a:schemeClr val="dk1"/>
                        </a:solidFill>
                        <a:effectLst/>
                        <a:latin typeface="Nunito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5800270"/>
                  </a:ext>
                </a:extLst>
              </a:tr>
              <a:tr h="6357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sym typeface="Arial"/>
                        </a:rPr>
                        <a:t>Reuniões de acompanhamento</a:t>
                      </a:r>
                      <a:endParaRPr lang="en-US" sz="1200" b="0" i="0" u="none" strike="noStrike" kern="1200" cap="none" dirty="0">
                        <a:solidFill>
                          <a:schemeClr val="dk1"/>
                        </a:solidFill>
                        <a:effectLst/>
                        <a:latin typeface="Nunito" pitchFamily="2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b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sym typeface="Arial"/>
                        </a:rPr>
                        <a:t>Orientar e executar ações de melhoria dos processos em preparação para a avaliação MPS.BR</a:t>
                      </a:r>
                      <a:endParaRPr lang="pt-BR" sz="1200" b="0" i="0" u="none" strike="noStrike" kern="1200" cap="none" dirty="0">
                        <a:solidFill>
                          <a:schemeClr val="dk1"/>
                        </a:solidFill>
                        <a:effectLst/>
                        <a:latin typeface="Nunito" pitchFamily="2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ea typeface="+mn-ea"/>
                          <a:cs typeface="+mn-cs"/>
                          <a:sym typeface="Arial"/>
                        </a:rPr>
                        <a:t>Teams</a:t>
                      </a:r>
                      <a:endParaRPr lang="pt-BR" sz="1200" b="0" i="0" u="none" strike="noStrike" kern="1200" cap="none" dirty="0">
                        <a:solidFill>
                          <a:schemeClr val="dk1"/>
                        </a:solidFill>
                        <a:effectLst/>
                        <a:latin typeface="Nunito" pitchFamily="2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</a:rPr>
                        <a:t>2x a 3x por semana</a:t>
                      </a:r>
                      <a:endParaRPr lang="pt-BR" sz="1200" kern="1200" dirty="0">
                        <a:solidFill>
                          <a:schemeClr val="dk1"/>
                        </a:solidFill>
                        <a:effectLst/>
                        <a:latin typeface="Nunito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</a:rPr>
                        <a:t>Grupo de processo</a:t>
                      </a:r>
                      <a:endParaRPr lang="pt-BR" sz="1200" kern="1200" dirty="0">
                        <a:solidFill>
                          <a:schemeClr val="dk1"/>
                        </a:solidFill>
                        <a:effectLst/>
                        <a:latin typeface="Nunito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pt-BR" sz="1200" kern="1200" dirty="0">
                        <a:solidFill>
                          <a:schemeClr val="dk1"/>
                        </a:solidFill>
                        <a:effectLst/>
                        <a:latin typeface="Nunito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sym typeface="Arial"/>
                        </a:rPr>
                        <a:t>Status quinzenal</a:t>
                      </a:r>
                      <a:endParaRPr lang="en-US" sz="1200" b="0" i="0" u="none" strike="noStrike" kern="1200" cap="none" dirty="0">
                        <a:solidFill>
                          <a:schemeClr val="dk1"/>
                        </a:solidFill>
                        <a:effectLst/>
                        <a:latin typeface="Nunito" pitchFamily="2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b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sym typeface="Arial"/>
                        </a:rPr>
                        <a:t>Alinhar o andamento do projeto de certificação MPS.BR</a:t>
                      </a:r>
                      <a:endParaRPr lang="pt-BR" sz="1200" b="0" i="0" u="none" strike="noStrike" kern="1200" cap="none" dirty="0">
                        <a:solidFill>
                          <a:schemeClr val="dk1"/>
                        </a:solidFill>
                        <a:effectLst/>
                        <a:latin typeface="Nunito" pitchFamily="2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ea typeface="+mn-ea"/>
                          <a:cs typeface="+mn-cs"/>
                          <a:sym typeface="Arial"/>
                        </a:rPr>
                        <a:t>Teams</a:t>
                      </a:r>
                      <a:endParaRPr lang="pt-BR" sz="1200" b="0" i="0" u="none" strike="noStrike" kern="1200" cap="none" dirty="0">
                        <a:solidFill>
                          <a:schemeClr val="dk1"/>
                        </a:solidFill>
                        <a:effectLst/>
                        <a:latin typeface="Nunito" pitchFamily="2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</a:rPr>
                        <a:t>Quinzenal</a:t>
                      </a:r>
                      <a:endParaRPr lang="pt-BR" sz="1200" kern="1200" dirty="0">
                        <a:solidFill>
                          <a:schemeClr val="dk1"/>
                        </a:solidFill>
                        <a:effectLst/>
                        <a:latin typeface="Nunito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</a:rPr>
                        <a:t>Grupo de processo</a:t>
                      </a:r>
                      <a:endParaRPr lang="pt-BR" sz="1200" kern="1200" dirty="0">
                        <a:solidFill>
                          <a:schemeClr val="dk1"/>
                        </a:solidFill>
                        <a:effectLst/>
                        <a:latin typeface="Nunito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 err="1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ea typeface="+mn-ea"/>
                          <a:cs typeface="+mn-cs"/>
                        </a:rPr>
                        <a:t>Vlaudemir</a:t>
                      </a:r>
                      <a:endParaRPr lang="pt-BR" sz="1200" kern="1200" dirty="0">
                        <a:solidFill>
                          <a:schemeClr val="dk1"/>
                        </a:solidFill>
                        <a:effectLst/>
                        <a:latin typeface="Nunito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11546236"/>
                  </a:ext>
                </a:extLst>
              </a:tr>
              <a:tr h="7053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sym typeface="Arial"/>
                        </a:rPr>
                        <a:t>Apresentação de resultado – Avaliação Inicial MPS.BR</a:t>
                      </a:r>
                      <a:endParaRPr lang="pt-BR" sz="1200" b="0" i="0" u="none" strike="noStrike" kern="1200" cap="none" dirty="0">
                        <a:solidFill>
                          <a:schemeClr val="dk1"/>
                        </a:solidFill>
                        <a:effectLst/>
                        <a:latin typeface="Nunito" pitchFamily="2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b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sym typeface="Arial"/>
                        </a:rPr>
                        <a:t>Apresentar o resultado da etapa Avaliação Inicial do MPS.BR</a:t>
                      </a:r>
                      <a:endParaRPr lang="pt-BR" sz="1200" b="0" i="0" u="none" strike="noStrike" kern="1200" cap="none" dirty="0">
                        <a:solidFill>
                          <a:schemeClr val="dk1"/>
                        </a:solidFill>
                        <a:effectLst/>
                        <a:latin typeface="Nunito" pitchFamily="2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ea typeface="+mn-ea"/>
                          <a:cs typeface="+mn-cs"/>
                          <a:sym typeface="Arial"/>
                        </a:rPr>
                        <a:t>Teams</a:t>
                      </a:r>
                      <a:endParaRPr lang="pt-BR" sz="1200" b="0" i="0" u="none" strike="noStrike" kern="1200" cap="none" dirty="0">
                        <a:solidFill>
                          <a:schemeClr val="dk1"/>
                        </a:solidFill>
                        <a:effectLst/>
                        <a:latin typeface="Nunito" pitchFamily="2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</a:rPr>
                        <a:t>Uma vez, na avaliação oficial</a:t>
                      </a:r>
                      <a:endParaRPr lang="pt-BR" sz="1200" kern="1200" dirty="0">
                        <a:solidFill>
                          <a:schemeClr val="dk1"/>
                        </a:solidFill>
                        <a:effectLst/>
                        <a:latin typeface="Nunito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</a:rPr>
                        <a:t>Equipe de avaliação MPS.BR , equipes envolvidas na avaliação</a:t>
                      </a:r>
                      <a:endParaRPr lang="pt-BR" sz="1200" kern="1200" dirty="0">
                        <a:solidFill>
                          <a:schemeClr val="dk1"/>
                        </a:solidFill>
                        <a:effectLst/>
                        <a:latin typeface="Nunito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pt-BR" sz="1200" kern="1200" dirty="0">
                        <a:solidFill>
                          <a:schemeClr val="dk1"/>
                        </a:solidFill>
                        <a:effectLst/>
                        <a:latin typeface="Nunito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5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sym typeface="Arial"/>
                        </a:rPr>
                        <a:t>Apresentação de resultado – Avaliação Final MPS.BR</a:t>
                      </a:r>
                      <a:endParaRPr lang="pt-BR" sz="1200" b="0" i="0" u="none" strike="noStrike" kern="1200" cap="none" dirty="0">
                        <a:solidFill>
                          <a:schemeClr val="dk1"/>
                        </a:solidFill>
                        <a:effectLst/>
                        <a:latin typeface="Nunito" pitchFamily="2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b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sym typeface="Arial"/>
                        </a:rPr>
                        <a:t>Apresentar o resultado da etapa </a:t>
                      </a:r>
                      <a:r>
                        <a:rPr lang="pt-BR" sz="1200" b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sym typeface="Arial"/>
                        </a:rPr>
                        <a:t>Avalialção</a:t>
                      </a:r>
                      <a:r>
                        <a:rPr lang="pt-BR" sz="1200" b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sym typeface="Arial"/>
                        </a:rPr>
                        <a:t> Final do MPS.BR</a:t>
                      </a:r>
                      <a:endParaRPr lang="pt-BR" sz="1200" b="0" i="0" u="none" strike="noStrike" kern="1200" cap="none" dirty="0">
                        <a:solidFill>
                          <a:schemeClr val="dk1"/>
                        </a:solidFill>
                        <a:effectLst/>
                        <a:latin typeface="Nunito" pitchFamily="2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ea typeface="+mn-ea"/>
                          <a:cs typeface="+mn-cs"/>
                          <a:sym typeface="Arial"/>
                        </a:rPr>
                        <a:t>Teams</a:t>
                      </a:r>
                      <a:endParaRPr lang="pt-BR" sz="1200" b="0" i="0" u="none" strike="noStrike" kern="1200" cap="none" dirty="0">
                        <a:solidFill>
                          <a:schemeClr val="dk1"/>
                        </a:solidFill>
                        <a:effectLst/>
                        <a:latin typeface="Nunito" pitchFamily="2" charset="0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pt-BR" sz="1200" b="0" i="0" u="none" strike="noStrike" kern="1200" cap="none" dirty="0">
                        <a:solidFill>
                          <a:schemeClr val="dk1"/>
                        </a:solidFill>
                        <a:effectLst/>
                        <a:latin typeface="Nunito" pitchFamily="2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</a:rPr>
                        <a:t>Uma vez, na avaliação oficial</a:t>
                      </a:r>
                      <a:endParaRPr lang="pt-BR" sz="1200" kern="1200" dirty="0">
                        <a:solidFill>
                          <a:schemeClr val="dk1"/>
                        </a:solidFill>
                        <a:effectLst/>
                        <a:latin typeface="Nunito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</a:rPr>
                        <a:t>Equipe de avaliação MPS.BR, equipes envolvidas na avaliação</a:t>
                      </a:r>
                      <a:endParaRPr lang="pt-BR" sz="1200" kern="1200" dirty="0">
                        <a:solidFill>
                          <a:schemeClr val="dk1"/>
                        </a:solidFill>
                        <a:effectLst/>
                        <a:latin typeface="Nunito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pt-BR" sz="1200" kern="1200" dirty="0">
                        <a:solidFill>
                          <a:schemeClr val="dk1"/>
                        </a:solidFill>
                        <a:effectLst/>
                        <a:latin typeface="Nunito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2850435"/>
                  </a:ext>
                </a:extLst>
              </a:tr>
            </a:tbl>
          </a:graphicData>
        </a:graphic>
      </p:graphicFrame>
      <p:sp>
        <p:nvSpPr>
          <p:cNvPr id="9" name="Google Shape;274;p53">
            <a:extLst>
              <a:ext uri="{FF2B5EF4-FFF2-40B4-BE49-F238E27FC236}">
                <a16:creationId xmlns:a16="http://schemas.microsoft.com/office/drawing/2014/main" id="{A405EFDA-2CE2-4E32-8D77-AFA20F163AB9}"/>
              </a:ext>
            </a:extLst>
          </p:cNvPr>
          <p:cNvSpPr/>
          <p:nvPr/>
        </p:nvSpPr>
        <p:spPr>
          <a:xfrm>
            <a:off x="0" y="425515"/>
            <a:ext cx="277200" cy="2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tx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9057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9B1FDA1-1ED5-4155-8CD0-09C37A445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Google Shape;598;p81">
            <a:extLst>
              <a:ext uri="{FF2B5EF4-FFF2-40B4-BE49-F238E27FC236}">
                <a16:creationId xmlns:a16="http://schemas.microsoft.com/office/drawing/2014/main" id="{3013F51B-B98A-4B0C-8F29-69F38A2C55EB}"/>
              </a:ext>
            </a:extLst>
          </p:cNvPr>
          <p:cNvSpPr txBox="1">
            <a:spLocks/>
          </p:cNvSpPr>
          <p:nvPr/>
        </p:nvSpPr>
        <p:spPr bwMode="gray">
          <a:xfrm>
            <a:off x="677616" y="1569684"/>
            <a:ext cx="7138200" cy="5017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36550" lvl="1" indent="-171450" algn="l" rtl="0">
              <a:lnSpc>
                <a:spcPct val="120000"/>
              </a:lnSpc>
              <a:buClrTx/>
              <a:buFontTx/>
            </a:pPr>
            <a:br>
              <a:rPr lang="pt-BR" sz="2400" dirty="0">
                <a:solidFill>
                  <a:srgbClr val="262626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pt-BR" sz="2600" dirty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promovesolucoes.com</a:t>
            </a:r>
            <a:br>
              <a:rPr lang="pt-BR" sz="2600" u="sng" dirty="0">
                <a:solidFill>
                  <a:srgbClr val="262626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pt-BR" sz="2600" u="sng" dirty="0">
                <a:solidFill>
                  <a:schemeClr val="bg2"/>
                </a:solidFill>
                <a:latin typeface="Proxima Nova"/>
                <a:ea typeface="Proxima Nova"/>
                <a:cs typeface="Proxima Nova"/>
                <a:sym typeface="Proxima Nov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contato@promovesolucoes.com</a:t>
            </a:r>
            <a:r>
              <a:rPr lang="pt-BR" sz="2600" dirty="0">
                <a:solidFill>
                  <a:schemeClr val="bg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br>
              <a:rPr lang="pt-BR" sz="2600" dirty="0">
                <a:solidFill>
                  <a:srgbClr val="262626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pt-BR" sz="2600" dirty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+55 21 3283-8340</a:t>
            </a:r>
          </a:p>
          <a:p>
            <a:pPr marL="165100" lvl="1" algn="l" rtl="0">
              <a:lnSpc>
                <a:spcPct val="120000"/>
              </a:lnSpc>
              <a:buClr>
                <a:schemeClr val="dk1"/>
              </a:buClr>
              <a:buFont typeface="Arial"/>
              <a:buNone/>
            </a:pPr>
            <a:r>
              <a:rPr lang="pt-BR" sz="2600" dirty="0">
                <a:solidFill>
                  <a:schemeClr val="bg2"/>
                </a:solidFill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r>
              <a:rPr lang="pt-BR" sz="2600" u="sng" dirty="0">
                <a:solidFill>
                  <a:schemeClr val="bg2"/>
                </a:solid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rrodrigues@promovesolucoes.com</a:t>
            </a:r>
            <a:r>
              <a:rPr lang="pt-BR" sz="2600" dirty="0">
                <a:solidFill>
                  <a:schemeClr val="bg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</a:p>
          <a:p>
            <a:pPr marL="336550" lvl="1" indent="-171450" algn="l" rtl="0">
              <a:lnSpc>
                <a:spcPct val="120000"/>
              </a:lnSpc>
              <a:buClr>
                <a:schemeClr val="dk1"/>
              </a:buClr>
              <a:buFont typeface="Arial"/>
              <a:buNone/>
            </a:pPr>
            <a:r>
              <a:rPr lang="pt-BR" sz="2600" dirty="0">
                <a:solidFill>
                  <a:srgbClr val="262626"/>
                </a:solidFill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r>
              <a:rPr lang="pt-BR" sz="2600" dirty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+55 21 99741-8265</a:t>
            </a:r>
          </a:p>
          <a:p>
            <a:pPr marL="336550" lvl="1" indent="-171450" algn="l" rtl="0">
              <a:lnSpc>
                <a:spcPct val="120000"/>
              </a:lnSpc>
              <a:buClrTx/>
              <a:buFontTx/>
            </a:pPr>
            <a:endParaRPr lang="pt-BR" sz="2600" dirty="0">
              <a:solidFill>
                <a:srgbClr val="26262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" name="Google Shape;600;p81">
            <a:extLst>
              <a:ext uri="{FF2B5EF4-FFF2-40B4-BE49-F238E27FC236}">
                <a16:creationId xmlns:a16="http://schemas.microsoft.com/office/drawing/2014/main" id="{15E141B6-5BA4-4754-96D0-DC21153044CE}"/>
              </a:ext>
            </a:extLst>
          </p:cNvPr>
          <p:cNvCxnSpPr/>
          <p:nvPr/>
        </p:nvCxnSpPr>
        <p:spPr>
          <a:xfrm rot="10800000">
            <a:off x="831354" y="1618054"/>
            <a:ext cx="554100" cy="0"/>
          </a:xfrm>
          <a:prstGeom prst="straightConnector1">
            <a:avLst/>
          </a:prstGeom>
          <a:noFill/>
          <a:ln w="9525" cap="flat" cmpd="sng">
            <a:solidFill>
              <a:srgbClr val="0E446B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9" name="Google Shape;603;p81">
            <a:extLst>
              <a:ext uri="{FF2B5EF4-FFF2-40B4-BE49-F238E27FC236}">
                <a16:creationId xmlns:a16="http://schemas.microsoft.com/office/drawing/2014/main" id="{3C76FC4E-4911-43C1-B76C-A06DA51B661B}"/>
              </a:ext>
            </a:extLst>
          </p:cNvPr>
          <p:cNvSpPr txBox="1"/>
          <p:nvPr/>
        </p:nvSpPr>
        <p:spPr>
          <a:xfrm>
            <a:off x="722126" y="1054950"/>
            <a:ext cx="65505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bg1"/>
                </a:solidFill>
                <a:latin typeface="+mj-lt"/>
                <a:ea typeface="Proxima Nova"/>
                <a:cs typeface="Proxima Nova"/>
                <a:sym typeface="Proxima Nova"/>
              </a:rPr>
              <a:t>ProMove - Business </a:t>
            </a:r>
            <a:r>
              <a:rPr lang="pt-BR" sz="3200" dirty="0" err="1">
                <a:solidFill>
                  <a:schemeClr val="bg1"/>
                </a:solidFill>
                <a:latin typeface="+mj-lt"/>
                <a:ea typeface="Proxima Nova"/>
                <a:cs typeface="Proxima Nova"/>
                <a:sym typeface="Proxima Nova"/>
              </a:rPr>
              <a:t>Innovation</a:t>
            </a:r>
            <a:endParaRPr sz="3200" dirty="0">
              <a:solidFill>
                <a:schemeClr val="bg1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" name="Google Shape;605;p81">
            <a:extLst>
              <a:ext uri="{FF2B5EF4-FFF2-40B4-BE49-F238E27FC236}">
                <a16:creationId xmlns:a16="http://schemas.microsoft.com/office/drawing/2014/main" id="{00F326A5-688C-47EB-9152-EB2F3A37CF2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339" y="5877786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06;p81">
            <a:extLst>
              <a:ext uri="{FF2B5EF4-FFF2-40B4-BE49-F238E27FC236}">
                <a16:creationId xmlns:a16="http://schemas.microsoft.com/office/drawing/2014/main" id="{E5E1EC4B-3954-4A54-9B11-255B8F67B8B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08666" y="5877179"/>
            <a:ext cx="306000" cy="3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604;p81">
            <a:extLst>
              <a:ext uri="{FF2B5EF4-FFF2-40B4-BE49-F238E27FC236}">
                <a16:creationId xmlns:a16="http://schemas.microsoft.com/office/drawing/2014/main" id="{0543CA7C-EBA1-4274-B333-9549919C0DF1}"/>
              </a:ext>
            </a:extLst>
          </p:cNvPr>
          <p:cNvSpPr txBox="1"/>
          <p:nvPr/>
        </p:nvSpPr>
        <p:spPr>
          <a:xfrm>
            <a:off x="765653" y="5822110"/>
            <a:ext cx="71382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6553" marR="0" lvl="1" indent="-17145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Proxima Nova"/>
              <a:buNone/>
            </a:pPr>
            <a:r>
              <a:rPr lang="pt-BR" sz="2000" b="0" i="0" u="none" strike="noStrike" cap="none" dirty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	/</a:t>
            </a:r>
            <a:r>
              <a:rPr lang="pt-BR" sz="2000" b="0" i="0" u="none" strike="noStrike" cap="none" dirty="0" err="1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promovesolucoes</a:t>
            </a:r>
            <a:r>
              <a:rPr lang="pt-BR" sz="2000" b="0" i="0" u="none" strike="noStrike" cap="none" dirty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	       @promovesolucoes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13" name="Google Shape;276;p53">
            <a:extLst>
              <a:ext uri="{FF2B5EF4-FFF2-40B4-BE49-F238E27FC236}">
                <a16:creationId xmlns:a16="http://schemas.microsoft.com/office/drawing/2014/main" id="{4641DA8C-A0E8-40C3-A8BD-3E631F17E9A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465153" y="5600693"/>
            <a:ext cx="999600" cy="666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712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A750EF4C-990E-4D92-A821-6F742977C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CE1B593-017D-4CAA-9E64-92F5EF85F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2770E66-D79F-4ACD-BC33-0E7F0AA14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156AA266-8E32-41F2-9919-33D431005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F4A4880-A86F-4398-AFEB-CC4A694A2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BF1390FC-32F5-4255-B81D-CF5B0962D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7578884-2B62-4724-BFB5-9D1C15EC5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A946BFE-691A-42A2-BB69-AC4A8BF45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B9A446F7-DA1A-4333-A02F-32835A2DF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8" name="Freeform 5">
              <a:extLst>
                <a:ext uri="{FF2B5EF4-FFF2-40B4-BE49-F238E27FC236}">
                  <a16:creationId xmlns:a16="http://schemas.microsoft.com/office/drawing/2014/main" id="{E66E302E-B50B-46D6-9540-94BCF70B3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9" name="Freeform 5">
              <a:extLst>
                <a:ext uri="{FF2B5EF4-FFF2-40B4-BE49-F238E27FC236}">
                  <a16:creationId xmlns:a16="http://schemas.microsoft.com/office/drawing/2014/main" id="{EDA34A87-5D28-4516-B280-4F078A392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02B72A2-60A1-41E3-AD56-D2EE44156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73" name="Google Shape;273;p53"/>
          <p:cNvSpPr txBox="1"/>
          <p:nvPr/>
        </p:nvSpPr>
        <p:spPr>
          <a:xfrm>
            <a:off x="836247" y="1085549"/>
            <a:ext cx="3430947" cy="468690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r" defTabSz="457200"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 err="1">
                <a:solidFill>
                  <a:schemeClr val="tx1"/>
                </a:solidFill>
                <a:latin typeface="Nunito" pitchFamily="2" charset="0"/>
                <a:ea typeface="+mj-ea"/>
                <a:cs typeface="+mj-cs"/>
                <a:sym typeface="Nunito"/>
              </a:rPr>
              <a:t>Objetivo</a:t>
            </a:r>
            <a:endParaRPr lang="en-US" sz="3600" kern="1200" dirty="0">
              <a:solidFill>
                <a:schemeClr val="tx1"/>
              </a:solidFill>
              <a:latin typeface="Nunito" pitchFamily="2" charset="0"/>
              <a:ea typeface="+mj-ea"/>
              <a:cs typeface="+mj-cs"/>
              <a:sym typeface="Nunito"/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CE6D46-413F-4DDF-B4EE-067AC481AFF4}"/>
              </a:ext>
            </a:extLst>
          </p:cNvPr>
          <p:cNvSpPr txBox="1"/>
          <p:nvPr/>
        </p:nvSpPr>
        <p:spPr>
          <a:xfrm>
            <a:off x="5041399" y="1085549"/>
            <a:ext cx="5579707" cy="4686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kern="1200" dirty="0" err="1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rPr>
              <a:t>Implementar</a:t>
            </a:r>
            <a:r>
              <a:rPr lang="en-US" sz="2000" kern="1200" dirty="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rPr>
              <a:t>melhoria</a:t>
            </a:r>
            <a:r>
              <a:rPr lang="en-US" sz="2000" kern="1200" dirty="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rPr>
              <a:t> dos </a:t>
            </a:r>
            <a:r>
              <a:rPr lang="en-US" sz="2000" kern="1200" dirty="0" err="1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rPr>
              <a:t>processos</a:t>
            </a:r>
            <a:r>
              <a:rPr lang="en-US" sz="2000" kern="1200" dirty="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rPr>
              <a:t>internos</a:t>
            </a:r>
            <a:r>
              <a:rPr lang="en-US" sz="2000" kern="1200" dirty="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rPr>
              <a:t> da Tellus, com o </a:t>
            </a:r>
            <a:r>
              <a:rPr lang="en-US" sz="2000" kern="1200" dirty="0" err="1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rPr>
              <a:t>objetivo</a:t>
            </a:r>
            <a:r>
              <a:rPr lang="en-US" sz="2000" kern="1200" dirty="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rPr>
              <a:t> de </a:t>
            </a:r>
            <a:r>
              <a:rPr lang="en-US" sz="2000" kern="1200" dirty="0" err="1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rPr>
              <a:t>obter</a:t>
            </a:r>
            <a:r>
              <a:rPr lang="en-US" sz="2000" kern="1200" dirty="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rPr>
              <a:t> o </a:t>
            </a:r>
            <a:r>
              <a:rPr lang="en-US" sz="2000" kern="1200" dirty="0" err="1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rPr>
              <a:t>nível</a:t>
            </a:r>
            <a:r>
              <a:rPr lang="en-US" sz="2000" kern="1200" dirty="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rPr>
              <a:t> C de </a:t>
            </a:r>
            <a:r>
              <a:rPr lang="en-US" sz="2000" kern="1200" dirty="0" err="1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rPr>
              <a:t>maturidade</a:t>
            </a:r>
            <a:r>
              <a:rPr lang="en-US" sz="2000" kern="1200" dirty="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rPr>
              <a:t> do MPS.BR-SW </a:t>
            </a:r>
            <a:r>
              <a:rPr lang="en-US" sz="2000" kern="1200" dirty="0" err="1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rPr>
              <a:t>versão</a:t>
            </a:r>
            <a:r>
              <a:rPr lang="en-US" sz="2000" kern="1200" dirty="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rPr>
              <a:t> 2021.</a:t>
            </a:r>
          </a:p>
        </p:txBody>
      </p:sp>
      <p:sp>
        <p:nvSpPr>
          <p:cNvPr id="111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13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75" name="Google Shape;275;p53"/>
          <p:cNvSpPr txBox="1">
            <a:spLocks noGrp="1"/>
          </p:cNvSpPr>
          <p:nvPr>
            <p:ph type="sldNum" sz="quarter" idx="12"/>
          </p:nvPr>
        </p:nvSpPr>
        <p:spPr>
          <a:xfrm>
            <a:off x="10792691" y="6391838"/>
            <a:ext cx="838199" cy="30479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lvl="0" indent="0" algn="r" defTabSz="4572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900" kern="1200">
                <a:solidFill>
                  <a:srgbClr val="B31166"/>
                </a:solidFill>
                <a:latin typeface="+mn-lt"/>
                <a:ea typeface="+mn-ea"/>
                <a:cs typeface="+mn-cs"/>
                <a:sym typeface="Proxima Nova"/>
              </a:rPr>
              <a:pPr lvl="0" indent="0" algn="r" defTabSz="4572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2</a:t>
            </a:fld>
            <a:endParaRPr lang="en-US" sz="900" kern="1200">
              <a:solidFill>
                <a:srgbClr val="B31166"/>
              </a:solidFill>
              <a:latin typeface="+mn-lt"/>
              <a:ea typeface="+mn-ea"/>
              <a:cs typeface="+mn-cs"/>
              <a:sym typeface="Proxima Nova"/>
            </a:endParaRPr>
          </a:p>
        </p:txBody>
      </p:sp>
      <p:sp>
        <p:nvSpPr>
          <p:cNvPr id="274" name="Google Shape;274;p53"/>
          <p:cNvSpPr/>
          <p:nvPr/>
        </p:nvSpPr>
        <p:spPr>
          <a:xfrm>
            <a:off x="0" y="425515"/>
            <a:ext cx="277200" cy="2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tx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65153" y="5600693"/>
            <a:ext cx="999600" cy="66690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EC17CA5-99DE-BFEC-7291-D1F681E87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33337"/>
            <a:ext cx="7581900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52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3"/>
          <p:cNvSpPr txBox="1">
            <a:spLocks noGrp="1"/>
          </p:cNvSpPr>
          <p:nvPr>
            <p:ph type="sldNum" sz="quarter" idx="12"/>
          </p:nvPr>
        </p:nvSpPr>
        <p:spPr>
          <a:xfrm>
            <a:off x="11493200" y="6431700"/>
            <a:ext cx="4989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fld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6" name="Google Shape;276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56956" y="6041778"/>
            <a:ext cx="999600" cy="6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74;p53">
            <a:extLst>
              <a:ext uri="{FF2B5EF4-FFF2-40B4-BE49-F238E27FC236}">
                <a16:creationId xmlns:a16="http://schemas.microsoft.com/office/drawing/2014/main" id="{E0F2CB68-C5E1-4779-9146-2D994B2AA97B}"/>
              </a:ext>
            </a:extLst>
          </p:cNvPr>
          <p:cNvSpPr/>
          <p:nvPr/>
        </p:nvSpPr>
        <p:spPr>
          <a:xfrm>
            <a:off x="0" y="425515"/>
            <a:ext cx="277200" cy="2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tx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9AFCDE-E715-55E0-629B-9C0D6E541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633" y="561865"/>
            <a:ext cx="9138123" cy="588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7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3"/>
          <p:cNvSpPr txBox="1"/>
          <p:nvPr/>
        </p:nvSpPr>
        <p:spPr>
          <a:xfrm>
            <a:off x="344659" y="374871"/>
            <a:ext cx="7022792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2400" b="1">
                <a:solidFill>
                  <a:srgbClr val="E20074"/>
                </a:solidFill>
                <a:latin typeface="Nunito"/>
                <a:ea typeface="Nunito"/>
                <a:cs typeface="Nunito"/>
              </a:defRPr>
            </a:lvl1pPr>
          </a:lstStyle>
          <a:p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+mj-lt"/>
                <a:sym typeface="Nunito"/>
              </a:rPr>
              <a:t>Planejamento de Marcos do Projeto</a:t>
            </a:r>
            <a:endParaRPr dirty="0">
              <a:solidFill>
                <a:schemeClr val="tx2">
                  <a:lumMod val="75000"/>
                </a:schemeClr>
              </a:solidFill>
              <a:latin typeface="+mj-lt"/>
              <a:sym typeface="Nunito"/>
            </a:endParaRPr>
          </a:p>
        </p:txBody>
      </p:sp>
      <p:sp>
        <p:nvSpPr>
          <p:cNvPr id="275" name="Google Shape;275;p53"/>
          <p:cNvSpPr txBox="1">
            <a:spLocks noGrp="1"/>
          </p:cNvSpPr>
          <p:nvPr>
            <p:ph type="sldNum" sz="quarter" idx="12"/>
          </p:nvPr>
        </p:nvSpPr>
        <p:spPr>
          <a:xfrm>
            <a:off x="11493200" y="6431700"/>
            <a:ext cx="4989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fld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6" name="Google Shape;276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56956" y="6041778"/>
            <a:ext cx="999600" cy="6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74;p53">
            <a:extLst>
              <a:ext uri="{FF2B5EF4-FFF2-40B4-BE49-F238E27FC236}">
                <a16:creationId xmlns:a16="http://schemas.microsoft.com/office/drawing/2014/main" id="{673E9B5C-7F41-413D-879B-9210D0F044DB}"/>
              </a:ext>
            </a:extLst>
          </p:cNvPr>
          <p:cNvSpPr/>
          <p:nvPr/>
        </p:nvSpPr>
        <p:spPr>
          <a:xfrm>
            <a:off x="0" y="425515"/>
            <a:ext cx="277200" cy="2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tx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38714B0-9F74-68F9-895D-0C86CD3FB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18846"/>
            <a:ext cx="12192000" cy="422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0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3"/>
          <p:cNvSpPr txBox="1"/>
          <p:nvPr/>
        </p:nvSpPr>
        <p:spPr>
          <a:xfrm>
            <a:off x="344660" y="374871"/>
            <a:ext cx="602258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2400" b="1">
                <a:solidFill>
                  <a:schemeClr val="tx2">
                    <a:lumMod val="75000"/>
                  </a:schemeClr>
                </a:solidFill>
                <a:latin typeface="+mj-lt"/>
                <a:ea typeface="Nunito"/>
                <a:cs typeface="Nunito"/>
              </a:defRPr>
            </a:lvl1pPr>
          </a:lstStyle>
          <a:p>
            <a:r>
              <a:rPr lang="pt-BR" dirty="0">
                <a:sym typeface="Nunito"/>
              </a:rPr>
              <a:t>Recursos Humanos – Equipe do Projeto</a:t>
            </a:r>
            <a:endParaRPr dirty="0">
              <a:sym typeface="Nunito"/>
            </a:endParaRPr>
          </a:p>
        </p:txBody>
      </p:sp>
      <p:sp>
        <p:nvSpPr>
          <p:cNvPr id="275" name="Google Shape;275;p53"/>
          <p:cNvSpPr txBox="1">
            <a:spLocks noGrp="1"/>
          </p:cNvSpPr>
          <p:nvPr>
            <p:ph type="sldNum" sz="quarter" idx="12"/>
          </p:nvPr>
        </p:nvSpPr>
        <p:spPr>
          <a:xfrm>
            <a:off x="11493200" y="6431700"/>
            <a:ext cx="4989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fld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6" name="Google Shape;276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56956" y="6041778"/>
            <a:ext cx="999600" cy="666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ela 1">
            <a:extLst>
              <a:ext uri="{FF2B5EF4-FFF2-40B4-BE49-F238E27FC236}">
                <a16:creationId xmlns:a16="http://schemas.microsoft.com/office/drawing/2014/main" id="{128F2210-C6BC-4068-8C92-8526651FB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567667"/>
              </p:ext>
            </p:extLst>
          </p:nvPr>
        </p:nvGraphicFramePr>
        <p:xfrm>
          <a:off x="424873" y="1187431"/>
          <a:ext cx="11068327" cy="29706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66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217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63981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47254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2"/>
                          </a:solidFill>
                          <a:latin typeface="Nunito" pitchFamily="2" charset="0"/>
                        </a:rPr>
                        <a:t>Nome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2"/>
                          </a:solidFill>
                          <a:latin typeface="Nunito" pitchFamily="2" charset="0"/>
                        </a:rPr>
                        <a:t>E-mail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2"/>
                          </a:solidFill>
                          <a:latin typeface="Nunito" pitchFamily="2" charset="0"/>
                        </a:rPr>
                        <a:t>Papel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ea typeface="+mn-ea"/>
                          <a:cs typeface="+mn-cs"/>
                          <a:sym typeface="Arial"/>
                        </a:rPr>
                        <a:t>Vlaudemir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ea typeface="+mn-ea"/>
                          <a:cs typeface="+mn-cs"/>
                          <a:sym typeface="Arial"/>
                        </a:rPr>
                        <a:t>Moraes</a:t>
                      </a: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ea typeface="+mn-ea"/>
                          <a:cs typeface="+mn-cs"/>
                          <a:sym typeface="Arial"/>
                        </a:rPr>
                        <a:t> de Andrade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b="0" i="0" u="none" strike="noStrike" kern="1200" cap="none" dirty="0">
                          <a:solidFill>
                            <a:schemeClr val="accent6"/>
                          </a:solidFill>
                          <a:effectLst/>
                          <a:latin typeface="Nunito" pitchFamily="2" charset="0"/>
                          <a:ea typeface="+mn-ea"/>
                          <a:cs typeface="+mn-cs"/>
                          <a:sym typeface="Arial"/>
                          <a:hlinkClick r:id="rId4"/>
                        </a:rPr>
                        <a:t>Vlaudemir.andrade@tellus.tec.br</a:t>
                      </a:r>
                      <a:r>
                        <a:rPr lang="pt-BR" sz="1200" b="0" i="0" u="none" strike="noStrike" kern="1200" cap="none" dirty="0">
                          <a:solidFill>
                            <a:schemeClr val="accent6"/>
                          </a:solidFill>
                          <a:effectLst/>
                          <a:latin typeface="Nunito" pitchFamily="2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ea typeface="+mn-ea"/>
                          <a:cs typeface="+mn-cs"/>
                        </a:rPr>
                        <a:t>Representante da alta gestão / medição organizacional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4265605"/>
                  </a:ext>
                </a:extLst>
              </a:tr>
              <a:tr h="383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ea typeface="+mn-ea"/>
                          <a:cs typeface="+mn-cs"/>
                          <a:sym typeface="Arial"/>
                        </a:rPr>
                        <a:t>Danielle Vieira </a:t>
                      </a: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ea typeface="+mn-ea"/>
                          <a:cs typeface="+mn-cs"/>
                          <a:sym typeface="Arial"/>
                        </a:rPr>
                        <a:t>Uchoa</a:t>
                      </a:r>
                      <a:endParaRPr lang="en-US" sz="1400" b="0" i="0" u="none" strike="noStrike" kern="1200" cap="none" dirty="0">
                        <a:solidFill>
                          <a:schemeClr val="dk1"/>
                        </a:solidFill>
                        <a:effectLst/>
                        <a:latin typeface="Nunito" pitchFamily="2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b="0" i="0" u="none" strike="noStrike" kern="1200" cap="none" dirty="0">
                          <a:solidFill>
                            <a:schemeClr val="accent6"/>
                          </a:solidFill>
                          <a:effectLst/>
                          <a:latin typeface="Nunito" pitchFamily="2" charset="0"/>
                          <a:ea typeface="+mn-ea"/>
                          <a:cs typeface="+mn-cs"/>
                          <a:sym typeface="Arial"/>
                          <a:hlinkClick r:id="rId5"/>
                        </a:rPr>
                        <a:t>Danielle.uchoa@tellus.tec.br</a:t>
                      </a:r>
                      <a:r>
                        <a:rPr lang="pt-BR" sz="1200" b="0" i="0" u="none" strike="noStrike" kern="1200" cap="none" dirty="0">
                          <a:solidFill>
                            <a:schemeClr val="accent6"/>
                          </a:solidFill>
                          <a:effectLst/>
                          <a:latin typeface="Nunito" pitchFamily="2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ea typeface="+mn-ea"/>
                          <a:cs typeface="+mn-cs"/>
                        </a:rPr>
                        <a:t>Analista de processos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6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kern="1200" cap="none" dirty="0" err="1">
                          <a:solidFill>
                            <a:schemeClr val="tx1"/>
                          </a:solidFill>
                          <a:effectLst/>
                          <a:latin typeface="Nunito" pitchFamily="2" charset="0"/>
                          <a:ea typeface="+mn-ea"/>
                          <a:cs typeface="+mn-cs"/>
                          <a:sym typeface="Arial"/>
                        </a:rPr>
                        <a:t>Grazielle</a:t>
                      </a:r>
                      <a:r>
                        <a:rPr lang="pt-BR" sz="14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Nunito" pitchFamily="2" charset="0"/>
                          <a:ea typeface="+mn-ea"/>
                          <a:cs typeface="+mn-cs"/>
                          <a:sym typeface="Arial"/>
                        </a:rPr>
                        <a:t> Ramos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b="0" i="0" u="none" strike="noStrike" kern="1200" cap="none" dirty="0">
                          <a:solidFill>
                            <a:srgbClr val="C00000"/>
                          </a:solidFill>
                          <a:effectLst/>
                          <a:latin typeface="Nunito" pitchFamily="2" charset="0"/>
                          <a:ea typeface="+mn-ea"/>
                          <a:cs typeface="+mn-cs"/>
                          <a:sym typeface="Arial"/>
                          <a:hlinkClick r:id="rId6"/>
                        </a:rPr>
                        <a:t>Grazielle.ribeiro@tellus.tec.br</a:t>
                      </a:r>
                      <a:r>
                        <a:rPr lang="pt-BR" sz="1200" b="0" i="0" u="none" strike="noStrike" kern="1200" cap="none" dirty="0">
                          <a:solidFill>
                            <a:srgbClr val="C00000"/>
                          </a:solidFill>
                          <a:effectLst/>
                          <a:latin typeface="Nunito" pitchFamily="2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ea typeface="+mn-ea"/>
                          <a:cs typeface="+mn-cs"/>
                        </a:rPr>
                        <a:t>Auditor de qualidade (projeto) / Analista de processos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34955811"/>
                  </a:ext>
                </a:extLst>
              </a:tr>
              <a:tr h="3496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ea typeface="+mn-ea"/>
                          <a:cs typeface="+mn-cs"/>
                          <a:sym typeface="Arial"/>
                        </a:rPr>
                        <a:t>Juliana Monteiro de Almeida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b="0" i="0" u="none" strike="noStrike" kern="1200" cap="none" dirty="0">
                          <a:solidFill>
                            <a:srgbClr val="C00000"/>
                          </a:solidFill>
                          <a:effectLst/>
                          <a:latin typeface="Nunito" pitchFamily="2" charset="0"/>
                          <a:ea typeface="+mn-ea"/>
                          <a:cs typeface="+mn-cs"/>
                          <a:sym typeface="Arial"/>
                          <a:hlinkClick r:id="rId7"/>
                        </a:rPr>
                        <a:t>Juliana.almeida@tellus.tec.br</a:t>
                      </a:r>
                      <a:r>
                        <a:rPr lang="pt-BR" sz="1200" b="0" i="0" u="none" strike="noStrike" kern="1200" cap="none" dirty="0">
                          <a:solidFill>
                            <a:srgbClr val="C00000"/>
                          </a:solidFill>
                          <a:effectLst/>
                          <a:latin typeface="Nunito" pitchFamily="2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ea typeface="+mn-ea"/>
                          <a:cs typeface="+mn-cs"/>
                        </a:rPr>
                        <a:t>Analista de processos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5139119"/>
                  </a:ext>
                </a:extLst>
              </a:tr>
              <a:tr h="3316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ea typeface="+mn-ea"/>
                          <a:cs typeface="+mn-cs"/>
                          <a:sym typeface="Arial"/>
                        </a:rPr>
                        <a:t>Fábio de Andrade Ferreira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b="0" i="0" u="none" strike="noStrike" kern="1200" cap="none" dirty="0">
                          <a:solidFill>
                            <a:srgbClr val="C00000"/>
                          </a:solidFill>
                          <a:effectLst/>
                          <a:latin typeface="Nunito" pitchFamily="2" charset="0"/>
                          <a:ea typeface="+mn-ea"/>
                          <a:cs typeface="+mn-cs"/>
                          <a:sym typeface="Arial"/>
                          <a:hlinkClick r:id="rId8"/>
                        </a:rPr>
                        <a:t>Fabio.andrade@tellus.tec.br</a:t>
                      </a:r>
                      <a:r>
                        <a:rPr lang="pt-BR" sz="1200" b="0" i="0" u="none" strike="noStrike" kern="1200" cap="none" dirty="0">
                          <a:solidFill>
                            <a:srgbClr val="C00000"/>
                          </a:solidFill>
                          <a:effectLst/>
                          <a:latin typeface="Nunito" pitchFamily="2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ea typeface="+mn-ea"/>
                          <a:cs typeface="+mn-cs"/>
                        </a:rPr>
                        <a:t>Auditor de qualidade (organizacional)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4652832"/>
                  </a:ext>
                </a:extLst>
              </a:tr>
              <a:tr h="3496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ea typeface="+mn-ea"/>
                          <a:cs typeface="+mn-cs"/>
                          <a:sym typeface="Arial"/>
                        </a:rPr>
                        <a:t>Rafael Rodrigues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b="0" i="0" u="none" strike="noStrike" kern="1200" cap="none" dirty="0">
                          <a:solidFill>
                            <a:srgbClr val="C00000"/>
                          </a:solidFill>
                          <a:effectLst/>
                          <a:latin typeface="Nunito" pitchFamily="2" charset="0"/>
                          <a:ea typeface="+mn-ea"/>
                          <a:cs typeface="+mn-cs"/>
                          <a:sym typeface="Arial"/>
                          <a:hlinkClick r:id="rId9"/>
                        </a:rPr>
                        <a:t>rrodrigues@promovesolucoes.com</a:t>
                      </a:r>
                      <a:r>
                        <a:rPr lang="pt-BR" sz="1200" b="0" i="0" u="none" strike="noStrike" kern="1200" cap="none" dirty="0">
                          <a:solidFill>
                            <a:srgbClr val="C00000"/>
                          </a:solidFill>
                          <a:effectLst/>
                          <a:latin typeface="Nunito" pitchFamily="2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ea typeface="+mn-ea"/>
                          <a:cs typeface="+mn-cs"/>
                        </a:rPr>
                        <a:t>Auditor de qualidade (externa) / Consultor externo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6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ea typeface="+mn-ea"/>
                          <a:cs typeface="+mn-cs"/>
                          <a:sym typeface="Arial"/>
                        </a:rPr>
                        <a:t>Priscila Lustosa Barbosa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b="0" i="0" u="none" strike="noStrike" kern="1200" cap="none" dirty="0">
                          <a:solidFill>
                            <a:srgbClr val="C00000"/>
                          </a:solidFill>
                          <a:effectLst/>
                          <a:latin typeface="Nunito" pitchFamily="2" charset="0"/>
                          <a:ea typeface="+mn-ea"/>
                          <a:cs typeface="+mn-cs"/>
                          <a:sym typeface="Arial"/>
                          <a:hlinkClick r:id="rId10"/>
                        </a:rPr>
                        <a:t>Priscila.lustosa@tellus.tec.br</a:t>
                      </a:r>
                      <a:r>
                        <a:rPr lang="pt-BR" sz="1200" b="0" i="0" u="none" strike="noStrike" kern="1200" cap="none" dirty="0">
                          <a:solidFill>
                            <a:srgbClr val="C00000"/>
                          </a:solidFill>
                          <a:effectLst/>
                          <a:latin typeface="Nunito" pitchFamily="2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Nunito" pitchFamily="2" charset="0"/>
                          <a:ea typeface="+mn-ea"/>
                          <a:cs typeface="+mn-cs"/>
                        </a:rPr>
                        <a:t>Analista de RH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6595236"/>
                  </a:ext>
                </a:extLst>
              </a:tr>
            </a:tbl>
          </a:graphicData>
        </a:graphic>
      </p:graphicFrame>
      <p:sp>
        <p:nvSpPr>
          <p:cNvPr id="8" name="Google Shape;274;p53">
            <a:extLst>
              <a:ext uri="{FF2B5EF4-FFF2-40B4-BE49-F238E27FC236}">
                <a16:creationId xmlns:a16="http://schemas.microsoft.com/office/drawing/2014/main" id="{226DD238-B9BD-4C1F-97F5-7BEA9A8CFF68}"/>
              </a:ext>
            </a:extLst>
          </p:cNvPr>
          <p:cNvSpPr/>
          <p:nvPr/>
        </p:nvSpPr>
        <p:spPr>
          <a:xfrm>
            <a:off x="0" y="425515"/>
            <a:ext cx="277200" cy="2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tx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5448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3"/>
          <p:cNvSpPr txBox="1"/>
          <p:nvPr/>
        </p:nvSpPr>
        <p:spPr>
          <a:xfrm>
            <a:off x="344660" y="374871"/>
            <a:ext cx="5376632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2400" b="1">
                <a:solidFill>
                  <a:schemeClr val="tx2">
                    <a:lumMod val="75000"/>
                  </a:schemeClr>
                </a:solidFill>
                <a:latin typeface="+mj-lt"/>
                <a:ea typeface="Nunito"/>
                <a:cs typeface="Nunito"/>
              </a:defRPr>
            </a:lvl1pPr>
          </a:lstStyle>
          <a:p>
            <a:r>
              <a:rPr lang="pt-BR" dirty="0">
                <a:sym typeface="Nunito"/>
              </a:rPr>
              <a:t>Envolvimento de cada área</a:t>
            </a:r>
            <a:endParaRPr dirty="0">
              <a:sym typeface="Nunito"/>
            </a:endParaRPr>
          </a:p>
        </p:txBody>
      </p:sp>
      <p:sp>
        <p:nvSpPr>
          <p:cNvPr id="275" name="Google Shape;275;p53"/>
          <p:cNvSpPr txBox="1">
            <a:spLocks noGrp="1"/>
          </p:cNvSpPr>
          <p:nvPr>
            <p:ph type="sldNum" sz="quarter" idx="12"/>
          </p:nvPr>
        </p:nvSpPr>
        <p:spPr>
          <a:xfrm>
            <a:off x="11493200" y="6431700"/>
            <a:ext cx="4989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7</a:t>
            </a:fld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6" name="Google Shape;276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56956" y="6041778"/>
            <a:ext cx="999600" cy="6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A6CD786C-BAAC-4F3E-8E42-A43808AC007E}"/>
              </a:ext>
            </a:extLst>
          </p:cNvPr>
          <p:cNvSpPr txBox="1"/>
          <p:nvPr/>
        </p:nvSpPr>
        <p:spPr>
          <a:xfrm>
            <a:off x="427269" y="1200744"/>
            <a:ext cx="5409879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pt-BR" sz="2800" dirty="0">
                <a:solidFill>
                  <a:schemeClr val="bg2"/>
                </a:solidFill>
                <a:latin typeface="Nunito" panose="020B0604020202020204" charset="0"/>
              </a:rPr>
              <a:t>Líder de projeto</a:t>
            </a:r>
            <a:endParaRPr lang="en-US" sz="2800" dirty="0">
              <a:solidFill>
                <a:schemeClr val="bg2"/>
              </a:solidFill>
              <a:latin typeface="Nunito" panose="020B0604020202020204" charset="0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3AA71C88-4502-497C-9694-467D12F9FC27}"/>
              </a:ext>
            </a:extLst>
          </p:cNvPr>
          <p:cNvSpPr txBox="1"/>
          <p:nvPr/>
        </p:nvSpPr>
        <p:spPr>
          <a:xfrm>
            <a:off x="138600" y="1787171"/>
            <a:ext cx="570528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b="1" u="sng" dirty="0">
                <a:solidFill>
                  <a:schemeClr val="accent1">
                    <a:lumMod val="50000"/>
                  </a:schemeClr>
                </a:solidFill>
                <a:latin typeface="Nunito" panose="020B0604020202020204" charset="0"/>
              </a:rPr>
              <a:t>Executar os processos definidos em seus projetos;</a:t>
            </a: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Nunito" panose="020B0604020202020204" charset="0"/>
              </a:rPr>
              <a:t>Evidenciar documentos e tarefas solicitadas pelo processo;</a:t>
            </a: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Nunito" panose="020B0604020202020204" charset="0"/>
              </a:rPr>
              <a:t>Resolver não-conformidades das auditorias;</a:t>
            </a: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Nunito" panose="020B0604020202020204" charset="0"/>
              </a:rPr>
              <a:t>Participar pontualmente das avaliações planejadas;</a:t>
            </a: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b="1" u="sng" dirty="0">
                <a:solidFill>
                  <a:schemeClr val="accent1">
                    <a:lumMod val="50000"/>
                  </a:schemeClr>
                </a:solidFill>
                <a:latin typeface="Nunito" panose="020B0604020202020204" charset="0"/>
              </a:rPr>
              <a:t>Participar dos treinamentos planejados.</a:t>
            </a: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78067DBA-D88F-4D66-9D74-6DF5396A481A}"/>
              </a:ext>
            </a:extLst>
          </p:cNvPr>
          <p:cNvSpPr txBox="1"/>
          <p:nvPr/>
        </p:nvSpPr>
        <p:spPr>
          <a:xfrm>
            <a:off x="427268" y="4079594"/>
            <a:ext cx="5376631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pt-BR" sz="2000" dirty="0">
                <a:solidFill>
                  <a:schemeClr val="bg2"/>
                </a:solidFill>
                <a:latin typeface="Nunito" panose="020B0604020202020204" charset="0"/>
              </a:rPr>
              <a:t>Time de desenvolvimento (time </a:t>
            </a:r>
            <a:r>
              <a:rPr lang="pt-BR" sz="2000" dirty="0" err="1">
                <a:solidFill>
                  <a:schemeClr val="bg2"/>
                </a:solidFill>
                <a:latin typeface="Nunito" panose="020B0604020202020204" charset="0"/>
              </a:rPr>
              <a:t>scrum</a:t>
            </a:r>
            <a:r>
              <a:rPr lang="pt-BR" sz="2000" dirty="0">
                <a:solidFill>
                  <a:schemeClr val="bg2"/>
                </a:solidFill>
                <a:latin typeface="Nunito" panose="020B0604020202020204" charset="0"/>
              </a:rPr>
              <a:t>)</a:t>
            </a:r>
            <a:endParaRPr lang="en-US" sz="2000" dirty="0">
              <a:solidFill>
                <a:schemeClr val="bg2"/>
              </a:solidFill>
              <a:latin typeface="Nunito" panose="020B0604020202020204" charset="0"/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70417733-5A29-4DF8-A830-9413CCEAC2F9}"/>
              </a:ext>
            </a:extLst>
          </p:cNvPr>
          <p:cNvSpPr txBox="1"/>
          <p:nvPr/>
        </p:nvSpPr>
        <p:spPr>
          <a:xfrm>
            <a:off x="6582221" y="1545189"/>
            <a:ext cx="5409879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pt-BR" sz="2800" dirty="0">
                <a:solidFill>
                  <a:schemeClr val="bg2"/>
                </a:solidFill>
                <a:latin typeface="Nunito" panose="020B0604020202020204" charset="0"/>
              </a:rPr>
              <a:t>Grupo de processos </a:t>
            </a:r>
            <a:endParaRPr lang="en-US" sz="2800" dirty="0">
              <a:solidFill>
                <a:schemeClr val="bg2"/>
              </a:solidFill>
              <a:latin typeface="Nunito" panose="020B0604020202020204" charset="0"/>
            </a:endParaRPr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692C71F3-4B40-487A-A06A-DE3F6FFCA0A6}"/>
              </a:ext>
            </a:extLst>
          </p:cNvPr>
          <p:cNvSpPr txBox="1"/>
          <p:nvPr/>
        </p:nvSpPr>
        <p:spPr>
          <a:xfrm>
            <a:off x="277200" y="4710023"/>
            <a:ext cx="53766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b="1" u="sng" dirty="0">
                <a:solidFill>
                  <a:schemeClr val="accent1">
                    <a:lumMod val="50000"/>
                  </a:schemeClr>
                </a:solidFill>
                <a:latin typeface="Nunito" panose="020B0604020202020204" charset="0"/>
              </a:rPr>
              <a:t>Executar suas atividades seguindo os processos estabelecidos;</a:t>
            </a: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Nunito" panose="020B0604020202020204" charset="0"/>
              </a:rPr>
              <a:t>Evidenciar documentos e tarefas solicitadas pelo processo;</a:t>
            </a: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Nunito" panose="020B0604020202020204" charset="0"/>
              </a:rPr>
              <a:t>Participar pontualmente das avaliações planejadas;</a:t>
            </a: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b="1" u="sng" dirty="0">
                <a:solidFill>
                  <a:schemeClr val="accent1">
                    <a:lumMod val="50000"/>
                  </a:schemeClr>
                </a:solidFill>
                <a:latin typeface="Nunito" panose="020B0604020202020204" charset="0"/>
              </a:rPr>
              <a:t>Participar dos treinamentos planejados.</a:t>
            </a:r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id="{B9000B59-E1A9-4AB9-A95F-82509A7A4B1B}"/>
              </a:ext>
            </a:extLst>
          </p:cNvPr>
          <p:cNvSpPr txBox="1"/>
          <p:nvPr/>
        </p:nvSpPr>
        <p:spPr>
          <a:xfrm>
            <a:off x="6453260" y="2174939"/>
            <a:ext cx="537663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b="1" u="sng" dirty="0">
                <a:solidFill>
                  <a:schemeClr val="accent1">
                    <a:lumMod val="50000"/>
                  </a:schemeClr>
                </a:solidFill>
                <a:latin typeface="Nunito" panose="020B0604020202020204" charset="0"/>
              </a:rPr>
              <a:t>Garantir que os processos estão aderentes às práticas do MPS.BR;</a:t>
            </a: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Nunito" panose="020B0604020202020204" charset="0"/>
              </a:rPr>
              <a:t>Implementar e divulgar as melhorias no processo;</a:t>
            </a: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Nunito" panose="020B0604020202020204" charset="0"/>
              </a:rPr>
              <a:t>Treinar as equipes no uso do processo;</a:t>
            </a: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Nunito" panose="020B0604020202020204" charset="0"/>
              </a:rPr>
              <a:t>Participar pontualmente das avaliações planejadas.</a:t>
            </a:r>
          </a:p>
        </p:txBody>
      </p:sp>
      <p:sp>
        <p:nvSpPr>
          <p:cNvPr id="17" name="Google Shape;274;p53">
            <a:extLst>
              <a:ext uri="{FF2B5EF4-FFF2-40B4-BE49-F238E27FC236}">
                <a16:creationId xmlns:a16="http://schemas.microsoft.com/office/drawing/2014/main" id="{2478F604-C02A-4C2D-8EC1-20487AB3586D}"/>
              </a:ext>
            </a:extLst>
          </p:cNvPr>
          <p:cNvSpPr/>
          <p:nvPr/>
        </p:nvSpPr>
        <p:spPr>
          <a:xfrm>
            <a:off x="0" y="425515"/>
            <a:ext cx="277200" cy="2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tx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TextBox 2">
            <a:extLst>
              <a:ext uri="{FF2B5EF4-FFF2-40B4-BE49-F238E27FC236}">
                <a16:creationId xmlns:a16="http://schemas.microsoft.com/office/drawing/2014/main" id="{979A8AE3-C43F-410A-9B98-E9C4DBA6C6B1}"/>
              </a:ext>
            </a:extLst>
          </p:cNvPr>
          <p:cNvSpPr txBox="1"/>
          <p:nvPr/>
        </p:nvSpPr>
        <p:spPr>
          <a:xfrm>
            <a:off x="6582220" y="4479704"/>
            <a:ext cx="5409879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pt-BR" sz="2800" dirty="0">
                <a:solidFill>
                  <a:schemeClr val="bg2"/>
                </a:solidFill>
                <a:latin typeface="Nunito" panose="020B0604020202020204" charset="0"/>
              </a:rPr>
              <a:t>Grupo de auditoria interna</a:t>
            </a:r>
            <a:endParaRPr lang="en-US" sz="2800" dirty="0">
              <a:solidFill>
                <a:schemeClr val="bg2"/>
              </a:solidFill>
              <a:latin typeface="Nunito" panose="020B060402020202020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989FBA2-A174-4E3A-A4A8-0589E0D9E89D}"/>
              </a:ext>
            </a:extLst>
          </p:cNvPr>
          <p:cNvSpPr txBox="1"/>
          <p:nvPr/>
        </p:nvSpPr>
        <p:spPr>
          <a:xfrm>
            <a:off x="6453260" y="5251228"/>
            <a:ext cx="54615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Nunito" panose="020B0604020202020204" charset="0"/>
              </a:rPr>
              <a:t>Executar as auditorias para ajudar os projetos a seguir o processo;</a:t>
            </a:r>
          </a:p>
        </p:txBody>
      </p:sp>
    </p:spTree>
    <p:extLst>
      <p:ext uri="{BB962C8B-B14F-4D97-AF65-F5344CB8AC3E}">
        <p14:creationId xmlns:p14="http://schemas.microsoft.com/office/powerpoint/2010/main" val="217475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3"/>
          <p:cNvSpPr txBox="1"/>
          <p:nvPr/>
        </p:nvSpPr>
        <p:spPr>
          <a:xfrm>
            <a:off x="344660" y="374871"/>
            <a:ext cx="5376632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2400" b="1">
                <a:solidFill>
                  <a:schemeClr val="tx2">
                    <a:lumMod val="75000"/>
                  </a:schemeClr>
                </a:solidFill>
                <a:latin typeface="+mj-lt"/>
                <a:ea typeface="Nunito"/>
                <a:cs typeface="Nunito"/>
              </a:defRPr>
            </a:lvl1pPr>
          </a:lstStyle>
          <a:p>
            <a:r>
              <a:rPr lang="pt-BR" dirty="0">
                <a:sym typeface="Nunito"/>
              </a:rPr>
              <a:t>Ferramentas utilizadas</a:t>
            </a:r>
            <a:endParaRPr dirty="0">
              <a:sym typeface="Nunito"/>
            </a:endParaRPr>
          </a:p>
        </p:txBody>
      </p:sp>
      <p:sp>
        <p:nvSpPr>
          <p:cNvPr id="275" name="Google Shape;275;p53"/>
          <p:cNvSpPr txBox="1">
            <a:spLocks noGrp="1"/>
          </p:cNvSpPr>
          <p:nvPr>
            <p:ph type="sldNum" sz="quarter" idx="12"/>
          </p:nvPr>
        </p:nvSpPr>
        <p:spPr>
          <a:xfrm>
            <a:off x="11493200" y="6431700"/>
            <a:ext cx="4989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8</a:t>
            </a:fld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6" name="Google Shape;276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56956" y="6041778"/>
            <a:ext cx="999600" cy="6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B36411A2-E984-495A-B9CE-E602E38C1636}"/>
              </a:ext>
            </a:extLst>
          </p:cNvPr>
          <p:cNvSpPr txBox="1"/>
          <p:nvPr/>
        </p:nvSpPr>
        <p:spPr>
          <a:xfrm>
            <a:off x="344659" y="1089898"/>
            <a:ext cx="112643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Nunito" panose="020B0604020202020204" charset="0"/>
              </a:rPr>
              <a:t>Organizacional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Nunito" panose="020B0604020202020204" charset="0"/>
            </a:endParaRP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Nunito" panose="020B0604020202020204" charset="0"/>
              </a:rPr>
              <a:t>Gestão</a:t>
            </a:r>
            <a:r>
              <a:rPr lang="en-US" sz="1800" b="1" dirty="0">
                <a:latin typeface="Nunito" panose="020B0604020202020204" charset="0"/>
              </a:rPr>
              <a:t> de </a:t>
            </a:r>
            <a:r>
              <a:rPr lang="en-US" sz="1800" b="1" dirty="0" err="1">
                <a:latin typeface="Nunito" panose="020B0604020202020204" charset="0"/>
              </a:rPr>
              <a:t>atividades</a:t>
            </a:r>
            <a:r>
              <a:rPr lang="en-US" sz="1800" b="1" dirty="0">
                <a:latin typeface="Nunito" panose="020B0604020202020204" charset="0"/>
              </a:rPr>
              <a:t> de </a:t>
            </a:r>
            <a:r>
              <a:rPr lang="en-US" sz="1800" b="1" dirty="0" err="1">
                <a:latin typeface="Nunito" panose="020B0604020202020204" charset="0"/>
              </a:rPr>
              <a:t>melhoria</a:t>
            </a:r>
            <a:r>
              <a:rPr lang="en-US" sz="1800" dirty="0">
                <a:latin typeface="Nunito" panose="020B0604020202020204" charset="0"/>
              </a:rPr>
              <a:t>: Trello (</a:t>
            </a:r>
            <a:r>
              <a:rPr lang="en-US" sz="1800" dirty="0" err="1">
                <a:latin typeface="Nunito" panose="020B0604020202020204" charset="0"/>
              </a:rPr>
              <a:t>atual</a:t>
            </a:r>
            <a:r>
              <a:rPr lang="en-US" sz="1800" dirty="0">
                <a:latin typeface="Nunito" panose="020B0604020202020204" charset="0"/>
              </a:rPr>
              <a:t>) / Azure DevOps (</a:t>
            </a:r>
            <a:r>
              <a:rPr lang="en-US" sz="1800" dirty="0" err="1">
                <a:latin typeface="Nunito" panose="020B0604020202020204" charset="0"/>
              </a:rPr>
              <a:t>futuro</a:t>
            </a:r>
            <a:r>
              <a:rPr lang="en-US" sz="1800" dirty="0">
                <a:latin typeface="Nunito" panose="020B0604020202020204" charset="0"/>
              </a:rPr>
              <a:t>)</a:t>
            </a: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Nunito" panose="020B0604020202020204" charset="0"/>
              </a:rPr>
              <a:t>Publicação</a:t>
            </a:r>
            <a:r>
              <a:rPr lang="en-US" sz="1800" b="1" dirty="0">
                <a:latin typeface="Nunito" panose="020B0604020202020204" charset="0"/>
              </a:rPr>
              <a:t> dos </a:t>
            </a:r>
            <a:r>
              <a:rPr lang="en-US" sz="1800" b="1" dirty="0" err="1">
                <a:latin typeface="Nunito" panose="020B0604020202020204" charset="0"/>
              </a:rPr>
              <a:t>ativos</a:t>
            </a:r>
            <a:r>
              <a:rPr lang="en-US" sz="1800" b="1" dirty="0">
                <a:latin typeface="Nunito" panose="020B0604020202020204" charset="0"/>
              </a:rPr>
              <a:t> de </a:t>
            </a:r>
            <a:r>
              <a:rPr lang="en-US" sz="1800" b="1" dirty="0" err="1">
                <a:latin typeface="Nunito" panose="020B0604020202020204" charset="0"/>
              </a:rPr>
              <a:t>processo</a:t>
            </a:r>
            <a:r>
              <a:rPr lang="en-US" sz="1800" dirty="0">
                <a:latin typeface="Nunito" panose="020B0604020202020204" charset="0"/>
              </a:rPr>
              <a:t>: </a:t>
            </a:r>
            <a:r>
              <a:rPr lang="en-US" sz="1800" dirty="0" err="1">
                <a:latin typeface="Nunito" panose="020B0604020202020204" charset="0"/>
              </a:rPr>
              <a:t>Github</a:t>
            </a:r>
            <a:endParaRPr lang="en-US" sz="1800" dirty="0">
              <a:latin typeface="Nunito" panose="020B0604020202020204" charset="0"/>
            </a:endParaRP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Nunito" panose="020B0604020202020204" charset="0"/>
              </a:rPr>
              <a:t>Armazenamento</a:t>
            </a:r>
            <a:r>
              <a:rPr lang="en-US" sz="1800" b="1" dirty="0">
                <a:latin typeface="Nunito" panose="020B0604020202020204" charset="0"/>
              </a:rPr>
              <a:t> de </a:t>
            </a:r>
            <a:r>
              <a:rPr lang="en-US" sz="1800" b="1" dirty="0" err="1">
                <a:latin typeface="Nunito" panose="020B0604020202020204" charset="0"/>
              </a:rPr>
              <a:t>documentação</a:t>
            </a:r>
            <a:r>
              <a:rPr lang="en-US" sz="1800" b="1" dirty="0">
                <a:latin typeface="Nunito" panose="020B0604020202020204" charset="0"/>
              </a:rPr>
              <a:t> </a:t>
            </a:r>
            <a:r>
              <a:rPr lang="en-US" sz="1800" b="1" dirty="0" err="1">
                <a:latin typeface="Nunito" panose="020B0604020202020204" charset="0"/>
              </a:rPr>
              <a:t>organizacional</a:t>
            </a:r>
            <a:r>
              <a:rPr lang="en-US" sz="1800" dirty="0">
                <a:latin typeface="Nunito" panose="020B0604020202020204" charset="0"/>
              </a:rPr>
              <a:t>: </a:t>
            </a:r>
            <a:r>
              <a:rPr lang="en-US" sz="1800" dirty="0" err="1">
                <a:solidFill>
                  <a:schemeClr val="tx1"/>
                </a:solidFill>
                <a:latin typeface="Nunito" panose="020B0604020202020204" charset="0"/>
              </a:rPr>
              <a:t>Github</a:t>
            </a:r>
            <a:endParaRPr lang="en-US" sz="1800" dirty="0">
              <a:solidFill>
                <a:schemeClr val="tx1"/>
              </a:solidFill>
              <a:latin typeface="Nunito" panose="020B0604020202020204" charset="0"/>
            </a:endParaRP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470161E2-4965-4DFE-9C3E-D306E9C303CC}"/>
              </a:ext>
            </a:extLst>
          </p:cNvPr>
          <p:cNvSpPr txBox="1"/>
          <p:nvPr/>
        </p:nvSpPr>
        <p:spPr>
          <a:xfrm>
            <a:off x="344659" y="3413988"/>
            <a:ext cx="112643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pt-BR" sz="2400" b="1" dirty="0">
                <a:solidFill>
                  <a:schemeClr val="accent1">
                    <a:lumMod val="50000"/>
                  </a:schemeClr>
                </a:solidFill>
                <a:latin typeface="Nunito" panose="020B0604020202020204" charset="0"/>
              </a:rPr>
              <a:t>Projetos</a:t>
            </a: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800" b="1" dirty="0">
                <a:latin typeface="Nunito" panose="020B0604020202020204" charset="0"/>
              </a:rPr>
              <a:t>Gestão de tarefas nos projetos</a:t>
            </a:r>
            <a:r>
              <a:rPr lang="pt-BR" sz="1800" dirty="0">
                <a:latin typeface="Nunito" panose="020B0604020202020204" charset="0"/>
              </a:rPr>
              <a:t>: </a:t>
            </a:r>
            <a:r>
              <a:rPr lang="pt-BR" sz="1800" dirty="0" err="1">
                <a:latin typeface="Nunito" panose="020B0604020202020204" charset="0"/>
              </a:rPr>
              <a:t>Trello</a:t>
            </a:r>
            <a:r>
              <a:rPr lang="pt-BR" sz="1800" dirty="0">
                <a:latin typeface="Nunito" panose="020B0604020202020204" charset="0"/>
              </a:rPr>
              <a:t> (atual) / Azure </a:t>
            </a:r>
            <a:r>
              <a:rPr lang="pt-BR" sz="1800" dirty="0" err="1">
                <a:latin typeface="Nunito" panose="020B0604020202020204" charset="0"/>
              </a:rPr>
              <a:t>DevOps</a:t>
            </a:r>
            <a:r>
              <a:rPr lang="pt-BR" sz="1800" dirty="0">
                <a:latin typeface="Nunito" panose="020B0604020202020204" charset="0"/>
              </a:rPr>
              <a:t> (futuro)</a:t>
            </a: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Nunito" panose="020B0604020202020204" charset="0"/>
              </a:rPr>
              <a:t>Armazenamento</a:t>
            </a:r>
            <a:r>
              <a:rPr lang="en-US" sz="1800" b="1" dirty="0">
                <a:latin typeface="Nunito" panose="020B0604020202020204" charset="0"/>
              </a:rPr>
              <a:t> de </a:t>
            </a:r>
            <a:r>
              <a:rPr lang="en-US" sz="1800" b="1" dirty="0" err="1">
                <a:latin typeface="Nunito" panose="020B0604020202020204" charset="0"/>
              </a:rPr>
              <a:t>documentação</a:t>
            </a:r>
            <a:r>
              <a:rPr lang="en-US" sz="1800" b="1" dirty="0">
                <a:latin typeface="Nunito" panose="020B0604020202020204" charset="0"/>
              </a:rPr>
              <a:t> de </a:t>
            </a:r>
            <a:r>
              <a:rPr lang="en-US" sz="1800" b="1" dirty="0" err="1">
                <a:latin typeface="Nunito" panose="020B0604020202020204" charset="0"/>
              </a:rPr>
              <a:t>projetos</a:t>
            </a:r>
            <a:r>
              <a:rPr lang="en-US" sz="1800" dirty="0">
                <a:latin typeface="Nunito" panose="020B0604020202020204" charset="0"/>
              </a:rPr>
              <a:t>: </a:t>
            </a:r>
            <a:r>
              <a:rPr lang="en-US" sz="1800" dirty="0" err="1">
                <a:latin typeface="Nunito" panose="020B0604020202020204" charset="0"/>
              </a:rPr>
              <a:t>Github</a:t>
            </a:r>
            <a:endParaRPr lang="en-US" sz="1800" dirty="0">
              <a:latin typeface="Nunito" panose="020B0604020202020204" charset="0"/>
            </a:endParaRP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Nunito" panose="020B0604020202020204" charset="0"/>
              </a:rPr>
              <a:t>Repositório</a:t>
            </a:r>
            <a:r>
              <a:rPr lang="en-US" sz="1800" b="1" dirty="0">
                <a:latin typeface="Nunito" panose="020B0604020202020204" charset="0"/>
              </a:rPr>
              <a:t> de Código</a:t>
            </a:r>
            <a:r>
              <a:rPr lang="en-US" sz="1800" dirty="0">
                <a:latin typeface="Nunito" panose="020B0604020202020204" charset="0"/>
              </a:rPr>
              <a:t>: </a:t>
            </a:r>
            <a:r>
              <a:rPr lang="en-US" sz="1800" dirty="0" err="1">
                <a:latin typeface="Nunito" panose="020B0604020202020204" charset="0"/>
              </a:rPr>
              <a:t>Github</a:t>
            </a:r>
            <a:endParaRPr lang="en-US" sz="1800" dirty="0">
              <a:latin typeface="Nunito" panose="020B0604020202020204" charset="0"/>
            </a:endParaRPr>
          </a:p>
        </p:txBody>
      </p:sp>
      <p:sp>
        <p:nvSpPr>
          <p:cNvPr id="11" name="Google Shape;274;p53">
            <a:extLst>
              <a:ext uri="{FF2B5EF4-FFF2-40B4-BE49-F238E27FC236}">
                <a16:creationId xmlns:a16="http://schemas.microsoft.com/office/drawing/2014/main" id="{36505DB2-12C5-4EB3-BD00-CFAEC104CAF3}"/>
              </a:ext>
            </a:extLst>
          </p:cNvPr>
          <p:cNvSpPr/>
          <p:nvPr/>
        </p:nvSpPr>
        <p:spPr>
          <a:xfrm>
            <a:off x="0" y="425515"/>
            <a:ext cx="277200" cy="2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tx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8026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BC1220D-DB8D-4605-969B-F51AB0BE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C658224-61C8-4F56-B736-6E9BEA20F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138475"/>
              </p:ext>
            </p:extLst>
          </p:nvPr>
        </p:nvGraphicFramePr>
        <p:xfrm>
          <a:off x="277200" y="559785"/>
          <a:ext cx="11516845" cy="613963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24114">
                  <a:extLst>
                    <a:ext uri="{9D8B030D-6E8A-4147-A177-3AD203B41FA5}">
                      <a16:colId xmlns:a16="http://schemas.microsoft.com/office/drawing/2014/main" val="574775973"/>
                    </a:ext>
                  </a:extLst>
                </a:gridCol>
                <a:gridCol w="5391807">
                  <a:extLst>
                    <a:ext uri="{9D8B030D-6E8A-4147-A177-3AD203B41FA5}">
                      <a16:colId xmlns:a16="http://schemas.microsoft.com/office/drawing/2014/main" val="3552505190"/>
                    </a:ext>
                  </a:extLst>
                </a:gridCol>
                <a:gridCol w="4800924">
                  <a:extLst>
                    <a:ext uri="{9D8B030D-6E8A-4147-A177-3AD203B41FA5}">
                      <a16:colId xmlns:a16="http://schemas.microsoft.com/office/drawing/2014/main" val="3126645011"/>
                    </a:ext>
                  </a:extLst>
                </a:gridCol>
              </a:tblGrid>
              <a:tr h="2812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ID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762" marR="287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Objetivo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762" marR="287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Meta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762" marR="28762" marT="0" marB="0" anchor="ctr"/>
                </a:tc>
                <a:extLst>
                  <a:ext uri="{0D108BD9-81ED-4DB2-BD59-A6C34878D82A}">
                    <a16:rowId xmlns:a16="http://schemas.microsoft.com/office/drawing/2014/main" val="307226116"/>
                  </a:ext>
                </a:extLst>
              </a:tr>
              <a:tr h="3970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Meta 1.1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5245" marR="0" indent="-190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pt-BR" sz="1100" b="0" i="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1.Aumentar o faturamento da área de desenvolvimento</a:t>
                      </a:r>
                      <a:endParaRPr lang="en-US" sz="1000" b="1" i="1" kern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Aumentar faturamento da área de desenvolvimento em 100% até dez/2023.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9472326"/>
                  </a:ext>
                </a:extLst>
              </a:tr>
              <a:tr h="3970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Meta 1.2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5245" marR="0" indent="-190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pt-BR" sz="1100" b="0" i="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1.Aumentar o faturamento da área de desenvolvimento </a:t>
                      </a:r>
                      <a:endParaRPr lang="en-US" sz="1000" b="1" i="1" kern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Manter 100% dos contratos de desenvolvimento vigentes em 2023.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8171909"/>
                  </a:ext>
                </a:extLst>
              </a:tr>
              <a:tr h="3970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Meta 2.1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5245" marR="0" indent="-190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pt-BR" sz="1100" b="0" i="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2.Aumentar rentabilidade dos projetos atuais</a:t>
                      </a:r>
                      <a:endParaRPr lang="en-US" sz="1000" b="1" i="1" kern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Aumentar rentabilidade dos projetos atuais na média de 5% até dez/2023.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9837347"/>
                  </a:ext>
                </a:extLst>
              </a:tr>
              <a:tr h="5350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Meta 3.1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5245" marR="0" indent="-190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pt-BR" sz="1100" b="0" i="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3.Manter a satisfação do cliente</a:t>
                      </a:r>
                      <a:endParaRPr lang="en-US" sz="1000" b="1" i="1" kern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Manter a satisfação do cliente acima de 85% em 2023.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97433401"/>
                  </a:ext>
                </a:extLst>
              </a:tr>
              <a:tr h="2591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Meta 4.1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5245" marR="0" indent="-190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pt-BR" sz="1100" b="0" i="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4.Aumentar a capacidade de produção dos times</a:t>
                      </a:r>
                      <a:endParaRPr lang="en-US" sz="1000" b="1" i="1" ker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Aumentar a capacidade dos times em 10% até dez/2023.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7926763"/>
                  </a:ext>
                </a:extLst>
              </a:tr>
              <a:tr h="3970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Meta 5.1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5245" marR="0" indent="-190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pt-BR" sz="1100" b="0" i="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5.Aumentar a participação em editais e concorrências públicas</a:t>
                      </a:r>
                      <a:endParaRPr lang="en-US" sz="1000" b="1" i="1" kern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Obter / manter a certificação MPS.BR SW nível C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1921976"/>
                  </a:ext>
                </a:extLst>
              </a:tr>
              <a:tr h="3970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Meta 5.2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5245" marR="0" indent="-190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pt-BR" sz="1100" b="0" i="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5.Aumentar a participação em editais e concorrências públicas</a:t>
                      </a:r>
                      <a:endParaRPr lang="en-US" sz="1000" b="1" i="1" kern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Diversificar os atestados de capacidade técnica com linguagem JAVA 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7216001"/>
                  </a:ext>
                </a:extLst>
              </a:tr>
              <a:tr h="5350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Meta 6.1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5245" marR="0" indent="-190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pt-BR" sz="1100" b="0" i="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6.Aumentar a atuação na iniciativa privada</a:t>
                      </a:r>
                      <a:endParaRPr lang="en-US" sz="1000" b="1" i="1" kern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Capacitar a equipe comercial contratada para entendimento da área de desenvolvimento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3229227"/>
                  </a:ext>
                </a:extLst>
              </a:tr>
              <a:tr h="2591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Meta 6.2 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5245" marR="0" indent="-190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pt-BR" sz="1100" b="0" i="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6.Aumentar a atuação na iniciativa privada</a:t>
                      </a:r>
                      <a:endParaRPr lang="en-US" sz="1000" b="1" i="1" kern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Atualizar o plano de marketing com a entrada de novos clientes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8353823"/>
                  </a:ext>
                </a:extLst>
              </a:tr>
              <a:tr h="2591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Meta 6.3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5245" marR="0" indent="-190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pt-BR" sz="1100" b="0" i="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6.Aumentar a atuação na iniciativa privada</a:t>
                      </a:r>
                      <a:endParaRPr lang="en-US" sz="1000" b="1" i="1" kern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Manter o novo site institucional com as novas parcerias/clientes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5163008"/>
                  </a:ext>
                </a:extLst>
              </a:tr>
              <a:tr h="3970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Meta 7.1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5245" marR="0" indent="-190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pt-BR" sz="1100" b="0" i="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7.Aumentar a capacitação dos colaboradores e da área de desenvolvimento da empresa</a:t>
                      </a:r>
                      <a:endParaRPr lang="en-US" sz="1000" b="1" i="1" kern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Certificar 03 profissionais em JAVA até o final de 2023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2085730"/>
                  </a:ext>
                </a:extLst>
              </a:tr>
              <a:tr h="2591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Meta 7.2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5245" marR="0" indent="-190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pt-BR" sz="1100" b="0" i="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7.Aumentar a capacitação dos colaboradores e da área de desenvolvimento da empresa</a:t>
                      </a:r>
                      <a:endParaRPr lang="en-US" sz="1000" b="1" i="1" kern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Certificar 01 gerente de projeto em PMP até o final de 2023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2672771"/>
                  </a:ext>
                </a:extLst>
              </a:tr>
              <a:tr h="2591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Meta 7.3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5245" marR="0" indent="-190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pt-BR" sz="1100" b="0" i="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7.Aumentar a capacitação dos colaboradores e da área de desenvolvimento da empresa</a:t>
                      </a:r>
                      <a:endParaRPr lang="en-US" sz="1000" b="1" i="1" kern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Promover 01 Gerente de TI até o final de 2023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9528093"/>
                  </a:ext>
                </a:extLst>
              </a:tr>
              <a:tr h="5350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Meta 8.1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5245" marR="0" indent="-190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pt-BR" sz="1100" b="0" i="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8.Aumentar a aderência dos projetos às práticas ágeis</a:t>
                      </a:r>
                      <a:endParaRPr lang="en-US" sz="1000" b="1" i="1" kern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Aumentar o percentual de aderência para acima de 70% até o final de 2023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9759169"/>
                  </a:ext>
                </a:extLst>
              </a:tr>
            </a:tbl>
          </a:graphicData>
        </a:graphic>
      </p:graphicFrame>
      <p:sp>
        <p:nvSpPr>
          <p:cNvPr id="8" name="Google Shape;273;p53">
            <a:extLst>
              <a:ext uri="{FF2B5EF4-FFF2-40B4-BE49-F238E27FC236}">
                <a16:creationId xmlns:a16="http://schemas.microsoft.com/office/drawing/2014/main" id="{4634001E-FB74-40B0-A4DB-8C01B3DCA51A}"/>
              </a:ext>
            </a:extLst>
          </p:cNvPr>
          <p:cNvSpPr txBox="1"/>
          <p:nvPr/>
        </p:nvSpPr>
        <p:spPr>
          <a:xfrm>
            <a:off x="337577" y="158580"/>
            <a:ext cx="7822187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2400" b="1">
                <a:solidFill>
                  <a:schemeClr val="tx2">
                    <a:lumMod val="75000"/>
                  </a:schemeClr>
                </a:solidFill>
                <a:latin typeface="+mj-lt"/>
                <a:ea typeface="Nunito"/>
                <a:cs typeface="Nunito"/>
              </a:defRPr>
            </a:lvl1pPr>
          </a:lstStyle>
          <a:p>
            <a:r>
              <a:rPr lang="pt-BR" sz="2000" dirty="0">
                <a:sym typeface="Nunito"/>
              </a:rPr>
              <a:t>Objetivos estratégicos e metas</a:t>
            </a:r>
            <a:endParaRPr sz="2000" dirty="0">
              <a:solidFill>
                <a:srgbClr val="FF0000"/>
              </a:solidFill>
              <a:sym typeface="Nunito"/>
            </a:endParaRPr>
          </a:p>
        </p:txBody>
      </p:sp>
      <p:sp>
        <p:nvSpPr>
          <p:cNvPr id="9" name="Google Shape;274;p53">
            <a:extLst>
              <a:ext uri="{FF2B5EF4-FFF2-40B4-BE49-F238E27FC236}">
                <a16:creationId xmlns:a16="http://schemas.microsoft.com/office/drawing/2014/main" id="{3A9D3459-272C-4EA4-9D02-AFCD982BF8E1}"/>
              </a:ext>
            </a:extLst>
          </p:cNvPr>
          <p:cNvSpPr/>
          <p:nvPr/>
        </p:nvSpPr>
        <p:spPr>
          <a:xfrm>
            <a:off x="0" y="255180"/>
            <a:ext cx="277200" cy="2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tx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1763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Personalizada 9">
      <a:dk1>
        <a:srgbClr val="000000"/>
      </a:dk1>
      <a:lt1>
        <a:sysClr val="window" lastClr="FFFFFF"/>
      </a:lt1>
      <a:dk2>
        <a:srgbClr val="595959"/>
      </a:dk2>
      <a:lt2>
        <a:srgbClr val="FFFF00"/>
      </a:lt2>
      <a:accent1>
        <a:srgbClr val="FFFF00"/>
      </a:accent1>
      <a:accent2>
        <a:srgbClr val="FFFF65"/>
      </a:accent2>
      <a:accent3>
        <a:srgbClr val="C0C0C0"/>
      </a:accent3>
      <a:accent4>
        <a:srgbClr val="B7B7B7"/>
      </a:accent4>
      <a:accent5>
        <a:srgbClr val="9F9F9F"/>
      </a:accent5>
      <a:accent6>
        <a:srgbClr val="4D4D4D"/>
      </a:accent6>
      <a:hlink>
        <a:srgbClr val="5F5F5F"/>
      </a:hlink>
      <a:folHlink>
        <a:srgbClr val="919191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7961</TotalTime>
  <Words>1078</Words>
  <Application>Microsoft Office PowerPoint</Application>
  <PresentationFormat>Widescreen</PresentationFormat>
  <Paragraphs>211</Paragraphs>
  <Slides>14</Slides>
  <Notes>10</Notes>
  <HiddenSlides>1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3" baseType="lpstr">
      <vt:lpstr>Calibri</vt:lpstr>
      <vt:lpstr>Nunito</vt:lpstr>
      <vt:lpstr>Proxima Nova</vt:lpstr>
      <vt:lpstr>Wingdings 3</vt:lpstr>
      <vt:lpstr>Century Gothic</vt:lpstr>
      <vt:lpstr>Times New Roman</vt:lpstr>
      <vt:lpstr>Arial</vt:lpstr>
      <vt:lpstr>Segoe UI</vt:lpstr>
      <vt:lpstr>Íon - Sala da Diretoria</vt:lpstr>
      <vt:lpstr>Tellus – MPS.BR-SW – Nível C v2021 – 2023 Plano de projeto de melhoria 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  04/out/2018</dc:title>
  <cp:lastModifiedBy>Rafael Rodrigues</cp:lastModifiedBy>
  <cp:revision>215</cp:revision>
  <dcterms:modified xsi:type="dcterms:W3CDTF">2023-01-12T13:20:48Z</dcterms:modified>
</cp:coreProperties>
</file>