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7" r:id="rId7"/>
    <p:sldId id="276" r:id="rId8"/>
    <p:sldId id="263" r:id="rId9"/>
    <p:sldId id="268" r:id="rId10"/>
    <p:sldId id="308" r:id="rId11"/>
    <p:sldId id="297" r:id="rId12"/>
    <p:sldId id="306" r:id="rId13"/>
    <p:sldId id="310" r:id="rId14"/>
    <p:sldId id="309" r:id="rId15"/>
    <p:sldId id="312" r:id="rId16"/>
    <p:sldId id="314" r:id="rId17"/>
    <p:sldId id="313" r:id="rId18"/>
    <p:sldId id="315" r:id="rId19"/>
    <p:sldId id="316" r:id="rId20"/>
    <p:sldId id="277" r:id="rId21"/>
    <p:sldId id="322" r:id="rId22"/>
    <p:sldId id="278" r:id="rId23"/>
    <p:sldId id="31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336" y="-1758"/>
      </p:cViewPr>
      <p:guideLst>
        <p:guide orient="horz" pos="2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5862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045" y="1906905"/>
            <a:ext cx="53066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ED4022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2020</a:t>
            </a:r>
            <a:endParaRPr lang="en-US" altLang="zh-CN" sz="8000" dirty="0">
              <a:solidFill>
                <a:srgbClr val="ED4022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《休闲生活》服务端项目答辩</a:t>
            </a:r>
            <a:endParaRPr lang="zh-CN" altLang="en-US" sz="44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741815"/>
            <a:ext cx="3207517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后台数据管理。采用三成结构思想、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，处理前台发送的请求，返回响应的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格式数据。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49030" y="3274286"/>
            <a:ext cx="4350636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音乐功能主要分为两个模块，音乐会和演唱会功能类似。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M$@2T[F()XY)4ZIN61YC64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42745" y="818515"/>
            <a:ext cx="3208145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728980"/>
            <a:ext cx="3209177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音乐会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728980"/>
            <a:ext cx="3209177" cy="5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252220"/>
            <a:ext cx="7543800" cy="4352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945" y="104775"/>
            <a:ext cx="7484110" cy="6649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645" y="104775"/>
            <a:ext cx="7967345" cy="659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9150"/>
            <a:ext cx="3209371" cy="5400000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819150"/>
            <a:ext cx="3209371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9150"/>
            <a:ext cx="3209371" cy="5400000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Music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819150"/>
            <a:ext cx="3209371" cy="5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95" y="1128395"/>
            <a:ext cx="8105775" cy="460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45" y="204470"/>
            <a:ext cx="8642985" cy="64490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453390"/>
            <a:ext cx="5613400" cy="595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Movie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49030" y="3274286"/>
            <a:ext cx="4350636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影视功能主要分为两个模块，影视显示和影评功能。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Movie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影视列表，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Movie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演唱会详情，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影评，这里有影评列表显示和提交评论两块。提交评论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端接收前端传来的参数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参数，传给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并返回处理结果到前端。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，处理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执行结果返回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格式参数。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根据参数将评论传入数据库，返回执行结果。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Movie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演唱会详情，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接收前端传参，返回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端传来的结果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端将查询结果进行处理选出有用的数据与参数一并处理成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格式，返回给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执行查询操作，查询数据库中的音乐表存储查询结果返回给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影评，这里有影评列表显示和提交评论两块。提交评论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端接收前端传来的参数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参数，传给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并返回处理结果到前端。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，处理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执行结果返回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格式参数。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根据参数将评论传入数据库，返回执行结果。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818515"/>
            <a:ext cx="3209371" cy="5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937895"/>
            <a:ext cx="7677150" cy="498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70" y="1604645"/>
            <a:ext cx="7515225" cy="3648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45" y="947420"/>
            <a:ext cx="9286875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76725" y="3909532"/>
            <a:ext cx="363855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Problems and Solutions</a:t>
            </a: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问题及解决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6977" y="1677367"/>
            <a:ext cx="1831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architecture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28970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  <a:endParaRPr lang="zh-CN" altLang="en-US" sz="2800" dirty="0" smtClean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6977" y="2921832"/>
            <a:ext cx="16268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module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28970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56977" y="4169194"/>
            <a:ext cx="22009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 and Solutions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28970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问题及解决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56977" y="5409486"/>
            <a:ext cx="17678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summary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学习总结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6730633" y="3053229"/>
            <a:ext cx="1182018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279345" y="3053229"/>
            <a:ext cx="1180655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4891486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119857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891486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6119857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ED4022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4628361" y="3477450"/>
            <a:ext cx="526251" cy="519707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311395" y="2357559"/>
            <a:ext cx="377646" cy="515614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6411612" y="2414849"/>
            <a:ext cx="599870" cy="514251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043691" y="3474722"/>
            <a:ext cx="526251" cy="527891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21528" y="4525290"/>
            <a:ext cx="580037" cy="538318"/>
            <a:chOff x="5928340" y="670992"/>
            <a:chExt cx="506444" cy="470018"/>
          </a:xfrm>
          <a:solidFill>
            <a:schemeClr val="bg1">
              <a:lumMod val="95000"/>
            </a:schemeClr>
          </a:solidFill>
        </p:grpSpPr>
        <p:sp>
          <p:nvSpPr>
            <p:cNvPr id="16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9891" y="4517161"/>
            <a:ext cx="490612" cy="536441"/>
            <a:chOff x="697828" y="4453123"/>
            <a:chExt cx="229831" cy="251300"/>
          </a:xfrm>
          <a:solidFill>
            <a:schemeClr val="bg1">
              <a:lumMod val="95000"/>
            </a:schemeClr>
          </a:solidFill>
        </p:grpSpPr>
        <p:sp>
          <p:nvSpPr>
            <p:cNvPr id="20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76"/>
          <p:cNvSpPr txBox="1"/>
          <p:nvPr/>
        </p:nvSpPr>
        <p:spPr>
          <a:xfrm>
            <a:off x="7729326" y="1739713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29326" y="2109045"/>
            <a:ext cx="2398522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ConvertToJson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工具类结合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729326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29326" y="5164576"/>
            <a:ext cx="239852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458531" y="3226731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58531" y="3596063"/>
            <a:ext cx="239852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还未解决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2402840" y="1739900"/>
            <a:ext cx="200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11300" y="2109045"/>
            <a:ext cx="2398522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处理字符串转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时，遇到处理集合时转换错误。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3311281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11300" y="5164576"/>
            <a:ext cx="239852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576990" y="3226731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7009" y="3596063"/>
            <a:ext cx="239852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没有输出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44085" y="3917152"/>
            <a:ext cx="289687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Learning summary</a:t>
            </a: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学习总结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学习总结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Learning summary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ED4022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272186"/>
            <a:ext cx="2798108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学习并掌握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服务端设计编程，掌握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架构的使用。</a:t>
            </a:r>
            <a:endParaRPr lang="zh-CN" altLang="en-US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ED4022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272186"/>
            <a:ext cx="279810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学习并掌握良好的编码规范，意识到并掌握一个好的日志输出对程序调试的重要性。</a:t>
            </a:r>
            <a:endParaRPr lang="zh-CN" altLang="en-US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ED4022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391706"/>
            <a:ext cx="279810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2078740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ED4022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185462" y="4391706"/>
            <a:ext cx="2798108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学习并掌握设计工具类对于程序优化的重要性。</a:t>
            </a:r>
            <a:endParaRPr lang="zh-CN" altLang="en-US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6063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2632" y="3909532"/>
            <a:ext cx="3086735" cy="82994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Project introduction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三成架构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 tier architecture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3008" y="4179496"/>
            <a:ext cx="2704207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接收来自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的参数，操作数据库获取结果，并将处理结果存储返回给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395964" y="3439628"/>
            <a:ext cx="13370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50809" y="4179496"/>
            <a:ext cx="2704207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接收来自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的请求参数，将部分相关参数提交给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层获取数据。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结合参数列表和从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层获取的数据，根据具体要求生成最终结果，并将结果处理成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格式返回给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025650" y="3439795"/>
            <a:ext cx="155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5140" y="1813560"/>
            <a:ext cx="360235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doPost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接收前端传来的请求参数提交给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处理的结果返回给前端。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5165725" y="1106805"/>
            <a:ext cx="1774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控制层（</a:t>
            </a:r>
            <a:r>
              <a:rPr lang="en-US" altLang="zh-CN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额外辅助工具结构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additional AIDS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13273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13273F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80045" y="4121785"/>
            <a:ext cx="234061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EncodingFilter</a:t>
            </a:r>
            <a:endParaRPr lang="zh-CN" altLang="en-US" sz="2000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处理乱码问题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80045" y="1669415"/>
            <a:ext cx="189166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DbUtil</a:t>
            </a:r>
            <a:r>
              <a:rPr lang="zh-CN" altLang="en-US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endParaRPr lang="zh-CN" altLang="en-US" sz="2000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处理数据库时对数据库的执行操作的封装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1689100" y="4121785"/>
            <a:ext cx="252285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ConvertToJson类</a:t>
            </a:r>
            <a:endParaRPr lang="zh-CN" altLang="en-US" sz="2000" b="1" dirty="0" smtClean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6930" y="4521835"/>
            <a:ext cx="3375025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中的最终结果处理成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b="1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000" b="1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与数据库表一 一对应，用于虚构数据表，存储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操作获取的数据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4158" y="-3048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7580" y="3909532"/>
            <a:ext cx="2656840" cy="82994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module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六模块功能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Six module function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稻壳儿小白白(http://dwz.cn/Wu2UP)"/>
          <p:cNvSpPr>
            <a:spLocks noChangeArrowheads="1"/>
          </p:cNvSpPr>
          <p:nvPr/>
        </p:nvSpPr>
        <p:spPr bwMode="auto">
          <a:xfrm flipV="1">
            <a:off x="2146223" y="1538222"/>
            <a:ext cx="862013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稻壳儿小白白(http://dwz.cn/Wu2UP)"/>
          <p:cNvSpPr>
            <a:spLocks noChangeArrowheads="1"/>
          </p:cNvSpPr>
          <p:nvPr/>
        </p:nvSpPr>
        <p:spPr bwMode="auto">
          <a:xfrm flipV="1">
            <a:off x="5662539" y="1543937"/>
            <a:ext cx="862013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稻壳儿小白白(http://dwz.cn/Wu2UP)"/>
          <p:cNvSpPr>
            <a:spLocks noChangeArrowheads="1"/>
          </p:cNvSpPr>
          <p:nvPr/>
        </p:nvSpPr>
        <p:spPr bwMode="auto">
          <a:xfrm flipV="1">
            <a:off x="9158280" y="1543937"/>
            <a:ext cx="860425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稻壳儿小白白(http://dwz.cn/Wu2UP)"/>
          <p:cNvSpPr>
            <a:spLocks noChangeArrowheads="1"/>
          </p:cNvSpPr>
          <p:nvPr/>
        </p:nvSpPr>
        <p:spPr bwMode="auto">
          <a:xfrm flipV="1">
            <a:off x="2146223" y="3906137"/>
            <a:ext cx="862013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 flipV="1">
            <a:off x="5662539" y="3906137"/>
            <a:ext cx="862013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 flipV="1">
            <a:off x="9158280" y="3906137"/>
            <a:ext cx="860425" cy="862012"/>
          </a:xfrm>
          <a:prstGeom prst="ellipse">
            <a:avLst/>
          </a:pr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731744" y="2583917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555" y="2959735"/>
            <a:ext cx="2607310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根据前台传来的用户名和密码，去数据库中比对，返回结果。密码使用密文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731744" y="4970114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戏剧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7399" y="5346227"/>
            <a:ext cx="2424892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5231041" y="2583917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6696" y="2960030"/>
            <a:ext cx="2424892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5231041" y="4970114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86696" y="5346227"/>
            <a:ext cx="2424892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影视列表、详情，影评列表从数据库中获取。影视评论执行存储数据到数据库。</a:t>
            </a:r>
            <a:endParaRPr 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8727806" y="2583917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83461" y="2960030"/>
            <a:ext cx="2424892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分为音乐会和演唱会，分别有音乐会详情和列表显示，数据从数据库中获取。</a:t>
            </a:r>
            <a:endParaRPr 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727806" y="4970114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美食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83461" y="5346227"/>
            <a:ext cx="2424892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69"/>
          <p:cNvSpPr>
            <a:spLocks noEditPoints="1"/>
          </p:cNvSpPr>
          <p:nvPr/>
        </p:nvSpPr>
        <p:spPr bwMode="auto">
          <a:xfrm>
            <a:off x="2427923" y="1723390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2" name="Freeform 14"/>
          <p:cNvSpPr>
            <a:spLocks noEditPoints="1"/>
          </p:cNvSpPr>
          <p:nvPr/>
        </p:nvSpPr>
        <p:spPr bwMode="auto">
          <a:xfrm>
            <a:off x="5880298" y="1740776"/>
            <a:ext cx="395577" cy="494730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p>
            <a:endParaRPr lang="zh-CN" altLang="en-US"/>
          </a:p>
        </p:txBody>
      </p:sp>
      <p:sp>
        <p:nvSpPr>
          <p:cNvPr id="33" name="Freeform 5"/>
          <p:cNvSpPr/>
          <p:nvPr/>
        </p:nvSpPr>
        <p:spPr bwMode="auto">
          <a:xfrm>
            <a:off x="9314045" y="1740385"/>
            <a:ext cx="480625" cy="488795"/>
          </a:xfrm>
          <a:custGeom>
            <a:avLst/>
            <a:gdLst>
              <a:gd name="T0" fmla="*/ 222 w 589"/>
              <a:gd name="T1" fmla="*/ 0 h 596"/>
              <a:gd name="T2" fmla="*/ 222 w 589"/>
              <a:gd name="T3" fmla="*/ 22 h 596"/>
              <a:gd name="T4" fmla="*/ 222 w 589"/>
              <a:gd name="T5" fmla="*/ 87 h 596"/>
              <a:gd name="T6" fmla="*/ 222 w 589"/>
              <a:gd name="T7" fmla="*/ 378 h 596"/>
              <a:gd name="T8" fmla="*/ 124 w 589"/>
              <a:gd name="T9" fmla="*/ 347 h 596"/>
              <a:gd name="T10" fmla="*/ 0 w 589"/>
              <a:gd name="T11" fmla="*/ 425 h 596"/>
              <a:gd name="T12" fmla="*/ 124 w 589"/>
              <a:gd name="T13" fmla="*/ 504 h 596"/>
              <a:gd name="T14" fmla="*/ 247 w 589"/>
              <a:gd name="T15" fmla="*/ 434 h 596"/>
              <a:gd name="T16" fmla="*/ 247 w 589"/>
              <a:gd name="T17" fmla="*/ 434 h 596"/>
              <a:gd name="T18" fmla="*/ 247 w 589"/>
              <a:gd name="T19" fmla="*/ 92 h 596"/>
              <a:gd name="T20" fmla="*/ 564 w 589"/>
              <a:gd name="T21" fmla="*/ 150 h 596"/>
              <a:gd name="T22" fmla="*/ 564 w 589"/>
              <a:gd name="T23" fmla="*/ 470 h 596"/>
              <a:gd name="T24" fmla="*/ 466 w 589"/>
              <a:gd name="T25" fmla="*/ 439 h 596"/>
              <a:gd name="T26" fmla="*/ 342 w 589"/>
              <a:gd name="T27" fmla="*/ 518 h 596"/>
              <a:gd name="T28" fmla="*/ 466 w 589"/>
              <a:gd name="T29" fmla="*/ 596 h 596"/>
              <a:gd name="T30" fmla="*/ 589 w 589"/>
              <a:gd name="T31" fmla="*/ 518 h 596"/>
              <a:gd name="T32" fmla="*/ 589 w 589"/>
              <a:gd name="T33" fmla="*/ 518 h 596"/>
              <a:gd name="T34" fmla="*/ 589 w 589"/>
              <a:gd name="T35" fmla="*/ 155 h 596"/>
              <a:gd name="T36" fmla="*/ 589 w 589"/>
              <a:gd name="T37" fmla="*/ 107 h 596"/>
              <a:gd name="T38" fmla="*/ 589 w 589"/>
              <a:gd name="T39" fmla="*/ 68 h 596"/>
              <a:gd name="T40" fmla="*/ 222 w 589"/>
              <a:gd name="T41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9" h="596">
                <a:moveTo>
                  <a:pt x="222" y="0"/>
                </a:moveTo>
                <a:lnTo>
                  <a:pt x="222" y="22"/>
                </a:lnTo>
                <a:lnTo>
                  <a:pt x="222" y="87"/>
                </a:lnTo>
                <a:lnTo>
                  <a:pt x="222" y="378"/>
                </a:lnTo>
                <a:cubicBezTo>
                  <a:pt x="199" y="359"/>
                  <a:pt x="164" y="347"/>
                  <a:pt x="124" y="347"/>
                </a:cubicBezTo>
                <a:cubicBezTo>
                  <a:pt x="55" y="347"/>
                  <a:pt x="0" y="382"/>
                  <a:pt x="0" y="425"/>
                </a:cubicBezTo>
                <a:cubicBezTo>
                  <a:pt x="0" y="469"/>
                  <a:pt x="55" y="504"/>
                  <a:pt x="124" y="504"/>
                </a:cubicBezTo>
                <a:cubicBezTo>
                  <a:pt x="188" y="504"/>
                  <a:pt x="240" y="473"/>
                  <a:pt x="247" y="434"/>
                </a:cubicBezTo>
                <a:lnTo>
                  <a:pt x="247" y="434"/>
                </a:lnTo>
                <a:lnTo>
                  <a:pt x="247" y="92"/>
                </a:lnTo>
                <a:lnTo>
                  <a:pt x="564" y="150"/>
                </a:lnTo>
                <a:lnTo>
                  <a:pt x="564" y="470"/>
                </a:lnTo>
                <a:cubicBezTo>
                  <a:pt x="541" y="451"/>
                  <a:pt x="506" y="439"/>
                  <a:pt x="466" y="439"/>
                </a:cubicBezTo>
                <a:cubicBezTo>
                  <a:pt x="397" y="439"/>
                  <a:pt x="342" y="474"/>
                  <a:pt x="342" y="518"/>
                </a:cubicBezTo>
                <a:cubicBezTo>
                  <a:pt x="342" y="561"/>
                  <a:pt x="397" y="596"/>
                  <a:pt x="466" y="596"/>
                </a:cubicBezTo>
                <a:cubicBezTo>
                  <a:pt x="534" y="596"/>
                  <a:pt x="589" y="561"/>
                  <a:pt x="589" y="518"/>
                </a:cubicBezTo>
                <a:lnTo>
                  <a:pt x="589" y="518"/>
                </a:lnTo>
                <a:lnTo>
                  <a:pt x="589" y="155"/>
                </a:lnTo>
                <a:lnTo>
                  <a:pt x="589" y="107"/>
                </a:lnTo>
                <a:lnTo>
                  <a:pt x="589" y="68"/>
                </a:lnTo>
                <a:lnTo>
                  <a:pt x="2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355215" y="4132580"/>
            <a:ext cx="488950" cy="381000"/>
            <a:chOff x="1314" y="6029"/>
            <a:chExt cx="770" cy="600"/>
          </a:xfrm>
          <a:solidFill>
            <a:schemeClr val="bg1"/>
          </a:solidFill>
        </p:grpSpPr>
        <p:sp>
          <p:nvSpPr>
            <p:cNvPr id="139" name="AutoShape 140"/>
            <p:cNvSpPr/>
            <p:nvPr/>
          </p:nvSpPr>
          <p:spPr bwMode="auto">
            <a:xfrm>
              <a:off x="1411" y="6129"/>
              <a:ext cx="480" cy="39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141"/>
            <p:cNvSpPr/>
            <p:nvPr/>
          </p:nvSpPr>
          <p:spPr bwMode="auto">
            <a:xfrm>
              <a:off x="1314" y="6029"/>
              <a:ext cx="770" cy="6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1916" y="6154"/>
              <a:ext cx="70" cy="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1891" y="6464"/>
              <a:ext cx="95" cy="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1916" y="6389"/>
              <a:ext cx="95" cy="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1916" y="6319"/>
              <a:ext cx="95" cy="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1509" y="6224"/>
              <a:ext cx="142" cy="1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5864225" y="4110355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351645" y="4011930"/>
            <a:ext cx="488950" cy="488950"/>
            <a:chOff x="13070" y="5695"/>
            <a:chExt cx="770" cy="770"/>
          </a:xfrm>
          <a:solidFill>
            <a:schemeClr val="bg1"/>
          </a:solidFill>
        </p:grpSpPr>
        <p:sp>
          <p:nvSpPr>
            <p:cNvPr id="36" name="AutoShape 33"/>
            <p:cNvSpPr/>
            <p:nvPr/>
          </p:nvSpPr>
          <p:spPr bwMode="auto">
            <a:xfrm>
              <a:off x="13070" y="5985"/>
              <a:ext cx="770" cy="48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4"/>
            <p:cNvSpPr/>
            <p:nvPr/>
          </p:nvSpPr>
          <p:spPr bwMode="auto">
            <a:xfrm>
              <a:off x="13263" y="5790"/>
              <a:ext cx="55" cy="18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5"/>
            <p:cNvSpPr/>
            <p:nvPr/>
          </p:nvSpPr>
          <p:spPr bwMode="auto">
            <a:xfrm>
              <a:off x="13553" y="5790"/>
              <a:ext cx="52" cy="18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36"/>
            <p:cNvSpPr/>
            <p:nvPr/>
          </p:nvSpPr>
          <p:spPr bwMode="auto">
            <a:xfrm>
              <a:off x="13430" y="5695"/>
              <a:ext cx="55" cy="18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>
            <p:custDataLst>
              <p:tags r:id="rId1"/>
            </p:custDataLst>
          </p:nvPr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层，接收前端传来的参数cmd=0,username=?,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password=?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一并交给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。同时获取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返回的result。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层，直接将参数提交给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处理。接收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，判断是否从数据库中查找到数据。同时按要求返回处理好的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层，根据参数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查找数据库并返回查询结果。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加密后与数据库比对。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{4)_BU157)Q$~C2L$OU_G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818515"/>
            <a:ext cx="3270250" cy="5502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endParaRPr lang="zh-CN" altLang="en-US" sz="20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function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>
            <p:custDataLst>
              <p:tags r:id="rId1"/>
            </p:custDataLst>
          </p:nvPr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ED402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8390" y="2900271"/>
            <a:ext cx="4350636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层，接收前端传来的参数cmd=0,username=?,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password=?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一并交给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。同时获取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返回的result。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层，直接将参数提交给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处理。接收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返回的结果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，判断是否从数据库中查找到数据。同时按要求返回处理好的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格式字符串给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层，根据参数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查找数据库并返回查询结果。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加密后与数据库比对。</a:t>
            </a:r>
            <a:endParaRPr lang="zh-CN" altLang="en-US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D4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800" dirty="0">
              <a:solidFill>
                <a:srgbClr val="ED4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{4)_BU157)Q$~C2L$OU_G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818515"/>
            <a:ext cx="3270250" cy="5502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30" y="173355"/>
            <a:ext cx="7753350" cy="6600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805" y="0"/>
            <a:ext cx="8067675" cy="649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210" y="1701800"/>
            <a:ext cx="6667500" cy="461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REFSHAPE" val="1067006340"/>
</p:tagLst>
</file>

<file path=ppt/tags/tag11.xml><?xml version="1.0" encoding="utf-8"?>
<p:tagLst xmlns:p="http://schemas.openxmlformats.org/presentationml/2006/main">
  <p:tag name="REFSHAPE" val="1086151172"/>
  <p:tag name="KSO_WM_UNIT_PLACING_PICTURE_USER_VIEWPORT" val="{&quot;height&quot;:12165,&quot;width&quot;:7230}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REFSHAPE" val="106700634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3804</Words>
  <Application>WPS 演示</Application>
  <PresentationFormat>自定义</PresentationFormat>
  <Paragraphs>290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Agency FB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简洁几何线条</dc:title>
  <dc:creator>第一PPT</dc:creator>
  <cp:keywords>www.1ppt.com</cp:keywords>
  <dc:description>www.1ppt.com</dc:description>
  <cp:lastModifiedBy>Administrator</cp:lastModifiedBy>
  <cp:revision>42</cp:revision>
  <dcterms:created xsi:type="dcterms:W3CDTF">2016-12-09T01:44:00Z</dcterms:created>
  <dcterms:modified xsi:type="dcterms:W3CDTF">2020-04-25T08:46:26Z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