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7" r:id="rId6"/>
    <p:sldId id="264" r:id="rId7"/>
    <p:sldId id="285" r:id="rId8"/>
    <p:sldId id="262" r:id="rId9"/>
    <p:sldId id="265" r:id="rId10"/>
    <p:sldId id="286" r:id="rId11"/>
    <p:sldId id="266" r:id="rId12"/>
    <p:sldId id="268" r:id="rId13"/>
    <p:sldId id="272" r:id="rId14"/>
    <p:sldId id="287" r:id="rId15"/>
    <p:sldId id="269" r:id="rId16"/>
    <p:sldId id="270" r:id="rId17"/>
    <p:sldId id="271" r:id="rId18"/>
    <p:sldId id="288" r:id="rId19"/>
    <p:sldId id="273" r:id="rId20"/>
    <p:sldId id="274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59" r:id="rId29"/>
    <p:sldId id="258" r:id="rId30"/>
    <p:sldId id="260" r:id="rId3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D47FD96-D87A-449B-8784-4E905696C0A8}">
          <p14:sldIdLst>
            <p14:sldId id="256"/>
            <p14:sldId id="257"/>
            <p14:sldId id="261"/>
            <p14:sldId id="263"/>
            <p14:sldId id="267"/>
            <p14:sldId id="264"/>
          </p14:sldIdLst>
        </p14:section>
        <p14:section name="Basic Programming" id="{98374480-EFE7-4032-9887-9DEF24D1DB70}">
          <p14:sldIdLst>
            <p14:sldId id="285"/>
            <p14:sldId id="262"/>
            <p14:sldId id="265"/>
            <p14:sldId id="286"/>
            <p14:sldId id="266"/>
            <p14:sldId id="268"/>
            <p14:sldId id="272"/>
          </p14:sldIdLst>
        </p14:section>
        <p14:section name="Modifiers" id="{2383DECD-EEE8-44C9-9852-81AF520DE4F1}">
          <p14:sldIdLst>
            <p14:sldId id="287"/>
            <p14:sldId id="269"/>
            <p14:sldId id="270"/>
            <p14:sldId id="271"/>
          </p14:sldIdLst>
        </p14:section>
        <p14:section name="Class structure" id="{7E377956-039E-45DF-9973-D3614E0AD608}">
          <p14:sldIdLst>
            <p14:sldId id="288"/>
            <p14:sldId id="273"/>
            <p14:sldId id="274"/>
            <p14:sldId id="27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Resources" id="{AEBDC73F-9070-463E-BE31-5369928393DE}">
          <p14:sldIdLst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yst layou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llemlayout 1 - Markerin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B034E-0AEB-5D89-7C1A-7CB52E83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2B5BC1C-E887-D7BA-FECD-79BD8049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898392-A178-26FA-A2A1-A17BEE2A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0EAB9E-87BD-8914-CDA6-E273ED3E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034F1A8-BD56-1A3C-0119-259DA16C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297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F7BF1-E62F-8315-7EB2-C5E70DD4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F957B9-F0AC-51B8-3A48-BD620F35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9BC551-A994-8DF9-B99E-4A80AE26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669CCE-649F-8546-0C0B-965D38B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D6406C-D7E3-7E0E-31D4-1C66351A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57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7440343-9A2A-D410-33D7-05797A09F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95A755-1BEE-9A48-AACE-8C13AE95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92353F-FE45-1CCC-76AC-8127D60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954DF8-A2AB-B73D-F9B8-D9E332FA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FE448F-3463-42EC-E7DF-771B3F2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24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6023-8B82-7F75-40EB-9FBCB636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EBDA78-C533-D751-551D-C686BE14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C44427-243E-1EBF-4598-6F2827AA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07B8ED-C995-A6EE-507C-6C88A53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747AF5-19C4-BFC2-D423-099BCA76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7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52E75-A648-8A84-2CF1-E63CD1E7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C2F9E0-2DDB-FD62-6428-C3AA7AEA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93B556-130F-D219-2473-DF657A27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3B5189-D63E-965C-8428-BD22A3FE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A74564-1C85-D64A-741E-FC00AB5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56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10EA2-18BE-697C-22E5-F7FF669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5E05C3-EE33-3227-B388-CE0C95A6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856848-9A47-EFA3-4FCC-273EF580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E93588-1188-6451-C86B-ABAE54C5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E4741D-2473-0AAB-B85F-A4C9699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91E73B-7435-8CE1-F770-42E69181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1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07C76-7DF1-60C0-2807-92B672A6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9A2DB72-0336-E4AC-C7E8-E8BBFF1B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C12525-FD53-6938-13F2-E3A72B4E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AF0274A-5BED-E9F3-B0CC-DA42AED4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B2500F2-7490-A250-E9D2-EF156EE3B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C430823-DBB3-8FE9-FB12-DA34C819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0E4AC4-8FA8-312B-37BD-052E07A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7464FB9-0F59-1EB8-15BE-431D95E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29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A17D-1A29-4C2C-A840-EFA4E699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4968D8B-D45F-10EB-A3D9-D32FFF5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C31867D-2433-9F25-CAA2-C8A469C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29A1FDF-D1EE-FDA8-D1F5-F560EA60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25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A400F0C-C052-BD39-0EFC-16A9FD10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1090D3C-3BCD-49EF-6803-7B03CA76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F8F5469-4F54-7A95-29C6-EB7516C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02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3C19A-6F9B-2E00-264D-5CBF1F30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A757D1-FCDD-6AD0-8CBE-2A6154DF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96CC38-EDBC-E813-C971-29A15E52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F4853F-A204-1D87-881D-B210B92F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71502C-15BF-1B47-BCB2-D9E6E3CD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592442-3804-8DDC-1930-D87FF41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37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AA245-35FF-C74E-C09D-93DB0452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F51764C-A297-F9D9-D824-06480A08E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9CEAC7-7122-6258-1075-0FA4CDAC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63F69A-C41A-E628-AA52-ECE1E28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CE048C-56AE-08B7-3E70-ABE787DB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3B1DF6-86CC-319B-4A46-DF3C0D5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29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C974CB0-EC9B-84B1-C0D0-203804A2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EAB75B-4E46-1441-4528-0540F3D6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34534A-9436-9197-230B-979ADA71A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8634-33FA-4558-8805-98315E249718}" type="datetimeFigureOut">
              <a:rPr lang="en-DK" smtClean="0"/>
              <a:t>11/02/2024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85F29-443C-3790-3D1E-F21BE161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548B1-5A37-F3A9-76BB-A7C3E906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7486-F325-4DBF-B806-8E022D8FE4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68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intro.asp" TargetMode="External"/><Relationship Id="rId2" Type="http://schemas.openxmlformats.org/officeDocument/2006/relationships/hyperlink" Target="http://www.docjava.dk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toolbox/" TargetMode="External"/><Relationship Id="rId2" Type="http://schemas.openxmlformats.org/officeDocument/2006/relationships/hyperlink" Target="https://www.oracle.com/java/technologies/downloads/#jdk21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?section=window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D97F2-2A5B-404E-1188-5E71FA36A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en-US" dirty="0"/>
              <a:t> 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5E6EC1-80D2-7AA8-A7B2-BDC9509C4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Tesniem Izzat El-Merie</a:t>
            </a:r>
            <a:endParaRPr lang="en-DK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9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8AA4C-8719-80BC-7B13-17243B71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– Non-Primitive </a:t>
            </a:r>
            <a:endParaRPr lang="en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090827B4-98D3-9A18-1B16-E9C7C6D4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025773"/>
              </p:ext>
            </p:extLst>
          </p:nvPr>
        </p:nvGraphicFramePr>
        <p:xfrm>
          <a:off x="838200" y="1810933"/>
          <a:ext cx="10655710" cy="702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7644">
                  <a:extLst>
                    <a:ext uri="{9D8B030D-6E8A-4147-A177-3AD203B41FA5}">
                      <a16:colId xmlns:a16="http://schemas.microsoft.com/office/drawing/2014/main" val="3144667003"/>
                    </a:ext>
                  </a:extLst>
                </a:gridCol>
                <a:gridCol w="8088066">
                  <a:extLst>
                    <a:ext uri="{9D8B030D-6E8A-4147-A177-3AD203B41FA5}">
                      <a16:colId xmlns:a16="http://schemas.microsoft.com/office/drawing/2014/main" val="255719460"/>
                    </a:ext>
                  </a:extLst>
                </a:gridCol>
              </a:tblGrid>
              <a:tr h="346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537551988"/>
                  </a:ext>
                </a:extLst>
              </a:tr>
              <a:tr h="346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text in double quotation marks “”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6957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F5FF-0378-7CDB-FEDD-D8A60F3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15B99A-499C-BBDD-6F0D-66B6E8F9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variable is a container used to store values of a specific datatype. 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4B95AD9D-5973-861F-38E6-EF16A1BDC431}"/>
              </a:ext>
            </a:extLst>
          </p:cNvPr>
          <p:cNvSpPr txBox="1"/>
          <p:nvPr/>
        </p:nvSpPr>
        <p:spPr>
          <a:xfrm>
            <a:off x="3338050" y="5817736"/>
            <a:ext cx="24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name </a:t>
            </a:r>
            <a:endParaRPr lang="en-DK" sz="28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E56B392-8E4E-1A86-5991-B766EE63E023}"/>
              </a:ext>
            </a:extLst>
          </p:cNvPr>
          <p:cNvSpPr txBox="1"/>
          <p:nvPr/>
        </p:nvSpPr>
        <p:spPr>
          <a:xfrm>
            <a:off x="2974256" y="2841978"/>
            <a:ext cx="161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Datatype</a:t>
            </a:r>
            <a:endParaRPr lang="en-DK" sz="28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DEE9EA0-D26A-D8E7-0E70-A99717B42980}"/>
              </a:ext>
            </a:extLst>
          </p:cNvPr>
          <p:cNvSpPr txBox="1"/>
          <p:nvPr/>
        </p:nvSpPr>
        <p:spPr>
          <a:xfrm>
            <a:off x="5614222" y="2669687"/>
            <a:ext cx="186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Sets value </a:t>
            </a:r>
            <a:endParaRPr lang="en-DK" sz="2800" dirty="0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060BBDFC-E543-F012-91C0-E1FF84C540F8}"/>
              </a:ext>
            </a:extLst>
          </p:cNvPr>
          <p:cNvSpPr txBox="1"/>
          <p:nvPr/>
        </p:nvSpPr>
        <p:spPr>
          <a:xfrm>
            <a:off x="6548285" y="5809859"/>
            <a:ext cx="24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  <a:endParaRPr lang="en-DK" sz="2800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38C2329F-DDFB-932D-7664-91D95000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090" y="3853862"/>
            <a:ext cx="269426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6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K" altLang="en-DK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DK" altLang="en-DK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16433B6E-F918-C3D3-1BDD-896B549BBA51}"/>
              </a:ext>
            </a:extLst>
          </p:cNvPr>
          <p:cNvCxnSpPr>
            <a:stCxn id="10" idx="2"/>
          </p:cNvCxnSpPr>
          <p:nvPr/>
        </p:nvCxnSpPr>
        <p:spPr>
          <a:xfrm>
            <a:off x="3780502" y="3365198"/>
            <a:ext cx="938982" cy="72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3F1F024A-5575-9552-AD8A-E19E5ADF4CD1}"/>
              </a:ext>
            </a:extLst>
          </p:cNvPr>
          <p:cNvCxnSpPr/>
          <p:nvPr/>
        </p:nvCxnSpPr>
        <p:spPr>
          <a:xfrm flipV="1">
            <a:off x="4375355" y="4758813"/>
            <a:ext cx="1012722" cy="11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784A299C-5865-4EEF-46EE-7F6BDE5BAAA0}"/>
              </a:ext>
            </a:extLst>
          </p:cNvPr>
          <p:cNvCxnSpPr/>
          <p:nvPr/>
        </p:nvCxnSpPr>
        <p:spPr>
          <a:xfrm flipH="1">
            <a:off x="5919019" y="3103588"/>
            <a:ext cx="511278" cy="10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AD12283F-8311-C9AA-D61B-848B2677BBA0}"/>
              </a:ext>
            </a:extLst>
          </p:cNvPr>
          <p:cNvCxnSpPr/>
          <p:nvPr/>
        </p:nvCxnSpPr>
        <p:spPr>
          <a:xfrm flipH="1" flipV="1">
            <a:off x="6449961" y="4819873"/>
            <a:ext cx="511393" cy="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felt 36">
            <a:extLst>
              <a:ext uri="{FF2B5EF4-FFF2-40B4-BE49-F238E27FC236}">
                <a16:creationId xmlns:a16="http://schemas.microsoft.com/office/drawing/2014/main" id="{C0DCD507-374E-4389-BC92-8812AE3A19BB}"/>
              </a:ext>
            </a:extLst>
          </p:cNvPr>
          <p:cNvSpPr txBox="1"/>
          <p:nvPr/>
        </p:nvSpPr>
        <p:spPr>
          <a:xfrm>
            <a:off x="8111614" y="3536997"/>
            <a:ext cx="261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Ends statement</a:t>
            </a:r>
          </a:p>
        </p:txBody>
      </p: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25055700-80EA-8AEB-6F8F-79F0A58F7E2E}"/>
              </a:ext>
            </a:extLst>
          </p:cNvPr>
          <p:cNvCxnSpPr>
            <a:stCxn id="37" idx="1"/>
            <a:endCxn id="28" idx="3"/>
          </p:cNvCxnSpPr>
          <p:nvPr/>
        </p:nvCxnSpPr>
        <p:spPr>
          <a:xfrm flipH="1">
            <a:off x="6961354" y="3798607"/>
            <a:ext cx="1150260" cy="56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7BE6-2FFC-6C7C-5E10-2B6909CB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048256-B6B5-A7AA-4DC1-01984165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Datatype</a:t>
            </a:r>
            <a:r>
              <a:rPr lang="en-US" dirty="0"/>
              <a:t> defines which type of values the variable can store.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Variable</a:t>
            </a:r>
            <a:r>
              <a:rPr lang="en-US" dirty="0"/>
              <a:t> name is what will be used to reference the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=</a:t>
            </a:r>
            <a:r>
              <a:rPr lang="en-US" dirty="0"/>
              <a:t>‘ is used to set the variables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Value</a:t>
            </a:r>
            <a:r>
              <a:rPr lang="en-US" dirty="0"/>
              <a:t> is the values of the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;</a:t>
            </a:r>
            <a:r>
              <a:rPr lang="en-US" dirty="0"/>
              <a:t>’ defines the end of a statemen, this is a must for the project to run.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525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087B-4714-90D1-E0E5-ADDBEBA2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declare &amp; instantiate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2B1417-1615-DA62-3D28-D98042F7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is declared by a name and datatype, it is instantiated when it has a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F73E8-4CF0-B83F-6694-187266CB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06864"/>
            <a:ext cx="597266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K" altLang="en-DK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declared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K" altLang="en-DK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instantiated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//f is declared and instantiated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5.5F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 is declared and instantiated while n is only declared</a:t>
            </a:r>
            <a:br>
              <a:rPr kumimoji="0" lang="en-DK" altLang="en-DK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DK" altLang="en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2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0D18-0963-2E3E-ECAE-491C4D13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Modifiers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C35D4D-BF3A-D867-62F2-ABCC2E888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061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234C-29D9-CA57-A193-A6091CF2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2E4F51-1CA9-6B65-0146-6C2692B2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 are used to define the scope of classes, variables and methods, </a:t>
            </a:r>
            <a:r>
              <a:rPr lang="en-US" dirty="0" err="1"/>
              <a:t>ect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0F7C0D5-3457-E141-C4DD-F56995A67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70486"/>
              </p:ext>
            </p:extLst>
          </p:nvPr>
        </p:nvGraphicFramePr>
        <p:xfrm>
          <a:off x="838200" y="3708673"/>
          <a:ext cx="10515600" cy="14833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593258">
                  <a:extLst>
                    <a:ext uri="{9D8B030D-6E8A-4147-A177-3AD203B41FA5}">
                      <a16:colId xmlns:a16="http://schemas.microsoft.com/office/drawing/2014/main" val="392438240"/>
                    </a:ext>
                  </a:extLst>
                </a:gridCol>
                <a:gridCol w="7922342">
                  <a:extLst>
                    <a:ext uri="{9D8B030D-6E8A-4147-A177-3AD203B41FA5}">
                      <a16:colId xmlns:a16="http://schemas.microsoft.com/office/drawing/2014/main" val="2011629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Public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classes can be accesses it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0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be accessed within the classes itself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accessed in the classes and subclasses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6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 be accessed in the same package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8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0C5D4-BB78-FB97-669B-AD51888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Non-Access Modifiers Classes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65B2B2-569F-699B-7B8F-404087A9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Non-Access Modifiers are used to define the behavior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9E12442-83F4-7E5F-723E-7556259FD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44753"/>
              </p:ext>
            </p:extLst>
          </p:nvPr>
        </p:nvGraphicFramePr>
        <p:xfrm>
          <a:off x="838200" y="2687320"/>
          <a:ext cx="10515600" cy="7416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131142">
                  <a:extLst>
                    <a:ext uri="{9D8B030D-6E8A-4147-A177-3AD203B41FA5}">
                      <a16:colId xmlns:a16="http://schemas.microsoft.com/office/drawing/2014/main" val="3365135800"/>
                    </a:ext>
                  </a:extLst>
                </a:gridCol>
                <a:gridCol w="8384458">
                  <a:extLst>
                    <a:ext uri="{9D8B030D-6E8A-4147-A177-3AD203B41FA5}">
                      <a16:colId xmlns:a16="http://schemas.microsoft.com/office/drawing/2014/main" val="278030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cannot be inherited by other classes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cannot be used to instantiate objects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6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8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8B042-B952-E58A-0996-D4A17049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Non-Access Modifiers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1AFA-DCC5-C8FA-D95D-50A5AE43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Non-Access Modifiers are used to define the behaviors of methods and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F3DD1D4-B009-1CDD-CC86-69B7ACC4A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04359"/>
              </p:ext>
            </p:extLst>
          </p:nvPr>
        </p:nvGraphicFramePr>
        <p:xfrm>
          <a:off x="838200" y="3020414"/>
          <a:ext cx="10515600" cy="3302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911547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835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overridden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the class, meaning that if it changes in one instantiation it changes for all. 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6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methods in abstract classes, so they cannot have a body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2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 are skipped when serialized (ignore for now)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8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can only be assessed by one thread at a time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read from the main </a:t>
                      </a:r>
                      <a:r>
                        <a:rPr lang="en-US" dirty="0" err="1"/>
                        <a:t>memeory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8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0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DA193-14F3-ED8D-06E1-D40D667C0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E2FFE38-EB00-2C87-1C5E-ED3540663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13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Classes are defined by: </a:t>
            </a:r>
          </a:p>
          <a:p>
            <a:r>
              <a:rPr lang="en-US" dirty="0"/>
              <a:t>Modifiers</a:t>
            </a:r>
          </a:p>
          <a:p>
            <a:r>
              <a:rPr lang="en-US" dirty="0"/>
              <a:t>The ‘class’ keyword</a:t>
            </a:r>
          </a:p>
          <a:p>
            <a:r>
              <a:rPr lang="en-US" dirty="0"/>
              <a:t>A class name </a:t>
            </a:r>
          </a:p>
          <a:p>
            <a:r>
              <a:rPr lang="en-US" dirty="0"/>
              <a:t>Brackets defining its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Executable code has to be written in a class</a:t>
            </a:r>
          </a:p>
          <a:p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32EF7F-CCEC-54F9-FB66-310D9CC5AC96}"/>
              </a:ext>
            </a:extLst>
          </p:cNvPr>
          <p:cNvSpPr/>
          <p:nvPr/>
        </p:nvSpPr>
        <p:spPr>
          <a:xfrm>
            <a:off x="6204685" y="2146767"/>
            <a:ext cx="559909" cy="360459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F2C730-2ADB-E6C7-87F0-1EFFBAC3DA6B}"/>
              </a:ext>
            </a:extLst>
          </p:cNvPr>
          <p:cNvSpPr/>
          <p:nvPr/>
        </p:nvSpPr>
        <p:spPr>
          <a:xfrm>
            <a:off x="838200" y="2348396"/>
            <a:ext cx="1973826" cy="432704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35D93D-D0D9-933A-B6D0-2419963CBB5D}"/>
              </a:ext>
            </a:extLst>
          </p:cNvPr>
          <p:cNvSpPr/>
          <p:nvPr/>
        </p:nvSpPr>
        <p:spPr>
          <a:xfrm>
            <a:off x="6764594" y="2146767"/>
            <a:ext cx="353961" cy="36045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79D5BD7-7BF0-7FF7-1BEC-56DEAE8A0503}"/>
              </a:ext>
            </a:extLst>
          </p:cNvPr>
          <p:cNvSpPr/>
          <p:nvPr/>
        </p:nvSpPr>
        <p:spPr>
          <a:xfrm>
            <a:off x="738819" y="2781100"/>
            <a:ext cx="3694472" cy="55529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4999E6-FC12-51F0-3989-EDADDFFFC27C}"/>
              </a:ext>
            </a:extLst>
          </p:cNvPr>
          <p:cNvSpPr/>
          <p:nvPr/>
        </p:nvSpPr>
        <p:spPr>
          <a:xfrm>
            <a:off x="7118555" y="2146767"/>
            <a:ext cx="432619" cy="3604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2D2C6B-4D38-8EBB-5F45-3A892C309870}"/>
              </a:ext>
            </a:extLst>
          </p:cNvPr>
          <p:cNvSpPr/>
          <p:nvPr/>
        </p:nvSpPr>
        <p:spPr>
          <a:xfrm>
            <a:off x="738819" y="3385711"/>
            <a:ext cx="2810098" cy="498816"/>
          </a:xfrm>
          <a:prstGeom prst="ellipse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E0FC31-AF24-2567-3671-30F53AE24E3E}"/>
              </a:ext>
            </a:extLst>
          </p:cNvPr>
          <p:cNvSpPr/>
          <p:nvPr/>
        </p:nvSpPr>
        <p:spPr>
          <a:xfrm>
            <a:off x="7551174" y="2142977"/>
            <a:ext cx="108685" cy="3604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3457FF-CC8A-2C22-849B-0566C8F5A1B5}"/>
              </a:ext>
            </a:extLst>
          </p:cNvPr>
          <p:cNvSpPr/>
          <p:nvPr/>
        </p:nvSpPr>
        <p:spPr>
          <a:xfrm>
            <a:off x="6254375" y="5356907"/>
            <a:ext cx="127290" cy="36045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0E16EC5-D43F-5191-0F29-759AAD9A776F}"/>
              </a:ext>
            </a:extLst>
          </p:cNvPr>
          <p:cNvSpPr/>
          <p:nvPr/>
        </p:nvSpPr>
        <p:spPr>
          <a:xfrm>
            <a:off x="630135" y="3823695"/>
            <a:ext cx="5003750" cy="69852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67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183A7-B6B8-C47D-0B7C-CAD38EC3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56126C-FA4F-5F75-43EE-1694123C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general-purpose programming language – meaning it can be used to develop software for most platforms.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as Object Oriented language allowing code reuse.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477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Attributes are variables within the class scope but outside of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Meaning that they belong to the class itself</a:t>
            </a:r>
          </a:p>
          <a:p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A08F4E-DC63-1ACD-0261-596A3060F977}"/>
              </a:ext>
            </a:extLst>
          </p:cNvPr>
          <p:cNvSpPr/>
          <p:nvPr/>
        </p:nvSpPr>
        <p:spPr>
          <a:xfrm>
            <a:off x="838200" y="1785836"/>
            <a:ext cx="1659194" cy="57390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310237-FD03-ED41-2A1B-21298DCD644F}"/>
              </a:ext>
            </a:extLst>
          </p:cNvPr>
          <p:cNvSpPr/>
          <p:nvPr/>
        </p:nvSpPr>
        <p:spPr>
          <a:xfrm>
            <a:off x="6204685" y="2566219"/>
            <a:ext cx="3548915" cy="42278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782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are defined within methods</a:t>
            </a:r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039045"/>
            <a:ext cx="57544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A87695-A696-4224-5016-2A3448143456}"/>
              </a:ext>
            </a:extLst>
          </p:cNvPr>
          <p:cNvSpPr/>
          <p:nvPr/>
        </p:nvSpPr>
        <p:spPr>
          <a:xfrm>
            <a:off x="6342335" y="3280288"/>
            <a:ext cx="4709121" cy="47440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76E0E7-5D7A-334E-EF4A-AFAEB0451F7E}"/>
              </a:ext>
            </a:extLst>
          </p:cNvPr>
          <p:cNvSpPr/>
          <p:nvPr/>
        </p:nvSpPr>
        <p:spPr>
          <a:xfrm>
            <a:off x="717755" y="1825625"/>
            <a:ext cx="1691148" cy="49478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22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BA9D2-BC4D-BF4D-0D32-AFB9B073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A94F5-C7A5-5DF0-A2BB-5F0477E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are blocks of code that can be called for code reuse.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java needs one, and only one, main menu which decides the flow of the project execution. </a:t>
            </a:r>
          </a:p>
          <a:p>
            <a:pPr marL="0" indent="0">
              <a:buNone/>
            </a:pPr>
            <a:r>
              <a:rPr lang="en-US" dirty="0"/>
              <a:t>Only code within this method will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main method can only make a direct call to other methods and attributes if they are static as well. </a:t>
            </a:r>
            <a:endParaRPr lang="en-D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23991-A0DE-EFA5-0A73-F8CC4E48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85" y="2146767"/>
            <a:ext cx="57544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velcome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to class constructions"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name of this class is: "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5E5D3EE-A618-FA63-BE02-832BF852E19F}"/>
              </a:ext>
            </a:extLst>
          </p:cNvPr>
          <p:cNvSpPr/>
          <p:nvPr/>
        </p:nvSpPr>
        <p:spPr>
          <a:xfrm>
            <a:off x="838200" y="1789471"/>
            <a:ext cx="1472381" cy="35729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EAD8854C-6A45-ABF1-0DA7-3935DDFBAD54}"/>
              </a:ext>
            </a:extLst>
          </p:cNvPr>
          <p:cNvSpPr/>
          <p:nvPr/>
        </p:nvSpPr>
        <p:spPr>
          <a:xfrm>
            <a:off x="6371303" y="2959510"/>
            <a:ext cx="5587842" cy="15141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1E4CB9CE-6628-728D-3B0A-B2B3A205066A}"/>
              </a:ext>
            </a:extLst>
          </p:cNvPr>
          <p:cNvSpPr/>
          <p:nvPr/>
        </p:nvSpPr>
        <p:spPr>
          <a:xfrm>
            <a:off x="6371303" y="4473678"/>
            <a:ext cx="5587842" cy="81607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B8820E77-E0F5-8FAA-DA1F-36F9374B95D9}"/>
              </a:ext>
            </a:extLst>
          </p:cNvPr>
          <p:cNvSpPr/>
          <p:nvPr/>
        </p:nvSpPr>
        <p:spPr>
          <a:xfrm>
            <a:off x="838200" y="3142989"/>
            <a:ext cx="931606" cy="35729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D013C09A-170A-D45D-6803-ADC011561195}"/>
              </a:ext>
            </a:extLst>
          </p:cNvPr>
          <p:cNvSpPr/>
          <p:nvPr/>
        </p:nvSpPr>
        <p:spPr>
          <a:xfrm>
            <a:off x="6262618" y="2890684"/>
            <a:ext cx="5587842" cy="158299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937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methods consists of modifiers a return type, a variable name, parameters and brackets.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Modifiers sets the behavior and access for a method.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return type defines what datatype the method return. Should the method not return a datatype, it will be defined as a ‘void’ method instead.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A70B7219-778E-C90E-5347-E138B89B8F9C}"/>
              </a:ext>
            </a:extLst>
          </p:cNvPr>
          <p:cNvSpPr/>
          <p:nvPr/>
        </p:nvSpPr>
        <p:spPr>
          <a:xfrm>
            <a:off x="4031226" y="1897626"/>
            <a:ext cx="1415845" cy="32446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CB8FC082-5122-C247-4B39-210327D2E39E}"/>
              </a:ext>
            </a:extLst>
          </p:cNvPr>
          <p:cNvSpPr/>
          <p:nvPr/>
        </p:nvSpPr>
        <p:spPr>
          <a:xfrm>
            <a:off x="8219768" y="2064774"/>
            <a:ext cx="589935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AC397FC5-3D87-85D1-F1AA-0A3EEFF3F27D}"/>
              </a:ext>
            </a:extLst>
          </p:cNvPr>
          <p:cNvSpPr/>
          <p:nvPr/>
        </p:nvSpPr>
        <p:spPr>
          <a:xfrm>
            <a:off x="8219768" y="3342968"/>
            <a:ext cx="589935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985B0898-5EE6-34B6-A9BB-D68877E5560D}"/>
              </a:ext>
            </a:extLst>
          </p:cNvPr>
          <p:cNvSpPr/>
          <p:nvPr/>
        </p:nvSpPr>
        <p:spPr>
          <a:xfrm>
            <a:off x="8219768" y="4621162"/>
            <a:ext cx="943897" cy="235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E98521D3-0141-B5E9-039B-E1B0ECE68B04}"/>
              </a:ext>
            </a:extLst>
          </p:cNvPr>
          <p:cNvSpPr/>
          <p:nvPr/>
        </p:nvSpPr>
        <p:spPr>
          <a:xfrm>
            <a:off x="5653548" y="1825625"/>
            <a:ext cx="1681317" cy="39646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3AF134B4-6E2A-69F5-5B87-0ADAEF0CC00B}"/>
              </a:ext>
            </a:extLst>
          </p:cNvPr>
          <p:cNvSpPr/>
          <p:nvPr/>
        </p:nvSpPr>
        <p:spPr>
          <a:xfrm>
            <a:off x="8809703" y="2064774"/>
            <a:ext cx="44245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C4722433-3EA3-1426-8BC1-5AC8E2D4EF78}"/>
              </a:ext>
            </a:extLst>
          </p:cNvPr>
          <p:cNvSpPr/>
          <p:nvPr/>
        </p:nvSpPr>
        <p:spPr>
          <a:xfrm>
            <a:off x="8809703" y="3342968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5CE4654B-674A-E88F-C029-27CB86E9E362}"/>
              </a:ext>
            </a:extLst>
          </p:cNvPr>
          <p:cNvSpPr/>
          <p:nvPr/>
        </p:nvSpPr>
        <p:spPr>
          <a:xfrm>
            <a:off x="9163665" y="4621162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016B233C-2A97-8E1C-70C9-F543229C387C}"/>
              </a:ext>
            </a:extLst>
          </p:cNvPr>
          <p:cNvSpPr/>
          <p:nvPr/>
        </p:nvSpPr>
        <p:spPr>
          <a:xfrm>
            <a:off x="9252155" y="2064774"/>
            <a:ext cx="68840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67A11761-4576-1B86-58DE-A319FB0713BD}"/>
              </a:ext>
            </a:extLst>
          </p:cNvPr>
          <p:cNvSpPr/>
          <p:nvPr/>
        </p:nvSpPr>
        <p:spPr>
          <a:xfrm>
            <a:off x="9163665" y="3342968"/>
            <a:ext cx="678425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ktangel: afrundede hjørner 14">
            <a:extLst>
              <a:ext uri="{FF2B5EF4-FFF2-40B4-BE49-F238E27FC236}">
                <a16:creationId xmlns:a16="http://schemas.microsoft.com/office/drawing/2014/main" id="{C46B0B65-1A8B-1DC4-BE80-43264E222A73}"/>
              </a:ext>
            </a:extLst>
          </p:cNvPr>
          <p:cNvSpPr/>
          <p:nvPr/>
        </p:nvSpPr>
        <p:spPr>
          <a:xfrm>
            <a:off x="9498111" y="4621162"/>
            <a:ext cx="37362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B5A47E11-DFA3-CAC5-A6D2-7422FD0BD0A0}"/>
              </a:ext>
            </a:extLst>
          </p:cNvPr>
          <p:cNvSpPr/>
          <p:nvPr/>
        </p:nvSpPr>
        <p:spPr>
          <a:xfrm>
            <a:off x="1150374" y="2222090"/>
            <a:ext cx="2015613" cy="32446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ktangel: afrundede hjørner 16">
            <a:extLst>
              <a:ext uri="{FF2B5EF4-FFF2-40B4-BE49-F238E27FC236}">
                <a16:creationId xmlns:a16="http://schemas.microsoft.com/office/drawing/2014/main" id="{FEB93946-DDFB-A079-3C37-C84D241C32B3}"/>
              </a:ext>
            </a:extLst>
          </p:cNvPr>
          <p:cNvSpPr/>
          <p:nvPr/>
        </p:nvSpPr>
        <p:spPr>
          <a:xfrm>
            <a:off x="9940563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93FEF340-7091-B583-ADE9-A5621A38B616}"/>
              </a:ext>
            </a:extLst>
          </p:cNvPr>
          <p:cNvSpPr/>
          <p:nvPr/>
        </p:nvSpPr>
        <p:spPr>
          <a:xfrm>
            <a:off x="9842090" y="3342968"/>
            <a:ext cx="953729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D9CB8670-6A76-1E24-25E4-B9C65EB79626}"/>
              </a:ext>
            </a:extLst>
          </p:cNvPr>
          <p:cNvSpPr/>
          <p:nvPr/>
        </p:nvSpPr>
        <p:spPr>
          <a:xfrm>
            <a:off x="9871740" y="4621162"/>
            <a:ext cx="983222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ktangel: afrundede hjørner 19">
            <a:extLst>
              <a:ext uri="{FF2B5EF4-FFF2-40B4-BE49-F238E27FC236}">
                <a16:creationId xmlns:a16="http://schemas.microsoft.com/office/drawing/2014/main" id="{61FFDB7F-A8FC-AC45-C3F2-A3F2C6D2192D}"/>
              </a:ext>
            </a:extLst>
          </p:cNvPr>
          <p:cNvSpPr/>
          <p:nvPr/>
        </p:nvSpPr>
        <p:spPr>
          <a:xfrm>
            <a:off x="3234813" y="2253379"/>
            <a:ext cx="1740310" cy="32446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ktangel: afrundede hjørner 20">
            <a:extLst>
              <a:ext uri="{FF2B5EF4-FFF2-40B4-BE49-F238E27FC236}">
                <a16:creationId xmlns:a16="http://schemas.microsoft.com/office/drawing/2014/main" id="{AA0FFFBF-4EC7-451B-4DC9-71E2EB6BF912}"/>
              </a:ext>
            </a:extLst>
          </p:cNvPr>
          <p:cNvSpPr/>
          <p:nvPr/>
        </p:nvSpPr>
        <p:spPr>
          <a:xfrm>
            <a:off x="5565058" y="2236838"/>
            <a:ext cx="1241473" cy="3097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ktangel: afrundede hjørner 21">
            <a:extLst>
              <a:ext uri="{FF2B5EF4-FFF2-40B4-BE49-F238E27FC236}">
                <a16:creationId xmlns:a16="http://schemas.microsoft.com/office/drawing/2014/main" id="{34A1B593-F1C9-76EB-87AC-43A8EB375F2C}"/>
              </a:ext>
            </a:extLst>
          </p:cNvPr>
          <p:cNvSpPr/>
          <p:nvPr/>
        </p:nvSpPr>
        <p:spPr>
          <a:xfrm>
            <a:off x="10065774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ktangel: afrundede hjørner 22">
            <a:extLst>
              <a:ext uri="{FF2B5EF4-FFF2-40B4-BE49-F238E27FC236}">
                <a16:creationId xmlns:a16="http://schemas.microsoft.com/office/drawing/2014/main" id="{DFE14C2C-9598-F2C9-115B-DD41FF641B13}"/>
              </a:ext>
            </a:extLst>
          </p:cNvPr>
          <p:cNvSpPr/>
          <p:nvPr/>
        </p:nvSpPr>
        <p:spPr>
          <a:xfrm>
            <a:off x="8209936" y="2890684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ktangel: afrundede hjørner 23">
            <a:extLst>
              <a:ext uri="{FF2B5EF4-FFF2-40B4-BE49-F238E27FC236}">
                <a16:creationId xmlns:a16="http://schemas.microsoft.com/office/drawing/2014/main" id="{6D1A8493-1C78-4C4E-12DC-105C22E2EF26}"/>
              </a:ext>
            </a:extLst>
          </p:cNvPr>
          <p:cNvSpPr/>
          <p:nvPr/>
        </p:nvSpPr>
        <p:spPr>
          <a:xfrm>
            <a:off x="10786136" y="3342968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ktangel: afrundede hjørner 24">
            <a:extLst>
              <a:ext uri="{FF2B5EF4-FFF2-40B4-BE49-F238E27FC236}">
                <a16:creationId xmlns:a16="http://schemas.microsoft.com/office/drawing/2014/main" id="{5B168F84-5F35-9133-4BAE-AB605092784C}"/>
              </a:ext>
            </a:extLst>
          </p:cNvPr>
          <p:cNvSpPr/>
          <p:nvPr/>
        </p:nvSpPr>
        <p:spPr>
          <a:xfrm>
            <a:off x="8224684" y="4183626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EDD9C6AA-7013-B9A5-8EEE-5D319DD6482E}"/>
              </a:ext>
            </a:extLst>
          </p:cNvPr>
          <p:cNvSpPr/>
          <p:nvPr/>
        </p:nvSpPr>
        <p:spPr>
          <a:xfrm>
            <a:off x="10857346" y="4621162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3300F175-1288-E3F5-D26C-D1513D13CB71}"/>
              </a:ext>
            </a:extLst>
          </p:cNvPr>
          <p:cNvSpPr/>
          <p:nvPr/>
        </p:nvSpPr>
        <p:spPr>
          <a:xfrm>
            <a:off x="8224834" y="5024284"/>
            <a:ext cx="137651" cy="23597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853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 method has a return type besides ‘void’ it need to also return a value of that return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by using the ‘return’ keyword followed by the value to be returned.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has to be a return statement for every scenario within its code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3AF134B4-6E2A-69F5-5B87-0ADAEF0CC00B}"/>
              </a:ext>
            </a:extLst>
          </p:cNvPr>
          <p:cNvSpPr/>
          <p:nvPr/>
        </p:nvSpPr>
        <p:spPr>
          <a:xfrm>
            <a:off x="8809703" y="2064774"/>
            <a:ext cx="44245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C4722433-3EA3-1426-8BC1-5AC8E2D4EF78}"/>
              </a:ext>
            </a:extLst>
          </p:cNvPr>
          <p:cNvSpPr/>
          <p:nvPr/>
        </p:nvSpPr>
        <p:spPr>
          <a:xfrm>
            <a:off x="8809703" y="3342968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5CE4654B-674A-E88F-C029-27CB86E9E362}"/>
              </a:ext>
            </a:extLst>
          </p:cNvPr>
          <p:cNvSpPr/>
          <p:nvPr/>
        </p:nvSpPr>
        <p:spPr>
          <a:xfrm>
            <a:off x="9163665" y="4621162"/>
            <a:ext cx="353962" cy="23597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08CA3D14-8771-61D8-379B-E1B3C80D2688}"/>
              </a:ext>
            </a:extLst>
          </p:cNvPr>
          <p:cNvSpPr/>
          <p:nvPr/>
        </p:nvSpPr>
        <p:spPr>
          <a:xfrm>
            <a:off x="3539613" y="1897626"/>
            <a:ext cx="1828800" cy="40312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ktangel: afrundede hjørner 28">
            <a:extLst>
              <a:ext uri="{FF2B5EF4-FFF2-40B4-BE49-F238E27FC236}">
                <a16:creationId xmlns:a16="http://schemas.microsoft.com/office/drawing/2014/main" id="{AA8C8F62-9508-5675-3F60-3DB8A719ACF3}"/>
              </a:ext>
            </a:extLst>
          </p:cNvPr>
          <p:cNvSpPr/>
          <p:nvPr/>
        </p:nvSpPr>
        <p:spPr>
          <a:xfrm>
            <a:off x="4807974" y="3716594"/>
            <a:ext cx="1002891" cy="29496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ktangel: afrundede hjørner 30">
            <a:extLst>
              <a:ext uri="{FF2B5EF4-FFF2-40B4-BE49-F238E27FC236}">
                <a16:creationId xmlns:a16="http://schemas.microsoft.com/office/drawing/2014/main" id="{B8E4DB36-BA74-F679-EEC1-36E47051F67B}"/>
              </a:ext>
            </a:extLst>
          </p:cNvPr>
          <p:cNvSpPr/>
          <p:nvPr/>
        </p:nvSpPr>
        <p:spPr>
          <a:xfrm>
            <a:off x="8370938" y="2509458"/>
            <a:ext cx="540774" cy="18727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ktangel: afrundede hjørner 31">
            <a:extLst>
              <a:ext uri="{FF2B5EF4-FFF2-40B4-BE49-F238E27FC236}">
                <a16:creationId xmlns:a16="http://schemas.microsoft.com/office/drawing/2014/main" id="{5B3BD67C-8424-0FBC-1DDD-A8B31ECF6D5B}"/>
              </a:ext>
            </a:extLst>
          </p:cNvPr>
          <p:cNvSpPr/>
          <p:nvPr/>
        </p:nvSpPr>
        <p:spPr>
          <a:xfrm>
            <a:off x="3274142" y="4080387"/>
            <a:ext cx="904568" cy="29496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ktangel: afrundede hjørner 32">
            <a:extLst>
              <a:ext uri="{FF2B5EF4-FFF2-40B4-BE49-F238E27FC236}">
                <a16:creationId xmlns:a16="http://schemas.microsoft.com/office/drawing/2014/main" id="{2874C679-8613-337D-CB80-BD912BA5B9E5}"/>
              </a:ext>
            </a:extLst>
          </p:cNvPr>
          <p:cNvSpPr/>
          <p:nvPr/>
        </p:nvSpPr>
        <p:spPr>
          <a:xfrm>
            <a:off x="8911712" y="2509457"/>
            <a:ext cx="442452" cy="1872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54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method name is used to call the method.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method can have the same name as a class or a variable, but not another method unless it has a different parameter list.</a:t>
            </a: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016B233C-2A97-8E1C-70C9-F543229C387C}"/>
              </a:ext>
            </a:extLst>
          </p:cNvPr>
          <p:cNvSpPr/>
          <p:nvPr/>
        </p:nvSpPr>
        <p:spPr>
          <a:xfrm>
            <a:off x="9252155" y="2064774"/>
            <a:ext cx="68840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67A11761-4576-1B86-58DE-A319FB0713BD}"/>
              </a:ext>
            </a:extLst>
          </p:cNvPr>
          <p:cNvSpPr/>
          <p:nvPr/>
        </p:nvSpPr>
        <p:spPr>
          <a:xfrm>
            <a:off x="9163665" y="3342968"/>
            <a:ext cx="678425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ktangel: afrundede hjørner 14">
            <a:extLst>
              <a:ext uri="{FF2B5EF4-FFF2-40B4-BE49-F238E27FC236}">
                <a16:creationId xmlns:a16="http://schemas.microsoft.com/office/drawing/2014/main" id="{C46B0B65-1A8B-1DC4-BE80-43264E222A73}"/>
              </a:ext>
            </a:extLst>
          </p:cNvPr>
          <p:cNvSpPr/>
          <p:nvPr/>
        </p:nvSpPr>
        <p:spPr>
          <a:xfrm>
            <a:off x="9498111" y="4621162"/>
            <a:ext cx="373628" cy="23597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0DAE7D2F-9A08-71FF-499E-3946B1DA9CAF}"/>
              </a:ext>
            </a:extLst>
          </p:cNvPr>
          <p:cNvSpPr/>
          <p:nvPr/>
        </p:nvSpPr>
        <p:spPr>
          <a:xfrm>
            <a:off x="1563029" y="1825626"/>
            <a:ext cx="2143732" cy="38663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32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AFB5-A60C-3C30-0496-786372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3E2D1D-25E2-A87F-F415-749EED9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9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Parameters are the values needed when calling a method and are defined by a pair of brackets ‘()’.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method without parameters will have a set of empty brackets while.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size limit on a parameter list, however, when the method is called, the parameters passed to it has to be in the same order as they are defined in the parameter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5150F-0DF9-C6F4-E573-8F869220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73" y="1120676"/>
            <a:ext cx="333052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 class"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</a:t>
            </a:r>
            <a:r>
              <a:rPr kumimoji="0" lang="en-US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DK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ktangel: afrundede hjørner 16">
            <a:extLst>
              <a:ext uri="{FF2B5EF4-FFF2-40B4-BE49-F238E27FC236}">
                <a16:creationId xmlns:a16="http://schemas.microsoft.com/office/drawing/2014/main" id="{FEB93946-DDFB-A079-3C37-C84D241C32B3}"/>
              </a:ext>
            </a:extLst>
          </p:cNvPr>
          <p:cNvSpPr/>
          <p:nvPr/>
        </p:nvSpPr>
        <p:spPr>
          <a:xfrm>
            <a:off x="9940563" y="2064774"/>
            <a:ext cx="117837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93FEF340-7091-B583-ADE9-A5621A38B616}"/>
              </a:ext>
            </a:extLst>
          </p:cNvPr>
          <p:cNvSpPr/>
          <p:nvPr/>
        </p:nvSpPr>
        <p:spPr>
          <a:xfrm>
            <a:off x="9842090" y="3342968"/>
            <a:ext cx="953729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D9CB8670-6A76-1E24-25E4-B9C65EB79626}"/>
              </a:ext>
            </a:extLst>
          </p:cNvPr>
          <p:cNvSpPr/>
          <p:nvPr/>
        </p:nvSpPr>
        <p:spPr>
          <a:xfrm>
            <a:off x="9871740" y="4621162"/>
            <a:ext cx="983222" cy="2359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ktangel: afrundede hjørner 28">
            <a:extLst>
              <a:ext uri="{FF2B5EF4-FFF2-40B4-BE49-F238E27FC236}">
                <a16:creationId xmlns:a16="http://schemas.microsoft.com/office/drawing/2014/main" id="{5BD001BD-64D1-77B3-A3D9-4D2E8E80DCF2}"/>
              </a:ext>
            </a:extLst>
          </p:cNvPr>
          <p:cNvSpPr/>
          <p:nvPr/>
        </p:nvSpPr>
        <p:spPr>
          <a:xfrm>
            <a:off x="5152103" y="2172929"/>
            <a:ext cx="2408903" cy="35396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55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B14F-7E94-CADE-E531-25B75CA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3AC762-691D-76BE-F090-5E752F8A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are defined by their datatype and parameter name, each separated by a comma ‘,’.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parameter name is used to reference its value within the method scope. </a:t>
            </a: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61AE6D-558F-C985-F9CA-4AD49FC9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0" y="1825625"/>
            <a:ext cx="559544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void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K" altLang="en-DK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DK" altLang="en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DK" altLang="en-DK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"Jane"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"Doe"</a:t>
            </a: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K" altLang="en-DK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DK" altLang="en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2AC71CDB-8F9D-8E92-09EB-CAEA88277C43}"/>
              </a:ext>
            </a:extLst>
          </p:cNvPr>
          <p:cNvSpPr/>
          <p:nvPr/>
        </p:nvSpPr>
        <p:spPr>
          <a:xfrm>
            <a:off x="838200" y="2241755"/>
            <a:ext cx="1492045" cy="4129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73E8A9E9-97A0-6011-D7EF-A3B6FBE70DE0}"/>
              </a:ext>
            </a:extLst>
          </p:cNvPr>
          <p:cNvSpPr/>
          <p:nvPr/>
        </p:nvSpPr>
        <p:spPr>
          <a:xfrm>
            <a:off x="9065342" y="2418735"/>
            <a:ext cx="511277" cy="1966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800749C6-5CF9-CA5D-B045-B1EA30F2E7B7}"/>
              </a:ext>
            </a:extLst>
          </p:cNvPr>
          <p:cNvSpPr/>
          <p:nvPr/>
        </p:nvSpPr>
        <p:spPr>
          <a:xfrm>
            <a:off x="10481187" y="2418735"/>
            <a:ext cx="530942" cy="1966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F9D10A55-7FBE-D25D-C8AD-46DECC55AC13}"/>
              </a:ext>
            </a:extLst>
          </p:cNvPr>
          <p:cNvSpPr/>
          <p:nvPr/>
        </p:nvSpPr>
        <p:spPr>
          <a:xfrm>
            <a:off x="2939845" y="2238580"/>
            <a:ext cx="2566220" cy="41295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50681E8-02DE-8BCA-6B8B-AEBA31BB4087}"/>
              </a:ext>
            </a:extLst>
          </p:cNvPr>
          <p:cNvSpPr/>
          <p:nvPr/>
        </p:nvSpPr>
        <p:spPr>
          <a:xfrm>
            <a:off x="9576619" y="2418735"/>
            <a:ext cx="825910" cy="1966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EF6F6229-C856-943D-6E5F-1675B78642C8}"/>
              </a:ext>
            </a:extLst>
          </p:cNvPr>
          <p:cNvSpPr/>
          <p:nvPr/>
        </p:nvSpPr>
        <p:spPr>
          <a:xfrm>
            <a:off x="11012129" y="2418735"/>
            <a:ext cx="806245" cy="1966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FC58F45B-DEED-A81D-9BCA-662791E1BEA1}"/>
              </a:ext>
            </a:extLst>
          </p:cNvPr>
          <p:cNvSpPr/>
          <p:nvPr/>
        </p:nvSpPr>
        <p:spPr>
          <a:xfrm>
            <a:off x="8590935" y="3352800"/>
            <a:ext cx="720213" cy="27284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1040CE66-6E03-B0D4-32A7-1B7F87907D20}"/>
              </a:ext>
            </a:extLst>
          </p:cNvPr>
          <p:cNvSpPr/>
          <p:nvPr/>
        </p:nvSpPr>
        <p:spPr>
          <a:xfrm>
            <a:off x="9330812" y="3352800"/>
            <a:ext cx="334297" cy="2728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872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B96F-611F-AAA3-014A-F0A180F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5171DA-078A-1A78-C1C2-36D39D87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http://www.docjava.dk/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https://www.w3schools.com/java/java_intro.asp</a:t>
            </a:r>
            <a:r>
              <a:rPr lang="en-US" dirty="0"/>
              <a:t>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06413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182F-C6E9-F79B-0C27-BEFF67C0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F96ED-CD02-B718-BCDB-1835AAE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ide tips </a:t>
            </a:r>
          </a:p>
          <a:p>
            <a:r>
              <a:rPr lang="en-US" dirty="0"/>
              <a:t>How run a project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Variables </a:t>
            </a:r>
          </a:p>
          <a:p>
            <a:r>
              <a:rPr lang="en-US" dirty="0"/>
              <a:t>Datatypes 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Exercises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445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56D3-CEE6-F4C5-F64F-1D646B58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JDK and IntelliJ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214EDE-347D-8B0B-428E-D1ED6ED0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Install the</a:t>
            </a:r>
            <a:r>
              <a:rPr lang="en-US" sz="2400" b="1" dirty="0"/>
              <a:t> Java Development Kit (JDK) </a:t>
            </a:r>
            <a:r>
              <a:rPr lang="en-US" sz="2400" dirty="0"/>
              <a:t>witch also includes the Java Runtime </a:t>
            </a:r>
            <a:r>
              <a:rPr lang="en-US" sz="2400" b="1" dirty="0"/>
              <a:t>Environment (JRE):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https://www.oracle.com/java/technologies/downloads/#jdk21-windows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IntelliJ IDEA Community Edition </a:t>
            </a:r>
            <a:r>
              <a:rPr lang="en-US" sz="2400" dirty="0"/>
              <a:t>is an IDE for developing in Java, you can install it by downloading the </a:t>
            </a:r>
            <a:r>
              <a:rPr lang="en-US" sz="2400" b="1" dirty="0" err="1"/>
              <a:t>Jetbrains</a:t>
            </a:r>
            <a:r>
              <a:rPr lang="en-US" sz="2400" b="1" dirty="0"/>
              <a:t> Toolbox </a:t>
            </a:r>
            <a:r>
              <a:rPr lang="en-US" sz="2400" dirty="0"/>
              <a:t>and then installing IntelliJ through it (recommended):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https://www.jetbrains.com/lp/toolbox/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Or downloading it directly: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https://www.jetbrains.com/idea/download/?section=windows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Community Edition is free, the Ultimate version is subscription based. If you download it directly through the link above, scroll down to get the Community Edition.</a:t>
            </a:r>
            <a:endParaRPr lang="en-DK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45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CCCD6-8D39-30BE-5850-044AFD9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5172B9-FAFE-FD03-5C55-C3481AE0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in general</a:t>
            </a:r>
          </a:p>
          <a:p>
            <a:r>
              <a:rPr lang="en-US" dirty="0"/>
              <a:t>What are IDE’s</a:t>
            </a:r>
          </a:p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Gitkraken</a:t>
            </a:r>
            <a:endParaRPr lang="en-US" dirty="0"/>
          </a:p>
          <a:p>
            <a:r>
              <a:rPr lang="en-US" dirty="0"/>
              <a:t>Git Projects </a:t>
            </a:r>
          </a:p>
        </p:txBody>
      </p:sp>
    </p:spTree>
    <p:extLst>
      <p:ext uri="{BB962C8B-B14F-4D97-AF65-F5344CB8AC3E}">
        <p14:creationId xmlns:p14="http://schemas.microsoft.com/office/powerpoint/2010/main" val="207150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F33C-CBEE-2A78-F882-5DC6869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D4AADF-C978-9D9D-D638-B0ABA0BD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542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</a:t>
            </a:r>
            <a:r>
              <a:rPr lang="en-US" b="1" dirty="0">
                <a:sym typeface="Wingdings" panose="05000000000000000000" pitchFamily="2" charset="2"/>
              </a:rPr>
              <a:t>‘New Project’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Enter the needed properties 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Name</a:t>
            </a:r>
            <a:r>
              <a:rPr lang="en-US" dirty="0">
                <a:sym typeface="Wingdings" panose="05000000000000000000" pitchFamily="2" charset="2"/>
              </a:rPr>
              <a:t> is the project name 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Location</a:t>
            </a:r>
            <a:r>
              <a:rPr lang="en-US" dirty="0">
                <a:sym typeface="Wingdings" panose="05000000000000000000" pitchFamily="2" charset="2"/>
              </a:rPr>
              <a:t> is where you want the project saved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Language</a:t>
            </a:r>
            <a:r>
              <a:rPr lang="en-US" dirty="0">
                <a:sym typeface="Wingdings" panose="05000000000000000000" pitchFamily="2" charset="2"/>
              </a:rPr>
              <a:t> is the programming language which will be used in the  project.</a:t>
            </a:r>
          </a:p>
          <a:p>
            <a:pPr marL="971550" lvl="1" indent="-51435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Build system </a:t>
            </a:r>
            <a:r>
              <a:rPr lang="en-US" dirty="0">
                <a:sym typeface="Wingdings" panose="05000000000000000000" pitchFamily="2" charset="2"/>
              </a:rPr>
              <a:t>is what will be used to build the project – just use IntelliJ for now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</a:t>
            </a:r>
            <a:r>
              <a:rPr lang="en-US" b="1" dirty="0">
                <a:sym typeface="Wingdings" panose="05000000000000000000" pitchFamily="2" charset="2"/>
              </a:rPr>
              <a:t>‘Create’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6653CD0-8886-1E50-6D08-78036CCB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07" y="513658"/>
            <a:ext cx="3372593" cy="278470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736EBCAB-6575-6C43-EA1D-FD4CC801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07" y="3429000"/>
            <a:ext cx="3372593" cy="30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C3BC7-9259-EA0E-DF7D-0AF98EF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- IntelliJ</a:t>
            </a:r>
            <a:endParaRPr lang="en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1FD04A88-0192-594C-7BBD-4D9584D27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683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0952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2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0197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980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project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F5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F5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r>
                        <a:rPr lang="en-US" dirty="0"/>
                        <a:t> + F5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Systestem.Out.Println</a:t>
                      </a:r>
                      <a:r>
                        <a:rPr lang="en-US" dirty="0"/>
                        <a:t>()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sout</a:t>
                      </a:r>
                      <a:r>
                        <a:rPr lang="en-US" dirty="0"/>
                        <a:t>” + tab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sout</a:t>
                      </a:r>
                      <a:r>
                        <a:rPr lang="en-US" dirty="0"/>
                        <a:t>” + tab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sout</a:t>
                      </a:r>
                      <a:r>
                        <a:rPr lang="en-US" dirty="0"/>
                        <a:t>” + tab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1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8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F7C13-382B-0B80-88F0-5206961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DK" dirty="0"/>
          </a:p>
        </p:txBody>
      </p:sp>
      <p:graphicFrame>
        <p:nvGraphicFramePr>
          <p:cNvPr id="5" name="Pladsholder til indhold 4">
            <a:extLst>
              <a:ext uri="{FF2B5EF4-FFF2-40B4-BE49-F238E27FC236}">
                <a16:creationId xmlns:a16="http://schemas.microsoft.com/office/drawing/2014/main" id="{E3A40CA9-3DF0-EDEA-D4FA-6DEB86922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08894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782102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785147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079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Casing 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case with separating ‘.’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package.name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Pascal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4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Pascal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methodName</a:t>
                      </a:r>
                      <a:r>
                        <a:rPr lang="en-US" dirty="0"/>
                        <a:t>()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Camel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variableName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snake case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CONSTANT_NAME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0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2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338D1-5C42-DF52-9BDD-349D5C92D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6F8C9E-ADC2-8482-CFD5-1790BC95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52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CEFA-9BD7-82D5-BFDC-A4688F2D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BD7FF9-6817-9279-718F-DF244A09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statement is finished by a semicolon ‘</a:t>
            </a:r>
            <a:r>
              <a:rPr lang="en-US" b="1" dirty="0"/>
              <a:t>;</a:t>
            </a:r>
            <a:r>
              <a:rPr lang="en-US" dirty="0"/>
              <a:t>’</a:t>
            </a:r>
          </a:p>
          <a:p>
            <a:r>
              <a:rPr lang="en-US" dirty="0"/>
              <a:t>Executable code has to be written in a class</a:t>
            </a:r>
          </a:p>
          <a:p>
            <a:r>
              <a:rPr lang="en-US" dirty="0"/>
              <a:t>It is case sensitive</a:t>
            </a:r>
          </a:p>
          <a:p>
            <a:r>
              <a:rPr lang="en-US" dirty="0"/>
              <a:t>classes must have the same name as the file </a:t>
            </a:r>
          </a:p>
          <a:p>
            <a:r>
              <a:rPr lang="en-US" dirty="0"/>
              <a:t>Files have the extension ‘</a:t>
            </a:r>
            <a:r>
              <a:rPr lang="en-US" b="1" dirty="0"/>
              <a:t>.java</a:t>
            </a:r>
            <a:r>
              <a:rPr lang="en-US" dirty="0"/>
              <a:t>’</a:t>
            </a:r>
          </a:p>
          <a:p>
            <a:r>
              <a:rPr lang="en-US" dirty="0"/>
              <a:t>Curly brackets ‘</a:t>
            </a:r>
            <a:r>
              <a:rPr lang="en-US" b="1" dirty="0"/>
              <a:t>{}</a:t>
            </a:r>
            <a:r>
              <a:rPr lang="en-US" dirty="0"/>
              <a:t>’ are used to define code blocks</a:t>
            </a:r>
          </a:p>
          <a:p>
            <a:r>
              <a:rPr lang="en-US" dirty="0"/>
              <a:t>One line comments are defined by ‘</a:t>
            </a:r>
            <a:r>
              <a:rPr lang="en-US" b="1" dirty="0"/>
              <a:t>//</a:t>
            </a:r>
            <a:r>
              <a:rPr lang="en-US" dirty="0"/>
              <a:t>’</a:t>
            </a:r>
          </a:p>
          <a:p>
            <a:r>
              <a:rPr lang="en-US" dirty="0"/>
              <a:t>Multiple line comments are started by ‘</a:t>
            </a:r>
            <a:r>
              <a:rPr lang="en-US" b="1" dirty="0"/>
              <a:t>/*</a:t>
            </a:r>
            <a:r>
              <a:rPr lang="en-US" dirty="0"/>
              <a:t>’ and ends with ‘</a:t>
            </a:r>
            <a:r>
              <a:rPr lang="en-US" b="1" dirty="0"/>
              <a:t>*/</a:t>
            </a:r>
            <a:r>
              <a:rPr lang="en-US" dirty="0"/>
              <a:t>’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928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8AA4C-8719-80BC-7B13-17243B71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- Primitive </a:t>
            </a:r>
            <a:endParaRPr lang="en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090827B4-98D3-9A18-1B16-E9C7C6D4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1491"/>
              </p:ext>
            </p:extLst>
          </p:nvPr>
        </p:nvGraphicFramePr>
        <p:xfrm>
          <a:off x="838200" y="1810933"/>
          <a:ext cx="10515599" cy="44128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4">
                  <a:extLst>
                    <a:ext uri="{9D8B030D-6E8A-4147-A177-3AD203B41FA5}">
                      <a16:colId xmlns:a16="http://schemas.microsoft.com/office/drawing/2014/main" val="3144667003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4254010580"/>
                    </a:ext>
                  </a:extLst>
                </a:gridCol>
                <a:gridCol w="6624831">
                  <a:extLst>
                    <a:ext uri="{9D8B030D-6E8A-4147-A177-3AD203B41FA5}">
                      <a16:colId xmlns:a16="http://schemas.microsoft.com/office/drawing/2014/main" val="255719460"/>
                    </a:ext>
                  </a:extLst>
                </a:gridCol>
              </a:tblGrid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Data Type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Size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537551988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byte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-128 to 127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69573706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972269988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553972163"/>
                  </a:ext>
                </a:extLst>
              </a:tr>
              <a:tr h="821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210325884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005049026"/>
                  </a:ext>
                </a:extLst>
              </a:tr>
              <a:tr h="583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double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852438592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bit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true or false values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536175200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0744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 in single quotation marks ‘’</a:t>
                      </a: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517611939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9F5D563E-0558-41F5-CA22-5D3093D79D2C}"/>
              </a:ext>
            </a:extLst>
          </p:cNvPr>
          <p:cNvSpPr txBox="1"/>
          <p:nvPr/>
        </p:nvSpPr>
        <p:spPr>
          <a:xfrm>
            <a:off x="8072284" y="6369764"/>
            <a:ext cx="3281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https://www.w3schools.com/java/java_data_types.asp</a:t>
            </a:r>
            <a:r>
              <a:rPr lang="en-US" sz="1000" dirty="0"/>
              <a:t> </a:t>
            </a:r>
            <a:endParaRPr lang="en-DK" sz="1000" dirty="0"/>
          </a:p>
        </p:txBody>
      </p:sp>
    </p:spTree>
    <p:extLst>
      <p:ext uri="{BB962C8B-B14F-4D97-AF65-F5344CB8AC3E}">
        <p14:creationId xmlns:p14="http://schemas.microsoft.com/office/powerpoint/2010/main" val="4019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1955</Words>
  <Application>Microsoft Office PowerPoint</Application>
  <PresentationFormat>Widescreen</PresentationFormat>
  <Paragraphs>262</Paragraphs>
  <Slides>30</Slides>
  <Notes>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4" baseType="lpstr">
      <vt:lpstr>Arial</vt:lpstr>
      <vt:lpstr>Cambria</vt:lpstr>
      <vt:lpstr>JetBrains Mono</vt:lpstr>
      <vt:lpstr>Office-tema</vt:lpstr>
      <vt:lpstr>Java </vt:lpstr>
      <vt:lpstr>What is it?</vt:lpstr>
      <vt:lpstr>Setup – JDK and IntelliJ </vt:lpstr>
      <vt:lpstr>Creating a project </vt:lpstr>
      <vt:lpstr>Shortcuts - IntelliJ</vt:lpstr>
      <vt:lpstr>Naming Conventions</vt:lpstr>
      <vt:lpstr>Basic Programming</vt:lpstr>
      <vt:lpstr>Syntax</vt:lpstr>
      <vt:lpstr>Datatypes - Primitive </vt:lpstr>
      <vt:lpstr>Datatypes – Non-Primitive </vt:lpstr>
      <vt:lpstr>Variables </vt:lpstr>
      <vt:lpstr>Variables </vt:lpstr>
      <vt:lpstr>Variables – declare &amp; instantiate</vt:lpstr>
      <vt:lpstr>Modifiers</vt:lpstr>
      <vt:lpstr>Access Modifiers </vt:lpstr>
      <vt:lpstr>Non-Access Modifiers Classes</vt:lpstr>
      <vt:lpstr>Non-Access Modifiers </vt:lpstr>
      <vt:lpstr>Classes</vt:lpstr>
      <vt:lpstr>Classes </vt:lpstr>
      <vt:lpstr>Attributes </vt:lpstr>
      <vt:lpstr>Variables  </vt:lpstr>
      <vt:lpstr>Methods </vt:lpstr>
      <vt:lpstr>Methods </vt:lpstr>
      <vt:lpstr>Methods </vt:lpstr>
      <vt:lpstr>Methods </vt:lpstr>
      <vt:lpstr>Methods </vt:lpstr>
      <vt:lpstr>Methods</vt:lpstr>
      <vt:lpstr>Resources</vt:lpstr>
      <vt:lpstr>To add </vt:lpstr>
      <vt:lpstr>New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Tesniem Izzat El-Merie</dc:creator>
  <cp:lastModifiedBy>Tesniem Izzat El-Merie</cp:lastModifiedBy>
  <cp:revision>9</cp:revision>
  <dcterms:created xsi:type="dcterms:W3CDTF">2024-01-27T13:15:49Z</dcterms:created>
  <dcterms:modified xsi:type="dcterms:W3CDTF">2024-02-11T19:48:03Z</dcterms:modified>
</cp:coreProperties>
</file>