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99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747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719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9485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6545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5358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442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6428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69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44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2636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47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469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676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939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293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49323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95FD-66F8-9E44-A87B-44BD9B8FB819}"/>
              </a:ext>
            </a:extLst>
          </p:cNvPr>
          <p:cNvSpPr>
            <a:spLocks noGrp="1"/>
          </p:cNvSpPr>
          <p:nvPr>
            <p:ph type="ctrTitle"/>
          </p:nvPr>
        </p:nvSpPr>
        <p:spPr/>
        <p:txBody>
          <a:bodyPr/>
          <a:lstStyle/>
          <a:p>
            <a:r>
              <a:rPr lang="en-US" dirty="0"/>
              <a:t>Road Traffic Collisions</a:t>
            </a:r>
            <a:br>
              <a:rPr lang="en-US" dirty="0"/>
            </a:br>
            <a:endParaRPr lang="en-US" dirty="0"/>
          </a:p>
        </p:txBody>
      </p:sp>
      <p:sp>
        <p:nvSpPr>
          <p:cNvPr id="3" name="Subtitle 2">
            <a:extLst>
              <a:ext uri="{FF2B5EF4-FFF2-40B4-BE49-F238E27FC236}">
                <a16:creationId xmlns:a16="http://schemas.microsoft.com/office/drawing/2014/main" id="{A6463529-637C-2B46-8166-195D1022A0F0}"/>
              </a:ext>
            </a:extLst>
          </p:cNvPr>
          <p:cNvSpPr>
            <a:spLocks noGrp="1"/>
          </p:cNvSpPr>
          <p:nvPr>
            <p:ph type="subTitle" idx="1"/>
          </p:nvPr>
        </p:nvSpPr>
        <p:spPr/>
        <p:txBody>
          <a:bodyPr/>
          <a:lstStyle/>
          <a:p>
            <a:r>
              <a:rPr lang="en-US" dirty="0"/>
              <a:t>Telmo </a:t>
            </a:r>
            <a:r>
              <a:rPr lang="en-US" dirty="0" err="1"/>
              <a:t>Fdez</a:t>
            </a:r>
            <a:r>
              <a:rPr lang="en-US" dirty="0"/>
              <a:t>. De Barrena</a:t>
            </a:r>
          </a:p>
        </p:txBody>
      </p:sp>
    </p:spTree>
    <p:extLst>
      <p:ext uri="{BB962C8B-B14F-4D97-AF65-F5344CB8AC3E}">
        <p14:creationId xmlns:p14="http://schemas.microsoft.com/office/powerpoint/2010/main" val="30464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F8-F29F-6E40-AB79-2278FF22A16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D6DA87-814E-4845-A39F-85A92B5751A8}"/>
              </a:ext>
            </a:extLst>
          </p:cNvPr>
          <p:cNvSpPr>
            <a:spLocks noGrp="1"/>
          </p:cNvSpPr>
          <p:nvPr>
            <p:ph idx="1"/>
          </p:nvPr>
        </p:nvSpPr>
        <p:spPr/>
        <p:txBody>
          <a:bodyPr/>
          <a:lstStyle/>
          <a:p>
            <a:r>
              <a:rPr lang="en-US" dirty="0"/>
              <a:t>Study was conducted using data provided week 1 of the course.</a:t>
            </a:r>
          </a:p>
          <a:p>
            <a:r>
              <a:rPr lang="en-US" dirty="0"/>
              <a:t>Predictive analysis of fatal road accidents</a:t>
            </a:r>
          </a:p>
          <a:p>
            <a:r>
              <a:rPr lang="en-US" dirty="0"/>
              <a:t>Multiple factors need consideration for this analysis</a:t>
            </a:r>
          </a:p>
          <a:p>
            <a:r>
              <a:rPr lang="en-US" dirty="0"/>
              <a:t>This included road conditions, weather, visibility, speed limit…</a:t>
            </a:r>
          </a:p>
        </p:txBody>
      </p:sp>
    </p:spTree>
    <p:extLst>
      <p:ext uri="{BB962C8B-B14F-4D97-AF65-F5344CB8AC3E}">
        <p14:creationId xmlns:p14="http://schemas.microsoft.com/office/powerpoint/2010/main" val="214034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EE7-63BF-7549-BDD3-094DA4351C1B}"/>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D953F2FC-5762-564A-8064-6E2DCAE999CF}"/>
              </a:ext>
            </a:extLst>
          </p:cNvPr>
          <p:cNvSpPr>
            <a:spLocks noGrp="1"/>
          </p:cNvSpPr>
          <p:nvPr>
            <p:ph idx="1"/>
          </p:nvPr>
        </p:nvSpPr>
        <p:spPr/>
        <p:txBody>
          <a:bodyPr/>
          <a:lstStyle/>
          <a:p>
            <a:r>
              <a:rPr lang="en-US" dirty="0"/>
              <a:t>This file was formatted in comma separated values (csv)</a:t>
            </a:r>
          </a:p>
          <a:p>
            <a:r>
              <a:rPr lang="en-US" dirty="0"/>
              <a:t>37 columns (features) and around 190,000 rows (car accidents)</a:t>
            </a:r>
          </a:p>
          <a:p>
            <a:r>
              <a:rPr lang="en-US" dirty="0"/>
              <a:t>This data set consisted of pertinent information such as fatal severity, road conditions, weather, speed limit….</a:t>
            </a:r>
          </a:p>
          <a:p>
            <a:r>
              <a:rPr lang="en-US" dirty="0"/>
              <a:t>Several string objects need conversion into integer.</a:t>
            </a:r>
          </a:p>
        </p:txBody>
      </p:sp>
    </p:spTree>
    <p:extLst>
      <p:ext uri="{BB962C8B-B14F-4D97-AF65-F5344CB8AC3E}">
        <p14:creationId xmlns:p14="http://schemas.microsoft.com/office/powerpoint/2010/main" val="221916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EBCA-4B43-C649-B99F-AAD7A8E4E52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049229F-4D1D-084B-B798-B4AE21263808}"/>
              </a:ext>
            </a:extLst>
          </p:cNvPr>
          <p:cNvSpPr>
            <a:spLocks noGrp="1"/>
          </p:cNvSpPr>
          <p:nvPr>
            <p:ph idx="1"/>
          </p:nvPr>
        </p:nvSpPr>
        <p:spPr/>
        <p:txBody>
          <a:bodyPr/>
          <a:lstStyle/>
          <a:p>
            <a:r>
              <a:rPr lang="en-US" dirty="0"/>
              <a:t>Program was coded in python, using jupyter notebook on ibm Watson.</a:t>
            </a:r>
          </a:p>
          <a:p>
            <a:r>
              <a:rPr lang="en-US" dirty="0"/>
              <a:t>Ten objects required data prepping from a string format into an integer.</a:t>
            </a:r>
          </a:p>
          <a:p>
            <a:r>
              <a:rPr lang="en-US" dirty="0"/>
              <a:t>Four classifications methods were utilized, logistic regression (</a:t>
            </a:r>
            <a:r>
              <a:rPr lang="en-US" dirty="0" err="1"/>
              <a:t>lr</a:t>
            </a:r>
            <a:r>
              <a:rPr lang="en-US" dirty="0"/>
              <a:t>), support vector machines (</a:t>
            </a:r>
            <a:r>
              <a:rPr lang="en-US" dirty="0" err="1"/>
              <a:t>svm</a:t>
            </a:r>
            <a:r>
              <a:rPr lang="en-US" dirty="0"/>
              <a:t>), decision tree and KNN.</a:t>
            </a:r>
          </a:p>
          <a:p>
            <a:r>
              <a:rPr lang="en-US" dirty="0"/>
              <a:t>The f1 score and </a:t>
            </a:r>
            <a:r>
              <a:rPr lang="en-US" dirty="0" err="1"/>
              <a:t>jaccard</a:t>
            </a:r>
            <a:r>
              <a:rPr lang="en-US" dirty="0"/>
              <a:t> score were calculated to determine model accuracy.</a:t>
            </a:r>
          </a:p>
        </p:txBody>
      </p:sp>
    </p:spTree>
    <p:extLst>
      <p:ext uri="{BB962C8B-B14F-4D97-AF65-F5344CB8AC3E}">
        <p14:creationId xmlns:p14="http://schemas.microsoft.com/office/powerpoint/2010/main" val="66227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6137-F646-D74E-83F1-44282BC2CCE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42F3471-BF5B-1E41-94DD-E07816CF32B2}"/>
              </a:ext>
            </a:extLst>
          </p:cNvPr>
          <p:cNvSpPr>
            <a:spLocks noGrp="1"/>
          </p:cNvSpPr>
          <p:nvPr>
            <p:ph idx="1"/>
          </p:nvPr>
        </p:nvSpPr>
        <p:spPr/>
        <p:txBody>
          <a:bodyPr/>
          <a:lstStyle/>
          <a:p>
            <a:r>
              <a:rPr lang="en-US" dirty="0"/>
              <a:t>The f1 score and jaccard similarity scores did not generate high accuracy scores.</a:t>
            </a:r>
          </a:p>
          <a:p>
            <a:endParaRPr lang="en-US" dirty="0"/>
          </a:p>
        </p:txBody>
      </p:sp>
      <p:graphicFrame>
        <p:nvGraphicFramePr>
          <p:cNvPr id="4" name="Table 3">
            <a:extLst>
              <a:ext uri="{FF2B5EF4-FFF2-40B4-BE49-F238E27FC236}">
                <a16:creationId xmlns:a16="http://schemas.microsoft.com/office/drawing/2014/main" id="{B6FB3DD5-282C-3140-A909-F43ED6904C08}"/>
              </a:ext>
            </a:extLst>
          </p:cNvPr>
          <p:cNvGraphicFramePr>
            <a:graphicFrameLocks noGrp="1"/>
          </p:cNvGraphicFramePr>
          <p:nvPr>
            <p:extLst>
              <p:ext uri="{D42A27DB-BD31-4B8C-83A1-F6EECF244321}">
                <p14:modId xmlns:p14="http://schemas.microsoft.com/office/powerpoint/2010/main" val="2677732686"/>
              </p:ext>
            </p:extLst>
          </p:nvPr>
        </p:nvGraphicFramePr>
        <p:xfrm>
          <a:off x="2880684" y="3590151"/>
          <a:ext cx="4189968" cy="1507427"/>
        </p:xfrm>
        <a:graphic>
          <a:graphicData uri="http://schemas.openxmlformats.org/drawingml/2006/table">
            <a:tbl>
              <a:tblPr>
                <a:tableStyleId>{5C22544A-7EE6-4342-B048-85BDC9FD1C3A}</a:tableStyleId>
              </a:tblPr>
              <a:tblGrid>
                <a:gridCol w="1718879">
                  <a:extLst>
                    <a:ext uri="{9D8B030D-6E8A-4147-A177-3AD203B41FA5}">
                      <a16:colId xmlns:a16="http://schemas.microsoft.com/office/drawing/2014/main" val="2847645128"/>
                    </a:ext>
                  </a:extLst>
                </a:gridCol>
                <a:gridCol w="845035">
                  <a:extLst>
                    <a:ext uri="{9D8B030D-6E8A-4147-A177-3AD203B41FA5}">
                      <a16:colId xmlns:a16="http://schemas.microsoft.com/office/drawing/2014/main" val="2863087824"/>
                    </a:ext>
                  </a:extLst>
                </a:gridCol>
                <a:gridCol w="1626054">
                  <a:extLst>
                    <a:ext uri="{9D8B030D-6E8A-4147-A177-3AD203B41FA5}">
                      <a16:colId xmlns:a16="http://schemas.microsoft.com/office/drawing/2014/main" val="1838924611"/>
                    </a:ext>
                  </a:extLst>
                </a:gridCol>
              </a:tblGrid>
              <a:tr h="0">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 Score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7356972"/>
                  </a:ext>
                </a:extLst>
              </a:tr>
              <a:tr h="0">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 Regression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0905008"/>
                  </a:ext>
                </a:extLst>
              </a:tr>
              <a:tr h="0">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 Vector Machine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2714546"/>
                  </a:ext>
                </a:extLst>
              </a:tr>
              <a:tr h="0">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6130804"/>
                  </a:ext>
                </a:extLst>
              </a:tr>
              <a:tr h="0">
                <a:tc>
                  <a:txBody>
                    <a:bodyPr/>
                    <a:lstStyle/>
                    <a:p>
                      <a:pP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Decision tree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72776370"/>
                  </a:ext>
                </a:extLst>
              </a:tr>
            </a:tbl>
          </a:graphicData>
        </a:graphic>
      </p:graphicFrame>
    </p:spTree>
    <p:extLst>
      <p:ext uri="{BB962C8B-B14F-4D97-AF65-F5344CB8AC3E}">
        <p14:creationId xmlns:p14="http://schemas.microsoft.com/office/powerpoint/2010/main" val="42621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6447-30C1-714C-AA9B-51A86C33F064}"/>
              </a:ext>
            </a:extLst>
          </p:cNvPr>
          <p:cNvSpPr>
            <a:spLocks noGrp="1"/>
          </p:cNvSpPr>
          <p:nvPr>
            <p:ph type="title"/>
          </p:nvPr>
        </p:nvSpPr>
        <p:spPr/>
        <p:txBody>
          <a:bodyPr>
            <a:normAutofit/>
          </a:bodyPr>
          <a:lstStyle/>
          <a:p>
            <a:r>
              <a:rPr lang="en-US" dirty="0"/>
              <a:t>Heatmap – shows relationship among variables</a:t>
            </a:r>
          </a:p>
        </p:txBody>
      </p:sp>
      <p:pic>
        <p:nvPicPr>
          <p:cNvPr id="6" name="Imagen 5">
            <a:extLst>
              <a:ext uri="{FF2B5EF4-FFF2-40B4-BE49-F238E27FC236}">
                <a16:creationId xmlns:a16="http://schemas.microsoft.com/office/drawing/2014/main" id="{781C4604-8E35-4F86-8370-21ADE270BB94}"/>
              </a:ext>
            </a:extLst>
          </p:cNvPr>
          <p:cNvPicPr>
            <a:picLocks noChangeAspect="1"/>
          </p:cNvPicPr>
          <p:nvPr/>
        </p:nvPicPr>
        <p:blipFill>
          <a:blip r:embed="rId2"/>
          <a:stretch>
            <a:fillRect/>
          </a:stretch>
        </p:blipFill>
        <p:spPr>
          <a:xfrm>
            <a:off x="556068" y="2179983"/>
            <a:ext cx="8839200" cy="3319670"/>
          </a:xfrm>
          <a:prstGeom prst="rect">
            <a:avLst/>
          </a:prstGeom>
        </p:spPr>
      </p:pic>
    </p:spTree>
    <p:extLst>
      <p:ext uri="{BB962C8B-B14F-4D97-AF65-F5344CB8AC3E}">
        <p14:creationId xmlns:p14="http://schemas.microsoft.com/office/powerpoint/2010/main" val="171562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8855-D176-3746-8A91-C83B3511F8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6E1C0C0-D340-0347-A98B-75F8C0124472}"/>
              </a:ext>
            </a:extLst>
          </p:cNvPr>
          <p:cNvSpPr>
            <a:spLocks noGrp="1"/>
          </p:cNvSpPr>
          <p:nvPr>
            <p:ph idx="1"/>
          </p:nvPr>
        </p:nvSpPr>
        <p:spPr/>
        <p:txBody>
          <a:bodyPr>
            <a:normAutofit/>
          </a:bodyPr>
          <a:lstStyle/>
          <a:p>
            <a:r>
              <a:rPr lang="en-US" sz="1800" dirty="0">
                <a:solidFill>
                  <a:srgbClr val="000000"/>
                </a:solidFill>
                <a:effectLst/>
                <a:ea typeface="Calibri" panose="020F0502020204030204" pitchFamily="34" charset="0"/>
              </a:rPr>
              <a:t>Collision address type (ADDRTYPE), Collision type (COLLISIONTYPE), The total number of people involved in the collision (PERSONCOUNT), the total number of people involved in the collision (PEDCOUNT), The number of bicycles involved in the collision (PEDCYLCOUNT) and whether or not the pedestrian right of way was not granted (PEDROWNOTGRNT) among the most important features that affect a car accidents gravity. </a:t>
            </a:r>
          </a:p>
          <a:p>
            <a:pPr marL="0" indent="0">
              <a:buNone/>
            </a:pPr>
            <a:endParaRPr lang="en-US" dirty="0"/>
          </a:p>
          <a:p>
            <a:r>
              <a:rPr lang="en-US" sz="1800" dirty="0">
                <a:solidFill>
                  <a:srgbClr val="000000"/>
                </a:solidFill>
                <a:effectLst/>
                <a:ea typeface="Calibri" panose="020F0502020204030204" pitchFamily="34" charset="0"/>
              </a:rPr>
              <a:t>The results all had the same problems. Most of the real values of injuries (1) are predicted as 0. These results were not acceptable.</a:t>
            </a:r>
            <a:endParaRPr lang="en-US" dirty="0"/>
          </a:p>
        </p:txBody>
      </p:sp>
    </p:spTree>
    <p:extLst>
      <p:ext uri="{BB962C8B-B14F-4D97-AF65-F5344CB8AC3E}">
        <p14:creationId xmlns:p14="http://schemas.microsoft.com/office/powerpoint/2010/main" val="379549454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1631</TotalTime>
  <Words>308</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Trebuchet MS</vt:lpstr>
      <vt:lpstr>Wingdings 3</vt:lpstr>
      <vt:lpstr>Faceta</vt:lpstr>
      <vt:lpstr>Road Traffic Collisions </vt:lpstr>
      <vt:lpstr>INTRODUCTION</vt:lpstr>
      <vt:lpstr>Data description</vt:lpstr>
      <vt:lpstr>Methodology</vt:lpstr>
      <vt:lpstr>results</vt:lpstr>
      <vt:lpstr>Heatmap – shows relationship among variables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Collisions </dc:title>
  <dc:creator>Raymundo Felicia III</dc:creator>
  <cp:lastModifiedBy>Telmo Fernández De Barrena</cp:lastModifiedBy>
  <cp:revision>11</cp:revision>
  <dcterms:created xsi:type="dcterms:W3CDTF">2020-09-17T17:51:20Z</dcterms:created>
  <dcterms:modified xsi:type="dcterms:W3CDTF">2020-09-21T20:09:13Z</dcterms:modified>
</cp:coreProperties>
</file>