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>
                <a:solidFill>
                  <a:srgbClr val="000000"/>
                </a:solidFill>
              </a:rPr>
              <a:t>MAPEAMENTO DE AMBIENTES COM O ROBO BELLATOR </a:t>
            </a:r>
            <a:r>
              <a:rPr lang="en"/>
              <a:t>Terceiro entregável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66666"/>
                </a:solidFill>
              </a:rPr>
              <a:t>LUIS GUILHERME MACHADO CAMARGO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66666"/>
                </a:solidFill>
              </a:rPr>
              <a:t>PEDRO ALBERTO DE BORBA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66666"/>
                </a:solidFill>
              </a:rPr>
              <a:t>RICARDO FARAH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66666"/>
                </a:solidFill>
              </a:rPr>
              <a:t>STEFAN CAMPANA FUCHS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66666"/>
                </a:solidFill>
              </a:rPr>
              <a:t>TELMO FRIESEN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Leituras dos sensores </a:t>
            </a:r>
          </a:p>
          <a:p>
            <a:pPr>
              <a:buNone/>
            </a:pPr>
            <a:r>
              <a:rPr lang="en"/>
              <a:t>(Mensagens utilizadas)</a:t>
            </a:r>
          </a:p>
        </p:txBody>
      </p:sp>
      <p:sp>
        <p:nvSpPr>
          <p:cNvPr id="88" name="Shape 88"/>
          <p:cNvSpPr/>
          <p:nvPr/>
        </p:nvSpPr>
        <p:spPr>
          <a:xfrm>
            <a:off y="1841850" x="457200"/>
            <a:ext cy="1788516" cx="789567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Leituras dos sensores</a:t>
            </a:r>
          </a:p>
          <a:p>
            <a:pPr rtl="0" lvl="0">
              <a:buNone/>
            </a:pPr>
            <a:r>
              <a:rPr lang="en"/>
              <a:t>(Mensagens utilizadas)</a:t>
            </a:r>
          </a:p>
        </p:txBody>
      </p:sp>
      <p:sp>
        <p:nvSpPr>
          <p:cNvPr id="94" name="Shape 94"/>
          <p:cNvSpPr/>
          <p:nvPr/>
        </p:nvSpPr>
        <p:spPr>
          <a:xfrm>
            <a:off y="1813200" x="457200"/>
            <a:ext cy="4619625" cx="6086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Sistema Embarcado - Sensores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Diagrama de sequência</a:t>
            </a:r>
          </a:p>
        </p:txBody>
      </p:sp>
      <p:sp>
        <p:nvSpPr>
          <p:cNvPr id="100" name="Shape 100"/>
          <p:cNvSpPr/>
          <p:nvPr/>
        </p:nvSpPr>
        <p:spPr>
          <a:xfrm>
            <a:off y="1652579" x="217146"/>
            <a:ext cy="5205419" cx="87097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1" name="Shape 101"/>
          <p:cNvSpPr txBox="1"/>
          <p:nvPr/>
        </p:nvSpPr>
        <p:spPr>
          <a:xfrm>
            <a:off y="2296625" x="8192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Estação Base - Sensores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Diagrama de sequência</a:t>
            </a:r>
          </a:p>
        </p:txBody>
      </p:sp>
      <p:sp>
        <p:nvSpPr>
          <p:cNvPr id="107" name="Shape 107"/>
          <p:cNvSpPr/>
          <p:nvPr/>
        </p:nvSpPr>
        <p:spPr>
          <a:xfrm>
            <a:off y="2065876" x="81023"/>
            <a:ext cy="3805992" cx="898195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Sender</a:t>
            </a:r>
          </a:p>
          <a:p>
            <a:pPr>
              <a:buNone/>
            </a:pPr>
            <a:r>
              <a:rPr lang="en"/>
              <a:t>Diagrama de estados</a:t>
            </a:r>
          </a:p>
        </p:txBody>
      </p:sp>
      <p:sp>
        <p:nvSpPr>
          <p:cNvPr id="113" name="Shape 113"/>
          <p:cNvSpPr/>
          <p:nvPr/>
        </p:nvSpPr>
        <p:spPr>
          <a:xfrm>
            <a:off y="1576562" x="1052677"/>
            <a:ext cy="5281438" cx="68499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Receiver</a:t>
            </a:r>
          </a:p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Diagrama de estados</a:t>
            </a:r>
          </a:p>
        </p:txBody>
      </p:sp>
      <p:sp>
        <p:nvSpPr>
          <p:cNvPr id="119" name="Shape 119"/>
          <p:cNvSpPr/>
          <p:nvPr/>
        </p:nvSpPr>
        <p:spPr>
          <a:xfrm>
            <a:off y="1681955" x="670888"/>
            <a:ext cy="5176044" cx="78022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Processador de mensagens</a:t>
            </a:r>
          </a:p>
          <a:p>
            <a:pPr>
              <a:buNone/>
            </a:pPr>
            <a:r>
              <a:rPr lang="en"/>
              <a:t>Diagrama de estados</a:t>
            </a:r>
          </a:p>
        </p:txBody>
      </p:sp>
      <p:sp>
        <p:nvSpPr>
          <p:cNvPr id="125" name="Shape 125"/>
          <p:cNvSpPr/>
          <p:nvPr/>
        </p:nvSpPr>
        <p:spPr>
          <a:xfrm>
            <a:off y="1637009" x="1429250"/>
            <a:ext cy="5197419" cx="65536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Amostragem de sensores</a:t>
            </a:r>
          </a:p>
          <a:p>
            <a:pPr>
              <a:buNone/>
            </a:pPr>
            <a:r>
              <a:rPr lang="en"/>
              <a:t>Diagrama de estados</a:t>
            </a:r>
          </a:p>
        </p:txBody>
      </p:sp>
      <p:sp>
        <p:nvSpPr>
          <p:cNvPr id="131" name="Shape 131"/>
          <p:cNvSpPr/>
          <p:nvPr/>
        </p:nvSpPr>
        <p:spPr>
          <a:xfrm>
            <a:off y="1552258" x="896048"/>
            <a:ext cy="5305741" cx="73519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/>
        </p:nvSpPr>
        <p:spPr>
          <a:xfrm>
            <a:off y="0" x="1266799"/>
            <a:ext cy="6818347" cx="6610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/>
        </p:nvSpPr>
        <p:spPr>
          <a:xfrm>
            <a:off y="38544" x="1132482"/>
            <a:ext cy="6780911" cx="687903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Itens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419100" marL="45720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Diagrama de casos de uso e de classes (estação base)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Diagrama de casos de uso (software embarcado)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Diagrama em blocos (hardware)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Explicação detalhada de cada bloco (hardware)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</a:rPr>
              <a:t>Diagrama elétrico/eletrônico (hardware)</a:t>
            </a:r>
          </a:p>
          <a:p>
            <a:r>
              <a:t/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Em resumo: Modelagem UML + diagramas de hardware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Estação base</a:t>
            </a:r>
          </a:p>
          <a:p>
            <a:pPr>
              <a:buNone/>
            </a:pPr>
            <a:r>
              <a:rPr lang="en"/>
              <a:t>Diagrama de casos de uso</a:t>
            </a:r>
          </a:p>
        </p:txBody>
      </p:sp>
      <p:sp>
        <p:nvSpPr>
          <p:cNvPr id="46" name="Shape 46"/>
          <p:cNvSpPr/>
          <p:nvPr/>
        </p:nvSpPr>
        <p:spPr>
          <a:xfrm>
            <a:off y="1545807" x="652635"/>
            <a:ext cy="5312192" cx="77274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Software embarcado - TS</a:t>
            </a:r>
          </a:p>
          <a:p>
            <a:pPr>
              <a:buNone/>
            </a:pPr>
            <a:r>
              <a:rPr lang="en"/>
              <a:t>Diagrama de casos de uso</a:t>
            </a:r>
          </a:p>
        </p:txBody>
      </p:sp>
      <p:sp>
        <p:nvSpPr>
          <p:cNvPr id="52" name="Shape 52"/>
          <p:cNvSpPr/>
          <p:nvPr/>
        </p:nvSpPr>
        <p:spPr>
          <a:xfrm>
            <a:off y="1587289" x="969627"/>
            <a:ext cy="5270710" cx="7204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Software embarcado - ARM</a:t>
            </a:r>
          </a:p>
          <a:p>
            <a:pPr rtl="0" lvl="0">
              <a:buNone/>
            </a:pPr>
            <a:r>
              <a:rPr lang="en"/>
              <a:t>Diagrama de casos de uso</a:t>
            </a:r>
          </a:p>
        </p:txBody>
      </p:sp>
      <p:sp>
        <p:nvSpPr>
          <p:cNvPr id="58" name="Shape 58"/>
          <p:cNvSpPr/>
          <p:nvPr/>
        </p:nvSpPr>
        <p:spPr>
          <a:xfrm>
            <a:off y="1596677" x="278535"/>
            <a:ext cy="5164547" cx="85869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Protocolo de comunicação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Serão expostos alguns exemplos a seguir sobre o funcionamento do protocolo:</a:t>
            </a:r>
          </a:p>
          <a:p>
            <a:pPr rtl="0" lvl="0">
              <a:buNone/>
            </a:pPr>
            <a:r>
              <a:rPr lang="en"/>
              <a:t>- Comandos de velocidade dos motores</a:t>
            </a:r>
          </a:p>
          <a:p>
            <a:pPr>
              <a:buNone/>
            </a:pPr>
            <a:r>
              <a:rPr lang="en"/>
              <a:t>- Leituras dos sensores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200" lang="en"/>
              <a:t>Comando de velocidade dos motores</a:t>
            </a:r>
          </a:p>
          <a:p>
            <a:pPr>
              <a:buNone/>
            </a:pPr>
            <a:r>
              <a:rPr sz="3200" lang="en"/>
              <a:t>(Mensagem utilizada)</a:t>
            </a:r>
          </a:p>
        </p:txBody>
      </p:sp>
      <p:sp>
        <p:nvSpPr>
          <p:cNvPr id="70" name="Shape 70"/>
          <p:cNvSpPr/>
          <p:nvPr/>
        </p:nvSpPr>
        <p:spPr>
          <a:xfrm>
            <a:off y="1860300" x="457200"/>
            <a:ext cy="1864171" cx="527933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Estação Base - Motores</a:t>
            </a:r>
          </a:p>
          <a:p>
            <a:pPr>
              <a:buNone/>
            </a:pPr>
            <a:r>
              <a:rPr lang="en"/>
              <a:t>Diagrama de sequência</a:t>
            </a:r>
          </a:p>
        </p:txBody>
      </p:sp>
      <p:sp>
        <p:nvSpPr>
          <p:cNvPr id="76" name="Shape 76"/>
          <p:cNvSpPr/>
          <p:nvPr/>
        </p:nvSpPr>
        <p:spPr>
          <a:xfrm>
            <a:off y="1597932" x="981075"/>
            <a:ext cy="5260067" cx="71634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Sistema Embarcado - motores</a:t>
            </a:r>
          </a:p>
          <a:p>
            <a:pPr>
              <a:buNone/>
            </a:pPr>
            <a:r>
              <a:rPr lang="en"/>
              <a:t>Diagrama de sequência</a:t>
            </a:r>
          </a:p>
        </p:txBody>
      </p:sp>
      <p:sp>
        <p:nvSpPr>
          <p:cNvPr id="82" name="Shape 82"/>
          <p:cNvSpPr/>
          <p:nvPr/>
        </p:nvSpPr>
        <p:spPr>
          <a:xfrm>
            <a:off y="1896853" x="0"/>
            <a:ext cy="4238343" cx="9144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