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507748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Primeiro entregável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23414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LUIS GUILHERME MACHADO CAMARGO</a:t>
            </a:r>
          </a:p>
          <a:p>
            <a:pPr rtl="0" lvl="0">
              <a:buNone/>
            </a:pPr>
            <a:r>
              <a:rPr lang="pt-BR"/>
              <a:t>PEDRO ALBERTO DE BORBA</a:t>
            </a:r>
          </a:p>
          <a:p>
            <a:pPr rtl="0" lvl="0">
              <a:buNone/>
            </a:pPr>
            <a:r>
              <a:rPr lang="pt-BR"/>
              <a:t>RICARDO FARAH</a:t>
            </a:r>
          </a:p>
          <a:p>
            <a:pPr rtl="0" lvl="0">
              <a:buNone/>
            </a:pPr>
            <a:r>
              <a:rPr lang="pt-BR"/>
              <a:t>STEFAN CAMPANA FUCHS</a:t>
            </a:r>
          </a:p>
          <a:p>
            <a:pPr rtl="0" lvl="0">
              <a:buNone/>
            </a:pPr>
            <a:r>
              <a:rPr lang="pt-BR"/>
              <a:t>TELMO FRIESEN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gui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JanelaPrincipal</a:t>
            </a:r>
            <a:r>
              <a:rPr lang="pt-BR"/>
              <a:t>: janela base do programa.</a:t>
            </a:r>
          </a:p>
          <a:p>
            <a:pPr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JanelaConexao</a:t>
            </a:r>
            <a:r>
              <a:rPr lang="pt-BR"/>
              <a:t>: mostra configurações da conexão.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gui</a:t>
            </a:r>
          </a:p>
        </p:txBody>
      </p:sp>
      <p:sp>
        <p:nvSpPr>
          <p:cNvPr id="84" name="Shape 84"/>
          <p:cNvSpPr/>
          <p:nvPr/>
        </p:nvSpPr>
        <p:spPr>
          <a:xfrm>
            <a:off y="2240962" x="1100137"/>
            <a:ext cy="3686175" cx="6943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controle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Robo</a:t>
            </a:r>
            <a:r>
              <a:rPr lang="pt-BR"/>
              <a:t>: contém informações do robô.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SensorIR</a:t>
            </a:r>
            <a:r>
              <a:rPr lang="pt-BR"/>
              <a:t>: representa um sensor IR do robô.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PosInfo</a:t>
            </a:r>
            <a:r>
              <a:rPr lang="pt-BR"/>
              <a:t>: representa uma posição pelo qual o robô passou.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Obstaculos</a:t>
            </a:r>
            <a:r>
              <a:rPr lang="pt-BR"/>
              <a:t>: contém as informações de obstáculos detectados pelo robô.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controle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Mapa</a:t>
            </a:r>
            <a:r>
              <a:rPr lang="pt-BR"/>
              <a:t>: contém as informações essenciais do mapa; É capaz de salvá-las e carregá-las.</a:t>
            </a:r>
          </a:p>
          <a:p>
            <a:pPr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ControleSensores</a:t>
            </a:r>
            <a:r>
              <a:rPr lang="pt-BR"/>
              <a:t>: recebe leituras dos sensores do robô e atualiza informações do mapa.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controle</a:t>
            </a:r>
          </a:p>
        </p:txBody>
      </p:sp>
      <p:sp>
        <p:nvSpPr>
          <p:cNvPr id="102" name="Shape 102"/>
          <p:cNvSpPr/>
          <p:nvPr/>
        </p:nvSpPr>
        <p:spPr>
          <a:xfrm>
            <a:off y="2348089" x="649919"/>
            <a:ext cy="3471921" cx="78441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Pacote </a:t>
            </a:r>
            <a:r>
              <a:rPr lang="pt-BR" i="1"/>
              <a:t>comunicacao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ClientConnector</a:t>
            </a:r>
            <a:r>
              <a:rPr lang="pt-BR"/>
              <a:t>: thread responsável por realizar e gerenciar uma conexão com o robô.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ClientSender</a:t>
            </a:r>
            <a:r>
              <a:rPr lang="pt-BR"/>
              <a:t>: thread resposável por enviar mensagens ao robô.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ClientReceiver</a:t>
            </a:r>
            <a:r>
              <a:rPr lang="pt-BR"/>
              <a:t>: thread responsável por receber mensagens do robô.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Message</a:t>
            </a:r>
            <a:r>
              <a:rPr lang="pt-BR"/>
              <a:t>: mensagem que pode ser enviada e recebida.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Pacote </a:t>
            </a:r>
            <a:r>
              <a:rPr lang="pt-BR" i="1"/>
              <a:t>comunicacao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</a:t>
            </a:r>
            <a:r>
              <a:rPr lang="pt-BR"/>
              <a:t>: classe principal de gerenciamento do servidor (robô).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ServerListener</a:t>
            </a:r>
            <a:r>
              <a:rPr lang="pt-BR"/>
              <a:t>: thread responsável por escutar novas conexões.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ServerConnection</a:t>
            </a:r>
            <a:r>
              <a:rPr lang="pt-BR"/>
              <a:t>: thread responsável por gerenciar uma conexão com a estação base.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ServerSender</a:t>
            </a:r>
            <a:r>
              <a:rPr lang="pt-BR"/>
              <a:t>: thread resposável por enviar mensagens à estação base.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ServerReceiver</a:t>
            </a:r>
            <a:r>
              <a:rPr lang="pt-BR"/>
              <a:t>: thread responsável por receber mensagens da estação base.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comunicacao</a:t>
            </a:r>
          </a:p>
        </p:txBody>
      </p:sp>
      <p:sp>
        <p:nvSpPr>
          <p:cNvPr id="120" name="Shape 120"/>
          <p:cNvSpPr/>
          <p:nvPr/>
        </p:nvSpPr>
        <p:spPr>
          <a:xfrm>
            <a:off y="1671740" x="434602"/>
            <a:ext cy="3514519" cx="82747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Diagrama de classes</a:t>
            </a:r>
          </a:p>
        </p:txBody>
      </p:sp>
      <p:sp>
        <p:nvSpPr>
          <p:cNvPr id="126" name="Shape 126"/>
          <p:cNvSpPr/>
          <p:nvPr/>
        </p:nvSpPr>
        <p:spPr>
          <a:xfrm>
            <a:off y="1838380" x="519591"/>
            <a:ext cy="4505599" cx="81048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Requisitos funcionais e não funcionais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pt-BR"/>
              <a:t>Funcionais</a:t>
            </a:r>
          </a:p>
          <a:p>
            <a:pPr rtl="0" lvl="0">
              <a:buNone/>
            </a:pPr>
            <a:r>
              <a:rPr sz="1800" lang="pt-BR"/>
              <a:t>Estação base mostra mapa 2D do robô e dos obstáculos detectados - RF1</a:t>
            </a:r>
          </a:p>
          <a:p>
            <a:pPr rtl="0" lvl="0">
              <a:buNone/>
            </a:pPr>
            <a:r>
              <a:rPr sz="1800" lang="pt-BR"/>
              <a:t>O usuário pode salvar o mapa - RF2</a:t>
            </a:r>
          </a:p>
          <a:p>
            <a:pPr rtl="0" lvl="0">
              <a:buNone/>
            </a:pPr>
            <a:r>
              <a:rPr sz="1800" lang="pt-BR"/>
              <a:t>O usuário pode carregar o mapa - RF3</a:t>
            </a:r>
          </a:p>
          <a:p>
            <a:pPr rtl="0" lvl="0">
              <a:buNone/>
            </a:pPr>
            <a:r>
              <a:rPr sz="1800" lang="pt-BR"/>
              <a:t>Estação base mostra a imagem captada pela webcam - RF4</a:t>
            </a:r>
          </a:p>
          <a:p>
            <a:pPr rtl="0" lvl="0">
              <a:buNone/>
            </a:pPr>
            <a:r>
              <a:rPr sz="1800" lang="pt-BR"/>
              <a:t>O usuário pode movimentar o robô - RF5</a:t>
            </a:r>
          </a:p>
          <a:p>
            <a:pPr rtl="0" lvl="0">
              <a:buNone/>
            </a:pPr>
            <a:r>
              <a:rPr sz="1800" lang="pt-BR"/>
              <a:t>O usuário pode parar e robô - RF6</a:t>
            </a:r>
          </a:p>
          <a:p>
            <a:pPr rtl="0" lvl="0">
              <a:buNone/>
            </a:pPr>
            <a:r>
              <a:rPr sz="1800" lang="pt-BR"/>
              <a:t>O usuário pode estabelecer conexão entre o robô e a estação base - RF7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pt-BR"/>
              <a:t>Não funcionais</a:t>
            </a:r>
          </a:p>
          <a:p>
            <a:pPr rtl="0" lvl="0">
              <a:buNone/>
            </a:pPr>
            <a:r>
              <a:rPr sz="1800" lang="pt-BR"/>
              <a:t>O robô deve enviar vídeo em imagem colorida para a estação base - RNF1</a:t>
            </a:r>
          </a:p>
          <a:p>
            <a:pPr rtl="0" lvl="0">
              <a:buNone/>
            </a:pPr>
            <a:r>
              <a:rPr sz="1800" lang="pt-BR"/>
              <a:t>O robô deve transmitir os dados de vídeo captados pela câmera em tempo real - RNF2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Casos de uso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Mostrar mapa - UC1</a:t>
            </a:r>
          </a:p>
          <a:p>
            <a:pPr rtl="0" lvl="0">
              <a:buNone/>
            </a:pPr>
            <a:r>
              <a:rPr sz="1800" lang="pt-BR"/>
              <a:t>Salvar mapa - UC2</a:t>
            </a:r>
          </a:p>
          <a:p>
            <a:pPr rtl="0" lvl="0">
              <a:buNone/>
            </a:pPr>
            <a:r>
              <a:rPr sz="1800" lang="pt-BR"/>
              <a:t>Carregar mapa - UC3</a:t>
            </a:r>
          </a:p>
          <a:p>
            <a:pPr rtl="0" lvl="0">
              <a:buNone/>
            </a:pPr>
            <a:r>
              <a:rPr sz="1800" lang="pt-BR"/>
              <a:t>Leitura de sensores - UC4</a:t>
            </a:r>
          </a:p>
          <a:p>
            <a:pPr rtl="0" lvl="0">
              <a:buNone/>
            </a:pPr>
            <a:r>
              <a:rPr sz="1800" lang="pt-BR"/>
              <a:t>Capturar imagens da câmera - UC5</a:t>
            </a:r>
          </a:p>
          <a:p>
            <a:pPr rtl="0" lvl="0">
              <a:buNone/>
            </a:pPr>
            <a:r>
              <a:rPr sz="1800" lang="pt-BR"/>
              <a:t>Visualizar imagens da câmera - UC6</a:t>
            </a:r>
          </a:p>
          <a:p>
            <a:pPr rtl="0" lvl="0">
              <a:buNone/>
            </a:pPr>
            <a:r>
              <a:rPr sz="1800" lang="pt-BR"/>
              <a:t>Movimentar robô - UC7</a:t>
            </a:r>
          </a:p>
          <a:p>
            <a:pPr rtl="0" lvl="0">
              <a:buNone/>
            </a:pPr>
            <a:r>
              <a:rPr sz="1800" lang="pt-BR"/>
              <a:t>Parar o robô - UC8</a:t>
            </a:r>
          </a:p>
          <a:p>
            <a:pPr rtl="0" lvl="0">
              <a:buNone/>
            </a:pPr>
            <a:r>
              <a:rPr sz="1800" lang="pt-BR"/>
              <a:t>Estabelecer conexão - UC9</a:t>
            </a:r>
          </a:p>
          <a:p>
            <a:pPr rtl="0" lvl="0">
              <a:buNone/>
            </a:pPr>
            <a:r>
              <a:rPr sz="1800" lang="pt-BR"/>
              <a:t>Consultar documentação do robô - RF10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Diagrama de casos de uso</a:t>
            </a:r>
          </a:p>
        </p:txBody>
      </p:sp>
      <p:sp>
        <p:nvSpPr>
          <p:cNvPr id="42" name="Shape 42"/>
          <p:cNvSpPr/>
          <p:nvPr/>
        </p:nvSpPr>
        <p:spPr>
          <a:xfrm>
            <a:off y="2185289" x="1"/>
            <a:ext cy="4092370" cx="91439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Classes do sistema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As classes foram divididas em 4 pacotes principais: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 i="1"/>
              <a:t>visual</a:t>
            </a:r>
            <a:r>
              <a:rPr lang="pt-BR"/>
              <a:t>: desenho do mapa 2D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 i="1"/>
              <a:t>gui</a:t>
            </a:r>
            <a:r>
              <a:rPr lang="pt-BR"/>
              <a:t>: interface gráfica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 i="1"/>
              <a:t>controle</a:t>
            </a:r>
            <a:r>
              <a:rPr b="1" lang="pt-BR"/>
              <a:t>: </a:t>
            </a:r>
            <a:r>
              <a:rPr lang="pt-BR"/>
              <a:t>gerencia as informações do robô</a:t>
            </a:r>
          </a:p>
          <a:p>
            <a:pPr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 i="1"/>
              <a:t>comunicacao</a:t>
            </a:r>
            <a:r>
              <a:rPr b="1" lang="pt-BR"/>
              <a:t>: </a:t>
            </a:r>
            <a:r>
              <a:rPr lang="pt-BR"/>
              <a:t>gerencia a comunicação (estação base - robô)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Diagrama de classes</a:t>
            </a:r>
          </a:p>
        </p:txBody>
      </p:sp>
      <p:sp>
        <p:nvSpPr>
          <p:cNvPr id="54" name="Shape 54"/>
          <p:cNvSpPr/>
          <p:nvPr/>
        </p:nvSpPr>
        <p:spPr>
          <a:xfrm>
            <a:off y="1838380" x="519591"/>
            <a:ext cy="4505599" cx="81048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visual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Viewer2D</a:t>
            </a:r>
            <a:r>
              <a:rPr lang="pt-BR"/>
              <a:t>: visualizador de objetos 2D.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Drawable2D</a:t>
            </a:r>
            <a:r>
              <a:rPr lang="pt-BR"/>
              <a:t>: representa objetos que podem ser desenhados pelo visualizador 2D.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RoboDrawable</a:t>
            </a:r>
            <a:r>
              <a:rPr lang="pt-BR"/>
              <a:t>: desenha o robô.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RoboTrilhaDrawable</a:t>
            </a:r>
            <a:r>
              <a:rPr lang="pt-BR"/>
              <a:t>: desenha a trilha percorrida pelo robô.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ObstaculosDrawable</a:t>
            </a:r>
            <a:r>
              <a:rPr lang="pt-BR"/>
              <a:t>: desenha os obstaculos detectados pelo robô.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visual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EscalaDrawable</a:t>
            </a:r>
            <a:r>
              <a:rPr lang="pt-BR"/>
              <a:t>: desenha a escala do mapa.</a:t>
            </a:r>
          </a:p>
          <a:p>
            <a:pPr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Ponto</a:t>
            </a:r>
            <a:r>
              <a:rPr lang="pt-BR"/>
              <a:t>: representa um ponto cartesiano (x,y)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/>
        </p:nvSpPr>
        <p:spPr>
          <a:xfrm>
            <a:off y="1691412" x="235250"/>
            <a:ext cy="5047464" cx="867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Pacote </a:t>
            </a:r>
            <a:r>
              <a:rPr lang="pt-BR" i="1"/>
              <a:t>visual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