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Relationship Target="../media/image06.png" Type="http://schemas.openxmlformats.org/officeDocument/2006/relationships/image" Id="rId6"/><Relationship Target="../media/image03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8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7.png" Type="http://schemas.openxmlformats.org/officeDocument/2006/relationships/image" Id="rId3"/><Relationship Target="../media/image19.png" Type="http://schemas.openxmlformats.org/officeDocument/2006/relationships/image" Id="rId5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8.png" Type="http://schemas.openxmlformats.org/officeDocument/2006/relationships/image" Id="rId3"/><Relationship Target="../media/image22.pn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4"/><Relationship Target="../media/image25.png" Type="http://schemas.openxmlformats.org/officeDocument/2006/relationships/image" Id="rId3"/><Relationship Target="../media/image29.png" Type="http://schemas.openxmlformats.org/officeDocument/2006/relationships/image" Id="rId6"/><Relationship Target="../media/image28.png" Type="http://schemas.openxmlformats.org/officeDocument/2006/relationships/image" Id="rId5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2.png" Type="http://schemas.openxmlformats.org/officeDocument/2006/relationships/image" Id="rId4"/><Relationship Target="../media/image27.png" Type="http://schemas.openxmlformats.org/officeDocument/2006/relationships/image" Id="rId3"/><Relationship Target="../media/image34.pn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6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8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7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png" Type="http://schemas.openxmlformats.org/officeDocument/2006/relationships/image" Id="rId4"/><Relationship Target="../media/image39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2.png" Type="http://schemas.openxmlformats.org/officeDocument/2006/relationships/image" Id="rId4"/><Relationship Target="../media/image45.png" Type="http://schemas.openxmlformats.org/officeDocument/2006/relationships/image" Id="rId3"/><Relationship Target="../media/image44.png" Type="http://schemas.openxmlformats.org/officeDocument/2006/relationships/image" Id="rId5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5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7.png" Type="http://schemas.openxmlformats.org/officeDocument/2006/relationships/image" Id="rId4"/><Relationship Target="../media/image43.png" Type="http://schemas.openxmlformats.org/officeDocument/2006/relationships/image" Id="rId3"/><Relationship Target="../media/image49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54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8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0.png" Type="http://schemas.openxmlformats.org/officeDocument/2006/relationships/image" Id="rId4"/><Relationship Target="../media/image51.png" Type="http://schemas.openxmlformats.org/officeDocument/2006/relationships/image" Id="rId3"/><Relationship Target="../media/image53.png" Type="http://schemas.openxmlformats.org/officeDocument/2006/relationships/image" Id="rId5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3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46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>
                <a:solidFill>
                  <a:srgbClr val="000000"/>
                </a:solidFill>
              </a:rPr>
              <a:t>MAPEAMENTO DE AMBIENTES COM O ROBO BELLATOR </a:t>
            </a:r>
            <a:r>
              <a:rPr lang="en"/>
              <a:t>Quarto entregável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LUIS GUILHERME MACHADO CAMARGO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PEDRO ALBERTO DE BORBA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RICARDO FARAH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STEFAN CAMPANA FUCHS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TELMO FRIESEN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Cálculos teóricos:</a:t>
            </a:r>
          </a:p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Encoders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Razão entre variações do ângulo do eixo da roda e ângulo do eixo do encoder:</a:t>
            </a:r>
          </a:p>
        </p:txBody>
      </p:sp>
      <p:sp>
        <p:nvSpPr>
          <p:cNvPr id="90" name="Shape 90"/>
          <p:cNvSpPr/>
          <p:nvPr/>
        </p:nvSpPr>
        <p:spPr>
          <a:xfrm>
            <a:off y="2817225" x="1081087"/>
            <a:ext cy="2533650" cx="69818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Cálculos teóricos:</a:t>
            </a:r>
          </a:p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Encoders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Razão entre a contagem 'E' de pulsos e variação do ângulo do eixo do encoder:</a:t>
            </a:r>
          </a:p>
        </p:txBody>
      </p:sp>
      <p:sp>
        <p:nvSpPr>
          <p:cNvPr id="97" name="Shape 97"/>
          <p:cNvSpPr/>
          <p:nvPr/>
        </p:nvSpPr>
        <p:spPr>
          <a:xfrm>
            <a:off y="3238500" x="3086100"/>
            <a:ext cy="895350" cx="2971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Cálculos teóricos:</a:t>
            </a:r>
          </a:p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Encoders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Razão entre variação do ângulo do eixo da roda e deslocamento na superfície da roda: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Substituindo o valor de        anteriormente obtido: </a:t>
            </a:r>
          </a:p>
        </p:txBody>
      </p:sp>
      <p:sp>
        <p:nvSpPr>
          <p:cNvPr id="104" name="Shape 104"/>
          <p:cNvSpPr/>
          <p:nvPr/>
        </p:nvSpPr>
        <p:spPr>
          <a:xfrm>
            <a:off y="2579972" x="1073436"/>
            <a:ext cy="1050527" cx="69971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5" name="Shape 105"/>
          <p:cNvSpPr/>
          <p:nvPr/>
        </p:nvSpPr>
        <p:spPr>
          <a:xfrm>
            <a:off y="3708050" x="4511775"/>
            <a:ext cy="485775" cx="647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6" name="Shape 106"/>
          <p:cNvSpPr/>
          <p:nvPr/>
        </p:nvSpPr>
        <p:spPr>
          <a:xfrm>
            <a:off y="4920362" x="679073"/>
            <a:ext cy="910558" cx="313390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4741303" x="4686150"/>
            <a:ext cy="1210444" cx="331830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cxnSp>
        <p:nvCxnSpPr>
          <p:cNvPr id="108" name="Shape 108"/>
          <p:cNvCxnSpPr/>
          <p:nvPr/>
        </p:nvCxnSpPr>
        <p:spPr>
          <a:xfrm>
            <a:off y="5331125" x="3778375"/>
            <a:ext cy="0" cx="918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Cálculos teóricos:</a:t>
            </a:r>
          </a:p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Encoders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275881" x="457200"/>
            <a:ext cy="3291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  <a:r>
              <a:rPr lang="en">
                <a:solidFill>
                  <a:srgbClr val="000000"/>
                </a:solidFill>
              </a:rPr>
              <a:t>∆x</a:t>
            </a:r>
            <a:r>
              <a:rPr sz="18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: Deslocamento da roda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C1: Circunferência do eixo da roda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C2: Circunferência do eixo do encoder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C3: Circunferência da roda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E: contagem de pulsos no encoder</a:t>
            </a:r>
          </a:p>
        </p:txBody>
      </p:sp>
      <p:sp>
        <p:nvSpPr>
          <p:cNvPr id="115" name="Shape 115"/>
          <p:cNvSpPr/>
          <p:nvPr/>
        </p:nvSpPr>
        <p:spPr>
          <a:xfrm>
            <a:off y="2243953" x="2912848"/>
            <a:ext cy="1210444" cx="33183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Cálculos teóricos:</a:t>
            </a:r>
          </a:p>
          <a:p>
            <a:pPr>
              <a:buNone/>
            </a:pPr>
            <a:r>
              <a:rPr lang="en"/>
              <a:t>Deslocamento do robô</a:t>
            </a:r>
          </a:p>
        </p:txBody>
      </p:sp>
      <p:sp>
        <p:nvSpPr>
          <p:cNvPr id="121" name="Shape 121"/>
          <p:cNvSpPr/>
          <p:nvPr/>
        </p:nvSpPr>
        <p:spPr>
          <a:xfrm>
            <a:off y="1828471" x="1373672"/>
            <a:ext cy="4636477" cx="63966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/>
        </p:nvSpPr>
        <p:spPr>
          <a:xfrm>
            <a:off y="571500" x="762000"/>
            <a:ext cy="5715000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Deslocamento do robô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Visto que E, C e D estão fixos com relação à carcaça do robô, tem-se a seguinte relação fundamental: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∆θ</a:t>
            </a:r>
            <a:r>
              <a:rPr sz="1800" lang="en"/>
              <a:t>E</a:t>
            </a:r>
            <a:r>
              <a:rPr lang="en"/>
              <a:t>: deslocamento angular no ponto E</a:t>
            </a:r>
          </a:p>
          <a:p>
            <a:pPr rtl="0" lvl="0">
              <a:buNone/>
            </a:pPr>
            <a:r>
              <a:rPr lang="en"/>
              <a:t>∆θ</a:t>
            </a:r>
            <a:r>
              <a:rPr sz="1800" lang="en"/>
              <a:t>D</a:t>
            </a:r>
            <a:r>
              <a:rPr lang="en"/>
              <a:t>: deslocamento angular no ponto D</a:t>
            </a:r>
          </a:p>
          <a:p>
            <a:pPr rtl="0" lvl="0">
              <a:buNone/>
            </a:pPr>
            <a:r>
              <a:rPr lang="en"/>
              <a:t>∆θ</a:t>
            </a:r>
            <a:r>
              <a:rPr sz="1800" lang="en"/>
              <a:t>C</a:t>
            </a:r>
            <a:r>
              <a:rPr lang="en"/>
              <a:t>: deslocamento angular no ponto C</a:t>
            </a:r>
          </a:p>
          <a:p>
            <a:pPr rtl="0" lvl="0">
              <a:buNone/>
            </a:pPr>
            <a:r>
              <a:rPr lang="en"/>
              <a:t> </a:t>
            </a:r>
          </a:p>
          <a:p>
            <a:r>
              <a:t/>
            </a:r>
          </a:p>
        </p:txBody>
      </p:sp>
      <p:sp>
        <p:nvSpPr>
          <p:cNvPr id="133" name="Shape 133"/>
          <p:cNvSpPr/>
          <p:nvPr/>
        </p:nvSpPr>
        <p:spPr>
          <a:xfrm>
            <a:off y="3191775" x="2643187"/>
            <a:ext cy="914400" cx="38576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Raio do movimento circular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partir dos 2 primeiros termos da igualdade: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Sabe-se pela figura que: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Portanto:</a:t>
            </a:r>
          </a:p>
        </p:txBody>
      </p:sp>
      <p:sp>
        <p:nvSpPr>
          <p:cNvPr id="140" name="Shape 140"/>
          <p:cNvSpPr/>
          <p:nvPr/>
        </p:nvSpPr>
        <p:spPr>
          <a:xfrm>
            <a:off y="2339175" x="2414587"/>
            <a:ext cy="1190625" cx="43148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1" name="Shape 141"/>
          <p:cNvSpPr/>
          <p:nvPr/>
        </p:nvSpPr>
        <p:spPr>
          <a:xfrm>
            <a:off y="4307505" x="2230017"/>
            <a:ext cy="842093" cx="46839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2" name="Shape 142"/>
          <p:cNvSpPr/>
          <p:nvPr/>
        </p:nvSpPr>
        <p:spPr>
          <a:xfrm>
            <a:off y="5520150" x="2632962"/>
            <a:ext cy="1047750" cx="24288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Raio do movimento circular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Desenvolvendo...</a:t>
            </a:r>
          </a:p>
        </p:txBody>
      </p:sp>
      <p:sp>
        <p:nvSpPr>
          <p:cNvPr id="149" name="Shape 149"/>
          <p:cNvSpPr/>
          <p:nvPr/>
        </p:nvSpPr>
        <p:spPr>
          <a:xfrm>
            <a:off y="2838949" x="1592207"/>
            <a:ext cy="890550" cx="61213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0" name="Shape 150"/>
          <p:cNvSpPr/>
          <p:nvPr/>
        </p:nvSpPr>
        <p:spPr>
          <a:xfrm>
            <a:off y="4070250" x="601660"/>
            <a:ext cy="2040145" cx="79406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Raio do movimento circular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3502341" x="457200"/>
            <a:ext cy="306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R: raio do movimento circular</a:t>
            </a:r>
          </a:p>
          <a:p>
            <a:pPr rtl="0" lvl="0">
              <a:buNone/>
            </a:pPr>
            <a:r>
              <a:rPr lang="en"/>
              <a:t>h: distância entre cada roda e o centro do robô</a:t>
            </a:r>
          </a:p>
          <a:p>
            <a:pPr rtl="0" lvl="0">
              <a:buNone/>
            </a:pPr>
            <a:r>
              <a:rPr lang="en"/>
              <a:t>∆x</a:t>
            </a:r>
            <a:r>
              <a:rPr sz="1800" lang="en"/>
              <a:t>E</a:t>
            </a:r>
            <a:r>
              <a:rPr lang="en"/>
              <a:t>: deslocamento da roda esquerda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∆x</a:t>
            </a:r>
            <a:r>
              <a:rPr sz="1800" lang="en"/>
              <a:t>D</a:t>
            </a:r>
            <a:r>
              <a:rPr lang="en"/>
              <a:t>: deslocamento da roda direita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7" name="Shape 157"/>
          <p:cNvSpPr/>
          <p:nvPr/>
        </p:nvSpPr>
        <p:spPr>
          <a:xfrm>
            <a:off y="2002775" x="2833687"/>
            <a:ext cy="1352550" cx="34766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Itens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Projeto da PCB (Printed Circuit Board) (hardware).</a:t>
            </a:r>
          </a:p>
          <a:p>
            <a:pPr rtl="0" lvl="0" indent="-3937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Lista de componentes para confecção da PCB completa (hardware).</a:t>
            </a:r>
          </a:p>
          <a:p>
            <a:pPr rtl="0" lvl="0" indent="-3937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Diagramas de estados (sistema de comunicação).</a:t>
            </a:r>
          </a:p>
          <a:p>
            <a:pPr rtl="0" lvl="0" indent="-3937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Descrição das mensagens e codificações dos comandos (sistema de comunicação).</a:t>
            </a:r>
          </a:p>
          <a:p>
            <a:pPr rtl="0" lvl="0" indent="-3937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Descrição do uso do Software (Manual do Usuário)</a:t>
            </a:r>
          </a:p>
          <a:p>
            <a:pPr rtl="0" lvl="0" indent="-3937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Mapa de conexão da PCB com a alimentação e outros elementos (hardware).</a:t>
            </a:r>
          </a:p>
          <a:p>
            <a:pPr rtl="0" lvl="0" indent="-3937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Guia de montagem (hardware).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Deslocamento linear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partir dos segundo e terceiro termos da igualdade: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Da figura sabe-se que: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Portanto:</a:t>
            </a:r>
          </a:p>
        </p:txBody>
      </p:sp>
      <p:sp>
        <p:nvSpPr>
          <p:cNvPr id="164" name="Shape 164"/>
          <p:cNvSpPr/>
          <p:nvPr/>
        </p:nvSpPr>
        <p:spPr>
          <a:xfrm>
            <a:off y="2378025" x="2509837"/>
            <a:ext cy="1352550" cx="4124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5" name="Shape 165"/>
          <p:cNvSpPr/>
          <p:nvPr/>
        </p:nvSpPr>
        <p:spPr>
          <a:xfrm>
            <a:off y="4380750" x="3405187"/>
            <a:ext cy="752475" cx="23336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6" name="Shape 166"/>
          <p:cNvSpPr/>
          <p:nvPr/>
        </p:nvSpPr>
        <p:spPr>
          <a:xfrm>
            <a:off y="5405850" x="2721625"/>
            <a:ext cy="1162050" cx="24098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Deslocamento linear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Desenvolvendo...</a:t>
            </a:r>
          </a:p>
        </p:txBody>
      </p:sp>
      <p:sp>
        <p:nvSpPr>
          <p:cNvPr id="173" name="Shape 173"/>
          <p:cNvSpPr/>
          <p:nvPr/>
        </p:nvSpPr>
        <p:spPr>
          <a:xfrm>
            <a:off y="2455650" x="2847975"/>
            <a:ext cy="733425" cx="3448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4" name="Shape 174"/>
          <p:cNvSpPr/>
          <p:nvPr/>
        </p:nvSpPr>
        <p:spPr>
          <a:xfrm>
            <a:off y="3332675" x="2967037"/>
            <a:ext cy="1133475" cx="3209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5" name="Shape 175"/>
          <p:cNvSpPr/>
          <p:nvPr/>
        </p:nvSpPr>
        <p:spPr>
          <a:xfrm>
            <a:off y="4779923" x="2974131"/>
            <a:ext cy="1244376" cx="319573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Deslocamento linear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Desenvolvendo...</a:t>
            </a:r>
          </a:p>
        </p:txBody>
      </p:sp>
      <p:sp>
        <p:nvSpPr>
          <p:cNvPr id="182" name="Shape 182"/>
          <p:cNvSpPr/>
          <p:nvPr/>
        </p:nvSpPr>
        <p:spPr>
          <a:xfrm>
            <a:off y="2850516" x="352334"/>
            <a:ext cy="2259383" cx="843933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Deslocamento linear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3664095" x="457200"/>
            <a:ext cy="2903699" cx="817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∆x</a:t>
            </a:r>
            <a:r>
              <a:rPr sz="1400" lang="en"/>
              <a:t>C</a:t>
            </a:r>
            <a:r>
              <a:rPr sz="2600" lang="en"/>
              <a:t>: deslocamento do centro de movimento do robô</a:t>
            </a:r>
          </a:p>
          <a:p>
            <a:pPr rtl="0" lvl="0">
              <a:buClr>
                <a:srgbClr val="000000"/>
              </a:buClr>
              <a:buSzPct val="42307"/>
              <a:buFont typeface="Arial"/>
              <a:buNone/>
            </a:pPr>
            <a:r>
              <a:rPr sz="2600" lang="en"/>
              <a:t>∆x</a:t>
            </a:r>
            <a:r>
              <a:rPr sz="1400" lang="en"/>
              <a:t>E</a:t>
            </a:r>
            <a:r>
              <a:rPr sz="2600" lang="en"/>
              <a:t>: deslocamento da roda esquerda</a:t>
            </a:r>
          </a:p>
          <a:p>
            <a:pPr rtl="0" lvl="0">
              <a:buClr>
                <a:srgbClr val="000000"/>
              </a:buClr>
              <a:buSzPct val="42307"/>
              <a:buFont typeface="Arial"/>
              <a:buNone/>
            </a:pPr>
            <a:r>
              <a:rPr sz="2600" lang="en"/>
              <a:t>∆x</a:t>
            </a:r>
            <a:r>
              <a:rPr sz="1400" lang="en"/>
              <a:t>D</a:t>
            </a:r>
            <a:r>
              <a:rPr sz="2600" lang="en"/>
              <a:t>: deslocamento da roda direita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9" name="Shape 189"/>
          <p:cNvSpPr/>
          <p:nvPr/>
        </p:nvSpPr>
        <p:spPr>
          <a:xfrm>
            <a:off y="2002775" x="2757937"/>
            <a:ext cy="1390650" cx="36671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Deslocamento angular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Da relação entre o deslocamento e variação do ângulo em uma circunferência, tem-se que: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600" lang="en"/>
              <a:t>∆θ</a:t>
            </a:r>
            <a:r>
              <a:rPr sz="1800" lang="en"/>
              <a:t>c</a:t>
            </a:r>
            <a:r>
              <a:rPr sz="2600" lang="en"/>
              <a:t>: deslocamento angular do centro do robô</a:t>
            </a:r>
          </a:p>
          <a:p>
            <a:pPr rtl="0" lvl="0">
              <a:buClr>
                <a:srgbClr val="000000"/>
              </a:buClr>
              <a:buSzPct val="42307"/>
              <a:buFont typeface="Arial"/>
              <a:buNone/>
            </a:pPr>
            <a:r>
              <a:rPr sz="2600" lang="en"/>
              <a:t>∆x</a:t>
            </a:r>
            <a:r>
              <a:rPr sz="1400" lang="en"/>
              <a:t>C</a:t>
            </a:r>
            <a:r>
              <a:rPr sz="2600" lang="en"/>
              <a:t>: deslocamento linear do centro do robô</a:t>
            </a:r>
          </a:p>
          <a:p>
            <a:pPr>
              <a:buNone/>
            </a:pPr>
            <a:r>
              <a:rPr sz="2600" lang="en"/>
              <a:t>R: raio do movimento circular</a:t>
            </a:r>
          </a:p>
        </p:txBody>
      </p:sp>
      <p:sp>
        <p:nvSpPr>
          <p:cNvPr id="196" name="Shape 196"/>
          <p:cNvSpPr/>
          <p:nvPr/>
        </p:nvSpPr>
        <p:spPr>
          <a:xfrm>
            <a:off y="2623875" x="3324225"/>
            <a:ext cy="1419225" cx="2495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Movimento retilíneo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Quando o robô efetua um movimento retilíneo:</a:t>
            </a:r>
          </a:p>
        </p:txBody>
      </p:sp>
      <p:sp>
        <p:nvSpPr>
          <p:cNvPr id="203" name="Shape 203"/>
          <p:cNvSpPr/>
          <p:nvPr/>
        </p:nvSpPr>
        <p:spPr>
          <a:xfrm>
            <a:off y="2300375" x="3800475"/>
            <a:ext cy="400050" cx="1543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04" name="Shape 204"/>
          <p:cNvSpPr/>
          <p:nvPr/>
        </p:nvSpPr>
        <p:spPr>
          <a:xfrm>
            <a:off y="2857500" x="1819275"/>
            <a:ext cy="1143000" cx="55054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05" name="Shape 205"/>
          <p:cNvSpPr/>
          <p:nvPr/>
        </p:nvSpPr>
        <p:spPr>
          <a:xfrm>
            <a:off y="4106200" x="2671762"/>
            <a:ext cy="1171575" cx="38004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06" name="Shape 206"/>
          <p:cNvSpPr/>
          <p:nvPr/>
        </p:nvSpPr>
        <p:spPr>
          <a:xfrm>
            <a:off y="5277775" x="1876425"/>
            <a:ext cy="1343025" cx="53911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Movimento em torno do próprio centro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Quando o robô se movimenta em torno de seu próprio centro:</a:t>
            </a:r>
          </a:p>
        </p:txBody>
      </p:sp>
      <p:sp>
        <p:nvSpPr>
          <p:cNvPr id="213" name="Shape 213"/>
          <p:cNvSpPr/>
          <p:nvPr/>
        </p:nvSpPr>
        <p:spPr>
          <a:xfrm>
            <a:off y="2598000" x="3648075"/>
            <a:ext cy="390525" cx="1847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4" name="Shape 214"/>
          <p:cNvSpPr/>
          <p:nvPr/>
        </p:nvSpPr>
        <p:spPr>
          <a:xfrm>
            <a:off y="3229125" x="1562100"/>
            <a:ext cy="1209675" cx="6019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15" name="Shape 215"/>
          <p:cNvSpPr/>
          <p:nvPr/>
        </p:nvSpPr>
        <p:spPr>
          <a:xfrm>
            <a:off y="4701400" x="1690687"/>
            <a:ext cy="1209675" cx="57626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Movimento em torno do próprio centro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 deslocamento angular: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É indeterminado usando-se a equação geral.</a:t>
            </a:r>
          </a:p>
          <a:p>
            <a:r>
              <a:t/>
            </a:r>
          </a:p>
        </p:txBody>
      </p:sp>
      <p:sp>
        <p:nvSpPr>
          <p:cNvPr id="222" name="Shape 222"/>
          <p:cNvSpPr/>
          <p:nvPr/>
        </p:nvSpPr>
        <p:spPr>
          <a:xfrm>
            <a:off y="2390950" x="2900362"/>
            <a:ext cy="1162050" cx="3343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Movimento em torno do próprio centro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Porém, analisando o movimento circular realizado, vê-se que o R = h e que o deslocamento ao longo da circunferência é o deslocamento de qualquer uma das rodas. Portanto:</a:t>
            </a:r>
          </a:p>
        </p:txBody>
      </p:sp>
      <p:sp>
        <p:nvSpPr>
          <p:cNvPr id="229" name="Shape 229"/>
          <p:cNvSpPr/>
          <p:nvPr/>
        </p:nvSpPr>
        <p:spPr>
          <a:xfrm>
            <a:off y="3930750" x="3441632"/>
            <a:ext cy="1149658" cx="22607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Velocidade e aceleração lineares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Para determinar velocidade e aceleração lineares, deriva-se numericamente o deslocamento linear:</a:t>
            </a:r>
          </a:p>
        </p:txBody>
      </p:sp>
      <p:sp>
        <p:nvSpPr>
          <p:cNvPr id="236" name="Shape 236"/>
          <p:cNvSpPr/>
          <p:nvPr/>
        </p:nvSpPr>
        <p:spPr>
          <a:xfrm>
            <a:off y="3554687" x="2724150"/>
            <a:ext cy="2352675" cx="3695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Diagrama elétrico/eletrônico da PCB</a:t>
            </a:r>
          </a:p>
        </p:txBody>
      </p:sp>
      <p:sp>
        <p:nvSpPr>
          <p:cNvPr id="46" name="Shape 46"/>
          <p:cNvSpPr/>
          <p:nvPr/>
        </p:nvSpPr>
        <p:spPr>
          <a:xfrm>
            <a:off y="1646228" x="1459714"/>
            <a:ext cy="5062144" cx="62245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Cálculos teóricos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/>
              <a:t>Velocidade e aceleração angulares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Para determinar velocidade e aceleração angulares, deriva-se numericamente o deslocamento angular:</a:t>
            </a:r>
          </a:p>
          <a:p>
            <a:r>
              <a:t/>
            </a:r>
          </a:p>
        </p:txBody>
      </p:sp>
      <p:sp>
        <p:nvSpPr>
          <p:cNvPr id="243" name="Shape 243"/>
          <p:cNvSpPr/>
          <p:nvPr/>
        </p:nvSpPr>
        <p:spPr>
          <a:xfrm>
            <a:off y="3529650" x="2924175"/>
            <a:ext cy="2371725" cx="3295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Acelerômetro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Aceleração em cada eixo:</a:t>
            </a:r>
          </a:p>
        </p:txBody>
      </p:sp>
      <p:sp>
        <p:nvSpPr>
          <p:cNvPr id="250" name="Shape 250"/>
          <p:cNvSpPr/>
          <p:nvPr/>
        </p:nvSpPr>
        <p:spPr>
          <a:xfrm>
            <a:off y="2861071" x="2266053"/>
            <a:ext cy="1301353" cx="46118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Giroscópio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Velocidade angular em cada eixo:</a:t>
            </a:r>
          </a:p>
        </p:txBody>
      </p:sp>
      <p:sp>
        <p:nvSpPr>
          <p:cNvPr id="257" name="Shape 257"/>
          <p:cNvSpPr/>
          <p:nvPr/>
        </p:nvSpPr>
        <p:spPr>
          <a:xfrm>
            <a:off y="3169155" x="506986"/>
            <a:ext cy="1307769" cx="81300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Eixos do acelerômetro e giroscópio</a:t>
            </a:r>
          </a:p>
        </p:txBody>
      </p:sp>
      <p:sp>
        <p:nvSpPr>
          <p:cNvPr id="263" name="Shape 263"/>
          <p:cNvSpPr/>
          <p:nvPr/>
        </p:nvSpPr>
        <p:spPr>
          <a:xfrm>
            <a:off y="2059987" x="2247900"/>
            <a:ext cy="4048125" cx="464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Algoritmo de posicionamento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1) A partir dos dados dos </a:t>
            </a:r>
            <a:r>
              <a:rPr b="1" lang="en"/>
              <a:t>encoders</a:t>
            </a:r>
            <a:r>
              <a:rPr lang="en"/>
              <a:t>, calcular deslocamento (linear e angular) do centro do robô.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2) Obter a aceleração linear e velocidade angular por derivação numérica.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Algoritmo de posicionamento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3) Comparar e especificar pesos para:</a:t>
            </a:r>
          </a:p>
          <a:p>
            <a:pPr rtl="0" lvl="0">
              <a:buNone/>
            </a:pPr>
            <a:r>
              <a:rPr lang="en"/>
              <a:t>- aceleração linear (encoders vs. acelerômetro) </a:t>
            </a:r>
          </a:p>
          <a:p>
            <a:pPr rtl="0" lvl="0">
              <a:buNone/>
            </a:pPr>
            <a:r>
              <a:rPr lang="en"/>
              <a:t>- velocidade angular (encoders vs. giroscópio)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4) Calcular com base nos pesos (encoders vs. acelerômetro e giroscópio):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aceleração linear final 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velocidade angular final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Algoritmo de posicionamento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5) Integrar numericamente aceleração linear e velocidade angular:</a:t>
            </a:r>
          </a:p>
          <a:p>
            <a:r>
              <a:t/>
            </a:r>
          </a:p>
        </p:txBody>
      </p:sp>
      <p:sp>
        <p:nvSpPr>
          <p:cNvPr id="282" name="Shape 282"/>
          <p:cNvSpPr/>
          <p:nvPr/>
        </p:nvSpPr>
        <p:spPr>
          <a:xfrm>
            <a:off y="2830900" x="1909762"/>
            <a:ext cy="1447800" cx="5324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3" name="Shape 283"/>
          <p:cNvSpPr/>
          <p:nvPr/>
        </p:nvSpPr>
        <p:spPr>
          <a:xfrm>
            <a:off y="4943682" x="2050385"/>
            <a:ext cy="763017" cx="5043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Algoritmo de posicionamento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6) Calcular a nova posição       e o novo ângulo</a:t>
            </a:r>
          </a:p>
          <a:p>
            <a:pPr rtl="0" lvl="0">
              <a:buNone/>
            </a:pPr>
            <a:r>
              <a:rPr lang="en"/>
              <a:t>do robô:</a:t>
            </a:r>
          </a:p>
          <a:p>
            <a:r>
              <a:t/>
            </a:r>
          </a:p>
        </p:txBody>
      </p:sp>
      <p:sp>
        <p:nvSpPr>
          <p:cNvPr id="290" name="Shape 290"/>
          <p:cNvSpPr/>
          <p:nvPr/>
        </p:nvSpPr>
        <p:spPr>
          <a:xfrm>
            <a:off y="1756900" x="5069450"/>
            <a:ext cy="457200" cx="581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1" name="Shape 291"/>
          <p:cNvSpPr/>
          <p:nvPr/>
        </p:nvSpPr>
        <p:spPr>
          <a:xfrm>
            <a:off y="3079162" x="2300287"/>
            <a:ext cy="2009775" cx="4543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92" name="Shape 292"/>
          <p:cNvSpPr/>
          <p:nvPr/>
        </p:nvSpPr>
        <p:spPr>
          <a:xfrm>
            <a:off y="1766425" x="8544475"/>
            <a:ext cy="438150" cx="4762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Sensores infra-vermelhos</a:t>
            </a:r>
          </a:p>
        </p:txBody>
      </p:sp>
      <p:sp>
        <p:nvSpPr>
          <p:cNvPr id="298" name="Shape 298"/>
          <p:cNvSpPr/>
          <p:nvPr/>
        </p:nvSpPr>
        <p:spPr>
          <a:xfrm>
            <a:off y="1600200" x="371475"/>
            <a:ext cy="5095875" cx="8401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Sensores infra-vermelhos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Distância detectada por cada sensor infra-vermelho em função do valor medido (   ):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05" name="Shape 305"/>
          <p:cNvSpPr/>
          <p:nvPr/>
        </p:nvSpPr>
        <p:spPr>
          <a:xfrm>
            <a:off y="2307550" x="7884600"/>
            <a:ext cy="247650" cx="247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06" name="Shape 306"/>
          <p:cNvSpPr/>
          <p:nvPr/>
        </p:nvSpPr>
        <p:spPr>
          <a:xfrm>
            <a:off y="3675375" x="5474775"/>
            <a:ext cy="323850" cx="26574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07" name="Shape 307"/>
          <p:cNvSpPr/>
          <p:nvPr/>
        </p:nvSpPr>
        <p:spPr>
          <a:xfrm>
            <a:off y="2997981" x="771909"/>
            <a:ext cy="454818" cx="748150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Projeto da PCB - Cima</a:t>
            </a:r>
          </a:p>
        </p:txBody>
      </p:sp>
      <p:sp>
        <p:nvSpPr>
          <p:cNvPr id="52" name="Shape 52"/>
          <p:cNvSpPr/>
          <p:nvPr/>
        </p:nvSpPr>
        <p:spPr>
          <a:xfrm>
            <a:off y="1661986" x="2031529"/>
            <a:ext cy="5068229" cx="50809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Sensores infra-vermelhos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Determinação da posição do obstáculo:</a:t>
            </a:r>
          </a:p>
          <a:p>
            <a:r>
              <a:t/>
            </a:r>
          </a:p>
        </p:txBody>
      </p:sp>
      <p:sp>
        <p:nvSpPr>
          <p:cNvPr id="314" name="Shape 314"/>
          <p:cNvSpPr/>
          <p:nvPr/>
        </p:nvSpPr>
        <p:spPr>
          <a:xfrm>
            <a:off y="2623850" x="3167062"/>
            <a:ext cy="723900" cx="2809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Sensores infra-vermelhos</a:t>
            </a:r>
          </a:p>
          <a:p>
            <a:r>
              <a:t/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Componentes:</a:t>
            </a:r>
          </a:p>
        </p:txBody>
      </p:sp>
      <p:sp>
        <p:nvSpPr>
          <p:cNvPr id="321" name="Shape 321"/>
          <p:cNvSpPr/>
          <p:nvPr/>
        </p:nvSpPr>
        <p:spPr>
          <a:xfrm>
            <a:off y="1922250" x="3752850"/>
            <a:ext cy="647700" cx="1638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22" name="Shape 322"/>
          <p:cNvSpPr/>
          <p:nvPr/>
        </p:nvSpPr>
        <p:spPr>
          <a:xfrm>
            <a:off y="2945550" x="2543175"/>
            <a:ext cy="1733550" cx="4057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3" name="Shape 323"/>
          <p:cNvSpPr/>
          <p:nvPr/>
        </p:nvSpPr>
        <p:spPr>
          <a:xfrm>
            <a:off y="4834375" x="2943225"/>
            <a:ext cy="1638300" cx="32575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Projeto da PCB - Baixo</a:t>
            </a:r>
          </a:p>
        </p:txBody>
      </p:sp>
      <p:sp>
        <p:nvSpPr>
          <p:cNvPr id="58" name="Shape 58"/>
          <p:cNvSpPr/>
          <p:nvPr/>
        </p:nvSpPr>
        <p:spPr>
          <a:xfrm>
            <a:off y="1674486" x="2038420"/>
            <a:ext cy="5101040" cx="50858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Placa de Circuito Impresso</a:t>
            </a:r>
          </a:p>
        </p:txBody>
      </p:sp>
      <p:sp>
        <p:nvSpPr>
          <p:cNvPr id="64" name="Shape 64"/>
          <p:cNvSpPr/>
          <p:nvPr/>
        </p:nvSpPr>
        <p:spPr>
          <a:xfrm>
            <a:off y="1500186" x="-1"/>
            <a:ext cy="5357813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Determinação da posição do robô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Tópicos: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Pulsos dos encoders -&gt; Deslocamentos das rodas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Deslocamento do centro do robô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Acelerômetro e giroscópio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Determinação de posição (encoders + acelerômetro e giroscópio)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Sensores Infra-vermelhos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Cálculos teóricos:</a:t>
            </a:r>
          </a:p>
          <a:p>
            <a:pPr>
              <a:buNone/>
            </a:pPr>
            <a:r>
              <a:rPr lang="en"/>
              <a:t>Encoders</a:t>
            </a:r>
          </a:p>
        </p:txBody>
      </p:sp>
      <p:sp>
        <p:nvSpPr>
          <p:cNvPr id="76" name="Shape 76"/>
          <p:cNvSpPr/>
          <p:nvPr/>
        </p:nvSpPr>
        <p:spPr>
          <a:xfrm>
            <a:off y="1831975" x="1524000"/>
            <a:ext cy="4572000" cx="609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Cálculos teóricos:</a:t>
            </a:r>
          </a:p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Encoders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Razão entre deslocamento e variação de ângulo em uma circunferência:</a:t>
            </a:r>
          </a:p>
        </p:txBody>
      </p:sp>
      <p:sp>
        <p:nvSpPr>
          <p:cNvPr id="83" name="Shape 83"/>
          <p:cNvSpPr/>
          <p:nvPr/>
        </p:nvSpPr>
        <p:spPr>
          <a:xfrm>
            <a:off y="3367100" x="3019425"/>
            <a:ext cy="781050" cx="27908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