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handoutMasterIdLst>
    <p:handoutMasterId r:id="rId28"/>
  </p:handoutMasterIdLst>
  <p:sldIdLst>
    <p:sldId id="256" r:id="rId2"/>
    <p:sldId id="370" r:id="rId3"/>
    <p:sldId id="292" r:id="rId4"/>
    <p:sldId id="257" r:id="rId5"/>
    <p:sldId id="329" r:id="rId6"/>
    <p:sldId id="358" r:id="rId7"/>
    <p:sldId id="372" r:id="rId8"/>
    <p:sldId id="373" r:id="rId9"/>
    <p:sldId id="374" r:id="rId10"/>
    <p:sldId id="375" r:id="rId11"/>
    <p:sldId id="379" r:id="rId12"/>
    <p:sldId id="376" r:id="rId13"/>
    <p:sldId id="377" r:id="rId14"/>
    <p:sldId id="378" r:id="rId15"/>
    <p:sldId id="371" r:id="rId16"/>
    <p:sldId id="359" r:id="rId17"/>
    <p:sldId id="326" r:id="rId18"/>
    <p:sldId id="366" r:id="rId19"/>
    <p:sldId id="327" r:id="rId20"/>
    <p:sldId id="328" r:id="rId21"/>
    <p:sldId id="330" r:id="rId22"/>
    <p:sldId id="368" r:id="rId23"/>
    <p:sldId id="367" r:id="rId24"/>
    <p:sldId id="320" r:id="rId25"/>
    <p:sldId id="36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k Smith" initials="MCS" lastIdx="3" clrIdx="0"/>
  <p:cmAuthor id="1" name="Michael Zyskowski" initials="MZ" lastIdx="16"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8734" autoAdjust="0"/>
  </p:normalViewPr>
  <p:slideViewPr>
    <p:cSldViewPr>
      <p:cViewPr varScale="1">
        <p:scale>
          <a:sx n="83" d="100"/>
          <a:sy n="83" d="100"/>
        </p:scale>
        <p:origin x="-1192" y="-10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112" d="100"/>
          <a:sy n="112" d="100"/>
        </p:scale>
        <p:origin x="-2208"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commentAuthors" Target="commentAuthors.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810C0A9-1F12-4FFC-AD46-5D294E7981DE}" type="datetimeFigureOut">
              <a:rPr lang="en-US" smtClean="0"/>
              <a:pPr/>
              <a:t>10/20/11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C8F9A1-2CE2-40B7-B180-1704E449396B}" type="slidenum">
              <a:rPr lang="en-US" smtClean="0"/>
              <a:pPr/>
              <a:t>‹#›</a:t>
            </a:fld>
            <a:endParaRPr lang="en-US"/>
          </a:p>
        </p:txBody>
      </p:sp>
    </p:spTree>
    <p:extLst>
      <p:ext uri="{BB962C8B-B14F-4D97-AF65-F5344CB8AC3E}">
        <p14:creationId xmlns:p14="http://schemas.microsoft.com/office/powerpoint/2010/main" val="35316512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29AF65-B886-469F-90F1-998FFD838F69}" type="datetimeFigureOut">
              <a:rPr lang="en-US" smtClean="0"/>
              <a:pPr/>
              <a:t>10/20/11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4A0AD1-7EEF-4D66-8A72-458D74866C35}" type="slidenum">
              <a:rPr lang="en-US" smtClean="0"/>
              <a:pPr/>
              <a:t>‹#›</a:t>
            </a:fld>
            <a:endParaRPr lang="en-US"/>
          </a:p>
        </p:txBody>
      </p:sp>
    </p:spTree>
    <p:extLst>
      <p:ext uri="{BB962C8B-B14F-4D97-AF65-F5344CB8AC3E}">
        <p14:creationId xmlns:p14="http://schemas.microsoft.com/office/powerpoint/2010/main" val="3550395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[1]</a:t>
            </a:r>
            <a:r>
              <a:rPr lang="en-US" b="1" baseline="0" dirty="0" smtClean="0"/>
              <a:t> </a:t>
            </a:r>
            <a:r>
              <a:rPr lang="en-US" b="0" baseline="0" dirty="0" smtClean="0"/>
              <a:t>available from http://research.microsoft.com/bio</a:t>
            </a:r>
          </a:p>
          <a:p>
            <a:endParaRPr lang="en-US" b="0" baseline="0" dirty="0" smtClean="0"/>
          </a:p>
          <a:p>
            <a:r>
              <a:rPr lang="en-US" b="0" baseline="0" dirty="0" smtClean="0"/>
              <a:t>This also requires a free node display add-in called </a:t>
            </a:r>
            <a:r>
              <a:rPr lang="en-US" b="0" baseline="0" dirty="0" err="1" smtClean="0"/>
              <a:t>NodeXL</a:t>
            </a:r>
            <a:r>
              <a:rPr lang="en-US" b="0" baseline="0" dirty="0" smtClean="0"/>
              <a:t> (nodexl.codeplex.com)</a:t>
            </a:r>
            <a:endParaRPr lang="en-US" b="1"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15</a:t>
            </a:fld>
            <a:endParaRPr lang="en-US"/>
          </a:p>
        </p:txBody>
      </p:sp>
    </p:spTree>
    <p:extLst>
      <p:ext uri="{BB962C8B-B14F-4D97-AF65-F5344CB8AC3E}">
        <p14:creationId xmlns:p14="http://schemas.microsoft.com/office/powerpoint/2010/main" val="3211739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17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19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Click on the Source Code tab of the </a:t>
            </a:r>
            <a:r>
              <a:rPr lang="en-US" dirty="0" err="1" smtClean="0"/>
              <a:t>Codeplex</a:t>
            </a:r>
            <a:r>
              <a:rPr lang="en-US" dirty="0" smtClean="0"/>
              <a:t> site – here you will find each checked-in change</a:t>
            </a:r>
            <a:r>
              <a:rPr lang="en-US" baseline="0" dirty="0" smtClean="0"/>
              <a:t> set.  You can browse the source online, or download the set as a whole by clicking the Download button on the right side.  It comes packaged as a .zip file and includes the entire buildable tree.</a:t>
            </a:r>
            <a:endParaRPr lang="en-US" dirty="0" smtClean="0"/>
          </a:p>
        </p:txBody>
      </p:sp>
      <p:sp>
        <p:nvSpPr>
          <p:cNvPr id="4" name="Slide Number Placeholder 3"/>
          <p:cNvSpPr>
            <a:spLocks noGrp="1"/>
          </p:cNvSpPr>
          <p:nvPr>
            <p:ph type="sldNum" sz="quarter" idx="10"/>
          </p:nvPr>
        </p:nvSpPr>
        <p:spPr/>
        <p:txBody>
          <a:bodyPr/>
          <a:lstStyle/>
          <a:p>
            <a:fld id="{4C4A0AD1-7EEF-4D66-8A72-458D74866C35}"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4191000"/>
            <a:ext cx="84582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2AA957AF-53C0-420B-9C2D-77DB1416566C}"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10/20/11</a:t>
            </a:fld>
            <a:endParaRPr lang="en-US" dirty="0"/>
          </a:p>
        </p:txBody>
      </p:sp>
      <p:sp>
        <p:nvSpPr>
          <p:cNvPr id="5" name="Footer Placeholder 4"/>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10/20/11</a:t>
            </a:fld>
            <a:endParaRPr lang="en-US"/>
          </a:p>
        </p:txBody>
      </p:sp>
      <p:sp>
        <p:nvSpPr>
          <p:cNvPr id="5" name="Footer Placeholder 4"/>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lvl1pPr>
              <a:defRPr sz="2000" b="1">
                <a:latin typeface="Arial" pitchFamily="34" charset="0"/>
                <a:cs typeface="Arial" pitchFamily="34" charset="0"/>
              </a:defRPr>
            </a:lvl1pPr>
            <a:lvl2pPr>
              <a:defRPr sz="2000">
                <a:solidFill>
                  <a:schemeClr val="tx1"/>
                </a:solidFill>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10/20/11</a:t>
            </a:fld>
            <a:endParaRPr lang="en-US"/>
          </a:p>
        </p:txBody>
      </p:sp>
      <p:sp>
        <p:nvSpPr>
          <p:cNvPr id="5" name="Footer Placeholder 4"/>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10/20/11</a:t>
            </a:fld>
            <a:endParaRPr lang="en-US"/>
          </a:p>
        </p:txBody>
      </p:sp>
      <p:sp>
        <p:nvSpPr>
          <p:cNvPr id="6" name="Footer Placeholder 5"/>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a:xfrm>
            <a:off x="6586536" y="612648"/>
            <a:ext cx="957264" cy="457200"/>
          </a:xfrm>
          <a:prstGeom prst="rect">
            <a:avLst/>
          </a:prstGeom>
        </p:spPr>
        <p:txBody>
          <a:bodyPr rtlCol="0"/>
          <a:lstStyle/>
          <a:p>
            <a:fld id="{E637BB6B-EE1B-48FB-8575-0D55C373DE88}" type="datetimeFigureOut">
              <a:rPr lang="en-US" smtClean="0"/>
              <a:pPr/>
              <a:t>10/20/11</a:t>
            </a:fld>
            <a:endParaRPr lang="en-US"/>
          </a:p>
        </p:txBody>
      </p:sp>
      <p:sp>
        <p:nvSpPr>
          <p:cNvPr id="27" name="Slide Number Placeholder 26"/>
          <p:cNvSpPr>
            <a:spLocks noGrp="1"/>
          </p:cNvSpPr>
          <p:nvPr>
            <p:ph type="sldNum" sz="quarter" idx="11"/>
          </p:nvPr>
        </p:nvSpPr>
        <p:spPr/>
        <p:txBody>
          <a:bodyPr rtlCol="0"/>
          <a:lstStyle/>
          <a:p>
            <a:fld id="{2AA957AF-53C0-420B-9C2D-77DB1416566C}" type="slidenum">
              <a:rPr kumimoji="0" lang="en-US" smtClean="0"/>
              <a:pPr/>
              <a:t>‹#›</a:t>
            </a:fld>
            <a:endParaRPr kumimoji="0" lang="en-US"/>
          </a:p>
        </p:txBody>
      </p:sp>
      <p:sp>
        <p:nvSpPr>
          <p:cNvPr id="28" name="Footer Placeholder 27"/>
          <p:cNvSpPr>
            <a:spLocks noGrp="1"/>
          </p:cNvSpPr>
          <p:nvPr>
            <p:ph type="ftr" sz="quarter" idx="12"/>
          </p:nvPr>
        </p:nvSpPr>
        <p:spPr>
          <a:xfrm>
            <a:off x="5257800" y="612648"/>
            <a:ext cx="1325880" cy="457200"/>
          </a:xfrm>
          <a:prstGeom prst="rect">
            <a:avLst/>
          </a:prstGeom>
        </p:spPr>
        <p:txBody>
          <a:bodyPr rtlCol="0"/>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a:prstGeom prst="rect">
            <a:avLst/>
          </a:prstGeom>
        </p:spPr>
        <p:txBody>
          <a:bodyPr/>
          <a:lstStyle/>
          <a:p>
            <a:fld id="{E637BB6B-EE1B-48FB-8575-0D55C373DE88}" type="datetimeFigureOut">
              <a:rPr lang="en-US" smtClean="0"/>
              <a:pPr/>
              <a:t>10/20/11</a:t>
            </a:fld>
            <a:endParaRPr lang="en-US"/>
          </a:p>
        </p:txBody>
      </p:sp>
      <p:sp>
        <p:nvSpPr>
          <p:cNvPr id="4" name="Footer Placeholder 3"/>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5" name="Slide Number Placeholder 4"/>
          <p:cNvSpPr>
            <a:spLocks noGrp="1"/>
          </p:cNvSpPr>
          <p:nvPr>
            <p:ph type="sldNum" sz="quarter" idx="12"/>
          </p:nvPr>
        </p:nvSpPr>
        <p:spPr>
          <a:xfrm>
            <a:off x="8174736" y="2272"/>
            <a:ext cx="762000" cy="365760"/>
          </a:xfrm>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10/20/11</a:t>
            </a:fld>
            <a:endParaRPr lang="en-US"/>
          </a:p>
        </p:txBody>
      </p:sp>
      <p:sp>
        <p:nvSpPr>
          <p:cNvPr id="3" name="Footer Placeholder 2"/>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10/20/11</a:t>
            </a:fld>
            <a:endParaRPr lang="en-US"/>
          </a:p>
        </p:txBody>
      </p:sp>
      <p:sp>
        <p:nvSpPr>
          <p:cNvPr id="6" name="Footer Placeholder 5"/>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10/20/11</a:t>
            </a:fld>
            <a:endParaRPr lang="en-US"/>
          </a:p>
        </p:txBody>
      </p:sp>
      <p:sp>
        <p:nvSpPr>
          <p:cNvPr id="6" name="Footer Placeholder 5"/>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4572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974336"/>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2AA957AF-53C0-420B-9C2D-77DB1416566C}" type="slidenum">
              <a:rPr kumimoji="0" lang="en-US" smtClean="0"/>
              <a:pPr/>
              <a:t>‹#›</a:t>
            </a:fld>
            <a:endParaRPr kumimoji="0" lang="en-US" sz="1000" dirty="0">
              <a:solidFill>
                <a:schemeClr val="tx2">
                  <a:shade val="50000"/>
                </a:scheme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research.microsoft.com/bio" TargetMode="External"/><Relationship Id="rId3" Type="http://schemas.openxmlformats.org/officeDocument/2006/relationships/image" Target="../media/image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hyperlink" Target="http://tridentworkflow.codeplex.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hyperlink" Target="http://bio.codeplex.com/" TargetMode="External"/><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apache.org/licenses/" TargetMode="Externa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hyperlink" Target="http://research.microsoft.com/en-us/projects/bio/mbt.aspx" TargetMode="External"/><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research.microsoft.com/bio" TargetMode="External"/><Relationship Id="rId1" Type="http://schemas.openxmlformats.org/officeDocument/2006/relationships/slideLayout" Target="../slideLayouts/slideLayout2.xml"/><Relationship Id="rId2" Type="http://schemas.openxmlformats.org/officeDocument/2006/relationships/hyperlink" Target="http://creativecommons.org/licenses/by/3.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io.codeplex.com/documentation" TargetMode="Externa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hyperlink" Target="http://mbf.codeplex.com/" TargetMode="External"/><Relationship Id="rId4" Type="http://schemas.openxmlformats.org/officeDocument/2006/relationships/image" Target="../media/image3.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.NET Bio</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ComparativeUtil</a:t>
            </a:r>
            <a:r>
              <a:rPr lang="en-US" dirty="0" smtClean="0"/>
              <a:t> – Sequence Assembly</a:t>
            </a:r>
            <a:endParaRPr lang="en-US" dirty="0"/>
          </a:p>
        </p:txBody>
      </p:sp>
      <p:sp>
        <p:nvSpPr>
          <p:cNvPr id="3" name="Content Placeholder 2"/>
          <p:cNvSpPr>
            <a:spLocks noGrp="1"/>
          </p:cNvSpPr>
          <p:nvPr>
            <p:ph idx="1"/>
          </p:nvPr>
        </p:nvSpPr>
        <p:spPr/>
        <p:txBody>
          <a:bodyPr/>
          <a:lstStyle/>
          <a:p>
            <a:r>
              <a:rPr lang="en-US" dirty="0" err="1" smtClean="0"/>
              <a:t>ComparativeUtil</a:t>
            </a:r>
            <a:r>
              <a:rPr lang="en-US" dirty="0" smtClean="0"/>
              <a:t> performs comparative sequence assembly</a:t>
            </a:r>
          </a:p>
          <a:p>
            <a:pPr lvl="1"/>
            <a:r>
              <a:rPr lang="en-US" dirty="0" smtClean="0"/>
              <a:t>uses closely related sequence as reference</a:t>
            </a:r>
          </a:p>
          <a:p>
            <a:r>
              <a:rPr lang="en-US" dirty="0" smtClean="0"/>
              <a:t>Combines several lower level tools</a:t>
            </a:r>
          </a:p>
          <a:p>
            <a:pPr lvl="1"/>
            <a:r>
              <a:rPr lang="en-US" b="1" dirty="0" err="1" smtClean="0"/>
              <a:t>MUMutil</a:t>
            </a:r>
            <a:r>
              <a:rPr lang="en-US" dirty="0" smtClean="0"/>
              <a:t> to generate comparison</a:t>
            </a:r>
          </a:p>
          <a:p>
            <a:pPr lvl="1"/>
            <a:r>
              <a:rPr lang="en-US" b="1" dirty="0" err="1" smtClean="0"/>
              <a:t>NucUtil</a:t>
            </a:r>
            <a:r>
              <a:rPr lang="en-US" dirty="0" smtClean="0"/>
              <a:t> to perform alignment</a:t>
            </a:r>
          </a:p>
          <a:p>
            <a:pPr lvl="1"/>
            <a:r>
              <a:rPr lang="en-US" b="1" dirty="0" err="1" smtClean="0"/>
              <a:t>LayoutRefinementUtil</a:t>
            </a:r>
            <a:r>
              <a:rPr lang="en-US" dirty="0" smtClean="0"/>
              <a:t> to refine layout</a:t>
            </a:r>
          </a:p>
          <a:p>
            <a:pPr lvl="1"/>
            <a:r>
              <a:rPr lang="en-US" b="1" dirty="0" err="1" smtClean="0"/>
              <a:t>RepeatResolutionUtil</a:t>
            </a:r>
            <a:r>
              <a:rPr lang="en-US" b="1" dirty="0" smtClean="0"/>
              <a:t> </a:t>
            </a:r>
            <a:r>
              <a:rPr lang="en-US" dirty="0" smtClean="0"/>
              <a:t>to unambiguously place reads</a:t>
            </a:r>
            <a:endParaRPr lang="en-US" b="1" dirty="0" smtClean="0"/>
          </a:p>
          <a:p>
            <a:pPr lvl="1"/>
            <a:r>
              <a:rPr lang="en-US" b="1" dirty="0" err="1" smtClean="0"/>
              <a:t>ConcensusUtil</a:t>
            </a:r>
            <a:r>
              <a:rPr lang="en-US" b="1" dirty="0" smtClean="0"/>
              <a:t> </a:t>
            </a:r>
            <a:r>
              <a:rPr lang="en-US" dirty="0" smtClean="0"/>
              <a:t>to generate </a:t>
            </a:r>
            <a:r>
              <a:rPr lang="en-US" dirty="0" err="1" smtClean="0"/>
              <a:t>concensus</a:t>
            </a:r>
            <a:endParaRPr lang="en-US" b="1" dirty="0" smtClean="0"/>
          </a:p>
          <a:p>
            <a:pPr lvl="1"/>
            <a:r>
              <a:rPr lang="en-US" b="1" dirty="0" err="1" smtClean="0"/>
              <a:t>ScaffoldUtil</a:t>
            </a:r>
            <a:r>
              <a:rPr lang="en-US" b="1" dirty="0" smtClean="0"/>
              <a:t> </a:t>
            </a:r>
            <a:r>
              <a:rPr lang="en-US" dirty="0" smtClean="0"/>
              <a:t>to put it all together</a:t>
            </a:r>
            <a:endParaRPr lang="en-US" b="1" dirty="0" smtClean="0"/>
          </a:p>
        </p:txBody>
      </p:sp>
    </p:spTree>
    <p:extLst>
      <p:ext uri="{BB962C8B-B14F-4D97-AF65-F5344CB8AC3E}">
        <p14:creationId xmlns:p14="http://schemas.microsoft.com/office/powerpoint/2010/main" val="2021448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DeNovo</a:t>
            </a:r>
            <a:r>
              <a:rPr lang="en-US" dirty="0" smtClean="0"/>
              <a:t> Assembly</a:t>
            </a:r>
            <a:endParaRPr lang="en-US" dirty="0"/>
          </a:p>
        </p:txBody>
      </p:sp>
      <p:sp>
        <p:nvSpPr>
          <p:cNvPr id="3" name="Content Placeholder 2"/>
          <p:cNvSpPr>
            <a:spLocks noGrp="1"/>
          </p:cNvSpPr>
          <p:nvPr>
            <p:ph idx="1"/>
          </p:nvPr>
        </p:nvSpPr>
        <p:spPr>
          <a:xfrm>
            <a:off x="457200" y="1600200"/>
            <a:ext cx="8229600" cy="1066800"/>
          </a:xfrm>
        </p:spPr>
        <p:txBody>
          <a:bodyPr/>
          <a:lstStyle/>
          <a:p>
            <a:r>
              <a:rPr lang="en-US" dirty="0" err="1" smtClean="0"/>
              <a:t>PadenaUtil</a:t>
            </a:r>
            <a:r>
              <a:rPr lang="en-US" dirty="0" smtClean="0"/>
              <a:t> supports high-performance </a:t>
            </a:r>
            <a:r>
              <a:rPr lang="en-US" dirty="0" err="1" smtClean="0"/>
              <a:t>DeNovo</a:t>
            </a:r>
            <a:r>
              <a:rPr lang="en-US" dirty="0" smtClean="0"/>
              <a:t> assembly</a:t>
            </a:r>
          </a:p>
          <a:p>
            <a:pPr lvl="1"/>
            <a:r>
              <a:rPr lang="en-US" dirty="0" smtClean="0"/>
              <a:t>can assemble, scaffold, or perform both together</a:t>
            </a:r>
          </a:p>
        </p:txBody>
      </p:sp>
      <p:sp>
        <p:nvSpPr>
          <p:cNvPr id="4" name="Rectangle 3"/>
          <p:cNvSpPr/>
          <p:nvPr/>
        </p:nvSpPr>
        <p:spPr>
          <a:xfrm>
            <a:off x="527892" y="3429000"/>
            <a:ext cx="7924800" cy="2862322"/>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dirty="0" smtClean="0"/>
              <a:t>TCGGGCCCGA</a:t>
            </a:r>
            <a:endParaRPr lang="en-US" dirty="0"/>
          </a:p>
          <a:p>
            <a:endParaRPr lang="en-US" dirty="0"/>
          </a:p>
          <a:p>
            <a:r>
              <a:rPr lang="en-US" dirty="0"/>
              <a:t>GTGCCATTGCCCCATGTGAAGTCACTGTGCCAGCCCAGAACACTGGTCTCGGGCC</a:t>
            </a:r>
          </a:p>
          <a:p>
            <a:endParaRPr lang="en-US" dirty="0"/>
          </a:p>
          <a:p>
            <a:r>
              <a:rPr lang="en-US" dirty="0"/>
              <a:t>GGCCCGAGAAGACCTCCTTTTTCCAGGCTTTAGGTATCACCACTAAAATCTCCAGGGGCACCATTGAAATCCTGAGTGATGTGCAGCTGATCAAGACTGG</a:t>
            </a:r>
          </a:p>
          <a:p>
            <a:r>
              <a:rPr lang="en-US" dirty="0"/>
              <a:t>AGACAAA</a:t>
            </a:r>
          </a:p>
          <a:p>
            <a:endParaRPr lang="en-US" dirty="0"/>
          </a:p>
          <a:p>
            <a:r>
              <a:rPr lang="en-US" dirty="0"/>
              <a:t>TCTCGGGCCCG</a:t>
            </a:r>
          </a:p>
        </p:txBody>
      </p:sp>
      <p:sp>
        <p:nvSpPr>
          <p:cNvPr id="5" name="Rectangle 4"/>
          <p:cNvSpPr/>
          <p:nvPr/>
        </p:nvSpPr>
        <p:spPr>
          <a:xfrm>
            <a:off x="527892" y="2743200"/>
            <a:ext cx="44903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dirty="0">
                <a:latin typeface="Consolas" pitchFamily="49" charset="0"/>
                <a:cs typeface="Consolas" pitchFamily="49" charset="0"/>
              </a:rPr>
              <a:t>PadenaUtil.exe Assemble </a:t>
            </a:r>
            <a:r>
              <a:rPr lang="en-US" dirty="0" err="1">
                <a:latin typeface="Consolas" pitchFamily="49" charset="0"/>
                <a:cs typeface="Consolas" pitchFamily="49" charset="0"/>
              </a:rPr>
              <a:t>data.fasta</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1962365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Scripting support</a:t>
            </a:r>
            <a:endParaRPr lang="en-US" dirty="0"/>
          </a:p>
        </p:txBody>
      </p:sp>
      <p:sp>
        <p:nvSpPr>
          <p:cNvPr id="3" name="Content Placeholder 2"/>
          <p:cNvSpPr>
            <a:spLocks noGrp="1"/>
          </p:cNvSpPr>
          <p:nvPr>
            <p:ph idx="1"/>
          </p:nvPr>
        </p:nvSpPr>
        <p:spPr>
          <a:xfrm>
            <a:off x="457200" y="1600200"/>
            <a:ext cx="8534400" cy="4974336"/>
          </a:xfrm>
        </p:spPr>
        <p:txBody>
          <a:bodyPr/>
          <a:lstStyle/>
          <a:p>
            <a:r>
              <a:rPr lang="en-US" dirty="0" smtClean="0"/>
              <a:t>Samples directory includes </a:t>
            </a:r>
            <a:r>
              <a:rPr lang="en-US" dirty="0" err="1" smtClean="0"/>
              <a:t>IronPython</a:t>
            </a:r>
            <a:r>
              <a:rPr lang="en-US" dirty="0" smtClean="0"/>
              <a:t> examples</a:t>
            </a:r>
          </a:p>
          <a:p>
            <a:pPr lvl="1"/>
            <a:r>
              <a:rPr lang="en-US" dirty="0" smtClean="0"/>
              <a:t>show how to load FASTA and perform BLAST search</a:t>
            </a:r>
          </a:p>
          <a:p>
            <a:r>
              <a:rPr lang="en-US" dirty="0" smtClean="0"/>
              <a:t>Can also use PowerShell for scripting support</a:t>
            </a:r>
          </a:p>
          <a:p>
            <a:pPr lvl="1"/>
            <a:r>
              <a:rPr lang="en-US" dirty="0" smtClean="0"/>
              <a:t>need to load appropriate assemblies (.NET)</a:t>
            </a:r>
          </a:p>
          <a:p>
            <a:pPr lvl="1"/>
            <a:r>
              <a:rPr lang="en-US" dirty="0" smtClean="0"/>
              <a:t>can then parse and manipulate sequences as objects</a:t>
            </a:r>
          </a:p>
          <a:p>
            <a:pPr lvl="1"/>
            <a:r>
              <a:rPr lang="en-US" dirty="0" smtClean="0"/>
              <a:t>provides a nice way to perform command-line style scripting</a:t>
            </a:r>
          </a:p>
          <a:p>
            <a:r>
              <a:rPr lang="en-US" dirty="0" smtClean="0"/>
              <a:t>MSR also provides </a:t>
            </a:r>
            <a:r>
              <a:rPr lang="en-US" dirty="0" err="1" smtClean="0"/>
              <a:t>IronPython</a:t>
            </a:r>
            <a:r>
              <a:rPr lang="en-US" dirty="0" smtClean="0"/>
              <a:t> interactive console </a:t>
            </a:r>
            <a:r>
              <a:rPr lang="en-US" dirty="0" err="1" smtClean="0"/>
              <a:t>ShoRuntime</a:t>
            </a:r>
            <a:endParaRPr lang="en-US" dirty="0" smtClean="0"/>
          </a:p>
          <a:p>
            <a:pPr lvl="1"/>
            <a:r>
              <a:rPr lang="en-US" dirty="0"/>
              <a:t>includes Intel Math Kernel library for high-performance calculations</a:t>
            </a:r>
          </a:p>
          <a:p>
            <a:pPr lvl="1"/>
            <a:r>
              <a:rPr lang="en-US" dirty="0"/>
              <a:t>download from </a:t>
            </a:r>
            <a:r>
              <a:rPr lang="en-US" dirty="0">
                <a:hlinkClick r:id="rId2"/>
              </a:rPr>
              <a:t>http://research.microsoft.com/bio</a:t>
            </a:r>
            <a:endParaRPr lang="en-US" dirty="0"/>
          </a:p>
          <a:p>
            <a:pPr lvl="1"/>
            <a:endParaRPr lang="en-US" dirty="0" smtClean="0"/>
          </a:p>
          <a:p>
            <a:endParaRPr lang="en-US" dirty="0" smtClean="0"/>
          </a:p>
          <a:p>
            <a:endParaRPr lang="en-US" dirty="0"/>
          </a:p>
        </p:txBody>
      </p:sp>
      <p:pic>
        <p:nvPicPr>
          <p:cNvPr id="1026" name="Picture 2" descr="http://www.globalnerdy.com/wordpress/wp-content/uploads/2008/12/python-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4686299"/>
            <a:ext cx="2190750" cy="2171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1726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ShoRuntime</a:t>
            </a:r>
            <a:endParaRPr lang="en-US" dirty="0"/>
          </a:p>
        </p:txBody>
      </p:sp>
      <p:sp>
        <p:nvSpPr>
          <p:cNvPr id="3" name="Content Placeholder 2"/>
          <p:cNvSpPr>
            <a:spLocks noGrp="1"/>
          </p:cNvSpPr>
          <p:nvPr>
            <p:ph idx="1"/>
          </p:nvPr>
        </p:nvSpPr>
        <p:spPr>
          <a:xfrm>
            <a:off x="457200" y="1600200"/>
            <a:ext cx="8382000" cy="1143000"/>
          </a:xfrm>
        </p:spPr>
        <p:txBody>
          <a:bodyPr/>
          <a:lstStyle/>
          <a:p>
            <a:r>
              <a:rPr lang="en-US" dirty="0" err="1" smtClean="0"/>
              <a:t>ShoRuntime</a:t>
            </a:r>
            <a:r>
              <a:rPr lang="en-US" dirty="0" smtClean="0"/>
              <a:t> provides math and graphing using </a:t>
            </a:r>
            <a:r>
              <a:rPr lang="en-US" dirty="0" err="1" smtClean="0"/>
              <a:t>IronPython</a:t>
            </a:r>
            <a:endParaRPr lang="en-US" dirty="0" smtClean="0"/>
          </a:p>
          <a:p>
            <a:pPr lvl="1"/>
            <a:r>
              <a:rPr lang="en-US" dirty="0" smtClean="0"/>
              <a:t>supports graph plotting (from array)</a:t>
            </a:r>
          </a:p>
          <a:p>
            <a:pPr lvl="1"/>
            <a:r>
              <a:rPr lang="en-US" dirty="0" smtClean="0"/>
              <a:t>supports statistics and high-performance match functions</a:t>
            </a:r>
          </a:p>
          <a:p>
            <a:pPr marL="109728" indent="0">
              <a:buNone/>
            </a:pPr>
            <a:endParaRPr lang="en-US" dirty="0" smtClean="0"/>
          </a:p>
          <a:p>
            <a:pPr lvl="1"/>
            <a:endParaRPr lang="en-US" dirty="0"/>
          </a:p>
        </p:txBody>
      </p:sp>
      <p:sp>
        <p:nvSpPr>
          <p:cNvPr id="4" name="Rectangle 3"/>
          <p:cNvSpPr/>
          <p:nvPr/>
        </p:nvSpPr>
        <p:spPr>
          <a:xfrm>
            <a:off x="207469" y="2895600"/>
            <a:ext cx="8686800" cy="310854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400" dirty="0" err="1">
                <a:latin typeface="Consolas" pitchFamily="49" charset="0"/>
                <a:cs typeface="Consolas" pitchFamily="49" charset="0"/>
              </a:rPr>
              <a:t>Sho</a:t>
            </a:r>
            <a:r>
              <a:rPr lang="en-US" sz="1400" dirty="0">
                <a:latin typeface="Consolas" pitchFamily="49" charset="0"/>
                <a:cs typeface="Consolas" pitchFamily="49" charset="0"/>
              </a:rPr>
              <a:t> 2.0.4 on </a:t>
            </a:r>
            <a:r>
              <a:rPr lang="en-US" sz="1400" dirty="0" err="1">
                <a:latin typeface="Consolas" pitchFamily="49" charset="0"/>
                <a:cs typeface="Consolas" pitchFamily="49" charset="0"/>
              </a:rPr>
              <a:t>IronPython</a:t>
            </a:r>
            <a:r>
              <a:rPr lang="en-US" sz="1400" dirty="0">
                <a:latin typeface="Consolas" pitchFamily="49" charset="0"/>
                <a:cs typeface="Consolas" pitchFamily="49" charset="0"/>
              </a:rPr>
              <a:t> 2.6.1 (), .NET 4.0.30319.225 and MKL 10.3.</a:t>
            </a:r>
          </a:p>
          <a:p>
            <a:r>
              <a:rPr lang="en-US" sz="1400" dirty="0">
                <a:latin typeface="Consolas" pitchFamily="49" charset="0"/>
                <a:cs typeface="Consolas" pitchFamily="49" charset="0"/>
              </a:rPr>
              <a:t>Includes parts of the Intel Math Kernel Library for Windows.</a:t>
            </a:r>
          </a:p>
          <a:p>
            <a:r>
              <a:rPr lang="en-US" sz="1400" dirty="0" smtClean="0">
                <a:latin typeface="Consolas" pitchFamily="49" charset="0"/>
                <a:cs typeface="Consolas" pitchFamily="49" charset="0"/>
              </a:rPr>
              <a:t>&gt;&gt;&gt; </a:t>
            </a:r>
            <a:r>
              <a:rPr lang="en-US" sz="1400" dirty="0" err="1">
                <a:latin typeface="Consolas" pitchFamily="49" charset="0"/>
                <a:cs typeface="Consolas" pitchFamily="49" charset="0"/>
              </a:rPr>
              <a:t>ShoLoadAssembly</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r"</a:t>
            </a:r>
            <a:r>
              <a:rPr lang="en-US" sz="1400" dirty="0" err="1">
                <a:latin typeface="Consolas" pitchFamily="49" charset="0"/>
                <a:cs typeface="Consolas" pitchFamily="49" charset="0"/>
              </a:rPr>
              <a:t>C</a:t>
            </a:r>
            <a:r>
              <a:rPr lang="en-US" sz="1400" dirty="0">
                <a:latin typeface="Consolas" pitchFamily="49" charset="0"/>
                <a:cs typeface="Consolas" pitchFamily="49" charset="0"/>
              </a:rPr>
              <a:t>:</a:t>
            </a:r>
            <a:r>
              <a:rPr lang="en-US" sz="1400" dirty="0" smtClean="0">
                <a:latin typeface="Consolas" pitchFamily="49" charset="0"/>
                <a:cs typeface="Consolas" pitchFamily="49" charset="0"/>
              </a:rPr>
              <a:t>\Program </a:t>
            </a:r>
            <a:r>
              <a:rPr lang="en-US" sz="1400" dirty="0">
                <a:latin typeface="Consolas" pitchFamily="49" charset="0"/>
                <a:cs typeface="Consolas" pitchFamily="49" charset="0"/>
              </a:rPr>
              <a:t>Files (x86)</a:t>
            </a:r>
            <a:r>
              <a:rPr lang="en-US" sz="1400" dirty="0" smtClean="0">
                <a:latin typeface="Consolas" pitchFamily="49" charset="0"/>
                <a:cs typeface="Consolas" pitchFamily="49" charset="0"/>
              </a:rPr>
              <a:t>\.NET Bio\1.0\</a:t>
            </a:r>
            <a:r>
              <a:rPr lang="en-US" sz="1400" dirty="0" smtClean="0">
                <a:latin typeface="Consolas" pitchFamily="49" charset="0"/>
                <a:cs typeface="Consolas" pitchFamily="49" charset="0"/>
              </a:rPr>
              <a:t>Tools\Bin\</a:t>
            </a:r>
            <a:r>
              <a:rPr lang="en-US" sz="1400" dirty="0" err="1" smtClean="0">
                <a:latin typeface="Consolas" pitchFamily="49" charset="0"/>
                <a:cs typeface="Consolas" pitchFamily="49" charset="0"/>
              </a:rPr>
              <a:t>Bio.dll</a:t>
            </a:r>
            <a:r>
              <a:rPr lang="en-US" sz="1400" dirty="0" smtClean="0">
                <a:latin typeface="Consolas" pitchFamily="49" charset="0"/>
                <a:cs typeface="Consolas" pitchFamily="49" charset="0"/>
              </a:rPr>
              <a:t>")</a:t>
            </a:r>
            <a:endParaRPr lang="en-US" sz="1400" dirty="0">
              <a:latin typeface="Consolas" pitchFamily="49" charset="0"/>
              <a:cs typeface="Consolas" pitchFamily="49" charset="0"/>
            </a:endParaRPr>
          </a:p>
          <a:p>
            <a:r>
              <a:rPr lang="en-US" sz="1400" dirty="0">
                <a:latin typeface="Consolas" pitchFamily="49" charset="0"/>
                <a:cs typeface="Consolas" pitchFamily="49" charset="0"/>
              </a:rPr>
              <a:t>&lt;Assembly Bio, Version</a:t>
            </a:r>
            <a:r>
              <a:rPr lang="en-US" sz="1400" smtClean="0">
                <a:latin typeface="Consolas" pitchFamily="49" charset="0"/>
                <a:cs typeface="Consolas" pitchFamily="49" charset="0"/>
              </a:rPr>
              <a:t>=1.0.4113.25400&gt;</a:t>
            </a:r>
            <a:endParaRPr lang="en-US" sz="1400" dirty="0">
              <a:latin typeface="Consolas" pitchFamily="49" charset="0"/>
              <a:cs typeface="Consolas" pitchFamily="49" charset="0"/>
            </a:endParaRPr>
          </a:p>
          <a:p>
            <a:r>
              <a:rPr lang="en-US" sz="1400" dirty="0">
                <a:latin typeface="Consolas" pitchFamily="49" charset="0"/>
                <a:cs typeface="Consolas" pitchFamily="49" charset="0"/>
              </a:rPr>
              <a:t>&gt;&gt;&gt; import Bio</a:t>
            </a:r>
          </a:p>
          <a:p>
            <a:r>
              <a:rPr lang="en-US" sz="1400" dirty="0" smtClean="0">
                <a:latin typeface="Consolas" pitchFamily="49" charset="0"/>
                <a:cs typeface="Consolas" pitchFamily="49" charset="0"/>
              </a:rPr>
              <a:t>&gt;&gt;&gt; </a:t>
            </a:r>
            <a:r>
              <a:rPr lang="en-US" sz="1400" dirty="0">
                <a:latin typeface="Consolas" pitchFamily="49" charset="0"/>
                <a:cs typeface="Consolas" pitchFamily="49" charset="0"/>
              </a:rPr>
              <a:t>sequences = </a:t>
            </a:r>
            <a:r>
              <a:rPr lang="en-US" sz="1400" dirty="0" err="1">
                <a:latin typeface="Consolas" pitchFamily="49" charset="0"/>
                <a:cs typeface="Consolas" pitchFamily="49" charset="0"/>
              </a:rPr>
              <a:t>Bio.IO.FastA.FastAParser</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data.fasta</a:t>
            </a:r>
            <a:r>
              <a:rPr lang="en-US" sz="1400" dirty="0">
                <a:latin typeface="Consolas" pitchFamily="49" charset="0"/>
                <a:cs typeface="Consolas" pitchFamily="49" charset="0"/>
              </a:rPr>
              <a:t>").Parse()</a:t>
            </a:r>
          </a:p>
          <a:p>
            <a:r>
              <a:rPr lang="en-US" sz="1400" dirty="0">
                <a:latin typeface="Consolas" pitchFamily="49" charset="0"/>
                <a:cs typeface="Consolas" pitchFamily="49" charset="0"/>
              </a:rPr>
              <a:t>&gt;&gt;&gt; for s in sequences : print s.ID</a:t>
            </a:r>
          </a:p>
          <a:p>
            <a:r>
              <a:rPr lang="en-US" sz="1400" dirty="0">
                <a:latin typeface="Consolas" pitchFamily="49" charset="0"/>
                <a:cs typeface="Consolas" pitchFamily="49" charset="0"/>
              </a:rPr>
              <a:t>ENA|BAD96188|BAD96188 (1)</a:t>
            </a:r>
          </a:p>
          <a:p>
            <a:r>
              <a:rPr lang="en-US" sz="1400" dirty="0">
                <a:latin typeface="Consolas" pitchFamily="49" charset="0"/>
                <a:cs typeface="Consolas" pitchFamily="49" charset="0"/>
              </a:rPr>
              <a:t>ENA|BAD96188|BAD96188 (2</a:t>
            </a:r>
            <a:r>
              <a:rPr lang="en-US" sz="1400" dirty="0" smtClean="0">
                <a:latin typeface="Consolas" pitchFamily="49" charset="0"/>
                <a:cs typeface="Consolas" pitchFamily="49" charset="0"/>
              </a:rPr>
              <a:t>)</a:t>
            </a:r>
          </a:p>
          <a:p>
            <a:r>
              <a:rPr lang="en-US" sz="1400" dirty="0" smtClean="0">
                <a:latin typeface="Consolas" pitchFamily="49" charset="0"/>
                <a:cs typeface="Consolas" pitchFamily="49" charset="0"/>
              </a:rPr>
              <a:t>...</a:t>
            </a:r>
            <a:endParaRPr lang="en-US" sz="1400" dirty="0">
              <a:latin typeface="Consolas" pitchFamily="49" charset="0"/>
              <a:cs typeface="Consolas" pitchFamily="49" charset="0"/>
            </a:endParaRPr>
          </a:p>
          <a:p>
            <a:r>
              <a:rPr lang="en-US" sz="1400" dirty="0" smtClean="0">
                <a:latin typeface="Consolas" pitchFamily="49" charset="0"/>
                <a:cs typeface="Consolas" pitchFamily="49" charset="0"/>
              </a:rPr>
              <a:t>ENA|BAD96188|BAD96188 </a:t>
            </a:r>
            <a:r>
              <a:rPr lang="en-US" sz="1400" dirty="0">
                <a:latin typeface="Consolas" pitchFamily="49" charset="0"/>
                <a:cs typeface="Consolas" pitchFamily="49" charset="0"/>
              </a:rPr>
              <a:t>(25)</a:t>
            </a:r>
          </a:p>
          <a:p>
            <a:r>
              <a:rPr lang="en-US" sz="1400" dirty="0">
                <a:latin typeface="Consolas" pitchFamily="49" charset="0"/>
                <a:cs typeface="Consolas" pitchFamily="49" charset="0"/>
              </a:rPr>
              <a:t>ENA|BAD96188|BAD96188 (26)</a:t>
            </a:r>
          </a:p>
          <a:p>
            <a:r>
              <a:rPr lang="en-US" sz="1400" dirty="0">
                <a:latin typeface="Consolas" pitchFamily="49" charset="0"/>
                <a:cs typeface="Consolas" pitchFamily="49" charset="0"/>
              </a:rPr>
              <a:t>ENA|BAD96188|BAD96188 (27)</a:t>
            </a:r>
          </a:p>
          <a:p>
            <a:r>
              <a:rPr lang="en-US" sz="1400" dirty="0">
                <a:latin typeface="Consolas" pitchFamily="49" charset="0"/>
                <a:cs typeface="Consolas" pitchFamily="49" charset="0"/>
              </a:rPr>
              <a:t>&gt;&gt;&gt; </a:t>
            </a:r>
          </a:p>
        </p:txBody>
      </p:sp>
    </p:spTree>
    <p:extLst>
      <p:ext uri="{BB962C8B-B14F-4D97-AF65-F5344CB8AC3E}">
        <p14:creationId xmlns:p14="http://schemas.microsoft.com/office/powerpoint/2010/main" val="1967316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885" y="2819400"/>
            <a:ext cx="8406892"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a:t>Trident Scientific Workflow Workbench</a:t>
            </a:r>
          </a:p>
        </p:txBody>
      </p:sp>
      <p:sp>
        <p:nvSpPr>
          <p:cNvPr id="3" name="Content Placeholder 2"/>
          <p:cNvSpPr>
            <a:spLocks noGrp="1"/>
          </p:cNvSpPr>
          <p:nvPr>
            <p:ph idx="1"/>
          </p:nvPr>
        </p:nvSpPr>
        <p:spPr>
          <a:xfrm>
            <a:off x="457200" y="1600200"/>
            <a:ext cx="8229600" cy="1981200"/>
          </a:xfrm>
        </p:spPr>
        <p:txBody>
          <a:bodyPr/>
          <a:lstStyle/>
          <a:p>
            <a:r>
              <a:rPr lang="en-US" dirty="0" smtClean="0"/>
              <a:t>Trident provides set of tools built on Windows Workflow</a:t>
            </a:r>
          </a:p>
          <a:p>
            <a:pPr lvl="1"/>
            <a:r>
              <a:rPr lang="en-US" dirty="0" smtClean="0"/>
              <a:t>graphical analysis platform that creates and runs workflows</a:t>
            </a:r>
          </a:p>
          <a:p>
            <a:pPr lvl="1"/>
            <a:r>
              <a:rPr lang="en-US" dirty="0">
                <a:hlinkClick r:id="rId3"/>
              </a:rPr>
              <a:t>http://</a:t>
            </a:r>
            <a:r>
              <a:rPr lang="en-US" dirty="0" smtClean="0">
                <a:hlinkClick r:id="rId3"/>
              </a:rPr>
              <a:t>tridentworkflow.codeplex.com</a:t>
            </a:r>
            <a:endParaRPr lang="en-US" dirty="0" smtClean="0"/>
          </a:p>
          <a:p>
            <a:pPr lvl="1"/>
            <a:endParaRPr lang="en-US" dirty="0"/>
          </a:p>
          <a:p>
            <a:pPr lvl="1"/>
            <a:endParaRPr lang="en-US" dirty="0"/>
          </a:p>
        </p:txBody>
      </p:sp>
      <p:sp>
        <p:nvSpPr>
          <p:cNvPr id="5" name="Content Placeholder 2"/>
          <p:cNvSpPr txBox="1">
            <a:spLocks/>
          </p:cNvSpPr>
          <p:nvPr/>
        </p:nvSpPr>
        <p:spPr>
          <a:xfrm>
            <a:off x="2514600" y="5562600"/>
            <a:ext cx="3382179" cy="701407"/>
          </a:xfrm>
          <a:prstGeom prst="rect">
            <a:avLst/>
          </a:prstGeom>
        </p:spPr>
        <p:style>
          <a:lnRef idx="2">
            <a:schemeClr val="accent6"/>
          </a:lnRef>
          <a:fillRef idx="1">
            <a:schemeClr val="lt1"/>
          </a:fillRef>
          <a:effectRef idx="0">
            <a:schemeClr val="accent6"/>
          </a:effectRef>
          <a:fontRef idx="minor">
            <a:schemeClr val="dk1"/>
          </a:fontRef>
        </p:style>
        <p:txBody>
          <a:bodyPr vert="horz">
            <a:normAutofit/>
          </a:bodyPr>
          <a:lstStyle>
            <a:lvl1pPr marL="365760" indent="-256032" algn="l" rtl="0" eaLnBrk="1" latinLnBrk="0" hangingPunct="1">
              <a:spcBef>
                <a:spcPts val="300"/>
              </a:spcBef>
              <a:buClr>
                <a:schemeClr val="accent3"/>
              </a:buClr>
              <a:buFont typeface="Georgia"/>
              <a:buChar char="•"/>
              <a:defRPr kumimoji="0" sz="2000" b="1" kern="1200">
                <a:solidFill>
                  <a:schemeClr val="tx1"/>
                </a:solidFill>
                <a:latin typeface="Arial" pitchFamily="34" charset="0"/>
                <a:ea typeface="+mn-ea"/>
                <a:cs typeface="Arial" pitchFamily="34" charset="0"/>
              </a:defRPr>
            </a:lvl1pPr>
            <a:lvl2pPr marL="658368" indent="-246888" algn="l" rtl="0" eaLnBrk="1" latinLnBrk="0" hangingPunct="1">
              <a:spcBef>
                <a:spcPts val="300"/>
              </a:spcBef>
              <a:buClr>
                <a:schemeClr val="accent2"/>
              </a:buClr>
              <a:buFont typeface="Georgia"/>
              <a:buChar char="▫"/>
              <a:defRPr kumimoji="0" sz="2000" kern="1200">
                <a:solidFill>
                  <a:schemeClr val="tx1"/>
                </a:solidFill>
                <a:latin typeface="Arial" pitchFamily="34" charset="0"/>
                <a:ea typeface="+mn-ea"/>
                <a:cs typeface="Arial" pitchFamily="34" charset="0"/>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Arial" pitchFamily="34" charset="0"/>
                <a:ea typeface="+mn-ea"/>
                <a:cs typeface="Arial" pitchFamily="34" charset="0"/>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Arial" pitchFamily="34" charset="0"/>
                <a:ea typeface="+mn-ea"/>
                <a:cs typeface="Arial" pitchFamily="34" charset="0"/>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Arial" pitchFamily="34" charset="0"/>
                <a:ea typeface="+mn-ea"/>
                <a:cs typeface="Arial" pitchFamily="34" charset="0"/>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buNone/>
            </a:pPr>
            <a:r>
              <a:rPr lang="en-US" sz="1800" b="0" dirty="0" smtClean="0"/>
              <a:t>.NET Bio includes samples for integrating with Trident</a:t>
            </a:r>
            <a:endParaRPr lang="en-US" sz="1800" dirty="0"/>
          </a:p>
        </p:txBody>
      </p:sp>
      <p:cxnSp>
        <p:nvCxnSpPr>
          <p:cNvPr id="6" name="Straight Arrow Connector 5"/>
          <p:cNvCxnSpPr/>
          <p:nvPr/>
        </p:nvCxnSpPr>
        <p:spPr>
          <a:xfrm flipH="1">
            <a:off x="1828800" y="5913303"/>
            <a:ext cx="6858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08427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 add-in</a:t>
            </a:r>
            <a:endParaRPr lang="en-US" dirty="0"/>
          </a:p>
        </p:txBody>
      </p:sp>
      <p:sp>
        <p:nvSpPr>
          <p:cNvPr id="3" name="Content Placeholder 2"/>
          <p:cNvSpPr>
            <a:spLocks noGrp="1"/>
          </p:cNvSpPr>
          <p:nvPr>
            <p:ph idx="1"/>
          </p:nvPr>
        </p:nvSpPr>
        <p:spPr>
          <a:xfrm>
            <a:off x="457200" y="1524000"/>
            <a:ext cx="8229600" cy="990600"/>
          </a:xfrm>
        </p:spPr>
        <p:txBody>
          <a:bodyPr/>
          <a:lstStyle/>
          <a:p>
            <a:r>
              <a:rPr lang="en-US" dirty="0" smtClean="0"/>
              <a:t>Can parse and analyze sequences using Excel</a:t>
            </a:r>
          </a:p>
          <a:p>
            <a:pPr lvl="1"/>
            <a:r>
              <a:rPr lang="en-US" dirty="0" smtClean="0"/>
              <a:t>separate add-in installs toolbar into Excel</a:t>
            </a:r>
            <a:r>
              <a:rPr lang="en-US" baseline="30000" dirty="0" smtClean="0"/>
              <a:t>[1]</a:t>
            </a:r>
          </a:p>
          <a:p>
            <a:pPr lvl="1"/>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590800"/>
            <a:ext cx="7751457" cy="373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5344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400" y="1759800"/>
            <a:ext cx="6995432"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Sequence Assembler SDK sample</a:t>
            </a:r>
            <a:endParaRPr lang="en-US" dirty="0"/>
          </a:p>
        </p:txBody>
      </p:sp>
      <p:sp>
        <p:nvSpPr>
          <p:cNvPr id="5" name="TextBox 4"/>
          <p:cNvSpPr txBox="1"/>
          <p:nvPr/>
        </p:nvSpPr>
        <p:spPr>
          <a:xfrm>
            <a:off x="228600" y="5906869"/>
            <a:ext cx="4114800" cy="646331"/>
          </a:xfrm>
          <a:prstGeom prst="rect">
            <a:avLst/>
          </a:prstGeom>
          <a:noFill/>
        </p:spPr>
        <p:txBody>
          <a:bodyPr wrap="square" rtlCol="0">
            <a:spAutoFit/>
          </a:bodyPr>
          <a:lstStyle/>
          <a:p>
            <a:r>
              <a:rPr lang="en-US" dirty="0" smtClean="0">
                <a:latin typeface="Arial" pitchFamily="34" charset="0"/>
                <a:cs typeface="Arial" pitchFamily="34" charset="0"/>
              </a:rPr>
              <a:t>sequence data is loaded from FASTA file and assembled using .NET Bio</a:t>
            </a:r>
            <a:endParaRPr lang="en-US" dirty="0">
              <a:latin typeface="Arial" pitchFamily="34" charset="0"/>
              <a:cs typeface="Arial" pitchFamily="34" charset="0"/>
            </a:endParaRPr>
          </a:p>
        </p:txBody>
      </p:sp>
      <p:cxnSp>
        <p:nvCxnSpPr>
          <p:cNvPr id="7" name="Straight Arrow Connector 6"/>
          <p:cNvCxnSpPr/>
          <p:nvPr/>
        </p:nvCxnSpPr>
        <p:spPr>
          <a:xfrm rot="5400000" flipH="1" flipV="1">
            <a:off x="-474205" y="4631195"/>
            <a:ext cx="2167610" cy="304800"/>
          </a:xfrm>
          <a:prstGeom prst="bentConnector2">
            <a:avLst/>
          </a:prstGeom>
          <a:ln>
            <a:tailEnd type="arrow"/>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4724400" y="5906869"/>
            <a:ext cx="3581400" cy="646331"/>
          </a:xfrm>
          <a:prstGeom prst="rect">
            <a:avLst/>
          </a:prstGeom>
          <a:noFill/>
        </p:spPr>
        <p:txBody>
          <a:bodyPr wrap="square" rtlCol="0">
            <a:spAutoFit/>
          </a:bodyPr>
          <a:lstStyle/>
          <a:p>
            <a:r>
              <a:rPr lang="en-US" dirty="0" smtClean="0">
                <a:latin typeface="Arial" pitchFamily="34" charset="0"/>
                <a:cs typeface="Arial" pitchFamily="34" charset="0"/>
              </a:rPr>
              <a:t>drawn as nucleotide symbols and graphics using WPF</a:t>
            </a:r>
            <a:endParaRPr lang="en-US" dirty="0">
              <a:latin typeface="Arial" pitchFamily="34" charset="0"/>
              <a:cs typeface="Arial" pitchFamily="34" charset="0"/>
            </a:endParaRPr>
          </a:p>
        </p:txBody>
      </p:sp>
      <p:cxnSp>
        <p:nvCxnSpPr>
          <p:cNvPr id="10" name="Straight Arrow Connector 9"/>
          <p:cNvCxnSpPr/>
          <p:nvPr/>
        </p:nvCxnSpPr>
        <p:spPr>
          <a:xfrm flipV="1">
            <a:off x="4952206" y="4572000"/>
            <a:ext cx="0" cy="13723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.NET Bio</a:t>
            </a:r>
            <a:endParaRPr lang="en-US" dirty="0"/>
          </a:p>
        </p:txBody>
      </p:sp>
      <p:sp>
        <p:nvSpPr>
          <p:cNvPr id="3" name="Content Placeholder 2"/>
          <p:cNvSpPr>
            <a:spLocks noGrp="1"/>
          </p:cNvSpPr>
          <p:nvPr>
            <p:ph idx="1"/>
          </p:nvPr>
        </p:nvSpPr>
        <p:spPr>
          <a:xfrm>
            <a:off x="457200" y="1600200"/>
            <a:ext cx="8229600" cy="1295400"/>
          </a:xfrm>
        </p:spPr>
        <p:txBody>
          <a:bodyPr/>
          <a:lstStyle/>
          <a:p>
            <a:r>
              <a:rPr lang="en-US" dirty="0" smtClean="0"/>
              <a:t>.NET Bio is available as an open source, free download</a:t>
            </a:r>
          </a:p>
          <a:p>
            <a:pPr lvl="1"/>
            <a:r>
              <a:rPr lang="en-US" dirty="0" smtClean="0">
                <a:hlinkClick r:id="rId3"/>
              </a:rPr>
              <a:t>http://bio.codeplex.com</a:t>
            </a:r>
            <a:r>
              <a:rPr lang="en-US" dirty="0" smtClean="0"/>
              <a:t> has source code and official releases</a:t>
            </a: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590800"/>
            <a:ext cx="6229660" cy="4010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Bio Licensing</a:t>
            </a:r>
            <a:endParaRPr lang="en-US" dirty="0"/>
          </a:p>
        </p:txBody>
      </p:sp>
      <p:sp>
        <p:nvSpPr>
          <p:cNvPr id="3" name="Content Placeholder 2"/>
          <p:cNvSpPr>
            <a:spLocks noGrp="1"/>
          </p:cNvSpPr>
          <p:nvPr>
            <p:ph idx="1"/>
          </p:nvPr>
        </p:nvSpPr>
        <p:spPr>
          <a:xfrm>
            <a:off x="457200" y="1600200"/>
            <a:ext cx="8229600" cy="1600200"/>
          </a:xfrm>
        </p:spPr>
        <p:txBody>
          <a:bodyPr>
            <a:normAutofit/>
          </a:bodyPr>
          <a:lstStyle/>
          <a:p>
            <a:r>
              <a:rPr lang="en-US" dirty="0" smtClean="0"/>
              <a:t>.NET Bio is licensed under Apache</a:t>
            </a:r>
          </a:p>
          <a:p>
            <a:pPr lvl="1"/>
            <a:r>
              <a:rPr lang="en-US" dirty="0">
                <a:hlinkClick r:id="rId2"/>
              </a:rPr>
              <a:t>http://www.apache.org/licenses</a:t>
            </a:r>
            <a:r>
              <a:rPr lang="en-US" dirty="0" smtClean="0">
                <a:hlinkClick r:id="rId2"/>
              </a:rPr>
              <a:t>/</a:t>
            </a:r>
            <a:endParaRPr lang="en-US" dirty="0" smtClean="0"/>
          </a:p>
          <a:p>
            <a:pPr lvl="1"/>
            <a:r>
              <a:rPr lang="en-US" dirty="0" smtClean="0"/>
              <a:t>allows you to take the code and use it in academic or commercial products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895600"/>
            <a:ext cx="4848225"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.NET Bio</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smtClean="0"/>
              <a:t>Official releases are packaged as </a:t>
            </a:r>
            <a:r>
              <a:rPr lang="en-US" dirty="0" smtClean="0">
                <a:solidFill>
                  <a:srgbClr val="0070C0"/>
                </a:solidFill>
              </a:rPr>
              <a:t>Setup Files</a:t>
            </a:r>
          </a:p>
          <a:p>
            <a:pPr lvl="1"/>
            <a:r>
              <a:rPr lang="en-US" dirty="0" smtClean="0"/>
              <a:t>include all the pre-built assemblies you can use immediately</a:t>
            </a:r>
          </a:p>
          <a:p>
            <a:pPr lvl="1"/>
            <a:r>
              <a:rPr lang="en-US" dirty="0" smtClean="0"/>
              <a:t>installs full .NET 4.0 framework if not already installed</a:t>
            </a:r>
          </a:p>
          <a:p>
            <a:r>
              <a:rPr lang="en-US" dirty="0" smtClean="0"/>
              <a:t>Several other tools available</a:t>
            </a:r>
          </a:p>
          <a:p>
            <a:pPr lvl="1"/>
            <a:r>
              <a:rPr lang="en-US" dirty="0">
                <a:hlinkClick r:id="rId3"/>
              </a:rPr>
              <a:t>http://</a:t>
            </a:r>
            <a:r>
              <a:rPr lang="en-US" dirty="0" smtClean="0">
                <a:hlinkClick r:id="rId3"/>
              </a:rPr>
              <a:t>research.microsoft.com/en-us/projects/bio/mbt.aspx</a:t>
            </a:r>
            <a:endParaRPr lang="en-US" dirty="0" smtClean="0"/>
          </a:p>
          <a:p>
            <a:pPr marL="411480" lvl="1" indent="0">
              <a:buNone/>
            </a:pPr>
            <a:endParaRPr lang="en-US" dirty="0" smtClean="0"/>
          </a:p>
          <a:p>
            <a:pPr lvl="1">
              <a:buNone/>
            </a:pPr>
            <a:endParaRPr lang="en-US" baseline="30000" dirty="0"/>
          </a:p>
        </p:txBody>
      </p:sp>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962400"/>
            <a:ext cx="6400800" cy="2551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197864"/>
            <a:ext cx="8229600" cy="3526536"/>
          </a:xfrm>
        </p:spPr>
        <p:txBody>
          <a:bodyPr>
            <a:normAutofit fontScale="70000" lnSpcReduction="20000"/>
          </a:bodyPr>
          <a:lstStyle/>
          <a:p>
            <a:pPr marL="411480" lvl="1" indent="0">
              <a:buNone/>
            </a:pPr>
            <a:r>
              <a:rPr lang="en-US" dirty="0"/>
              <a:t>Information in this document is subject to change without notice. The example companies, organizations, products, people, and events depicted herein are fictitious. No association with any real company, organization, product, person or event is intended or should be inferred. Complying with all applicable copyright laws is the responsibility of the </a:t>
            </a:r>
            <a:r>
              <a:rPr lang="en-US" dirty="0" smtClean="0"/>
              <a:t>user.</a:t>
            </a:r>
          </a:p>
          <a:p>
            <a:pPr marL="411480" lvl="1" indent="0">
              <a:buNone/>
            </a:pPr>
            <a:endParaRPr lang="en-US" dirty="0" smtClean="0"/>
          </a:p>
          <a:p>
            <a:pPr marL="411480" lvl="1" indent="0">
              <a:buNone/>
            </a:pPr>
            <a:r>
              <a:rPr lang="en-US" dirty="0" smtClean="0"/>
              <a:t>Microsoft </a:t>
            </a:r>
            <a:r>
              <a:rPr lang="en-US" dirty="0"/>
              <a:t>may have patents, patent applications, trademarked, copyrights, or other intellectual property rights covering subject matter in this document. Except as expressly provided in any </a:t>
            </a:r>
            <a:r>
              <a:rPr lang="en-US" dirty="0" smtClean="0"/>
              <a:t>license </a:t>
            </a:r>
            <a:r>
              <a:rPr lang="en-US" dirty="0"/>
              <a:t>agreement from Microsoft, the furnishing of this document does not give you any license to these patents, trademarks</a:t>
            </a:r>
            <a:r>
              <a:rPr lang="en-US" dirty="0" smtClean="0"/>
              <a:t>, </a:t>
            </a:r>
            <a:r>
              <a:rPr lang="en-US" dirty="0"/>
              <a:t>or other intellectual property</a:t>
            </a:r>
            <a:r>
              <a:rPr lang="en-US" dirty="0" smtClean="0"/>
              <a:t>.</a:t>
            </a:r>
          </a:p>
          <a:p>
            <a:pPr marL="411480" lvl="1" indent="0">
              <a:buNone/>
            </a:pPr>
            <a:endParaRPr lang="en-US" dirty="0"/>
          </a:p>
          <a:p>
            <a:pPr marL="411480" lvl="1" indent="0">
              <a:buNone/>
            </a:pPr>
            <a:r>
              <a:rPr lang="en-US" dirty="0"/>
              <a:t>© </a:t>
            </a:r>
            <a:r>
              <a:rPr lang="en-US" dirty="0" smtClean="0"/>
              <a:t>2011 </a:t>
            </a:r>
            <a:r>
              <a:rPr lang="en-US" dirty="0"/>
              <a:t>Microsoft Corporation. All rights reserved.</a:t>
            </a:r>
          </a:p>
          <a:p>
            <a:pPr marL="411480" lvl="1" indent="0">
              <a:buNone/>
            </a:pPr>
            <a:endParaRPr lang="en-US" dirty="0" smtClean="0"/>
          </a:p>
          <a:p>
            <a:pPr marL="411480" lvl="1" indent="0">
              <a:buNone/>
            </a:pPr>
            <a:r>
              <a:rPr lang="en-US" dirty="0" smtClean="0"/>
              <a:t>Microsoft, </a:t>
            </a:r>
            <a:r>
              <a:rPr lang="en-US" dirty="0"/>
              <a:t>MS, Windows</a:t>
            </a:r>
            <a:r>
              <a:rPr lang="en-US" dirty="0" smtClean="0"/>
              <a:t>, MSDN, </a:t>
            </a:r>
            <a:r>
              <a:rPr lang="en-US" dirty="0"/>
              <a:t>Visual Basic, Visual C++, </a:t>
            </a:r>
            <a:r>
              <a:rPr lang="en-US" dirty="0" smtClean="0"/>
              <a:t>Visual </a:t>
            </a:r>
            <a:r>
              <a:rPr lang="en-US" dirty="0"/>
              <a:t>C#, </a:t>
            </a:r>
            <a:r>
              <a:rPr lang="en-US" dirty="0" smtClean="0"/>
              <a:t>and </a:t>
            </a:r>
            <a:r>
              <a:rPr lang="en-US" dirty="0"/>
              <a:t>Visual Studio are either registered trademarks or trademarks of Microsoft Corporation in the U.S.A. and/or other countries.</a:t>
            </a:r>
          </a:p>
          <a:p>
            <a:pPr marL="411480" lvl="1" indent="0">
              <a:buNone/>
            </a:pPr>
            <a:endParaRPr lang="en-US" dirty="0" smtClean="0"/>
          </a:p>
          <a:p>
            <a:pPr marL="411480" lvl="1" indent="0">
              <a:buNone/>
            </a:pPr>
            <a:r>
              <a:rPr lang="en-US" dirty="0" smtClean="0"/>
              <a:t>Other </a:t>
            </a:r>
            <a:r>
              <a:rPr lang="en-US" dirty="0"/>
              <a:t>product and company names herein may be the trademarks of their respective owners.</a:t>
            </a:r>
          </a:p>
        </p:txBody>
      </p:sp>
      <p:grpSp>
        <p:nvGrpSpPr>
          <p:cNvPr id="5" name="Group 4"/>
          <p:cNvGrpSpPr/>
          <p:nvPr/>
        </p:nvGrpSpPr>
        <p:grpSpPr>
          <a:xfrm>
            <a:off x="838200" y="4953000"/>
            <a:ext cx="8001000" cy="1066680"/>
            <a:chOff x="413289" y="617511"/>
            <a:chExt cx="8229600" cy="1066680"/>
          </a:xfrm>
        </p:grpSpPr>
        <p:pic>
          <p:nvPicPr>
            <p:cNvPr id="6" name="Picture 2"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17511"/>
              <a:ext cx="1491712" cy="52548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13289" y="1160971"/>
              <a:ext cx="8229600" cy="523220"/>
            </a:xfrm>
            <a:prstGeom prst="rect">
              <a:avLst/>
            </a:prstGeom>
            <a:noFill/>
          </p:spPr>
          <p:txBody>
            <a:bodyPr wrap="square" rtlCol="0">
              <a:spAutoFit/>
            </a:bodyPr>
            <a:lstStyle/>
            <a:p>
              <a:r>
                <a:rPr lang="en-US" sz="1400" dirty="0">
                  <a:latin typeface="Arial" pitchFamily="34" charset="0"/>
                  <a:cs typeface="Arial" pitchFamily="34" charset="0"/>
                </a:rPr>
                <a:t>Microsoft Biology Initiative Training by </a:t>
              </a:r>
              <a:r>
                <a:rPr lang="en-US" sz="1400" dirty="0">
                  <a:latin typeface="Arial" pitchFamily="34" charset="0"/>
                  <a:cs typeface="Arial" pitchFamily="34" charset="0"/>
                  <a:hlinkClick r:id="rId4"/>
                </a:rPr>
                <a:t>Microsoft Corporation</a:t>
              </a:r>
              <a:r>
                <a:rPr lang="en-US" sz="1400" dirty="0">
                  <a:latin typeface="Arial" pitchFamily="34" charset="0"/>
                  <a:cs typeface="Arial" pitchFamily="34" charset="0"/>
                </a:rPr>
                <a:t> is licensed under a </a:t>
              </a:r>
              <a:r>
                <a:rPr lang="en-US" sz="1400" dirty="0">
                  <a:latin typeface="Arial" pitchFamily="34" charset="0"/>
                  <a:cs typeface="Arial" pitchFamily="34" charset="0"/>
                  <a:hlinkClick r:id="rId2"/>
                </a:rPr>
                <a:t>Creative Commons Attribution 3.0 </a:t>
              </a:r>
              <a:r>
                <a:rPr lang="en-US" sz="1400" dirty="0" err="1">
                  <a:latin typeface="Arial" pitchFamily="34" charset="0"/>
                  <a:cs typeface="Arial" pitchFamily="34" charset="0"/>
                  <a:hlinkClick r:id="rId2"/>
                </a:rPr>
                <a:t>Unported</a:t>
              </a:r>
              <a:r>
                <a:rPr lang="en-US" sz="1400" dirty="0">
                  <a:latin typeface="Arial" pitchFamily="34" charset="0"/>
                  <a:cs typeface="Arial" pitchFamily="34" charset="0"/>
                  <a:hlinkClick r:id="rId2"/>
                </a:rPr>
                <a:t> </a:t>
              </a:r>
              <a:r>
                <a:rPr lang="en-US" sz="1400" dirty="0" smtClean="0">
                  <a:latin typeface="Arial" pitchFamily="34" charset="0"/>
                  <a:cs typeface="Arial" pitchFamily="34" charset="0"/>
                  <a:hlinkClick r:id="rId2"/>
                </a:rPr>
                <a:t>License</a:t>
              </a:r>
              <a:r>
                <a:rPr lang="en-US" sz="1400" dirty="0" smtClean="0">
                  <a:latin typeface="Arial" pitchFamily="34" charset="0"/>
                  <a:cs typeface="Arial" pitchFamily="34" charset="0"/>
                </a:rPr>
                <a:t>. Based </a:t>
              </a:r>
              <a:r>
                <a:rPr lang="en-US" sz="1400" dirty="0">
                  <a:latin typeface="Arial" pitchFamily="34" charset="0"/>
                  <a:cs typeface="Arial" pitchFamily="34" charset="0"/>
                </a:rPr>
                <a:t>on a work at </a:t>
              </a:r>
              <a:r>
                <a:rPr lang="en-US" sz="1400" dirty="0" smtClean="0">
                  <a:latin typeface="Arial" pitchFamily="34" charset="0"/>
                  <a:cs typeface="Arial" pitchFamily="34" charset="0"/>
                  <a:hlinkClick r:id="rId4"/>
                </a:rPr>
                <a:t>research.microsoft.com/bio</a:t>
              </a:r>
              <a:r>
                <a:rPr lang="en-US" sz="1400" dirty="0" smtClean="0">
                  <a:latin typeface="Arial" pitchFamily="34" charset="0"/>
                  <a:cs typeface="Arial" pitchFamily="34" charset="0"/>
                </a:rPr>
                <a:t>.</a:t>
              </a:r>
              <a:endParaRPr lang="en-US" sz="1400" dirty="0">
                <a:latin typeface="Arial" pitchFamily="34" charset="0"/>
                <a:cs typeface="Arial" pitchFamily="34" charset="0"/>
              </a:endParaRPr>
            </a:p>
          </p:txBody>
        </p:sp>
      </p:grpSp>
    </p:spTree>
    <p:extLst>
      <p:ext uri="{BB962C8B-B14F-4D97-AF65-F5344CB8AC3E}">
        <p14:creationId xmlns:p14="http://schemas.microsoft.com/office/powerpoint/2010/main" val="24627811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3704653"/>
            <a:ext cx="3496083" cy="2733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704654"/>
            <a:ext cx="3496082"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Installing .NET Bio</a:t>
            </a:r>
            <a:endParaRPr lang="en-US" dirty="0"/>
          </a:p>
        </p:txBody>
      </p:sp>
      <p:sp>
        <p:nvSpPr>
          <p:cNvPr id="3" name="Content Placeholder 2"/>
          <p:cNvSpPr>
            <a:spLocks noGrp="1"/>
          </p:cNvSpPr>
          <p:nvPr>
            <p:ph idx="1"/>
          </p:nvPr>
        </p:nvSpPr>
        <p:spPr/>
        <p:txBody>
          <a:bodyPr/>
          <a:lstStyle/>
          <a:p>
            <a:r>
              <a:rPr lang="en-US" dirty="0" smtClean="0"/>
              <a:t>Run the Setup program to install the .NET Bio elements</a:t>
            </a:r>
          </a:p>
          <a:p>
            <a:pPr lvl="1"/>
            <a:r>
              <a:rPr lang="en-US" dirty="0" smtClean="0"/>
              <a:t>only supports Windows installs, other platforms require manual installation using source code</a:t>
            </a:r>
          </a:p>
          <a:p>
            <a:pPr lvl="1"/>
            <a:r>
              <a:rPr lang="en-US" dirty="0" smtClean="0"/>
              <a:t>creates </a:t>
            </a:r>
            <a:r>
              <a:rPr lang="en-US" b="1" dirty="0" smtClean="0">
                <a:latin typeface="Consolas" pitchFamily="49" charset="0"/>
                <a:cs typeface="Consolas" pitchFamily="49" charset="0"/>
              </a:rPr>
              <a:t>%Program Files%\.NET Bio\1.0 </a:t>
            </a:r>
            <a:endParaRPr lang="en-US" b="1" dirty="0">
              <a:latin typeface="Consolas" pitchFamily="49" charset="0"/>
              <a:cs typeface="Consolas" pitchFamily="49" charset="0"/>
            </a:endParaRPr>
          </a:p>
        </p:txBody>
      </p:sp>
      <p:sp>
        <p:nvSpPr>
          <p:cNvPr id="6" name="Right Arrow 5"/>
          <p:cNvSpPr/>
          <p:nvPr/>
        </p:nvSpPr>
        <p:spPr>
          <a:xfrm>
            <a:off x="4038600" y="5486400"/>
            <a:ext cx="762000" cy="609600"/>
          </a:xfrm>
          <a:prstGeom prst="rightArrow">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Bio Installation</a:t>
            </a:r>
            <a:endParaRPr lang="en-US" dirty="0"/>
          </a:p>
        </p:txBody>
      </p:sp>
      <p:sp>
        <p:nvSpPr>
          <p:cNvPr id="3" name="Content Placeholder 2"/>
          <p:cNvSpPr>
            <a:spLocks noGrp="1"/>
          </p:cNvSpPr>
          <p:nvPr>
            <p:ph idx="1"/>
          </p:nvPr>
        </p:nvSpPr>
        <p:spPr>
          <a:xfrm>
            <a:off x="457200" y="1600200"/>
            <a:ext cx="8229600" cy="2209800"/>
          </a:xfrm>
        </p:spPr>
        <p:txBody>
          <a:bodyPr/>
          <a:lstStyle/>
          <a:p>
            <a:r>
              <a:rPr lang="en-US" dirty="0" smtClean="0"/>
              <a:t>Installer creates several files and directories</a:t>
            </a:r>
          </a:p>
          <a:p>
            <a:pPr lvl="1"/>
            <a:r>
              <a:rPr lang="en-US" b="1" dirty="0" smtClean="0">
                <a:latin typeface="Consolas" pitchFamily="49" charset="0"/>
                <a:cs typeface="Consolas" pitchFamily="49" charset="0"/>
              </a:rPr>
              <a:t>\Tools\Bin </a:t>
            </a:r>
            <a:r>
              <a:rPr lang="en-US" dirty="0" smtClean="0"/>
              <a:t>directory contains pre-built sample tools</a:t>
            </a:r>
          </a:p>
          <a:p>
            <a:pPr lvl="1"/>
            <a:r>
              <a:rPr lang="en-US" b="1" dirty="0" smtClean="0">
                <a:latin typeface="Consolas" pitchFamily="49" charset="0"/>
                <a:cs typeface="Consolas" pitchFamily="49" charset="0"/>
              </a:rPr>
              <a:t>\SDK </a:t>
            </a:r>
            <a:r>
              <a:rPr lang="en-US" dirty="0" smtClean="0"/>
              <a:t>directory contains samples and additional documentation</a:t>
            </a:r>
          </a:p>
          <a:p>
            <a:pPr lvl="1"/>
            <a:r>
              <a:rPr lang="en-US" b="1" dirty="0" smtClean="0">
                <a:solidFill>
                  <a:srgbClr val="FF0000"/>
                </a:solidFill>
                <a:latin typeface="Consolas" pitchFamily="49" charset="0"/>
                <a:cs typeface="Consolas" pitchFamily="49" charset="0"/>
              </a:rPr>
              <a:t>Bio.dll</a:t>
            </a:r>
            <a:r>
              <a:rPr lang="en-US" dirty="0" smtClean="0"/>
              <a:t> is core .NET Bio assembly</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201409"/>
            <a:ext cx="7791450" cy="3427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962400" y="3748200"/>
            <a:ext cx="9144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US" dirty="0"/>
          </a:p>
        </p:txBody>
      </p:sp>
      <p:sp>
        <p:nvSpPr>
          <p:cNvPr id="3" name="Content Placeholder 2"/>
          <p:cNvSpPr>
            <a:spLocks noGrp="1"/>
          </p:cNvSpPr>
          <p:nvPr>
            <p:ph idx="1"/>
          </p:nvPr>
        </p:nvSpPr>
        <p:spPr>
          <a:xfrm>
            <a:off x="457200" y="1600200"/>
            <a:ext cx="8229600" cy="2819400"/>
          </a:xfrm>
        </p:spPr>
        <p:txBody>
          <a:bodyPr>
            <a:normAutofit/>
          </a:bodyPr>
          <a:lstStyle/>
          <a:p>
            <a:r>
              <a:rPr lang="en-US" dirty="0" smtClean="0"/>
              <a:t>Several documents supplied with installation </a:t>
            </a:r>
          </a:p>
          <a:p>
            <a:pPr lvl="1"/>
            <a:r>
              <a:rPr lang="en-US" dirty="0" smtClean="0"/>
              <a:t>included with full install in </a:t>
            </a:r>
            <a:r>
              <a:rPr lang="en-US" b="1" dirty="0" smtClean="0">
                <a:latin typeface="Consolas" pitchFamily="49" charset="0"/>
                <a:cs typeface="Consolas" pitchFamily="49" charset="0"/>
              </a:rPr>
              <a:t>\SDK\Docs</a:t>
            </a:r>
            <a:r>
              <a:rPr lang="en-US" dirty="0" smtClean="0"/>
              <a:t> directory</a:t>
            </a:r>
          </a:p>
          <a:p>
            <a:pPr lvl="1"/>
            <a:r>
              <a:rPr lang="en-US" dirty="0" smtClean="0"/>
              <a:t>also available from </a:t>
            </a:r>
            <a:r>
              <a:rPr lang="en-US" dirty="0" smtClean="0">
                <a:hlinkClick r:id="rId2"/>
              </a:rPr>
              <a:t>http://bio.codeplex.com/documentation</a:t>
            </a:r>
            <a:endParaRPr lang="en-US" dirty="0" smtClean="0"/>
          </a:p>
          <a:p>
            <a:r>
              <a:rPr lang="en-US" dirty="0" smtClean="0"/>
              <a:t>Two documents are required reading before you begin</a:t>
            </a:r>
          </a:p>
          <a:p>
            <a:pPr lvl="1"/>
            <a:r>
              <a:rPr lang="en-US" dirty="0" smtClean="0"/>
              <a:t>start with the </a:t>
            </a:r>
            <a:r>
              <a:rPr lang="en-US" b="1" dirty="0" smtClean="0">
                <a:latin typeface="Consolas" pitchFamily="49" charset="0"/>
                <a:cs typeface="Consolas" pitchFamily="49" charset="0"/>
              </a:rPr>
              <a:t>Overview </a:t>
            </a:r>
            <a:r>
              <a:rPr lang="en-US" b="1" dirty="0" smtClean="0"/>
              <a:t>and</a:t>
            </a: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Getting_Started</a:t>
            </a:r>
            <a:r>
              <a:rPr lang="en-US" b="1" dirty="0" smtClean="0"/>
              <a:t> documents</a:t>
            </a:r>
            <a:endParaRPr lang="en-US" dirty="0" smtClean="0"/>
          </a:p>
          <a:p>
            <a:pPr lvl="1"/>
            <a:r>
              <a:rPr lang="en-US" dirty="0" smtClean="0"/>
              <a:t>then read the </a:t>
            </a:r>
            <a:r>
              <a:rPr lang="en-US" b="1" dirty="0" err="1" smtClean="0">
                <a:latin typeface="Consolas" pitchFamily="49" charset="0"/>
                <a:cs typeface="Consolas" pitchFamily="49" charset="0"/>
              </a:rPr>
              <a:t>Programming_Guide</a:t>
            </a:r>
            <a:endParaRPr lang="en-US" dirty="0" smtClean="0"/>
          </a:p>
          <a:p>
            <a:r>
              <a:rPr lang="en-US" dirty="0" smtClean="0">
                <a:latin typeface="Consolas" pitchFamily="49" charset="0"/>
                <a:cs typeface="Consolas" pitchFamily="49" charset="0"/>
              </a:rPr>
              <a:t>Bio.chm</a:t>
            </a:r>
            <a:r>
              <a:rPr lang="en-US" dirty="0" smtClean="0"/>
              <a:t> help file provides API reference</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191000"/>
            <a:ext cx="7978722" cy="2462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505200"/>
            <a:ext cx="7696200" cy="2603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Download the source code</a:t>
            </a:r>
            <a:endParaRPr lang="en-US" dirty="0"/>
          </a:p>
        </p:txBody>
      </p:sp>
      <p:sp>
        <p:nvSpPr>
          <p:cNvPr id="3" name="Content Placeholder 2"/>
          <p:cNvSpPr>
            <a:spLocks noGrp="1"/>
          </p:cNvSpPr>
          <p:nvPr>
            <p:ph idx="1"/>
          </p:nvPr>
        </p:nvSpPr>
        <p:spPr>
          <a:xfrm>
            <a:off x="457200" y="1600200"/>
            <a:ext cx="8229600" cy="1600200"/>
          </a:xfrm>
        </p:spPr>
        <p:txBody>
          <a:bodyPr/>
          <a:lstStyle/>
          <a:p>
            <a:r>
              <a:rPr lang="en-US" dirty="0" smtClean="0"/>
              <a:t>Source code is available online at </a:t>
            </a:r>
            <a:r>
              <a:rPr lang="en-US" dirty="0" err="1" smtClean="0"/>
              <a:t>CodePlex</a:t>
            </a:r>
            <a:endParaRPr lang="en-US" dirty="0" smtClean="0"/>
          </a:p>
          <a:p>
            <a:pPr lvl="1"/>
            <a:r>
              <a:rPr lang="en-US" dirty="0" smtClean="0"/>
              <a:t>can </a:t>
            </a:r>
            <a:r>
              <a:rPr lang="en-US" dirty="0" smtClean="0">
                <a:solidFill>
                  <a:srgbClr val="FF0000"/>
                </a:solidFill>
              </a:rPr>
              <a:t>download</a:t>
            </a:r>
            <a:r>
              <a:rPr lang="en-US" dirty="0" smtClean="0"/>
              <a:t> as a pre-packaged .ZIP file</a:t>
            </a:r>
            <a:r>
              <a:rPr lang="en-US" baseline="30000" dirty="0" smtClean="0"/>
              <a:t>[1]</a:t>
            </a:r>
          </a:p>
          <a:p>
            <a:r>
              <a:rPr lang="en-US" dirty="0" smtClean="0"/>
              <a:t>Can also apply to contribute to the framework</a:t>
            </a:r>
            <a:endParaRPr lang="en-US" baseline="30000" dirty="0" smtClean="0"/>
          </a:p>
          <a:p>
            <a:pPr lvl="1"/>
            <a:r>
              <a:rPr lang="en-US" dirty="0" smtClean="0"/>
              <a:t>provides TFS credentials to get access to repository</a:t>
            </a:r>
          </a:p>
          <a:p>
            <a:endParaRPr lang="en-US" dirty="0"/>
          </a:p>
        </p:txBody>
      </p:sp>
      <p:sp>
        <p:nvSpPr>
          <p:cNvPr id="7" name="Rectangle 6"/>
          <p:cNvSpPr/>
          <p:nvPr/>
        </p:nvSpPr>
        <p:spPr>
          <a:xfrm>
            <a:off x="5874600" y="4227000"/>
            <a:ext cx="1019400" cy="685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.NET Bio framework is used to build bioinformatics applications</a:t>
            </a:r>
          </a:p>
          <a:p>
            <a:pPr lvl="1"/>
            <a:r>
              <a:rPr lang="en-US" dirty="0" smtClean="0"/>
              <a:t>open source</a:t>
            </a:r>
          </a:p>
          <a:p>
            <a:pPr lvl="1"/>
            <a:r>
              <a:rPr lang="en-US" dirty="0" smtClean="0"/>
              <a:t>highly extensible</a:t>
            </a:r>
          </a:p>
          <a:p>
            <a:pPr lvl="1"/>
            <a:r>
              <a:rPr lang="en-US" dirty="0" smtClean="0"/>
              <a:t>scalable</a:t>
            </a:r>
          </a:p>
          <a:p>
            <a:pPr lvl="1"/>
            <a:r>
              <a:rPr lang="en-US" dirty="0" smtClean="0"/>
              <a:t>flexible data architecture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812536"/>
          </a:xfrm>
        </p:spPr>
        <p:txBody>
          <a:bodyPr/>
          <a:lstStyle/>
          <a:p>
            <a:pPr marL="411480" lvl="1" indent="0">
              <a:buNone/>
            </a:pPr>
            <a:r>
              <a:rPr lang="en-US" dirty="0"/>
              <a:t>Disclaimer: This document is provided "as-is". Information and views expressed in this document, including URL and other Internet Web site references, may change without notice. You bear the risk of using it. </a:t>
            </a:r>
          </a:p>
          <a:p>
            <a:pPr lvl="1"/>
            <a:endParaRPr lang="en-US" dirty="0" smtClean="0"/>
          </a:p>
          <a:p>
            <a:pPr marL="411480" lvl="1" indent="0">
              <a:buNone/>
            </a:pPr>
            <a:r>
              <a:rPr lang="en-US" dirty="0" smtClean="0"/>
              <a:t>This </a:t>
            </a:r>
            <a:r>
              <a:rPr lang="en-US" dirty="0"/>
              <a:t>document does not provide you with any legal rights to any intellectual property in any Microsoft product. You may copy and use this document for your internal, reference purposes. </a:t>
            </a:r>
          </a:p>
          <a:p>
            <a:pPr marL="411480" lvl="1" indent="0">
              <a:buNone/>
            </a:pPr>
            <a:endParaRPr lang="en-US" dirty="0" smtClean="0"/>
          </a:p>
          <a:p>
            <a:pPr marL="411480" lvl="1" indent="0">
              <a:buNone/>
            </a:pPr>
            <a:r>
              <a:rPr lang="en-US" smtClean="0"/>
              <a:t>© 2011 </a:t>
            </a:r>
            <a:r>
              <a:rPr lang="en-US" dirty="0"/>
              <a:t>Microsoft Corporation. All rights reserved.</a:t>
            </a:r>
          </a:p>
          <a:p>
            <a:pPr marL="411480" lvl="1" indent="0">
              <a:buNone/>
            </a:pPr>
            <a:endParaRPr lang="en-US" dirty="0" smtClean="0"/>
          </a:p>
          <a:p>
            <a:pPr marL="411480" lvl="1" indent="0">
              <a:buNone/>
            </a:pPr>
            <a:r>
              <a:rPr lang="en-US" dirty="0" smtClean="0"/>
              <a:t>Microsoft</a:t>
            </a:r>
            <a:r>
              <a:rPr lang="en-US" dirty="0"/>
              <a:t>, Visual Studio, and Windows are trademarks of the Microsoft group of companies. All other trademarks are property of their respective owners.</a:t>
            </a:r>
          </a:p>
          <a:p>
            <a:endParaRPr lang="en-US" dirty="0"/>
          </a:p>
        </p:txBody>
      </p:sp>
    </p:spTree>
    <p:extLst>
      <p:ext uri="{BB962C8B-B14F-4D97-AF65-F5344CB8AC3E}">
        <p14:creationId xmlns:p14="http://schemas.microsoft.com/office/powerpoint/2010/main" val="2945508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b="1" dirty="0" smtClean="0">
                <a:latin typeface="Arial" pitchFamily="34" charset="0"/>
                <a:cs typeface="Arial" pitchFamily="34" charset="0"/>
              </a:rPr>
              <a:t>Introduction to .NET Bio</a:t>
            </a:r>
          </a:p>
          <a:p>
            <a:pPr lvl="1"/>
            <a:r>
              <a:rPr lang="en-US" dirty="0" smtClean="0"/>
              <a:t>What is .NET Bio?</a:t>
            </a:r>
            <a:endParaRPr lang="en-US" dirty="0" smtClean="0">
              <a:latin typeface="Arial" pitchFamily="34" charset="0"/>
              <a:cs typeface="Arial" pitchFamily="34" charset="0"/>
            </a:endParaRPr>
          </a:p>
          <a:p>
            <a:pPr lvl="1"/>
            <a:r>
              <a:rPr lang="en-US" dirty="0" smtClean="0">
                <a:latin typeface="Arial" pitchFamily="34" charset="0"/>
                <a:cs typeface="Arial" pitchFamily="34" charset="0"/>
              </a:rPr>
              <a:t>Common usage scenarios</a:t>
            </a:r>
          </a:p>
          <a:p>
            <a:pPr lvl="1"/>
            <a:r>
              <a:rPr lang="en-US" dirty="0" smtClean="0"/>
              <a:t>Included tools</a:t>
            </a:r>
            <a:endParaRPr lang="en-US" dirty="0" smtClean="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.NET Bio?</a:t>
            </a:r>
            <a:endParaRPr lang="en-US" dirty="0"/>
          </a:p>
        </p:txBody>
      </p:sp>
      <p:sp>
        <p:nvSpPr>
          <p:cNvPr id="3" name="Content Placeholder 2"/>
          <p:cNvSpPr>
            <a:spLocks noGrp="1"/>
          </p:cNvSpPr>
          <p:nvPr>
            <p:ph idx="1"/>
          </p:nvPr>
        </p:nvSpPr>
        <p:spPr/>
        <p:txBody>
          <a:bodyPr/>
          <a:lstStyle/>
          <a:p>
            <a:r>
              <a:rPr lang="en-US" dirty="0" smtClean="0"/>
              <a:t>.NET Bio is a language-neutral bioinformatics toolkit</a:t>
            </a:r>
          </a:p>
          <a:p>
            <a:pPr lvl="1"/>
            <a:r>
              <a:rPr lang="en-US" dirty="0" smtClean="0"/>
              <a:t>built on top of the .NET Framework 4.0</a:t>
            </a:r>
          </a:p>
          <a:p>
            <a:pPr lvl="1"/>
            <a:r>
              <a:rPr lang="en-US" dirty="0" smtClean="0"/>
              <a:t>open source under Apache 2.0 license</a:t>
            </a:r>
          </a:p>
          <a:p>
            <a:pPr lvl="1"/>
            <a:r>
              <a:rPr lang="en-US" dirty="0" smtClean="0"/>
              <a:t>foundation upon which other tools can be built</a:t>
            </a:r>
          </a:p>
          <a:p>
            <a:r>
              <a:rPr lang="en-US" dirty="0" smtClean="0"/>
              <a:t>Provides various components useful for biological analysis</a:t>
            </a:r>
          </a:p>
          <a:p>
            <a:pPr lvl="1"/>
            <a:r>
              <a:rPr lang="en-US" dirty="0" smtClean="0"/>
              <a:t>parsers to read and write common bioinformatics formats</a:t>
            </a:r>
          </a:p>
          <a:p>
            <a:pPr lvl="1"/>
            <a:r>
              <a:rPr lang="en-US" dirty="0" smtClean="0"/>
              <a:t>support for DNA, RNA and protein sequences</a:t>
            </a:r>
          </a:p>
          <a:p>
            <a:pPr lvl="1"/>
            <a:r>
              <a:rPr lang="en-US" dirty="0" smtClean="0"/>
              <a:t>algorithm framework for analysis and transformation</a:t>
            </a:r>
          </a:p>
          <a:p>
            <a:pPr lvl="1"/>
            <a:r>
              <a:rPr lang="en-US" dirty="0" smtClean="0"/>
              <a:t>web connector framework for web-service interaction</a:t>
            </a:r>
          </a:p>
          <a:p>
            <a:pPr lvl="1">
              <a:buNone/>
            </a:pPr>
            <a:endParaRPr lang="en-US" dirty="0" smtClean="0"/>
          </a:p>
          <a:p>
            <a:pPr lvl="1"/>
            <a:endParaRPr lang="en-US" dirty="0" smtClean="0"/>
          </a:p>
        </p:txBody>
      </p:sp>
      <p:pic>
        <p:nvPicPr>
          <p:cNvPr id="70658" name="Picture 2" descr="http://download.codeplex.com/Project/Download/FileDownload.aspx?ProjectName=mbf&amp;DownloadId=95096&amp;Build=16429">
            <a:hlinkClick r:id="rId3"/>
          </p:cNvPr>
          <p:cNvPicPr>
            <a:picLocks noChangeAspect="1" noChangeArrowheads="1"/>
          </p:cNvPicPr>
          <p:nvPr/>
        </p:nvPicPr>
        <p:blipFill>
          <a:blip r:embed="rId4" cstate="print"/>
          <a:srcRect/>
          <a:stretch>
            <a:fillRect/>
          </a:stretch>
        </p:blipFill>
        <p:spPr bwMode="auto">
          <a:xfrm>
            <a:off x="2147483647" y="-457200"/>
            <a:ext cx="952500" cy="952500"/>
          </a:xfrm>
          <a:prstGeom prst="rect">
            <a:avLst/>
          </a:prstGeom>
          <a:noFill/>
        </p:spPr>
      </p:pic>
      <p:pic>
        <p:nvPicPr>
          <p:cNvPr id="70660" name="Picture 4" descr="http://download.codeplex.com/Project/Download/FileDownload.aspx?ProjectName=mbf&amp;DownloadId=95096&amp;Build=16429">
            <a:hlinkClick r:id="rId3"/>
          </p:cNvPr>
          <p:cNvPicPr>
            <a:picLocks noChangeAspect="1" noChangeArrowheads="1"/>
          </p:cNvPicPr>
          <p:nvPr/>
        </p:nvPicPr>
        <p:blipFill>
          <a:blip r:embed="rId4" cstate="print"/>
          <a:srcRect/>
          <a:stretch>
            <a:fillRect/>
          </a:stretch>
        </p:blipFill>
        <p:spPr bwMode="auto">
          <a:xfrm>
            <a:off x="2147483647" y="-457200"/>
            <a:ext cx="952500" cy="952500"/>
          </a:xfrm>
          <a:prstGeom prst="rect">
            <a:avLst/>
          </a:prstGeom>
          <a:noFill/>
        </p:spPr>
      </p:pic>
      <p:pic>
        <p:nvPicPr>
          <p:cNvPr id="7" name="Picture 6" descr="mbf.jpg"/>
          <p:cNvPicPr>
            <a:picLocks noChangeAspect="1"/>
          </p:cNvPicPr>
          <p:nvPr/>
        </p:nvPicPr>
        <p:blipFill>
          <a:blip r:embed="rId4" cstate="print"/>
          <a:stretch>
            <a:fillRect/>
          </a:stretch>
        </p:blipFill>
        <p:spPr>
          <a:xfrm>
            <a:off x="7239000" y="5257800"/>
            <a:ext cx="1219200" cy="12192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.NET Bio intended to do?</a:t>
            </a:r>
            <a:endParaRPr lang="en-US" dirty="0"/>
          </a:p>
        </p:txBody>
      </p:sp>
      <p:sp>
        <p:nvSpPr>
          <p:cNvPr id="3" name="Content Placeholder 2"/>
          <p:cNvSpPr>
            <a:spLocks noGrp="1"/>
          </p:cNvSpPr>
          <p:nvPr>
            <p:ph idx="1"/>
          </p:nvPr>
        </p:nvSpPr>
        <p:spPr/>
        <p:txBody>
          <a:bodyPr/>
          <a:lstStyle/>
          <a:p>
            <a:r>
              <a:rPr lang="en-US" dirty="0" smtClean="0"/>
              <a:t>Primarily focused on genomics</a:t>
            </a:r>
          </a:p>
          <a:p>
            <a:pPr lvl="1"/>
            <a:r>
              <a:rPr lang="en-US" dirty="0" smtClean="0"/>
              <a:t>reusable data structures to represent sequences + symbols</a:t>
            </a:r>
          </a:p>
          <a:p>
            <a:pPr lvl="1"/>
            <a:r>
              <a:rPr lang="en-US" dirty="0" smtClean="0"/>
              <a:t>I/O framework to load/save sequences</a:t>
            </a:r>
          </a:p>
          <a:p>
            <a:pPr lvl="1"/>
            <a:r>
              <a:rPr lang="en-US" dirty="0" smtClean="0"/>
              <a:t>algorithm framework to process loaded sequences</a:t>
            </a:r>
          </a:p>
          <a:p>
            <a:r>
              <a:rPr lang="en-US" dirty="0" smtClean="0"/>
              <a:t>Provides an alternative to other biology frameworks</a:t>
            </a:r>
          </a:p>
          <a:p>
            <a:pPr lvl="1"/>
            <a:r>
              <a:rPr lang="en-US" dirty="0" smtClean="0"/>
              <a:t>similar concepts to </a:t>
            </a:r>
            <a:r>
              <a:rPr lang="en-US" dirty="0" err="1" smtClean="0"/>
              <a:t>BioJava</a:t>
            </a:r>
            <a:r>
              <a:rPr lang="en-US" dirty="0" smtClean="0"/>
              <a:t> or </a:t>
            </a:r>
            <a:r>
              <a:rPr lang="en-US" dirty="0" err="1" smtClean="0"/>
              <a:t>BioPerl</a:t>
            </a:r>
            <a:endParaRPr lang="en-US" dirty="0" smtClean="0"/>
          </a:p>
          <a:p>
            <a:pPr lvl="1"/>
            <a:r>
              <a:rPr lang="en-US" dirty="0" smtClean="0"/>
              <a:t>takes advantage of Microsoft developer tools and .NET</a:t>
            </a:r>
          </a:p>
          <a:p>
            <a:pPr lvl="1"/>
            <a:r>
              <a:rPr lang="en-US" dirty="0" smtClean="0"/>
              <a:t>will evolve as Microsoft and other contributors add features</a:t>
            </a:r>
          </a:p>
          <a:p>
            <a:r>
              <a:rPr lang="en-US" dirty="0" smtClean="0"/>
              <a:t>Designed to manipulate large data sets</a:t>
            </a:r>
          </a:p>
          <a:p>
            <a:pPr lvl="1"/>
            <a:r>
              <a:rPr lang="en-US" dirty="0" smtClean="0"/>
              <a:t>efficient storage of data internally</a:t>
            </a:r>
          </a:p>
          <a:p>
            <a:pPr lvl="1"/>
            <a:r>
              <a:rPr lang="en-US" dirty="0" smtClean="0"/>
              <a:t>utilizes lazy loading techniques for creation of sequences</a:t>
            </a:r>
          </a:p>
          <a:p>
            <a:pPr lvl="1"/>
            <a:r>
              <a:rPr lang="en-US" dirty="0" smtClean="0"/>
              <a:t>scalable algorithms that take advantage of multiple cores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supplied in .NET Bio</a:t>
            </a:r>
            <a:endParaRPr lang="en-US" dirty="0"/>
          </a:p>
        </p:txBody>
      </p:sp>
      <p:sp>
        <p:nvSpPr>
          <p:cNvPr id="4" name="Content Placeholder 3"/>
          <p:cNvSpPr txBox="1">
            <a:spLocks noGrp="1"/>
          </p:cNvSpPr>
          <p:nvPr>
            <p:ph idx="1"/>
          </p:nvPr>
        </p:nvSpPr>
        <p:spPr>
          <a:xfrm>
            <a:off x="457200" y="1600200"/>
            <a:ext cx="8229600" cy="4555093"/>
          </a:xfrm>
          <a:prstGeom prst="rect">
            <a:avLst/>
          </a:prstGeom>
          <a:noFill/>
        </p:spPr>
        <p:txBody>
          <a:bodyPr wrap="square" rtlCol="0">
            <a:spAutoFit/>
          </a:bodyPr>
          <a:lstStyle/>
          <a:p>
            <a:r>
              <a:rPr lang="en-US" dirty="0" smtClean="0">
                <a:latin typeface="Arial" pitchFamily="34" charset="0"/>
                <a:cs typeface="Arial" pitchFamily="34" charset="0"/>
              </a:rPr>
              <a:t>.NET Bio is comprised of two main elements</a:t>
            </a:r>
          </a:p>
          <a:p>
            <a:pPr lvl="1"/>
            <a:r>
              <a:rPr lang="en-US" dirty="0" smtClean="0"/>
              <a:t>set of basic tools and applications you can use for analysis</a:t>
            </a:r>
          </a:p>
          <a:p>
            <a:pPr lvl="1"/>
            <a:r>
              <a:rPr lang="en-US" dirty="0" smtClean="0">
                <a:latin typeface="Arial" pitchFamily="34" charset="0"/>
                <a:cs typeface="Arial" pitchFamily="34" charset="0"/>
              </a:rPr>
              <a:t>framework to build additional, more complex tools on top of</a:t>
            </a:r>
          </a:p>
          <a:p>
            <a:r>
              <a:rPr lang="en-US" dirty="0" smtClean="0"/>
              <a:t>Several command line tools supplied in </a:t>
            </a:r>
            <a:r>
              <a:rPr lang="en-US" dirty="0" smtClean="0">
                <a:latin typeface="Consolas" pitchFamily="49" charset="0"/>
                <a:cs typeface="Consolas" pitchFamily="49" charset="0"/>
              </a:rPr>
              <a:t>\Bin\Tools </a:t>
            </a:r>
            <a:r>
              <a:rPr lang="en-US" dirty="0" smtClean="0"/>
              <a:t>directory</a:t>
            </a:r>
          </a:p>
          <a:p>
            <a:pPr lvl="1"/>
            <a:r>
              <a:rPr lang="en-US" dirty="0" err="1" smtClean="0"/>
              <a:t>ComparativeUtil</a:t>
            </a:r>
            <a:endParaRPr lang="en-US" dirty="0" smtClean="0"/>
          </a:p>
          <a:p>
            <a:pPr lvl="1"/>
            <a:r>
              <a:rPr lang="en-US" dirty="0" err="1" smtClean="0">
                <a:latin typeface="Arial" pitchFamily="34" charset="0"/>
                <a:cs typeface="Arial" pitchFamily="34" charset="0"/>
              </a:rPr>
              <a:t>SamUtils</a:t>
            </a:r>
            <a:r>
              <a:rPr lang="en-US" dirty="0" smtClean="0">
                <a:latin typeface="Arial" pitchFamily="34" charset="0"/>
                <a:cs typeface="Arial" pitchFamily="34" charset="0"/>
              </a:rPr>
              <a:t> (BAM + SAM utilities)</a:t>
            </a:r>
          </a:p>
          <a:p>
            <a:pPr lvl="1"/>
            <a:r>
              <a:rPr lang="en-US" dirty="0" smtClean="0"/>
              <a:t>Several Alignment / Assembly utilities</a:t>
            </a:r>
          </a:p>
          <a:p>
            <a:pPr lvl="1"/>
            <a:r>
              <a:rPr lang="en-US" dirty="0" err="1" smtClean="0">
                <a:latin typeface="Arial" pitchFamily="34" charset="0"/>
                <a:cs typeface="Arial" pitchFamily="34" charset="0"/>
              </a:rPr>
              <a:t>ReadSimulator</a:t>
            </a:r>
            <a:endParaRPr lang="en-US" dirty="0" smtClean="0">
              <a:latin typeface="Arial" pitchFamily="34" charset="0"/>
              <a:cs typeface="Arial" pitchFamily="34" charset="0"/>
            </a:endParaRPr>
          </a:p>
          <a:p>
            <a:pPr lvl="1"/>
            <a:r>
              <a:rPr lang="en-US" dirty="0" smtClean="0">
                <a:latin typeface="Arial" pitchFamily="34" charset="0"/>
                <a:cs typeface="Arial" pitchFamily="34" charset="0"/>
              </a:rPr>
              <a:t>Iron Python samples</a:t>
            </a:r>
          </a:p>
          <a:p>
            <a:pPr lvl="1"/>
            <a:r>
              <a:rPr lang="en-US" dirty="0" smtClean="0"/>
              <a:t>Workflow tools</a:t>
            </a:r>
          </a:p>
          <a:p>
            <a:pPr lvl="1"/>
            <a:r>
              <a:rPr lang="en-US" dirty="0" smtClean="0">
                <a:latin typeface="Arial" pitchFamily="34" charset="0"/>
                <a:cs typeface="Arial" pitchFamily="34" charset="0"/>
              </a:rPr>
              <a:t>…</a:t>
            </a:r>
          </a:p>
          <a:p>
            <a:r>
              <a:rPr lang="en-US" dirty="0" smtClean="0">
                <a:latin typeface="Arial" pitchFamily="34" charset="0"/>
                <a:cs typeface="Arial" pitchFamily="34" charset="0"/>
              </a:rPr>
              <a:t>All tools have help page – invoke with "-h" to view</a:t>
            </a:r>
          </a:p>
          <a:p>
            <a:r>
              <a:rPr lang="en-US" dirty="0" smtClean="0"/>
              <a:t>Full source code is provided in the </a:t>
            </a:r>
            <a:r>
              <a:rPr lang="en-US" dirty="0" smtClean="0">
                <a:latin typeface="Consolas" pitchFamily="49" charset="0"/>
                <a:cs typeface="Consolas" pitchFamily="49" charset="0"/>
              </a:rPr>
              <a:t>\SDK</a:t>
            </a:r>
            <a:r>
              <a:rPr lang="en-US" dirty="0" smtClean="0"/>
              <a:t> directory</a:t>
            </a:r>
            <a:endParaRPr lang="en-US"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MumUtil</a:t>
            </a:r>
            <a:r>
              <a:rPr lang="en-US" dirty="0" smtClean="0"/>
              <a:t> – Maximal Unique Match</a:t>
            </a:r>
            <a:endParaRPr lang="en-US" dirty="0"/>
          </a:p>
        </p:txBody>
      </p:sp>
      <p:sp>
        <p:nvSpPr>
          <p:cNvPr id="3" name="Content Placeholder 2"/>
          <p:cNvSpPr>
            <a:spLocks noGrp="1"/>
          </p:cNvSpPr>
          <p:nvPr>
            <p:ph idx="1"/>
          </p:nvPr>
        </p:nvSpPr>
        <p:spPr>
          <a:xfrm>
            <a:off x="457200" y="1600200"/>
            <a:ext cx="8229600" cy="838200"/>
          </a:xfrm>
        </p:spPr>
        <p:txBody>
          <a:bodyPr/>
          <a:lstStyle/>
          <a:p>
            <a:r>
              <a:rPr lang="en-US" dirty="0" err="1" smtClean="0"/>
              <a:t>MumUtil</a:t>
            </a:r>
            <a:r>
              <a:rPr lang="en-US" dirty="0" smtClean="0"/>
              <a:t> finds unique matches between a reference file and one or more input files using </a:t>
            </a:r>
            <a:r>
              <a:rPr lang="en-US" dirty="0" err="1" smtClean="0"/>
              <a:t>MUMmer</a:t>
            </a:r>
            <a:r>
              <a:rPr lang="en-US" dirty="0" smtClean="0"/>
              <a:t> suffix trees</a:t>
            </a:r>
            <a:endParaRPr lang="en-US" dirty="0"/>
          </a:p>
        </p:txBody>
      </p:sp>
      <p:sp>
        <p:nvSpPr>
          <p:cNvPr id="4" name="Rectangle 3"/>
          <p:cNvSpPr/>
          <p:nvPr/>
        </p:nvSpPr>
        <p:spPr>
          <a:xfrm>
            <a:off x="533400" y="2667000"/>
            <a:ext cx="8153400"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dirty="0" smtClean="0">
                <a:latin typeface="Consolas" pitchFamily="49" charset="0"/>
                <a:cs typeface="Consolas" pitchFamily="49" charset="0"/>
              </a:rPr>
              <a:t>C:&gt; </a:t>
            </a:r>
            <a:r>
              <a:rPr lang="en-US" dirty="0" err="1" smtClean="0">
                <a:latin typeface="Consolas" pitchFamily="49" charset="0"/>
                <a:cs typeface="Consolas" pitchFamily="49" charset="0"/>
              </a:rPr>
              <a:t>mumutil</a:t>
            </a:r>
            <a:r>
              <a:rPr lang="en-US" dirty="0" smtClean="0">
                <a:latin typeface="Consolas" pitchFamily="49" charset="0"/>
                <a:cs typeface="Consolas" pitchFamily="49" charset="0"/>
              </a:rPr>
              <a:t> </a:t>
            </a:r>
            <a:r>
              <a:rPr lang="en-US" dirty="0">
                <a:latin typeface="Consolas" pitchFamily="49" charset="0"/>
                <a:cs typeface="Consolas" pitchFamily="49" charset="0"/>
              </a:rPr>
              <a:t>-</a:t>
            </a:r>
            <a:r>
              <a:rPr lang="en-US" dirty="0" err="1">
                <a:latin typeface="Consolas" pitchFamily="49" charset="0"/>
                <a:cs typeface="Consolas" pitchFamily="49" charset="0"/>
              </a:rPr>
              <a:t>maxmatch</a:t>
            </a:r>
            <a:r>
              <a:rPr lang="en-US" dirty="0">
                <a:latin typeface="Consolas" pitchFamily="49" charset="0"/>
                <a:cs typeface="Consolas" pitchFamily="49" charset="0"/>
              </a:rPr>
              <a:t> -</a:t>
            </a:r>
            <a:r>
              <a:rPr lang="en-US" dirty="0" smtClean="0">
                <a:latin typeface="Consolas" pitchFamily="49" charset="0"/>
                <a:cs typeface="Consolas" pitchFamily="49" charset="0"/>
              </a:rPr>
              <a:t>both </a:t>
            </a:r>
            <a:r>
              <a:rPr lang="en-US" dirty="0">
                <a:latin typeface="Consolas" pitchFamily="49" charset="0"/>
                <a:cs typeface="Consolas" pitchFamily="49" charset="0"/>
              </a:rPr>
              <a:t>-c -</a:t>
            </a:r>
            <a:r>
              <a:rPr lang="en-US" dirty="0" err="1" smtClean="0">
                <a:latin typeface="Consolas" pitchFamily="49" charset="0"/>
                <a:cs typeface="Consolas" pitchFamily="49" charset="0"/>
              </a:rPr>
              <a:t>showMatchingString</a:t>
            </a:r>
            <a:r>
              <a:rPr lang="en-US" dirty="0" smtClean="0">
                <a:latin typeface="Consolas" pitchFamily="49" charset="0"/>
                <a:cs typeface="Consolas" pitchFamily="49" charset="0"/>
              </a:rPr>
              <a:t> </a:t>
            </a:r>
            <a:r>
              <a:rPr lang="en-US" dirty="0">
                <a:latin typeface="Consolas" pitchFamily="49" charset="0"/>
                <a:cs typeface="Consolas" pitchFamily="49" charset="0"/>
              </a:rPr>
              <a:t>-</a:t>
            </a:r>
            <a:r>
              <a:rPr lang="en-US" dirty="0" err="1" smtClean="0">
                <a:latin typeface="Consolas" pitchFamily="49" charset="0"/>
                <a:cs typeface="Consolas" pitchFamily="49" charset="0"/>
              </a:rPr>
              <a:t>noAmbiguity</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reference_sequence.fasta</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sequences.fasta</a:t>
            </a:r>
            <a:endParaRPr lang="en-US" dirty="0">
              <a:latin typeface="Consolas" pitchFamily="49" charset="0"/>
              <a:cs typeface="Consolas" pitchFamily="49" charset="0"/>
            </a:endParaRPr>
          </a:p>
        </p:txBody>
      </p:sp>
      <p:sp>
        <p:nvSpPr>
          <p:cNvPr id="6" name="Rectangle 5"/>
          <p:cNvSpPr/>
          <p:nvPr/>
        </p:nvSpPr>
        <p:spPr>
          <a:xfrm>
            <a:off x="533400" y="3556819"/>
            <a:ext cx="8153400" cy="2585323"/>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dirty="0" err="1">
                <a:latin typeface="Consolas" pitchFamily="49" charset="0"/>
                <a:cs typeface="Consolas" pitchFamily="49" charset="0"/>
              </a:rPr>
              <a:t>MumUtil</a:t>
            </a:r>
            <a:r>
              <a:rPr lang="en-US" dirty="0">
                <a:latin typeface="Consolas" pitchFamily="49" charset="0"/>
                <a:cs typeface="Consolas" pitchFamily="49" charset="0"/>
              </a:rPr>
              <a:t> </a:t>
            </a:r>
            <a:r>
              <a:rPr lang="en-US" dirty="0" smtClean="0">
                <a:latin typeface="Consolas" pitchFamily="49" charset="0"/>
                <a:cs typeface="Consolas" pitchFamily="49" charset="0"/>
              </a:rPr>
              <a:t>v1.0 </a:t>
            </a:r>
            <a:r>
              <a:rPr lang="en-US" dirty="0">
                <a:latin typeface="Consolas" pitchFamily="49" charset="0"/>
                <a:cs typeface="Consolas" pitchFamily="49" charset="0"/>
              </a:rPr>
              <a:t>- Maximal Unique Match </a:t>
            </a:r>
            <a:r>
              <a:rPr lang="en-US" dirty="0" smtClean="0">
                <a:latin typeface="Consolas" pitchFamily="49" charset="0"/>
                <a:cs typeface="Consolas" pitchFamily="49" charset="0"/>
              </a:rPr>
              <a:t>Utility</a:t>
            </a:r>
          </a:p>
          <a:p>
            <a:r>
              <a:rPr lang="en-US" dirty="0" smtClean="0">
                <a:latin typeface="Consolas" pitchFamily="49" charset="0"/>
                <a:cs typeface="Consolas" pitchFamily="49" charset="0"/>
              </a:rPr>
              <a:t>Copyright </a:t>
            </a:r>
            <a:r>
              <a:rPr lang="en-US" dirty="0">
                <a:latin typeface="Consolas" pitchFamily="49" charset="0"/>
                <a:cs typeface="Consolas" pitchFamily="49" charset="0"/>
              </a:rPr>
              <a:t>(c) </a:t>
            </a:r>
            <a:r>
              <a:rPr lang="en-US" dirty="0" smtClean="0">
                <a:latin typeface="Consolas" pitchFamily="49" charset="0"/>
                <a:cs typeface="Consolas" pitchFamily="49" charset="0"/>
              </a:rPr>
              <a:t>2011, The </a:t>
            </a:r>
            <a:r>
              <a:rPr lang="en-US" dirty="0" err="1" smtClean="0">
                <a:latin typeface="Consolas" pitchFamily="49" charset="0"/>
                <a:cs typeface="Consolas" pitchFamily="49" charset="0"/>
              </a:rPr>
              <a:t>Outercurve</a:t>
            </a:r>
            <a:r>
              <a:rPr lang="en-US" dirty="0" smtClean="0">
                <a:latin typeface="Consolas" pitchFamily="49" charset="0"/>
                <a:cs typeface="Consolas" pitchFamily="49" charset="0"/>
              </a:rPr>
              <a:t> Foundation.</a:t>
            </a:r>
            <a:endParaRPr lang="en-US" dirty="0">
              <a:latin typeface="Consolas" pitchFamily="49" charset="0"/>
              <a:cs typeface="Consolas" pitchFamily="49" charset="0"/>
            </a:endParaRPr>
          </a:p>
          <a:p>
            <a:r>
              <a:rPr lang="it-IT" dirty="0" smtClean="0">
                <a:latin typeface="Consolas" pitchFamily="49" charset="0"/>
                <a:cs typeface="Consolas" pitchFamily="49" charset="0"/>
              </a:rPr>
              <a:t>...</a:t>
            </a:r>
          </a:p>
          <a:p>
            <a:r>
              <a:rPr lang="it-IT" dirty="0" smtClean="0">
                <a:latin typeface="Consolas" pitchFamily="49" charset="0"/>
                <a:cs typeface="Consolas" pitchFamily="49" charset="0"/>
              </a:rPr>
              <a:t>&gt; </a:t>
            </a:r>
            <a:r>
              <a:rPr lang="it-IT" dirty="0">
                <a:latin typeface="Consolas" pitchFamily="49" charset="0"/>
                <a:cs typeface="Consolas" pitchFamily="49" charset="0"/>
              </a:rPr>
              <a:t>00001::REFERENCE___Escherichia_coli::DIVIDER</a:t>
            </a:r>
          </a:p>
          <a:p>
            <a:r>
              <a:rPr lang="it-IT" dirty="0">
                <a:latin typeface="Consolas" pitchFamily="49" charset="0"/>
                <a:cs typeface="Consolas" pitchFamily="49" charset="0"/>
              </a:rPr>
              <a:t>       1         1       213</a:t>
            </a:r>
          </a:p>
          <a:p>
            <a:r>
              <a:rPr lang="it-IT" dirty="0">
                <a:latin typeface="Consolas" pitchFamily="49" charset="0"/>
                <a:cs typeface="Consolas" pitchFamily="49" charset="0"/>
              </a:rPr>
              <a:t>4545454545454545454545454545454545454545458571676745454585454545454571714567717145676771856545716745</a:t>
            </a:r>
          </a:p>
          <a:p>
            <a:r>
              <a:rPr lang="it-IT" dirty="0" smtClean="0">
                <a:latin typeface="Consolas" pitchFamily="49" charset="0"/>
                <a:cs typeface="Consolas" pitchFamily="49" charset="0"/>
              </a:rPr>
              <a:t>716745717185714545718545676745676567456785716545456767676765857...</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2337066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NucmerUtil</a:t>
            </a:r>
            <a:r>
              <a:rPr lang="en-US" dirty="0" smtClean="0"/>
              <a:t> – multi alignment tool</a:t>
            </a:r>
            <a:endParaRPr lang="en-US" dirty="0"/>
          </a:p>
        </p:txBody>
      </p:sp>
      <p:sp>
        <p:nvSpPr>
          <p:cNvPr id="3" name="Content Placeholder 2"/>
          <p:cNvSpPr>
            <a:spLocks noGrp="1"/>
          </p:cNvSpPr>
          <p:nvPr>
            <p:ph idx="1"/>
          </p:nvPr>
        </p:nvSpPr>
        <p:spPr>
          <a:xfrm>
            <a:off x="457200" y="1600200"/>
            <a:ext cx="8229600" cy="990600"/>
          </a:xfrm>
        </p:spPr>
        <p:txBody>
          <a:bodyPr/>
          <a:lstStyle/>
          <a:p>
            <a:r>
              <a:rPr lang="en-US" dirty="0" err="1" smtClean="0"/>
              <a:t>NucmerUtil</a:t>
            </a:r>
            <a:r>
              <a:rPr lang="en-US" dirty="0" smtClean="0"/>
              <a:t> aligns multiple reference and query sequences</a:t>
            </a:r>
          </a:p>
          <a:p>
            <a:pPr lvl="1"/>
            <a:r>
              <a:rPr lang="en-US" dirty="0" smtClean="0"/>
              <a:t>uses </a:t>
            </a:r>
            <a:r>
              <a:rPr lang="en-US" dirty="0" err="1" smtClean="0"/>
              <a:t>MUMmer</a:t>
            </a:r>
            <a:r>
              <a:rPr lang="en-US" dirty="0" smtClean="0"/>
              <a:t> (primarily suited for large DNA sequences)</a:t>
            </a:r>
          </a:p>
          <a:p>
            <a:endParaRPr lang="en-US" dirty="0"/>
          </a:p>
        </p:txBody>
      </p:sp>
      <p:sp>
        <p:nvSpPr>
          <p:cNvPr id="4" name="Rectangle 3"/>
          <p:cNvSpPr/>
          <p:nvPr/>
        </p:nvSpPr>
        <p:spPr>
          <a:xfrm>
            <a:off x="457200" y="2564072"/>
            <a:ext cx="838200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dirty="0" smtClean="0">
                <a:latin typeface="Consolas" pitchFamily="49" charset="0"/>
                <a:cs typeface="Consolas" pitchFamily="49" charset="0"/>
              </a:rPr>
              <a:t>NucmerUtil.exe </a:t>
            </a:r>
            <a:r>
              <a:rPr lang="en-US" dirty="0">
                <a:latin typeface="Consolas" pitchFamily="49" charset="0"/>
                <a:cs typeface="Consolas" pitchFamily="49" charset="0"/>
              </a:rPr>
              <a:t>-</a:t>
            </a:r>
            <a:r>
              <a:rPr lang="en-US" dirty="0" smtClean="0">
                <a:latin typeface="Consolas" pitchFamily="49" charset="0"/>
                <a:cs typeface="Consolas" pitchFamily="49" charset="0"/>
              </a:rPr>
              <a:t>r </a:t>
            </a:r>
            <a:r>
              <a:rPr lang="en-US" dirty="0">
                <a:latin typeface="Consolas" pitchFamily="49" charset="0"/>
                <a:cs typeface="Consolas" pitchFamily="49" charset="0"/>
              </a:rPr>
              <a:t>-f -v </a:t>
            </a:r>
            <a:r>
              <a:rPr lang="en-US" dirty="0" err="1" smtClean="0">
                <a:latin typeface="Consolas" pitchFamily="49" charset="0"/>
                <a:cs typeface="Consolas" pitchFamily="49" charset="0"/>
              </a:rPr>
              <a:t>H_pylori_ref.fasta</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H_pylori_data.fasta</a:t>
            </a:r>
            <a:endParaRPr lang="en-US" dirty="0">
              <a:latin typeface="Consolas" pitchFamily="49" charset="0"/>
              <a:cs typeface="Consolas" pitchFamily="49" charset="0"/>
            </a:endParaRPr>
          </a:p>
        </p:txBody>
      </p:sp>
      <p:sp>
        <p:nvSpPr>
          <p:cNvPr id="6" name="Rectangle 5"/>
          <p:cNvSpPr/>
          <p:nvPr/>
        </p:nvSpPr>
        <p:spPr>
          <a:xfrm>
            <a:off x="449826" y="3048000"/>
            <a:ext cx="8382000" cy="289310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400" dirty="0" err="1">
                <a:latin typeface="Consolas" pitchFamily="49" charset="0"/>
                <a:cs typeface="Consolas" pitchFamily="49" charset="0"/>
              </a:rPr>
              <a:t>NUCmer</a:t>
            </a:r>
            <a:r>
              <a:rPr lang="en-US" sz="1400" dirty="0">
                <a:latin typeface="Consolas" pitchFamily="49" charset="0"/>
                <a:cs typeface="Consolas" pitchFamily="49" charset="0"/>
              </a:rPr>
              <a:t> Utility </a:t>
            </a:r>
            <a:r>
              <a:rPr lang="en-US" sz="1400" dirty="0" smtClean="0">
                <a:latin typeface="Consolas" pitchFamily="49" charset="0"/>
                <a:cs typeface="Consolas" pitchFamily="49" charset="0"/>
              </a:rPr>
              <a:t>v1.0</a:t>
            </a:r>
            <a:endParaRPr lang="en-US" sz="1400" dirty="0">
              <a:latin typeface="Consolas" pitchFamily="49" charset="0"/>
              <a:cs typeface="Consolas" pitchFamily="49" charset="0"/>
            </a:endParaRPr>
          </a:p>
          <a:p>
            <a:r>
              <a:rPr lang="en-US" sz="1400" dirty="0">
                <a:latin typeface="Consolas" pitchFamily="49" charset="0"/>
                <a:cs typeface="Consolas" pitchFamily="49" charset="0"/>
              </a:rPr>
              <a:t>Copyright (c) </a:t>
            </a:r>
            <a:r>
              <a:rPr lang="en-US" sz="1400" dirty="0" smtClean="0">
                <a:latin typeface="Consolas" pitchFamily="49" charset="0"/>
                <a:cs typeface="Consolas" pitchFamily="49" charset="0"/>
              </a:rPr>
              <a:t>2011, The </a:t>
            </a:r>
            <a:r>
              <a:rPr lang="en-US" sz="1400" dirty="0" err="1" smtClean="0">
                <a:latin typeface="Consolas" pitchFamily="49" charset="0"/>
                <a:cs typeface="Consolas" pitchFamily="49" charset="0"/>
              </a:rPr>
              <a:t>Outercurve</a:t>
            </a:r>
            <a:r>
              <a:rPr lang="en-US" sz="1400" dirty="0" smtClean="0">
                <a:latin typeface="Consolas" pitchFamily="49" charset="0"/>
                <a:cs typeface="Consolas" pitchFamily="49" charset="0"/>
              </a:rPr>
              <a:t> Foundation.</a:t>
            </a:r>
            <a:endParaRPr lang="en-US" sz="1400" dirty="0">
              <a:latin typeface="Consolas" pitchFamily="49" charset="0"/>
              <a:cs typeface="Consolas" pitchFamily="49" charset="0"/>
            </a:endParaRPr>
          </a:p>
          <a:p>
            <a:endParaRPr lang="en-US" sz="1400" dirty="0">
              <a:latin typeface="Consolas" pitchFamily="49" charset="0"/>
              <a:cs typeface="Consolas" pitchFamily="49" charset="0"/>
            </a:endParaRPr>
          </a:p>
          <a:p>
            <a:r>
              <a:rPr lang="en-US" sz="1400" dirty="0">
                <a:latin typeface="Consolas" pitchFamily="49" charset="0"/>
                <a:cs typeface="Consolas" pitchFamily="49" charset="0"/>
              </a:rPr>
              <a:t>  Processed Reference </a:t>
            </a:r>
            <a:r>
              <a:rPr lang="en-US" sz="1400" dirty="0" err="1">
                <a:latin typeface="Consolas" pitchFamily="49" charset="0"/>
                <a:cs typeface="Consolas" pitchFamily="49" charset="0"/>
              </a:rPr>
              <a:t>FastA</a:t>
            </a:r>
            <a:r>
              <a:rPr lang="en-US" sz="1400" dirty="0">
                <a:latin typeface="Consolas" pitchFamily="49" charset="0"/>
                <a:cs typeface="Consolas" pitchFamily="49" charset="0"/>
              </a:rPr>
              <a:t> file: </a:t>
            </a:r>
            <a:r>
              <a:rPr lang="en-US" sz="1400" dirty="0" err="1" smtClean="0">
                <a:latin typeface="Consolas" pitchFamily="49" charset="0"/>
                <a:cs typeface="Consolas" pitchFamily="49" charset="0"/>
              </a:rPr>
              <a:t>H_pylori_ref.fasta</a:t>
            </a:r>
            <a:endParaRPr lang="en-US" sz="1400" dirty="0">
              <a:latin typeface="Consolas" pitchFamily="49" charset="0"/>
              <a:cs typeface="Consolas" pitchFamily="49" charset="0"/>
            </a:endParaRPr>
          </a:p>
          <a:p>
            <a:r>
              <a:rPr lang="en-US" sz="1400" dirty="0">
                <a:latin typeface="Consolas" pitchFamily="49" charset="0"/>
                <a:cs typeface="Consolas" pitchFamily="49" charset="0"/>
              </a:rPr>
              <a:t>            Read/Processing time: 00:00:00.0014443</a:t>
            </a:r>
          </a:p>
          <a:p>
            <a:r>
              <a:rPr lang="en-US" sz="1400" dirty="0">
                <a:latin typeface="Consolas" pitchFamily="49" charset="0"/>
                <a:cs typeface="Consolas" pitchFamily="49" charset="0"/>
              </a:rPr>
              <a:t>            File Size           : 279242</a:t>
            </a:r>
          </a:p>
          <a:p>
            <a:endParaRPr lang="en-US" sz="1400" dirty="0">
              <a:latin typeface="Consolas" pitchFamily="49" charset="0"/>
              <a:cs typeface="Consolas" pitchFamily="49" charset="0"/>
            </a:endParaRPr>
          </a:p>
          <a:p>
            <a:r>
              <a:rPr lang="en-US" sz="1400" dirty="0">
                <a:latin typeface="Consolas" pitchFamily="49" charset="0"/>
                <a:cs typeface="Consolas" pitchFamily="49" charset="0"/>
              </a:rPr>
              <a:t>  Processed Query </a:t>
            </a:r>
            <a:r>
              <a:rPr lang="en-US" sz="1400" dirty="0" err="1">
                <a:latin typeface="Consolas" pitchFamily="49" charset="0"/>
                <a:cs typeface="Consolas" pitchFamily="49" charset="0"/>
              </a:rPr>
              <a:t>FastA</a:t>
            </a:r>
            <a:r>
              <a:rPr lang="en-US" sz="1400" dirty="0">
                <a:latin typeface="Consolas" pitchFamily="49" charset="0"/>
                <a:cs typeface="Consolas" pitchFamily="49" charset="0"/>
              </a:rPr>
              <a:t> file: </a:t>
            </a:r>
            <a:r>
              <a:rPr lang="en-US" sz="1400" dirty="0" err="1" smtClean="0">
                <a:latin typeface="Consolas" pitchFamily="49" charset="0"/>
                <a:cs typeface="Consolas" pitchFamily="49" charset="0"/>
              </a:rPr>
              <a:t>H_pylori_data.fasta</a:t>
            </a:r>
            <a:endParaRPr lang="en-US" sz="1400" dirty="0">
              <a:latin typeface="Consolas" pitchFamily="49" charset="0"/>
              <a:cs typeface="Consolas" pitchFamily="49" charset="0"/>
            </a:endParaRPr>
          </a:p>
          <a:p>
            <a:r>
              <a:rPr lang="en-US" sz="1400" dirty="0">
                <a:latin typeface="Consolas" pitchFamily="49" charset="0"/>
                <a:cs typeface="Consolas" pitchFamily="49" charset="0"/>
              </a:rPr>
              <a:t>            Read/Processing time: 00:00:00.0000062</a:t>
            </a:r>
          </a:p>
          <a:p>
            <a:r>
              <a:rPr lang="en-US" sz="1400" dirty="0">
                <a:latin typeface="Consolas" pitchFamily="49" charset="0"/>
                <a:cs typeface="Consolas" pitchFamily="49" charset="0"/>
              </a:rPr>
              <a:t>            File Size           : 268919</a:t>
            </a:r>
          </a:p>
          <a:p>
            <a:r>
              <a:rPr lang="en-US" sz="1400" dirty="0">
                <a:latin typeface="Consolas" pitchFamily="49" charset="0"/>
                <a:cs typeface="Consolas" pitchFamily="49" charset="0"/>
              </a:rPr>
              <a:t>&gt;</a:t>
            </a:r>
          </a:p>
          <a:p>
            <a:r>
              <a:rPr lang="en-US" sz="1400" dirty="0">
                <a:latin typeface="Consolas" pitchFamily="49" charset="0"/>
                <a:cs typeface="Consolas" pitchFamily="49" charset="0"/>
              </a:rPr>
              <a:t>H_pyloriJ99_Eslice</a:t>
            </a:r>
          </a:p>
          <a:p>
            <a:r>
              <a:rPr lang="en-US" sz="1400" dirty="0" smtClean="0">
                <a:latin typeface="Consolas" pitchFamily="49" charset="0"/>
                <a:cs typeface="Consolas" pitchFamily="49" charset="0"/>
              </a:rPr>
              <a:t>TCACGCAACCAGACAATTTCAA ...</a:t>
            </a:r>
            <a:endParaRPr lang="en-US" sz="1400" dirty="0">
              <a:latin typeface="Consolas" pitchFamily="49" charset="0"/>
              <a:cs typeface="Consolas" pitchFamily="49" charset="0"/>
            </a:endParaRPr>
          </a:p>
        </p:txBody>
      </p:sp>
    </p:spTree>
    <p:extLst>
      <p:ext uri="{BB962C8B-B14F-4D97-AF65-F5344CB8AC3E}">
        <p14:creationId xmlns:p14="http://schemas.microsoft.com/office/powerpoint/2010/main" val="2745990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SAMUtils</a:t>
            </a:r>
            <a:r>
              <a:rPr lang="en-US" dirty="0" smtClean="0"/>
              <a:t> – SAM &lt;-&gt; BAM conversion</a:t>
            </a:r>
            <a:endParaRPr lang="en-US" dirty="0"/>
          </a:p>
        </p:txBody>
      </p:sp>
      <p:sp>
        <p:nvSpPr>
          <p:cNvPr id="3" name="Content Placeholder 2"/>
          <p:cNvSpPr>
            <a:spLocks noGrp="1"/>
          </p:cNvSpPr>
          <p:nvPr>
            <p:ph idx="1"/>
          </p:nvPr>
        </p:nvSpPr>
        <p:spPr>
          <a:xfrm>
            <a:off x="457200" y="1600200"/>
            <a:ext cx="8229600" cy="1905000"/>
          </a:xfrm>
        </p:spPr>
        <p:txBody>
          <a:bodyPr/>
          <a:lstStyle/>
          <a:p>
            <a:r>
              <a:rPr lang="en-US" dirty="0" err="1" smtClean="0"/>
              <a:t>SAMUtils</a:t>
            </a:r>
            <a:r>
              <a:rPr lang="en-US" dirty="0" smtClean="0"/>
              <a:t> works with Sequence Alignment Map (SAM/BAM) files</a:t>
            </a:r>
          </a:p>
          <a:p>
            <a:pPr lvl="1"/>
            <a:r>
              <a:rPr lang="en-US" dirty="0" smtClean="0"/>
              <a:t>view (BAM)</a:t>
            </a:r>
          </a:p>
          <a:p>
            <a:pPr lvl="1"/>
            <a:r>
              <a:rPr lang="en-US" dirty="0" smtClean="0"/>
              <a:t>import (conversion)</a:t>
            </a:r>
          </a:p>
          <a:p>
            <a:pPr lvl="1"/>
            <a:r>
              <a:rPr lang="en-US" dirty="0" smtClean="0"/>
              <a:t>merge</a:t>
            </a:r>
          </a:p>
          <a:p>
            <a:pPr lvl="1"/>
            <a:r>
              <a:rPr lang="en-US" dirty="0" smtClean="0"/>
              <a:t>index</a:t>
            </a:r>
          </a:p>
          <a:p>
            <a:endParaRPr lang="en-US" dirty="0"/>
          </a:p>
        </p:txBody>
      </p:sp>
      <p:sp>
        <p:nvSpPr>
          <p:cNvPr id="4" name="Rectangle 3"/>
          <p:cNvSpPr/>
          <p:nvPr/>
        </p:nvSpPr>
        <p:spPr>
          <a:xfrm>
            <a:off x="519953" y="3505200"/>
            <a:ext cx="838200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dirty="0">
                <a:latin typeface="Consolas" pitchFamily="49" charset="0"/>
                <a:cs typeface="Consolas" pitchFamily="49" charset="0"/>
              </a:rPr>
              <a:t>C</a:t>
            </a:r>
            <a:r>
              <a:rPr lang="en-US" dirty="0" smtClean="0">
                <a:latin typeface="Consolas" pitchFamily="49" charset="0"/>
                <a:cs typeface="Consolas" pitchFamily="49" charset="0"/>
              </a:rPr>
              <a:t>:\&gt;SAMUtils.exe </a:t>
            </a:r>
            <a:r>
              <a:rPr lang="en-US" dirty="0">
                <a:latin typeface="Consolas" pitchFamily="49" charset="0"/>
                <a:cs typeface="Consolas" pitchFamily="49" charset="0"/>
              </a:rPr>
              <a:t>view </a:t>
            </a:r>
            <a:r>
              <a:rPr lang="en-US" dirty="0" err="1" smtClean="0">
                <a:latin typeface="Consolas" pitchFamily="49" charset="0"/>
                <a:cs typeface="Consolas" pitchFamily="49" charset="0"/>
              </a:rPr>
              <a:t>SeqAlignment.bam</a:t>
            </a:r>
            <a:endParaRPr lang="en-US" dirty="0">
              <a:latin typeface="Consolas" pitchFamily="49" charset="0"/>
              <a:cs typeface="Consolas" pitchFamily="49" charset="0"/>
            </a:endParaRPr>
          </a:p>
        </p:txBody>
      </p:sp>
      <p:sp>
        <p:nvSpPr>
          <p:cNvPr id="5" name="Rectangle 4"/>
          <p:cNvSpPr/>
          <p:nvPr/>
        </p:nvSpPr>
        <p:spPr>
          <a:xfrm>
            <a:off x="519953" y="4038600"/>
            <a:ext cx="8382000" cy="230832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dirty="0">
                <a:latin typeface="Consolas" pitchFamily="49" charset="0"/>
                <a:cs typeface="Consolas" pitchFamily="49" charset="0"/>
              </a:rPr>
              <a:t>read_28833_29006_6945   99      chr20   28833   20      10M1D25M        =       28993   195     AGCT</a:t>
            </a:r>
          </a:p>
          <a:p>
            <a:r>
              <a:rPr lang="en-US" dirty="0">
                <a:latin typeface="Consolas" pitchFamily="49" charset="0"/>
                <a:cs typeface="Consolas" pitchFamily="49" charset="0"/>
              </a:rPr>
              <a:t>TAGCTAGCTACCTATATCTTGGTCTTGGCCG &lt;&lt;&lt;&lt;&lt;&lt;&lt;&lt;&lt;&lt;&lt;&lt;&lt;&lt;&lt;&lt;&lt;&lt;&lt;&lt;&lt;:&lt;9/,&amp;,22;;&lt;&lt;&lt;     NM:i:1  RG:Z:L1</a:t>
            </a:r>
          </a:p>
          <a:p>
            <a:r>
              <a:rPr lang="en-US" dirty="0">
                <a:latin typeface="Consolas" pitchFamily="49" charset="0"/>
                <a:cs typeface="Consolas" pitchFamily="49" charset="0"/>
              </a:rPr>
              <a:t>read_28701_28881_323b   147     chr20   28834   30      35M     =       28701   -168    ACCTATATCTTG</a:t>
            </a:r>
          </a:p>
          <a:p>
            <a:r>
              <a:rPr lang="en-US" dirty="0">
                <a:latin typeface="Consolas" pitchFamily="49" charset="0"/>
                <a:cs typeface="Consolas" pitchFamily="49" charset="0"/>
              </a:rPr>
              <a:t>GCCTTGGCCGATGCGGCCTTGCA &lt;&lt;&lt;&lt;&lt;;&lt;&lt;&lt;&lt;7;:&lt;&lt;&lt;6;&lt;&lt;&lt;&lt;&lt;&lt;&lt;&lt;&lt;&lt;&lt;&lt;7&lt;&lt;&lt;&lt;     MF:i:18 RG:Z:L2</a:t>
            </a:r>
          </a:p>
        </p:txBody>
      </p:sp>
    </p:spTree>
    <p:extLst>
      <p:ext uri="{BB962C8B-B14F-4D97-AF65-F5344CB8AC3E}">
        <p14:creationId xmlns:p14="http://schemas.microsoft.com/office/powerpoint/2010/main" val="34555993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3873</TotalTime>
  <Words>1705</Words>
  <Application>Microsoft Macintosh PowerPoint</Application>
  <PresentationFormat>On-screen Show (4:3)</PresentationFormat>
  <Paragraphs>213</Paragraphs>
  <Slides>25</Slides>
  <Notes>8</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Urban</vt:lpstr>
      <vt:lpstr>Introduction to .NET Bio</vt:lpstr>
      <vt:lpstr>PowerPoint Presentation</vt:lpstr>
      <vt:lpstr>Agenda</vt:lpstr>
      <vt:lpstr>What is .NET Bio?</vt:lpstr>
      <vt:lpstr>What is .NET Bio intended to do?</vt:lpstr>
      <vt:lpstr>Tools supplied in .NET Bio</vt:lpstr>
      <vt:lpstr>MumUtil – Maximal Unique Match</vt:lpstr>
      <vt:lpstr>NucmerUtil – multi alignment tool</vt:lpstr>
      <vt:lpstr>SAMUtils – SAM &lt;-&gt; BAM conversion</vt:lpstr>
      <vt:lpstr>ComparativeUtil – Sequence Assembly</vt:lpstr>
      <vt:lpstr>DeNovo Assembly</vt:lpstr>
      <vt:lpstr>Scripting support</vt:lpstr>
      <vt:lpstr>ShoRuntime</vt:lpstr>
      <vt:lpstr>Trident Scientific Workflow Workbench</vt:lpstr>
      <vt:lpstr>Excel add-in</vt:lpstr>
      <vt:lpstr>Sequence Assembler SDK sample</vt:lpstr>
      <vt:lpstr>Getting .NET Bio</vt:lpstr>
      <vt:lpstr>.NET Bio Licensing</vt:lpstr>
      <vt:lpstr>Installing .NET Bio</vt:lpstr>
      <vt:lpstr>Installing .NET Bio</vt:lpstr>
      <vt:lpstr>.NET Bio Installation</vt:lpstr>
      <vt:lpstr>Documentation</vt:lpstr>
      <vt:lpstr>Download the source code</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Intro to VS2010 and C#</dc:title>
  <dc:subject>Microsoft Biology Foundation Training</dc:subject>
  <dc:creator>Mark Smith</dc:creator>
  <cp:lastModifiedBy>Mark Smith</cp:lastModifiedBy>
  <cp:revision>551</cp:revision>
  <dcterms:created xsi:type="dcterms:W3CDTF">2010-03-12T15:40:37Z</dcterms:created>
  <dcterms:modified xsi:type="dcterms:W3CDTF">2011-10-20T20:01:26Z</dcterms:modified>
</cp:coreProperties>
</file>