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handoutMasterIdLst>
    <p:handoutMasterId r:id="rId61"/>
  </p:handoutMasterIdLst>
  <p:sldIdLst>
    <p:sldId id="256" r:id="rId2"/>
    <p:sldId id="327" r:id="rId3"/>
    <p:sldId id="292" r:id="rId4"/>
    <p:sldId id="257" r:id="rId5"/>
    <p:sldId id="326" r:id="rId6"/>
    <p:sldId id="258" r:id="rId7"/>
    <p:sldId id="259" r:id="rId8"/>
    <p:sldId id="260" r:id="rId9"/>
    <p:sldId id="262" r:id="rId10"/>
    <p:sldId id="261" r:id="rId11"/>
    <p:sldId id="265" r:id="rId12"/>
    <p:sldId id="269" r:id="rId13"/>
    <p:sldId id="272" r:id="rId14"/>
    <p:sldId id="278" r:id="rId15"/>
    <p:sldId id="286" r:id="rId16"/>
    <p:sldId id="277" r:id="rId17"/>
    <p:sldId id="303" r:id="rId18"/>
    <p:sldId id="271" r:id="rId19"/>
    <p:sldId id="279" r:id="rId20"/>
    <p:sldId id="309" r:id="rId21"/>
    <p:sldId id="293" r:id="rId22"/>
    <p:sldId id="284" r:id="rId23"/>
    <p:sldId id="285" r:id="rId24"/>
    <p:sldId id="283" r:id="rId25"/>
    <p:sldId id="281" r:id="rId26"/>
    <p:sldId id="287" r:id="rId27"/>
    <p:sldId id="288" r:id="rId28"/>
    <p:sldId id="289" r:id="rId29"/>
    <p:sldId id="290" r:id="rId30"/>
    <p:sldId id="294" r:id="rId31"/>
    <p:sldId id="295" r:id="rId32"/>
    <p:sldId id="304" r:id="rId33"/>
    <p:sldId id="291" r:id="rId34"/>
    <p:sldId id="299" r:id="rId35"/>
    <p:sldId id="321" r:id="rId36"/>
    <p:sldId id="305" r:id="rId37"/>
    <p:sldId id="307" r:id="rId38"/>
    <p:sldId id="308" r:id="rId39"/>
    <p:sldId id="306" r:id="rId40"/>
    <p:sldId id="310" r:id="rId41"/>
    <p:sldId id="311" r:id="rId42"/>
    <p:sldId id="280" r:id="rId43"/>
    <p:sldId id="296" r:id="rId44"/>
    <p:sldId id="297" r:id="rId45"/>
    <p:sldId id="298" r:id="rId46"/>
    <p:sldId id="300" r:id="rId47"/>
    <p:sldId id="301" r:id="rId48"/>
    <p:sldId id="302" r:id="rId49"/>
    <p:sldId id="312" r:id="rId50"/>
    <p:sldId id="322" r:id="rId51"/>
    <p:sldId id="324" r:id="rId52"/>
    <p:sldId id="325" r:id="rId53"/>
    <p:sldId id="323" r:id="rId54"/>
    <p:sldId id="319" r:id="rId55"/>
    <p:sldId id="313" r:id="rId56"/>
    <p:sldId id="318" r:id="rId57"/>
    <p:sldId id="320" r:id="rId58"/>
    <p:sldId id="32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33" autoAdjust="0"/>
  </p:normalViewPr>
  <p:slideViewPr>
    <p:cSldViewPr>
      <p:cViewPr varScale="1">
        <p:scale>
          <a:sx n="149" d="100"/>
          <a:sy n="149" d="100"/>
        </p:scale>
        <p:origin x="-2454" y="-102"/>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72BA6-D0B2-43AF-8BB9-3438D37F200E}" type="doc">
      <dgm:prSet loTypeId="urn:microsoft.com/office/officeart/2005/8/layout/cycle4#1" loCatId="relationship" qsTypeId="urn:microsoft.com/office/officeart/2005/8/quickstyle/simple5" qsCatId="simple" csTypeId="urn:microsoft.com/office/officeart/2005/8/colors/accent2_4" csCatId="accent2" phldr="1"/>
      <dgm:spPr/>
      <dgm:t>
        <a:bodyPr/>
        <a:lstStyle/>
        <a:p>
          <a:endParaRPr lang="en-US"/>
        </a:p>
      </dgm:t>
    </dgm:pt>
    <dgm:pt modelId="{594CE987-58F8-4A1C-B1C8-E371557E4B05}">
      <dgm:prSet phldrT="[Text]"/>
      <dgm:spPr/>
      <dgm:t>
        <a:bodyPr anchor="t"/>
        <a:lstStyle/>
        <a:p>
          <a:r>
            <a:rPr lang="en-US" dirty="0" smtClean="0">
              <a:latin typeface="Arial" pitchFamily="34" charset="0"/>
              <a:cs typeface="Arial" pitchFamily="34" charset="0"/>
            </a:rPr>
            <a:t>Common Language Runtime (CLR)</a:t>
          </a:r>
          <a:endParaRPr lang="en-US" dirty="0">
            <a:latin typeface="Arial" pitchFamily="34" charset="0"/>
            <a:cs typeface="Arial" pitchFamily="34" charset="0"/>
          </a:endParaRPr>
        </a:p>
      </dgm:t>
    </dgm:pt>
    <dgm:pt modelId="{6F8F92C5-8440-443D-96A9-C4B704242F6D}" type="parTrans" cxnId="{CF88D72E-60A5-471B-A53A-954FABB58AD4}">
      <dgm:prSet/>
      <dgm:spPr/>
      <dgm:t>
        <a:bodyPr/>
        <a:lstStyle/>
        <a:p>
          <a:endParaRPr lang="en-US">
            <a:latin typeface="Arial" pitchFamily="34" charset="0"/>
            <a:cs typeface="Arial" pitchFamily="34" charset="0"/>
          </a:endParaRPr>
        </a:p>
      </dgm:t>
    </dgm:pt>
    <dgm:pt modelId="{5CC790C9-C0C7-4E4D-8312-11BD288422CE}" type="sibTrans" cxnId="{CF88D72E-60A5-471B-A53A-954FABB58AD4}">
      <dgm:prSet/>
      <dgm:spPr/>
      <dgm:t>
        <a:bodyPr/>
        <a:lstStyle/>
        <a:p>
          <a:endParaRPr lang="en-US">
            <a:latin typeface="Arial" pitchFamily="34" charset="0"/>
            <a:cs typeface="Arial" pitchFamily="34" charset="0"/>
          </a:endParaRPr>
        </a:p>
      </dgm:t>
    </dgm:pt>
    <dgm:pt modelId="{D2B8ADEB-7D03-4653-A57A-BD5CD986201D}">
      <dgm:prSet phldrT="[Text]"/>
      <dgm:spPr/>
      <dgm:t>
        <a:bodyPr/>
        <a:lstStyle/>
        <a:p>
          <a:r>
            <a:rPr lang="en-US" dirty="0" smtClean="0">
              <a:latin typeface="Arial" pitchFamily="34" charset="0"/>
              <a:cs typeface="Arial" pitchFamily="34" charset="0"/>
            </a:rPr>
            <a:t>Runtime Services</a:t>
          </a:r>
          <a:endParaRPr lang="en-US" dirty="0">
            <a:latin typeface="Arial" pitchFamily="34" charset="0"/>
            <a:cs typeface="Arial" pitchFamily="34" charset="0"/>
          </a:endParaRPr>
        </a:p>
      </dgm:t>
    </dgm:pt>
    <dgm:pt modelId="{5FE0AB32-1DFE-4B6E-B020-910AA227291F}" type="parTrans" cxnId="{087B4922-1E65-4136-B689-83E9BA615ECA}">
      <dgm:prSet/>
      <dgm:spPr/>
      <dgm:t>
        <a:bodyPr/>
        <a:lstStyle/>
        <a:p>
          <a:endParaRPr lang="en-US">
            <a:latin typeface="Arial" pitchFamily="34" charset="0"/>
            <a:cs typeface="Arial" pitchFamily="34" charset="0"/>
          </a:endParaRPr>
        </a:p>
      </dgm:t>
    </dgm:pt>
    <dgm:pt modelId="{6EAA0E80-6971-47DC-8D70-81ED9F9880BE}" type="sibTrans" cxnId="{087B4922-1E65-4136-B689-83E9BA615ECA}">
      <dgm:prSet/>
      <dgm:spPr/>
      <dgm:t>
        <a:bodyPr/>
        <a:lstStyle/>
        <a:p>
          <a:endParaRPr lang="en-US">
            <a:latin typeface="Arial" pitchFamily="34" charset="0"/>
            <a:cs typeface="Arial" pitchFamily="34" charset="0"/>
          </a:endParaRPr>
        </a:p>
      </dgm:t>
    </dgm:pt>
    <dgm:pt modelId="{D40D40DB-6A88-4EA0-B640-FAB70835CAFC}">
      <dgm:prSet phldrT="[Text]">
        <dgm:style>
          <a:lnRef idx="0">
            <a:schemeClr val="accent1"/>
          </a:lnRef>
          <a:fillRef idx="3">
            <a:schemeClr val="accent1"/>
          </a:fillRef>
          <a:effectRef idx="3">
            <a:schemeClr val="accent1"/>
          </a:effectRef>
          <a:fontRef idx="minor">
            <a:schemeClr val="lt1"/>
          </a:fontRef>
        </dgm:style>
      </dgm:prSet>
      <dgm:spPr/>
      <dgm:t>
        <a:bodyPr anchor="t"/>
        <a:lstStyle/>
        <a:p>
          <a:r>
            <a:rPr lang="en-US" dirty="0" smtClean="0">
              <a:latin typeface="Arial" pitchFamily="34" charset="0"/>
              <a:cs typeface="Arial" pitchFamily="34" charset="0"/>
            </a:rPr>
            <a:t>Programming Languages</a:t>
          </a:r>
          <a:endParaRPr lang="en-US" dirty="0">
            <a:latin typeface="Arial" pitchFamily="34" charset="0"/>
            <a:cs typeface="Arial" pitchFamily="34" charset="0"/>
          </a:endParaRPr>
        </a:p>
      </dgm:t>
    </dgm:pt>
    <dgm:pt modelId="{DD4B969D-9F78-4F5A-B9CE-918344F4C897}" type="parTrans" cxnId="{D494994E-2CB7-483C-A737-5B6A06CA6942}">
      <dgm:prSet/>
      <dgm:spPr/>
      <dgm:t>
        <a:bodyPr/>
        <a:lstStyle/>
        <a:p>
          <a:endParaRPr lang="en-US">
            <a:latin typeface="Arial" pitchFamily="34" charset="0"/>
            <a:cs typeface="Arial" pitchFamily="34" charset="0"/>
          </a:endParaRPr>
        </a:p>
      </dgm:t>
    </dgm:pt>
    <dgm:pt modelId="{6B24C06E-B158-4398-A108-E7127BE159BF}" type="sibTrans" cxnId="{D494994E-2CB7-483C-A737-5B6A06CA6942}">
      <dgm:prSet/>
      <dgm:spPr/>
      <dgm:t>
        <a:bodyPr/>
        <a:lstStyle/>
        <a:p>
          <a:endParaRPr lang="en-US">
            <a:latin typeface="Arial" pitchFamily="34" charset="0"/>
            <a:cs typeface="Arial" pitchFamily="34" charset="0"/>
          </a:endParaRPr>
        </a:p>
      </dgm:t>
    </dgm:pt>
    <dgm:pt modelId="{FE83EB67-0D9B-4845-9866-42BD4BB729A5}">
      <dgm:prSet phldrT="[Text]"/>
      <dgm:spPr/>
      <dgm:t>
        <a:bodyPr/>
        <a:lstStyle/>
        <a:p>
          <a:r>
            <a:rPr lang="en-US" dirty="0" smtClean="0">
              <a:latin typeface="Arial" pitchFamily="34" charset="0"/>
              <a:cs typeface="Arial" pitchFamily="34" charset="0"/>
            </a:rPr>
            <a:t>C#</a:t>
          </a:r>
          <a:endParaRPr lang="en-US" dirty="0">
            <a:latin typeface="Arial" pitchFamily="34" charset="0"/>
            <a:cs typeface="Arial" pitchFamily="34" charset="0"/>
          </a:endParaRPr>
        </a:p>
      </dgm:t>
    </dgm:pt>
    <dgm:pt modelId="{A06950C8-004F-48D6-871E-257C8EB65D30}" type="parTrans" cxnId="{D7CDB156-3790-403C-8B0A-4AC27C429EF8}">
      <dgm:prSet/>
      <dgm:spPr/>
      <dgm:t>
        <a:bodyPr/>
        <a:lstStyle/>
        <a:p>
          <a:endParaRPr lang="en-US">
            <a:latin typeface="Arial" pitchFamily="34" charset="0"/>
            <a:cs typeface="Arial" pitchFamily="34" charset="0"/>
          </a:endParaRPr>
        </a:p>
      </dgm:t>
    </dgm:pt>
    <dgm:pt modelId="{E0346908-03F4-4433-B7DB-E48939514031}" type="sibTrans" cxnId="{D7CDB156-3790-403C-8B0A-4AC27C429EF8}">
      <dgm:prSet/>
      <dgm:spPr/>
      <dgm:t>
        <a:bodyPr/>
        <a:lstStyle/>
        <a:p>
          <a:endParaRPr lang="en-US">
            <a:latin typeface="Arial" pitchFamily="34" charset="0"/>
            <a:cs typeface="Arial" pitchFamily="34" charset="0"/>
          </a:endParaRPr>
        </a:p>
      </dgm:t>
    </dgm:pt>
    <dgm:pt modelId="{33786AB7-7DB3-4DD9-97F5-A6EC24EA9DB4}">
      <dgm:prSet phldrT="[Text]"/>
      <dgm:spPr/>
      <dgm:t>
        <a:bodyPr/>
        <a:lstStyle/>
        <a:p>
          <a:r>
            <a:rPr lang="en-US" dirty="0" smtClean="0">
              <a:latin typeface="Arial" pitchFamily="34" charset="0"/>
              <a:cs typeface="Arial" pitchFamily="34" charset="0"/>
            </a:rPr>
            <a:t>Visual Studio 2010</a:t>
          </a:r>
          <a:endParaRPr lang="en-US" dirty="0">
            <a:latin typeface="Arial" pitchFamily="34" charset="0"/>
            <a:cs typeface="Arial" pitchFamily="34" charset="0"/>
          </a:endParaRPr>
        </a:p>
      </dgm:t>
    </dgm:pt>
    <dgm:pt modelId="{9F1863E7-B823-40E4-94EF-4B1A3F70D76D}" type="parTrans" cxnId="{FCB79999-86D9-4502-A615-0990F93FFD34}">
      <dgm:prSet/>
      <dgm:spPr/>
      <dgm:t>
        <a:bodyPr/>
        <a:lstStyle/>
        <a:p>
          <a:endParaRPr lang="en-US">
            <a:latin typeface="Arial" pitchFamily="34" charset="0"/>
            <a:cs typeface="Arial" pitchFamily="34" charset="0"/>
          </a:endParaRPr>
        </a:p>
      </dgm:t>
    </dgm:pt>
    <dgm:pt modelId="{E461E693-6152-41AC-813F-3374ED5B368E}" type="sibTrans" cxnId="{FCB79999-86D9-4502-A615-0990F93FFD34}">
      <dgm:prSet/>
      <dgm:spPr/>
      <dgm:t>
        <a:bodyPr/>
        <a:lstStyle/>
        <a:p>
          <a:endParaRPr lang="en-US">
            <a:latin typeface="Arial" pitchFamily="34" charset="0"/>
            <a:cs typeface="Arial" pitchFamily="34" charset="0"/>
          </a:endParaRPr>
        </a:p>
      </dgm:t>
    </dgm:pt>
    <dgm:pt modelId="{7F1E5470-9FBC-4032-B4C5-D33E655BE65A}">
      <dgm:prSet phldrT="[Text]"/>
      <dgm:spPr/>
      <dgm:t>
        <a:bodyPr anchor="ctr"/>
        <a:lstStyle/>
        <a:p>
          <a:r>
            <a:rPr lang="en-US" dirty="0" smtClean="0">
              <a:latin typeface="Arial" pitchFamily="34" charset="0"/>
              <a:cs typeface="Arial" pitchFamily="34" charset="0"/>
            </a:rPr>
            <a:t>Class</a:t>
          </a:r>
        </a:p>
        <a:p>
          <a:r>
            <a:rPr lang="en-US" dirty="0" smtClean="0">
              <a:latin typeface="Arial" pitchFamily="34" charset="0"/>
              <a:cs typeface="Arial" pitchFamily="34" charset="0"/>
            </a:rPr>
            <a:t>Libraries</a:t>
          </a:r>
          <a:endParaRPr lang="en-US" dirty="0">
            <a:latin typeface="Arial" pitchFamily="34" charset="0"/>
            <a:cs typeface="Arial" pitchFamily="34" charset="0"/>
          </a:endParaRPr>
        </a:p>
      </dgm:t>
    </dgm:pt>
    <dgm:pt modelId="{990BB352-C206-4139-809D-6F87B7464298}" type="parTrans" cxnId="{F29BA663-E5BF-4158-895C-809A5EF7D590}">
      <dgm:prSet/>
      <dgm:spPr/>
      <dgm:t>
        <a:bodyPr/>
        <a:lstStyle/>
        <a:p>
          <a:endParaRPr lang="en-US">
            <a:latin typeface="Arial" pitchFamily="34" charset="0"/>
            <a:cs typeface="Arial" pitchFamily="34" charset="0"/>
          </a:endParaRPr>
        </a:p>
      </dgm:t>
    </dgm:pt>
    <dgm:pt modelId="{2839477F-7E0E-48E7-8605-63D7F94A1911}" type="sibTrans" cxnId="{F29BA663-E5BF-4158-895C-809A5EF7D590}">
      <dgm:prSet/>
      <dgm:spPr/>
      <dgm:t>
        <a:bodyPr/>
        <a:lstStyle/>
        <a:p>
          <a:endParaRPr lang="en-US">
            <a:latin typeface="Arial" pitchFamily="34" charset="0"/>
            <a:cs typeface="Arial" pitchFamily="34" charset="0"/>
          </a:endParaRPr>
        </a:p>
      </dgm:t>
    </dgm:pt>
    <dgm:pt modelId="{ED6DBD59-E099-46E1-8505-7C558FE19306}">
      <dgm:prSet phldrT="[Text]"/>
      <dgm:spPr/>
      <dgm:t>
        <a:bodyPr anchor="t"/>
        <a:lstStyle/>
        <a:p>
          <a:pPr>
            <a:lnSpc>
              <a:spcPct val="100000"/>
            </a:lnSpc>
          </a:pPr>
          <a:r>
            <a:rPr lang="en-US" dirty="0" smtClean="0">
              <a:latin typeface="Arial" pitchFamily="34" charset="0"/>
              <a:cs typeface="Arial" pitchFamily="34" charset="0"/>
            </a:rPr>
            <a:t>Core classes</a:t>
          </a:r>
          <a:endParaRPr lang="en-US" dirty="0">
            <a:latin typeface="Arial" pitchFamily="34" charset="0"/>
            <a:cs typeface="Arial" pitchFamily="34" charset="0"/>
          </a:endParaRPr>
        </a:p>
      </dgm:t>
    </dgm:pt>
    <dgm:pt modelId="{E192C74C-E2A8-4715-B72F-ED6698731128}" type="parTrans" cxnId="{DE2EADF7-161D-4C24-BD99-BA5FFB72DD1E}">
      <dgm:prSet/>
      <dgm:spPr/>
      <dgm:t>
        <a:bodyPr/>
        <a:lstStyle/>
        <a:p>
          <a:endParaRPr lang="en-US">
            <a:latin typeface="Arial" pitchFamily="34" charset="0"/>
            <a:cs typeface="Arial" pitchFamily="34" charset="0"/>
          </a:endParaRPr>
        </a:p>
      </dgm:t>
    </dgm:pt>
    <dgm:pt modelId="{9CB190DA-B0C9-4873-9CFA-3C1A278258D1}" type="sibTrans" cxnId="{DE2EADF7-161D-4C24-BD99-BA5FFB72DD1E}">
      <dgm:prSet/>
      <dgm:spPr/>
      <dgm:t>
        <a:bodyPr/>
        <a:lstStyle/>
        <a:p>
          <a:endParaRPr lang="en-US">
            <a:latin typeface="Arial" pitchFamily="34" charset="0"/>
            <a:cs typeface="Arial" pitchFamily="34" charset="0"/>
          </a:endParaRPr>
        </a:p>
      </dgm:t>
    </dgm:pt>
    <dgm:pt modelId="{B4FBEAD7-81B5-4936-B3E9-736C0B2F2D0A}">
      <dgm:prSet phldrT="[Text]"/>
      <dgm:spPr/>
      <dgm:t>
        <a:bodyPr/>
        <a:lstStyle/>
        <a:p>
          <a:r>
            <a:rPr lang="en-US" dirty="0" smtClean="0">
              <a:latin typeface="Arial" pitchFamily="34" charset="0"/>
              <a:cs typeface="Arial" pitchFamily="34" charset="0"/>
            </a:rPr>
            <a:t>Security</a:t>
          </a:r>
          <a:endParaRPr lang="en-US" dirty="0">
            <a:latin typeface="Arial" pitchFamily="34" charset="0"/>
            <a:cs typeface="Arial" pitchFamily="34" charset="0"/>
          </a:endParaRPr>
        </a:p>
      </dgm:t>
    </dgm:pt>
    <dgm:pt modelId="{D37683D6-B867-43E4-A188-8F9D67A935CC}" type="parTrans" cxnId="{A17DFA7E-8E6D-4722-9E91-DEFA3F63CD81}">
      <dgm:prSet/>
      <dgm:spPr/>
      <dgm:t>
        <a:bodyPr/>
        <a:lstStyle/>
        <a:p>
          <a:endParaRPr lang="en-US">
            <a:latin typeface="Arial" pitchFamily="34" charset="0"/>
            <a:cs typeface="Arial" pitchFamily="34" charset="0"/>
          </a:endParaRPr>
        </a:p>
      </dgm:t>
    </dgm:pt>
    <dgm:pt modelId="{EFC5F8C7-7B68-4E4F-86C0-295878F912CB}" type="sibTrans" cxnId="{A17DFA7E-8E6D-4722-9E91-DEFA3F63CD81}">
      <dgm:prSet/>
      <dgm:spPr/>
      <dgm:t>
        <a:bodyPr/>
        <a:lstStyle/>
        <a:p>
          <a:endParaRPr lang="en-US">
            <a:latin typeface="Arial" pitchFamily="34" charset="0"/>
            <a:cs typeface="Arial" pitchFamily="34" charset="0"/>
          </a:endParaRPr>
        </a:p>
      </dgm:t>
    </dgm:pt>
    <dgm:pt modelId="{BF9BF3FA-DA11-4181-B87E-8914947B49B2}">
      <dgm:prSet phldrT="[Text]"/>
      <dgm:spPr/>
      <dgm:t>
        <a:bodyPr/>
        <a:lstStyle/>
        <a:p>
          <a:r>
            <a:rPr lang="en-US" dirty="0" smtClean="0">
              <a:latin typeface="Arial" pitchFamily="34" charset="0"/>
              <a:cs typeface="Arial" pitchFamily="34" charset="0"/>
            </a:rPr>
            <a:t>Garbage Collector</a:t>
          </a:r>
          <a:endParaRPr lang="en-US" dirty="0">
            <a:latin typeface="Arial" pitchFamily="34" charset="0"/>
            <a:cs typeface="Arial" pitchFamily="34" charset="0"/>
          </a:endParaRPr>
        </a:p>
      </dgm:t>
    </dgm:pt>
    <dgm:pt modelId="{F7B47D1E-2BF1-4837-8EA5-CDBD975EADE5}" type="parTrans" cxnId="{DE951462-2D63-4F93-B02B-9545A6012D16}">
      <dgm:prSet/>
      <dgm:spPr/>
      <dgm:t>
        <a:bodyPr/>
        <a:lstStyle/>
        <a:p>
          <a:endParaRPr lang="en-US">
            <a:latin typeface="Arial" pitchFamily="34" charset="0"/>
            <a:cs typeface="Arial" pitchFamily="34" charset="0"/>
          </a:endParaRPr>
        </a:p>
      </dgm:t>
    </dgm:pt>
    <dgm:pt modelId="{4A0D6916-8B4D-4221-8B63-60BB50C04D0A}" type="sibTrans" cxnId="{DE951462-2D63-4F93-B02B-9545A6012D16}">
      <dgm:prSet/>
      <dgm:spPr/>
      <dgm:t>
        <a:bodyPr/>
        <a:lstStyle/>
        <a:p>
          <a:endParaRPr lang="en-US">
            <a:latin typeface="Arial" pitchFamily="34" charset="0"/>
            <a:cs typeface="Arial" pitchFamily="34" charset="0"/>
          </a:endParaRPr>
        </a:p>
      </dgm:t>
    </dgm:pt>
    <dgm:pt modelId="{4FD0B9A1-2D14-4932-B242-E283D683925B}">
      <dgm:prSet/>
      <dgm:spPr/>
      <dgm:t>
        <a:bodyPr/>
        <a:lstStyle/>
        <a:p>
          <a:r>
            <a:rPr lang="en-US" dirty="0" smtClean="0">
              <a:latin typeface="Arial" pitchFamily="34" charset="0"/>
              <a:cs typeface="Arial" pitchFamily="34" charset="0"/>
            </a:rPr>
            <a:t>F#</a:t>
          </a:r>
        </a:p>
      </dgm:t>
    </dgm:pt>
    <dgm:pt modelId="{929B7F08-B93D-49B0-AFE1-470B88D8DC8B}" type="parTrans" cxnId="{136FFA42-2E59-48CC-8ABD-C28E2C9EEF2D}">
      <dgm:prSet/>
      <dgm:spPr/>
      <dgm:t>
        <a:bodyPr/>
        <a:lstStyle/>
        <a:p>
          <a:endParaRPr lang="en-US">
            <a:latin typeface="Arial" pitchFamily="34" charset="0"/>
            <a:cs typeface="Arial" pitchFamily="34" charset="0"/>
          </a:endParaRPr>
        </a:p>
      </dgm:t>
    </dgm:pt>
    <dgm:pt modelId="{5403A81D-20C5-46D9-A164-1F7F93B549C3}" type="sibTrans" cxnId="{136FFA42-2E59-48CC-8ABD-C28E2C9EEF2D}">
      <dgm:prSet/>
      <dgm:spPr/>
      <dgm:t>
        <a:bodyPr/>
        <a:lstStyle/>
        <a:p>
          <a:endParaRPr lang="en-US">
            <a:latin typeface="Arial" pitchFamily="34" charset="0"/>
            <a:cs typeface="Arial" pitchFamily="34" charset="0"/>
          </a:endParaRPr>
        </a:p>
      </dgm:t>
    </dgm:pt>
    <dgm:pt modelId="{3E3BC652-2716-42CA-8DDA-625B9649F9A7}">
      <dgm:prSet/>
      <dgm:spPr/>
      <dgm:t>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dgm:t>
    </dgm:pt>
    <dgm:pt modelId="{DEA3C0C1-C7B2-4E9C-9E0B-10E2BC8E4F0A}" type="parTrans" cxnId="{547B9011-DA5D-4018-A0C6-7C9A0AF46E8D}">
      <dgm:prSet/>
      <dgm:spPr/>
      <dgm:t>
        <a:bodyPr/>
        <a:lstStyle/>
        <a:p>
          <a:endParaRPr lang="en-US">
            <a:latin typeface="Arial" pitchFamily="34" charset="0"/>
            <a:cs typeface="Arial" pitchFamily="34" charset="0"/>
          </a:endParaRPr>
        </a:p>
      </dgm:t>
    </dgm:pt>
    <dgm:pt modelId="{9D573A83-B179-4B1C-BD27-837D55547194}" type="sibTrans" cxnId="{547B9011-DA5D-4018-A0C6-7C9A0AF46E8D}">
      <dgm:prSet/>
      <dgm:spPr/>
      <dgm:t>
        <a:bodyPr/>
        <a:lstStyle/>
        <a:p>
          <a:endParaRPr lang="en-US">
            <a:latin typeface="Arial" pitchFamily="34" charset="0"/>
            <a:cs typeface="Arial" pitchFamily="34" charset="0"/>
          </a:endParaRPr>
        </a:p>
      </dgm:t>
    </dgm:pt>
    <dgm:pt modelId="{F0432D5D-096B-44F5-987A-70E251966F24}">
      <dgm:prSet phldrT="[Text]"/>
      <dgm:spPr/>
      <dgm:t>
        <a:bodyPr/>
        <a:lstStyle/>
        <a:p>
          <a:r>
            <a:rPr lang="en-US" dirty="0" smtClean="0">
              <a:latin typeface="Arial" pitchFamily="34" charset="0"/>
              <a:cs typeface="Arial" pitchFamily="34" charset="0"/>
            </a:rPr>
            <a:t>VB.NET</a:t>
          </a:r>
          <a:endParaRPr lang="en-US" dirty="0">
            <a:latin typeface="Arial" pitchFamily="34" charset="0"/>
            <a:cs typeface="Arial" pitchFamily="34" charset="0"/>
          </a:endParaRPr>
        </a:p>
      </dgm:t>
    </dgm:pt>
    <dgm:pt modelId="{ACED74B5-7953-4EB4-B8EB-1FBDE7EC1952}" type="parTrans" cxnId="{810F7277-C497-4B10-B417-AD6B9A2CED7B}">
      <dgm:prSet/>
      <dgm:spPr/>
      <dgm:t>
        <a:bodyPr/>
        <a:lstStyle/>
        <a:p>
          <a:endParaRPr lang="en-US">
            <a:latin typeface="Arial" pitchFamily="34" charset="0"/>
            <a:cs typeface="Arial" pitchFamily="34" charset="0"/>
          </a:endParaRPr>
        </a:p>
      </dgm:t>
    </dgm:pt>
    <dgm:pt modelId="{0540340A-EF91-4D37-9C77-5857CB117DFD}" type="sibTrans" cxnId="{810F7277-C497-4B10-B417-AD6B9A2CED7B}">
      <dgm:prSet/>
      <dgm:spPr/>
      <dgm:t>
        <a:bodyPr/>
        <a:lstStyle/>
        <a:p>
          <a:endParaRPr lang="en-US">
            <a:latin typeface="Arial" pitchFamily="34" charset="0"/>
            <a:cs typeface="Arial" pitchFamily="34" charset="0"/>
          </a:endParaRPr>
        </a:p>
      </dgm:t>
    </dgm:pt>
    <dgm:pt modelId="{2708FA2C-0B83-442B-A195-7E5A9E808AC2}">
      <dgm:prSet phldrT="[Text]"/>
      <dgm:spPr/>
      <dgm:t>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dgm:t>
    </dgm:pt>
    <dgm:pt modelId="{3CFDCCA9-BC1E-44AD-B255-8D8DE8B4E46E}" type="parTrans" cxnId="{5E52A0E8-4772-40AF-8D46-0AAF4DB8E738}">
      <dgm:prSet/>
      <dgm:spPr/>
      <dgm:t>
        <a:bodyPr/>
        <a:lstStyle/>
        <a:p>
          <a:endParaRPr lang="en-US">
            <a:latin typeface="Arial" pitchFamily="34" charset="0"/>
            <a:cs typeface="Arial" pitchFamily="34" charset="0"/>
          </a:endParaRPr>
        </a:p>
      </dgm:t>
    </dgm:pt>
    <dgm:pt modelId="{5F18348C-9A11-43D7-AF1A-585894622FB1}" type="sibTrans" cxnId="{5E52A0E8-4772-40AF-8D46-0AAF4DB8E738}">
      <dgm:prSet/>
      <dgm:spPr/>
      <dgm:t>
        <a:bodyPr/>
        <a:lstStyle/>
        <a:p>
          <a:endParaRPr lang="en-US">
            <a:latin typeface="Arial" pitchFamily="34" charset="0"/>
            <a:cs typeface="Arial" pitchFamily="34" charset="0"/>
          </a:endParaRPr>
        </a:p>
      </dgm:t>
    </dgm:pt>
    <dgm:pt modelId="{D4D1BC34-407A-47A5-8E53-06A85DD7D36C}">
      <dgm:prSet phldrT="[Text]"/>
      <dgm:spPr/>
      <dgm:t>
        <a:bodyPr anchor="t"/>
        <a:lstStyle/>
        <a:p>
          <a:pPr>
            <a:lnSpc>
              <a:spcPct val="100000"/>
            </a:lnSpc>
          </a:pPr>
          <a:r>
            <a:rPr lang="en-US" dirty="0" smtClean="0">
              <a:latin typeface="Arial" pitchFamily="34" charset="0"/>
              <a:cs typeface="Arial" pitchFamily="34" charset="0"/>
            </a:rPr>
            <a:t>I/O</a:t>
          </a:r>
          <a:endParaRPr lang="en-US" dirty="0">
            <a:latin typeface="Arial" pitchFamily="34" charset="0"/>
            <a:cs typeface="Arial" pitchFamily="34" charset="0"/>
          </a:endParaRPr>
        </a:p>
      </dgm:t>
    </dgm:pt>
    <dgm:pt modelId="{755620F9-5D60-494A-8ACF-6FBA815512F4}" type="parTrans" cxnId="{E121DD98-2C9B-4B2F-ACE5-31D866AEEDC9}">
      <dgm:prSet/>
      <dgm:spPr/>
      <dgm:t>
        <a:bodyPr/>
        <a:lstStyle/>
        <a:p>
          <a:endParaRPr lang="en-US">
            <a:latin typeface="Arial" pitchFamily="34" charset="0"/>
            <a:cs typeface="Arial" pitchFamily="34" charset="0"/>
          </a:endParaRPr>
        </a:p>
      </dgm:t>
    </dgm:pt>
    <dgm:pt modelId="{D54DD01F-1CE4-4EA8-BFB1-B03E04D77137}" type="sibTrans" cxnId="{E121DD98-2C9B-4B2F-ACE5-31D866AEEDC9}">
      <dgm:prSet/>
      <dgm:spPr/>
      <dgm:t>
        <a:bodyPr/>
        <a:lstStyle/>
        <a:p>
          <a:endParaRPr lang="en-US">
            <a:latin typeface="Arial" pitchFamily="34" charset="0"/>
            <a:cs typeface="Arial" pitchFamily="34" charset="0"/>
          </a:endParaRPr>
        </a:p>
      </dgm:t>
    </dgm:pt>
    <dgm:pt modelId="{E90E0693-DFBF-4CE8-BEDD-6318064DF538}">
      <dgm:prSet phldrT="[Text]"/>
      <dgm:spPr/>
      <dgm:t>
        <a:bodyPr anchor="t"/>
        <a:lstStyle/>
        <a:p>
          <a:pPr>
            <a:lnSpc>
              <a:spcPct val="100000"/>
            </a:lnSpc>
          </a:pPr>
          <a:r>
            <a:rPr lang="en-US" dirty="0" smtClean="0">
              <a:latin typeface="Arial" pitchFamily="34" charset="0"/>
              <a:cs typeface="Arial" pitchFamily="34" charset="0"/>
            </a:rPr>
            <a:t>GUI</a:t>
          </a:r>
          <a:endParaRPr lang="en-US" dirty="0">
            <a:latin typeface="Arial" pitchFamily="34" charset="0"/>
            <a:cs typeface="Arial" pitchFamily="34" charset="0"/>
          </a:endParaRPr>
        </a:p>
      </dgm:t>
    </dgm:pt>
    <dgm:pt modelId="{29235954-C822-49F6-8C73-2B63F862B491}" type="parTrans" cxnId="{D3096990-6790-4DE7-B977-5A2A30AD6F52}">
      <dgm:prSet/>
      <dgm:spPr/>
      <dgm:t>
        <a:bodyPr/>
        <a:lstStyle/>
        <a:p>
          <a:endParaRPr lang="en-US">
            <a:latin typeface="Arial" pitchFamily="34" charset="0"/>
            <a:cs typeface="Arial" pitchFamily="34" charset="0"/>
          </a:endParaRPr>
        </a:p>
      </dgm:t>
    </dgm:pt>
    <dgm:pt modelId="{39026844-E61D-493F-8595-CDF9AD6BD973}" type="sibTrans" cxnId="{D3096990-6790-4DE7-B977-5A2A30AD6F52}">
      <dgm:prSet/>
      <dgm:spPr/>
      <dgm:t>
        <a:bodyPr/>
        <a:lstStyle/>
        <a:p>
          <a:endParaRPr lang="en-US">
            <a:latin typeface="Arial" pitchFamily="34" charset="0"/>
            <a:cs typeface="Arial" pitchFamily="34" charset="0"/>
          </a:endParaRPr>
        </a:p>
      </dgm:t>
    </dgm:pt>
    <dgm:pt modelId="{D27E985F-A556-4648-BF4E-294B941FBF4D}">
      <dgm:prSet phldrT="[Text]"/>
      <dgm:spPr/>
      <dgm:t>
        <a:bodyPr anchor="t"/>
        <a:lstStyle/>
        <a:p>
          <a:pPr>
            <a:lnSpc>
              <a:spcPct val="100000"/>
            </a:lnSpc>
          </a:pPr>
          <a:r>
            <a:rPr lang="en-US" dirty="0" smtClean="0">
              <a:latin typeface="Arial" pitchFamily="34" charset="0"/>
              <a:cs typeface="Arial" pitchFamily="34" charset="0"/>
            </a:rPr>
            <a:t>Custom classes</a:t>
          </a:r>
          <a:endParaRPr lang="en-US" dirty="0">
            <a:latin typeface="Arial" pitchFamily="34" charset="0"/>
            <a:cs typeface="Arial" pitchFamily="34" charset="0"/>
          </a:endParaRPr>
        </a:p>
      </dgm:t>
    </dgm:pt>
    <dgm:pt modelId="{873FA2E0-E60A-459E-A31B-8D56D3BE61CB}" type="parTrans" cxnId="{2D622BFA-ABA2-464D-8C1A-719C2CDCF632}">
      <dgm:prSet/>
      <dgm:spPr/>
      <dgm:t>
        <a:bodyPr/>
        <a:lstStyle/>
        <a:p>
          <a:endParaRPr lang="en-US">
            <a:latin typeface="Arial" pitchFamily="34" charset="0"/>
            <a:cs typeface="Arial" pitchFamily="34" charset="0"/>
          </a:endParaRPr>
        </a:p>
      </dgm:t>
    </dgm:pt>
    <dgm:pt modelId="{810DEA69-D7A0-4D8F-9A2F-A140EB395AAC}" type="sibTrans" cxnId="{2D622BFA-ABA2-464D-8C1A-719C2CDCF632}">
      <dgm:prSet/>
      <dgm:spPr/>
      <dgm:t>
        <a:bodyPr/>
        <a:lstStyle/>
        <a:p>
          <a:endParaRPr lang="en-US">
            <a:latin typeface="Arial" pitchFamily="34" charset="0"/>
            <a:cs typeface="Arial" pitchFamily="34" charset="0"/>
          </a:endParaRPr>
        </a:p>
      </dgm:t>
    </dgm:pt>
    <dgm:pt modelId="{AC7EA2E6-841F-458E-BFFF-80296DA41DB3}">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latin typeface="Arial" pitchFamily="34" charset="0"/>
              <a:cs typeface="Arial" pitchFamily="34" charset="0"/>
            </a:rPr>
            <a:t>Tools</a:t>
          </a:r>
          <a:endParaRPr lang="en-US" dirty="0">
            <a:latin typeface="Arial" pitchFamily="34" charset="0"/>
            <a:cs typeface="Arial" pitchFamily="34" charset="0"/>
          </a:endParaRPr>
        </a:p>
      </dgm:t>
    </dgm:pt>
    <dgm:pt modelId="{1B8C0958-B8B5-40F7-867F-4EC54A4443FE}" type="sibTrans" cxnId="{82AA24D1-6E03-455F-9EAB-DCDB357C623E}">
      <dgm:prSet/>
      <dgm:spPr/>
      <dgm:t>
        <a:bodyPr/>
        <a:lstStyle/>
        <a:p>
          <a:endParaRPr lang="en-US">
            <a:latin typeface="Arial" pitchFamily="34" charset="0"/>
            <a:cs typeface="Arial" pitchFamily="34" charset="0"/>
          </a:endParaRPr>
        </a:p>
      </dgm:t>
    </dgm:pt>
    <dgm:pt modelId="{31284C64-8A1F-4A3E-A76F-1A13E77A4D74}" type="parTrans" cxnId="{82AA24D1-6E03-455F-9EAB-DCDB357C623E}">
      <dgm:prSet/>
      <dgm:spPr/>
      <dgm:t>
        <a:bodyPr/>
        <a:lstStyle/>
        <a:p>
          <a:endParaRPr lang="en-US">
            <a:latin typeface="Arial" pitchFamily="34" charset="0"/>
            <a:cs typeface="Arial" pitchFamily="34" charset="0"/>
          </a:endParaRPr>
        </a:p>
      </dgm:t>
    </dgm:pt>
    <dgm:pt modelId="{76D2A6E2-78AB-44BF-983F-728797F91BC2}">
      <dgm:prSet phldrT="[Text]"/>
      <dgm:spPr/>
      <dgm:t>
        <a:bodyPr/>
        <a:lstStyle/>
        <a:p>
          <a:r>
            <a:rPr lang="en-US" dirty="0" smtClean="0">
              <a:latin typeface="Arial" pitchFamily="34" charset="0"/>
              <a:cs typeface="Arial" pitchFamily="34" charset="0"/>
            </a:rPr>
            <a:t>Compilers</a:t>
          </a:r>
          <a:endParaRPr lang="en-US" dirty="0">
            <a:latin typeface="Arial" pitchFamily="34" charset="0"/>
            <a:cs typeface="Arial" pitchFamily="34" charset="0"/>
          </a:endParaRPr>
        </a:p>
      </dgm:t>
    </dgm:pt>
    <dgm:pt modelId="{DD97922A-ED71-4DE2-9544-63260EDCCBF4}" type="parTrans" cxnId="{6B21D5CF-0AB7-43FA-8021-6F69B30927D2}">
      <dgm:prSet/>
      <dgm:spPr/>
      <dgm:t>
        <a:bodyPr/>
        <a:lstStyle/>
        <a:p>
          <a:endParaRPr lang="en-US">
            <a:latin typeface="Arial" pitchFamily="34" charset="0"/>
            <a:cs typeface="Arial" pitchFamily="34" charset="0"/>
          </a:endParaRPr>
        </a:p>
      </dgm:t>
    </dgm:pt>
    <dgm:pt modelId="{D4F9216F-13AD-4782-839F-02AC21B28D0A}" type="sibTrans" cxnId="{6B21D5CF-0AB7-43FA-8021-6F69B30927D2}">
      <dgm:prSet/>
      <dgm:spPr/>
      <dgm:t>
        <a:bodyPr/>
        <a:lstStyle/>
        <a:p>
          <a:endParaRPr lang="en-US">
            <a:latin typeface="Arial" pitchFamily="34" charset="0"/>
            <a:cs typeface="Arial" pitchFamily="34" charset="0"/>
          </a:endParaRPr>
        </a:p>
      </dgm:t>
    </dgm:pt>
    <dgm:pt modelId="{C48C0DD7-12B0-4D73-9C5D-E056EE5476E4}">
      <dgm:prSet phldrT="[Text]"/>
      <dgm:spPr/>
      <dgm:t>
        <a:bodyPr/>
        <a:lstStyle/>
        <a:p>
          <a:r>
            <a:rPr lang="en-US" dirty="0" smtClean="0">
              <a:latin typeface="Arial" pitchFamily="34" charset="0"/>
              <a:cs typeface="Arial" pitchFamily="34" charset="0"/>
            </a:rPr>
            <a:t>.NET Reflector + ILDASM</a:t>
          </a:r>
          <a:endParaRPr lang="en-US" dirty="0">
            <a:latin typeface="Arial" pitchFamily="34" charset="0"/>
            <a:cs typeface="Arial" pitchFamily="34" charset="0"/>
          </a:endParaRPr>
        </a:p>
      </dgm:t>
    </dgm:pt>
    <dgm:pt modelId="{76176942-9CE5-49BB-AD11-04CB61AF12A9}" type="parTrans" cxnId="{B5159DA9-7AE1-4BE9-BC78-8B4E245F54AF}">
      <dgm:prSet/>
      <dgm:spPr/>
      <dgm:t>
        <a:bodyPr/>
        <a:lstStyle/>
        <a:p>
          <a:endParaRPr lang="en-US">
            <a:latin typeface="Arial" pitchFamily="34" charset="0"/>
            <a:cs typeface="Arial" pitchFamily="34" charset="0"/>
          </a:endParaRPr>
        </a:p>
      </dgm:t>
    </dgm:pt>
    <dgm:pt modelId="{34195AC1-953C-4B66-A1C5-EFA885C71209}" type="sibTrans" cxnId="{B5159DA9-7AE1-4BE9-BC78-8B4E245F54AF}">
      <dgm:prSet/>
      <dgm:spPr/>
      <dgm:t>
        <a:bodyPr/>
        <a:lstStyle/>
        <a:p>
          <a:endParaRPr lang="en-US">
            <a:latin typeface="Arial" pitchFamily="34" charset="0"/>
            <a:cs typeface="Arial" pitchFamily="34" charset="0"/>
          </a:endParaRPr>
        </a:p>
      </dgm:t>
    </dgm:pt>
    <dgm:pt modelId="{3F677B9F-920E-42A1-986D-DE2519E0FC6E}" type="pres">
      <dgm:prSet presAssocID="{B9072BA6-D0B2-43AF-8BB9-3438D37F200E}" presName="cycleMatrixDiagram" presStyleCnt="0">
        <dgm:presLayoutVars>
          <dgm:chMax val="1"/>
          <dgm:dir/>
          <dgm:animLvl val="lvl"/>
          <dgm:resizeHandles val="exact"/>
        </dgm:presLayoutVars>
      </dgm:prSet>
      <dgm:spPr/>
      <dgm:t>
        <a:bodyPr/>
        <a:lstStyle/>
        <a:p>
          <a:endParaRPr lang="en-US"/>
        </a:p>
      </dgm:t>
    </dgm:pt>
    <dgm:pt modelId="{9FA1722C-C7DC-42E6-AC63-B9D84930D492}" type="pres">
      <dgm:prSet presAssocID="{B9072BA6-D0B2-43AF-8BB9-3438D37F200E}" presName="children" presStyleCnt="0"/>
      <dgm:spPr/>
    </dgm:pt>
    <dgm:pt modelId="{D27BDFFF-4E3F-4C2A-9A0B-CECEDB576A85}" type="pres">
      <dgm:prSet presAssocID="{B9072BA6-D0B2-43AF-8BB9-3438D37F200E}" presName="child1group" presStyleCnt="0"/>
      <dgm:spPr/>
    </dgm:pt>
    <dgm:pt modelId="{330C85BC-307C-45CC-A85A-07541594920E}" type="pres">
      <dgm:prSet presAssocID="{B9072BA6-D0B2-43AF-8BB9-3438D37F200E}" presName="child1" presStyleLbl="bgAcc1" presStyleIdx="0" presStyleCnt="4" custScaleX="133937" custLinFactNeighborX="-19499"/>
      <dgm:spPr/>
      <dgm:t>
        <a:bodyPr/>
        <a:lstStyle/>
        <a:p>
          <a:endParaRPr lang="en-US"/>
        </a:p>
      </dgm:t>
    </dgm:pt>
    <dgm:pt modelId="{3EA15873-E78A-46F9-96E6-11641DF706BB}" type="pres">
      <dgm:prSet presAssocID="{B9072BA6-D0B2-43AF-8BB9-3438D37F200E}" presName="child1Text" presStyleLbl="bgAcc1" presStyleIdx="0" presStyleCnt="4">
        <dgm:presLayoutVars>
          <dgm:bulletEnabled val="1"/>
        </dgm:presLayoutVars>
      </dgm:prSet>
      <dgm:spPr/>
      <dgm:t>
        <a:bodyPr/>
        <a:lstStyle/>
        <a:p>
          <a:endParaRPr lang="en-US"/>
        </a:p>
      </dgm:t>
    </dgm:pt>
    <dgm:pt modelId="{C8E59453-13F9-418D-8642-F1CEC6950336}" type="pres">
      <dgm:prSet presAssocID="{B9072BA6-D0B2-43AF-8BB9-3438D37F200E}" presName="child2group" presStyleCnt="0"/>
      <dgm:spPr/>
    </dgm:pt>
    <dgm:pt modelId="{E48CA190-9A72-4E7E-B5CB-FA05F462ED33}" type="pres">
      <dgm:prSet presAssocID="{B9072BA6-D0B2-43AF-8BB9-3438D37F200E}" presName="child2" presStyleLbl="bgAcc1" presStyleIdx="1" presStyleCnt="4" custScaleX="141081" custLinFactNeighborX="16224"/>
      <dgm:spPr/>
      <dgm:t>
        <a:bodyPr/>
        <a:lstStyle/>
        <a:p>
          <a:endParaRPr lang="en-US"/>
        </a:p>
      </dgm:t>
    </dgm:pt>
    <dgm:pt modelId="{B9E70558-1905-4D51-B251-AB605E8F862A}" type="pres">
      <dgm:prSet presAssocID="{B9072BA6-D0B2-43AF-8BB9-3438D37F200E}" presName="child2Text" presStyleLbl="bgAcc1" presStyleIdx="1" presStyleCnt="4">
        <dgm:presLayoutVars>
          <dgm:bulletEnabled val="1"/>
        </dgm:presLayoutVars>
      </dgm:prSet>
      <dgm:spPr/>
      <dgm:t>
        <a:bodyPr/>
        <a:lstStyle/>
        <a:p>
          <a:endParaRPr lang="en-US"/>
        </a:p>
      </dgm:t>
    </dgm:pt>
    <dgm:pt modelId="{769F4E72-9DFB-47AA-ADCC-E52A0EC7F50C}" type="pres">
      <dgm:prSet presAssocID="{B9072BA6-D0B2-43AF-8BB9-3438D37F200E}" presName="child3group" presStyleCnt="0"/>
      <dgm:spPr/>
    </dgm:pt>
    <dgm:pt modelId="{FDC1854D-6B4F-4FA2-B24E-2514C063DBB6}" type="pres">
      <dgm:prSet presAssocID="{B9072BA6-D0B2-43AF-8BB9-3438D37F200E}" presName="child3" presStyleLbl="bgAcc1" presStyleIdx="2" presStyleCnt="4" custScaleX="137807" custLinFactNeighborX="17861"/>
      <dgm:spPr/>
      <dgm:t>
        <a:bodyPr/>
        <a:lstStyle/>
        <a:p>
          <a:endParaRPr lang="en-US"/>
        </a:p>
      </dgm:t>
    </dgm:pt>
    <dgm:pt modelId="{39AD17DE-0FB3-4213-89D7-35C81EB22678}" type="pres">
      <dgm:prSet presAssocID="{B9072BA6-D0B2-43AF-8BB9-3438D37F200E}" presName="child3Text" presStyleLbl="bgAcc1" presStyleIdx="2" presStyleCnt="4">
        <dgm:presLayoutVars>
          <dgm:bulletEnabled val="1"/>
        </dgm:presLayoutVars>
      </dgm:prSet>
      <dgm:spPr/>
      <dgm:t>
        <a:bodyPr/>
        <a:lstStyle/>
        <a:p>
          <a:endParaRPr lang="en-US"/>
        </a:p>
      </dgm:t>
    </dgm:pt>
    <dgm:pt modelId="{6570F178-A256-44CB-89D2-22FC24C6BA5F}" type="pres">
      <dgm:prSet presAssocID="{B9072BA6-D0B2-43AF-8BB9-3438D37F200E}" presName="child4group" presStyleCnt="0"/>
      <dgm:spPr/>
    </dgm:pt>
    <dgm:pt modelId="{C83BFF5D-4B33-4D49-8322-B196006BA0CB}" type="pres">
      <dgm:prSet presAssocID="{B9072BA6-D0B2-43AF-8BB9-3438D37F200E}" presName="child4" presStyleLbl="bgAcc1" presStyleIdx="3" presStyleCnt="4" custScaleX="134532" custLinFactNeighborX="-16224"/>
      <dgm:spPr/>
      <dgm:t>
        <a:bodyPr/>
        <a:lstStyle/>
        <a:p>
          <a:endParaRPr lang="en-US"/>
        </a:p>
      </dgm:t>
    </dgm:pt>
    <dgm:pt modelId="{704EBB29-0B29-4D9F-A6C2-34B797F98512}" type="pres">
      <dgm:prSet presAssocID="{B9072BA6-D0B2-43AF-8BB9-3438D37F200E}" presName="child4Text" presStyleLbl="bgAcc1" presStyleIdx="3" presStyleCnt="4">
        <dgm:presLayoutVars>
          <dgm:bulletEnabled val="1"/>
        </dgm:presLayoutVars>
      </dgm:prSet>
      <dgm:spPr/>
      <dgm:t>
        <a:bodyPr/>
        <a:lstStyle/>
        <a:p>
          <a:endParaRPr lang="en-US"/>
        </a:p>
      </dgm:t>
    </dgm:pt>
    <dgm:pt modelId="{A7ED0A58-E884-4CE1-8372-D69080A87747}" type="pres">
      <dgm:prSet presAssocID="{B9072BA6-D0B2-43AF-8BB9-3438D37F200E}" presName="childPlaceholder" presStyleCnt="0"/>
      <dgm:spPr/>
    </dgm:pt>
    <dgm:pt modelId="{61C8F0F5-55D6-4435-A8D4-08220784780A}" type="pres">
      <dgm:prSet presAssocID="{B9072BA6-D0B2-43AF-8BB9-3438D37F200E}" presName="circle" presStyleCnt="0"/>
      <dgm:spPr/>
    </dgm:pt>
    <dgm:pt modelId="{F44CAA6C-A09E-418E-842F-2E0FB8B95C20}" type="pres">
      <dgm:prSet presAssocID="{B9072BA6-D0B2-43AF-8BB9-3438D37F200E}" presName="quadrant1" presStyleLbl="node1" presStyleIdx="0" presStyleCnt="4">
        <dgm:presLayoutVars>
          <dgm:chMax val="1"/>
          <dgm:bulletEnabled val="1"/>
        </dgm:presLayoutVars>
      </dgm:prSet>
      <dgm:spPr/>
      <dgm:t>
        <a:bodyPr/>
        <a:lstStyle/>
        <a:p>
          <a:endParaRPr lang="en-US"/>
        </a:p>
      </dgm:t>
    </dgm:pt>
    <dgm:pt modelId="{EC2D031B-A492-45B0-887D-757C0B99BCAA}" type="pres">
      <dgm:prSet presAssocID="{B9072BA6-D0B2-43AF-8BB9-3438D37F200E}" presName="quadrant2" presStyleLbl="node1" presStyleIdx="1" presStyleCnt="4">
        <dgm:presLayoutVars>
          <dgm:chMax val="1"/>
          <dgm:bulletEnabled val="1"/>
        </dgm:presLayoutVars>
      </dgm:prSet>
      <dgm:spPr/>
      <dgm:t>
        <a:bodyPr/>
        <a:lstStyle/>
        <a:p>
          <a:endParaRPr lang="en-US"/>
        </a:p>
      </dgm:t>
    </dgm:pt>
    <dgm:pt modelId="{FC11D8DB-427B-4F73-97D5-8E80D81EA315}" type="pres">
      <dgm:prSet presAssocID="{B9072BA6-D0B2-43AF-8BB9-3438D37F200E}" presName="quadrant3" presStyleLbl="node1" presStyleIdx="2" presStyleCnt="4">
        <dgm:presLayoutVars>
          <dgm:chMax val="1"/>
          <dgm:bulletEnabled val="1"/>
        </dgm:presLayoutVars>
      </dgm:prSet>
      <dgm:spPr/>
      <dgm:t>
        <a:bodyPr/>
        <a:lstStyle/>
        <a:p>
          <a:endParaRPr lang="en-US"/>
        </a:p>
      </dgm:t>
    </dgm:pt>
    <dgm:pt modelId="{06AA4A4D-5E14-4B26-9198-A0E0843CC791}" type="pres">
      <dgm:prSet presAssocID="{B9072BA6-D0B2-43AF-8BB9-3438D37F200E}" presName="quadrant4" presStyleLbl="node1" presStyleIdx="3" presStyleCnt="4">
        <dgm:presLayoutVars>
          <dgm:chMax val="1"/>
          <dgm:bulletEnabled val="1"/>
        </dgm:presLayoutVars>
      </dgm:prSet>
      <dgm:spPr/>
      <dgm:t>
        <a:bodyPr/>
        <a:lstStyle/>
        <a:p>
          <a:endParaRPr lang="en-US"/>
        </a:p>
      </dgm:t>
    </dgm:pt>
    <dgm:pt modelId="{461AA32C-2884-4746-B3AA-876FB8FE095A}" type="pres">
      <dgm:prSet presAssocID="{B9072BA6-D0B2-43AF-8BB9-3438D37F200E}" presName="quadrantPlaceholder" presStyleCnt="0"/>
      <dgm:spPr/>
    </dgm:pt>
    <dgm:pt modelId="{1FE26EC8-CF11-4DE9-BE43-B4C3AF4BB69D}" type="pres">
      <dgm:prSet presAssocID="{B9072BA6-D0B2-43AF-8BB9-3438D37F200E}" presName="center1" presStyleLbl="fgShp" presStyleIdx="0" presStyleCnt="2"/>
      <dgm:spPr/>
    </dgm:pt>
    <dgm:pt modelId="{A5F9D784-3810-41AE-A29B-5C1C58B71073}" type="pres">
      <dgm:prSet presAssocID="{B9072BA6-D0B2-43AF-8BB9-3438D37F200E}" presName="center2" presStyleLbl="fgShp" presStyleIdx="1" presStyleCnt="2"/>
      <dgm:spPr/>
    </dgm:pt>
  </dgm:ptLst>
  <dgm:cxnLst>
    <dgm:cxn modelId="{547B9011-DA5D-4018-A0C6-7C9A0AF46E8D}" srcId="{D40D40DB-6A88-4EA0-B640-FAB70835CAFC}" destId="{3E3BC652-2716-42CA-8DDA-625B9649F9A7}" srcOrd="3" destOrd="0" parTransId="{DEA3C0C1-C7B2-4E9C-9E0B-10E2BC8E4F0A}" sibTransId="{9D573A83-B179-4B1C-BD27-837D55547194}"/>
    <dgm:cxn modelId="{F8AD5B85-5496-404B-A18C-F6CE17FBD044}" type="presOf" srcId="{BF9BF3FA-DA11-4181-B87E-8914947B49B2}" destId="{3EA15873-E78A-46F9-96E6-11641DF706BB}" srcOrd="1" destOrd="2" presId="urn:microsoft.com/office/officeart/2005/8/layout/cycle4#1"/>
    <dgm:cxn modelId="{A66CAD93-67C1-4949-9B6B-652179CBE572}" type="presOf" srcId="{D2B8ADEB-7D03-4653-A57A-BD5CD986201D}" destId="{3EA15873-E78A-46F9-96E6-11641DF706BB}" srcOrd="1" destOrd="0" presId="urn:microsoft.com/office/officeart/2005/8/layout/cycle4#1"/>
    <dgm:cxn modelId="{087B4922-1E65-4136-B689-83E9BA615ECA}" srcId="{594CE987-58F8-4A1C-B1C8-E371557E4B05}" destId="{D2B8ADEB-7D03-4653-A57A-BD5CD986201D}" srcOrd="0" destOrd="0" parTransId="{5FE0AB32-1DFE-4B6E-B020-910AA227291F}" sibTransId="{6EAA0E80-6971-47DC-8D70-81ED9F9880BE}"/>
    <dgm:cxn modelId="{CF88D72E-60A5-471B-A53A-954FABB58AD4}" srcId="{B9072BA6-D0B2-43AF-8BB9-3438D37F200E}" destId="{594CE987-58F8-4A1C-B1C8-E371557E4B05}" srcOrd="0" destOrd="0" parTransId="{6F8F92C5-8440-443D-96A9-C4B704242F6D}" sibTransId="{5CC790C9-C0C7-4E4D-8312-11BD288422CE}"/>
    <dgm:cxn modelId="{FCB79999-86D9-4502-A615-0990F93FFD34}" srcId="{AC7EA2E6-841F-458E-BFFF-80296DA41DB3}" destId="{33786AB7-7DB3-4DD9-97F5-A6EC24EA9DB4}" srcOrd="0" destOrd="0" parTransId="{9F1863E7-B823-40E4-94EF-4B1A3F70D76D}" sibTransId="{E461E693-6152-41AC-813F-3374ED5B368E}"/>
    <dgm:cxn modelId="{D383A98E-9B64-42BA-A074-D159E83CDCD7}" type="presOf" srcId="{33786AB7-7DB3-4DD9-97F5-A6EC24EA9DB4}" destId="{FDC1854D-6B4F-4FA2-B24E-2514C063DBB6}" srcOrd="0" destOrd="0" presId="urn:microsoft.com/office/officeart/2005/8/layout/cycle4#1"/>
    <dgm:cxn modelId="{99652904-BC78-4234-B1B4-408963930452}" type="presOf" srcId="{4FD0B9A1-2D14-4932-B242-E283D683925B}" destId="{B9E70558-1905-4D51-B251-AB605E8F862A}" srcOrd="1" destOrd="2" presId="urn:microsoft.com/office/officeart/2005/8/layout/cycle4#1"/>
    <dgm:cxn modelId="{416262F9-16C5-4581-9B87-A463FED886FF}" type="presOf" srcId="{76D2A6E2-78AB-44BF-983F-728797F91BC2}" destId="{FDC1854D-6B4F-4FA2-B24E-2514C063DBB6}" srcOrd="0" destOrd="1" presId="urn:microsoft.com/office/officeart/2005/8/layout/cycle4#1"/>
    <dgm:cxn modelId="{82AA24D1-6E03-455F-9EAB-DCDB357C623E}" srcId="{B9072BA6-D0B2-43AF-8BB9-3438D37F200E}" destId="{AC7EA2E6-841F-458E-BFFF-80296DA41DB3}" srcOrd="2" destOrd="0" parTransId="{31284C64-8A1F-4A3E-A76F-1A13E77A4D74}" sibTransId="{1B8C0958-B8B5-40F7-867F-4EC54A4443FE}"/>
    <dgm:cxn modelId="{810F7277-C497-4B10-B417-AD6B9A2CED7B}" srcId="{D40D40DB-6A88-4EA0-B640-FAB70835CAFC}" destId="{F0432D5D-096B-44F5-987A-70E251966F24}" srcOrd="1" destOrd="0" parTransId="{ACED74B5-7953-4EB4-B8EB-1FBDE7EC1952}" sibTransId="{0540340A-EF91-4D37-9C77-5857CB117DFD}"/>
    <dgm:cxn modelId="{F17E4195-6077-443F-B907-C851681C49C9}" type="presOf" srcId="{D4D1BC34-407A-47A5-8E53-06A85DD7D36C}" destId="{704EBB29-0B29-4D9F-A6C2-34B797F98512}" srcOrd="1" destOrd="1" presId="urn:microsoft.com/office/officeart/2005/8/layout/cycle4#1"/>
    <dgm:cxn modelId="{2E67142D-BFD0-4845-87E7-F3ADA4D3E99F}" type="presOf" srcId="{76D2A6E2-78AB-44BF-983F-728797F91BC2}" destId="{39AD17DE-0FB3-4213-89D7-35C81EB22678}" srcOrd="1" destOrd="1" presId="urn:microsoft.com/office/officeart/2005/8/layout/cycle4#1"/>
    <dgm:cxn modelId="{A17DFA7E-8E6D-4722-9E91-DEFA3F63CD81}" srcId="{594CE987-58F8-4A1C-B1C8-E371557E4B05}" destId="{B4FBEAD7-81B5-4936-B3E9-736C0B2F2D0A}" srcOrd="1" destOrd="0" parTransId="{D37683D6-B867-43E4-A188-8F9D67A935CC}" sibTransId="{EFC5F8C7-7B68-4E4F-86C0-295878F912CB}"/>
    <dgm:cxn modelId="{F630E6A1-B506-4D19-91C9-EB05937D2F65}" type="presOf" srcId="{FE83EB67-0D9B-4845-9866-42BD4BB729A5}" destId="{B9E70558-1905-4D51-B251-AB605E8F862A}" srcOrd="1" destOrd="0" presId="urn:microsoft.com/office/officeart/2005/8/layout/cycle4#1"/>
    <dgm:cxn modelId="{DD487BE5-F5B9-4754-B36E-765581F13438}" type="presOf" srcId="{BF9BF3FA-DA11-4181-B87E-8914947B49B2}" destId="{330C85BC-307C-45CC-A85A-07541594920E}" srcOrd="0" destOrd="2" presId="urn:microsoft.com/office/officeart/2005/8/layout/cycle4#1"/>
    <dgm:cxn modelId="{1D47F39F-C1B6-45C2-9892-497C7A0636D8}" type="presOf" srcId="{3E3BC652-2716-42CA-8DDA-625B9649F9A7}" destId="{E48CA190-9A72-4E7E-B5CB-FA05F462ED33}" srcOrd="0" destOrd="3" presId="urn:microsoft.com/office/officeart/2005/8/layout/cycle4#1"/>
    <dgm:cxn modelId="{21900C6F-9CC8-4675-99A3-FFD2E239F8A7}" type="presOf" srcId="{594CE987-58F8-4A1C-B1C8-E371557E4B05}" destId="{F44CAA6C-A09E-418E-842F-2E0FB8B95C20}" srcOrd="0" destOrd="0" presId="urn:microsoft.com/office/officeart/2005/8/layout/cycle4#1"/>
    <dgm:cxn modelId="{D7CDB156-3790-403C-8B0A-4AC27C429EF8}" srcId="{D40D40DB-6A88-4EA0-B640-FAB70835CAFC}" destId="{FE83EB67-0D9B-4845-9866-42BD4BB729A5}" srcOrd="0" destOrd="0" parTransId="{A06950C8-004F-48D6-871E-257C8EB65D30}" sibTransId="{E0346908-03F4-4433-B7DB-E48939514031}"/>
    <dgm:cxn modelId="{2D622BFA-ABA2-464D-8C1A-719C2CDCF632}" srcId="{7F1E5470-9FBC-4032-B4C5-D33E655BE65A}" destId="{D27E985F-A556-4648-BF4E-294B941FBF4D}" srcOrd="3" destOrd="0" parTransId="{873FA2E0-E60A-459E-A31B-8D56D3BE61CB}" sibTransId="{810DEA69-D7A0-4D8F-9A2F-A140EB395AAC}"/>
    <dgm:cxn modelId="{C30E4307-6F8E-455B-B697-6664F07A4936}" type="presOf" srcId="{D4D1BC34-407A-47A5-8E53-06A85DD7D36C}" destId="{C83BFF5D-4B33-4D49-8322-B196006BA0CB}" srcOrd="0" destOrd="1" presId="urn:microsoft.com/office/officeart/2005/8/layout/cycle4#1"/>
    <dgm:cxn modelId="{A41FD873-3891-4D6D-BE4E-60D51B004525}" type="presOf" srcId="{B9072BA6-D0B2-43AF-8BB9-3438D37F200E}" destId="{3F677B9F-920E-42A1-986D-DE2519E0FC6E}" srcOrd="0" destOrd="0" presId="urn:microsoft.com/office/officeart/2005/8/layout/cycle4#1"/>
    <dgm:cxn modelId="{DD4E4B7D-65F6-42B7-B6C1-8D5BB26D5B53}" type="presOf" srcId="{C48C0DD7-12B0-4D73-9C5D-E056EE5476E4}" destId="{39AD17DE-0FB3-4213-89D7-35C81EB22678}" srcOrd="1" destOrd="2" presId="urn:microsoft.com/office/officeart/2005/8/layout/cycle4#1"/>
    <dgm:cxn modelId="{D00FC36F-5AD9-4189-BC5A-1EB11B66D966}" type="presOf" srcId="{C48C0DD7-12B0-4D73-9C5D-E056EE5476E4}" destId="{FDC1854D-6B4F-4FA2-B24E-2514C063DBB6}" srcOrd="0" destOrd="2" presId="urn:microsoft.com/office/officeart/2005/8/layout/cycle4#1"/>
    <dgm:cxn modelId="{16D8E9D3-56B2-4300-8C03-F0D3C9FB414E}" type="presOf" srcId="{E90E0693-DFBF-4CE8-BEDD-6318064DF538}" destId="{704EBB29-0B29-4D9F-A6C2-34B797F98512}" srcOrd="1" destOrd="2" presId="urn:microsoft.com/office/officeart/2005/8/layout/cycle4#1"/>
    <dgm:cxn modelId="{DE951462-2D63-4F93-B02B-9545A6012D16}" srcId="{594CE987-58F8-4A1C-B1C8-E371557E4B05}" destId="{BF9BF3FA-DA11-4181-B87E-8914947B49B2}" srcOrd="2" destOrd="0" parTransId="{F7B47D1E-2BF1-4837-8EA5-CDBD975EADE5}" sibTransId="{4A0D6916-8B4D-4221-8B63-60BB50C04D0A}"/>
    <dgm:cxn modelId="{3E0735BD-AADF-4D37-A562-887215D7ACFB}" type="presOf" srcId="{F0432D5D-096B-44F5-987A-70E251966F24}" destId="{B9E70558-1905-4D51-B251-AB605E8F862A}" srcOrd="1" destOrd="1" presId="urn:microsoft.com/office/officeart/2005/8/layout/cycle4#1"/>
    <dgm:cxn modelId="{5E52A0E8-4772-40AF-8D46-0AAF4DB8E738}" srcId="{594CE987-58F8-4A1C-B1C8-E371557E4B05}" destId="{2708FA2C-0B83-442B-A195-7E5A9E808AC2}" srcOrd="3" destOrd="0" parTransId="{3CFDCCA9-BC1E-44AD-B255-8D8DE8B4E46E}" sibTransId="{5F18348C-9A11-43D7-AF1A-585894622FB1}"/>
    <dgm:cxn modelId="{32E0492C-4A72-46BB-9713-E9B6CB003C70}" type="presOf" srcId="{2708FA2C-0B83-442B-A195-7E5A9E808AC2}" destId="{3EA15873-E78A-46F9-96E6-11641DF706BB}" srcOrd="1" destOrd="3" presId="urn:microsoft.com/office/officeart/2005/8/layout/cycle4#1"/>
    <dgm:cxn modelId="{C9ADB9E5-B982-4424-8488-F92DD36E8AC5}" type="presOf" srcId="{7F1E5470-9FBC-4032-B4C5-D33E655BE65A}" destId="{06AA4A4D-5E14-4B26-9198-A0E0843CC791}" srcOrd="0" destOrd="0" presId="urn:microsoft.com/office/officeart/2005/8/layout/cycle4#1"/>
    <dgm:cxn modelId="{136FFA42-2E59-48CC-8ABD-C28E2C9EEF2D}" srcId="{D40D40DB-6A88-4EA0-B640-FAB70835CAFC}" destId="{4FD0B9A1-2D14-4932-B242-E283D683925B}" srcOrd="2" destOrd="0" parTransId="{929B7F08-B93D-49B0-AFE1-470B88D8DC8B}" sibTransId="{5403A81D-20C5-46D9-A164-1F7F93B549C3}"/>
    <dgm:cxn modelId="{8C02BCEA-93F0-4801-9A9D-610F6645DCE3}" type="presOf" srcId="{D40D40DB-6A88-4EA0-B640-FAB70835CAFC}" destId="{EC2D031B-A492-45B0-887D-757C0B99BCAA}" srcOrd="0" destOrd="0" presId="urn:microsoft.com/office/officeart/2005/8/layout/cycle4#1"/>
    <dgm:cxn modelId="{3CDE0A72-A03A-43A7-8DC0-C65DF6510CB5}" type="presOf" srcId="{D27E985F-A556-4648-BF4E-294B941FBF4D}" destId="{704EBB29-0B29-4D9F-A6C2-34B797F98512}" srcOrd="1" destOrd="3" presId="urn:microsoft.com/office/officeart/2005/8/layout/cycle4#1"/>
    <dgm:cxn modelId="{6B21D5CF-0AB7-43FA-8021-6F69B30927D2}" srcId="{AC7EA2E6-841F-458E-BFFF-80296DA41DB3}" destId="{76D2A6E2-78AB-44BF-983F-728797F91BC2}" srcOrd="1" destOrd="0" parTransId="{DD97922A-ED71-4DE2-9544-63260EDCCBF4}" sibTransId="{D4F9216F-13AD-4782-839F-02AC21B28D0A}"/>
    <dgm:cxn modelId="{BC137F83-5760-4112-BC84-E3BCBC0AE2B5}" type="presOf" srcId="{F0432D5D-096B-44F5-987A-70E251966F24}" destId="{E48CA190-9A72-4E7E-B5CB-FA05F462ED33}" srcOrd="0" destOrd="1" presId="urn:microsoft.com/office/officeart/2005/8/layout/cycle4#1"/>
    <dgm:cxn modelId="{659B7705-FA2A-4405-80E5-8A70713230F6}" type="presOf" srcId="{D2B8ADEB-7D03-4653-A57A-BD5CD986201D}" destId="{330C85BC-307C-45CC-A85A-07541594920E}" srcOrd="0" destOrd="0" presId="urn:microsoft.com/office/officeart/2005/8/layout/cycle4#1"/>
    <dgm:cxn modelId="{785B695B-FDC6-4144-B037-E488DC558C6A}" type="presOf" srcId="{B4FBEAD7-81B5-4936-B3E9-736C0B2F2D0A}" destId="{3EA15873-E78A-46F9-96E6-11641DF706BB}" srcOrd="1" destOrd="1" presId="urn:microsoft.com/office/officeart/2005/8/layout/cycle4#1"/>
    <dgm:cxn modelId="{292F756C-9309-4047-AF9F-8B10DD03BAE1}" type="presOf" srcId="{D27E985F-A556-4648-BF4E-294B941FBF4D}" destId="{C83BFF5D-4B33-4D49-8322-B196006BA0CB}" srcOrd="0" destOrd="3" presId="urn:microsoft.com/office/officeart/2005/8/layout/cycle4#1"/>
    <dgm:cxn modelId="{3E9824E7-4B74-434C-B38E-92A2BB6149FC}" type="presOf" srcId="{E90E0693-DFBF-4CE8-BEDD-6318064DF538}" destId="{C83BFF5D-4B33-4D49-8322-B196006BA0CB}" srcOrd="0" destOrd="2" presId="urn:microsoft.com/office/officeart/2005/8/layout/cycle4#1"/>
    <dgm:cxn modelId="{9AA4BD2F-22EB-465F-B3F5-AE166E433B4D}" type="presOf" srcId="{3E3BC652-2716-42CA-8DDA-625B9649F9A7}" destId="{B9E70558-1905-4D51-B251-AB605E8F862A}" srcOrd="1" destOrd="3" presId="urn:microsoft.com/office/officeart/2005/8/layout/cycle4#1"/>
    <dgm:cxn modelId="{D3096990-6790-4DE7-B977-5A2A30AD6F52}" srcId="{7F1E5470-9FBC-4032-B4C5-D33E655BE65A}" destId="{E90E0693-DFBF-4CE8-BEDD-6318064DF538}" srcOrd="2" destOrd="0" parTransId="{29235954-C822-49F6-8C73-2B63F862B491}" sibTransId="{39026844-E61D-493F-8595-CDF9AD6BD973}"/>
    <dgm:cxn modelId="{E121DD98-2C9B-4B2F-ACE5-31D866AEEDC9}" srcId="{7F1E5470-9FBC-4032-B4C5-D33E655BE65A}" destId="{D4D1BC34-407A-47A5-8E53-06A85DD7D36C}" srcOrd="1" destOrd="0" parTransId="{755620F9-5D60-494A-8ACF-6FBA815512F4}" sibTransId="{D54DD01F-1CE4-4EA8-BFB1-B03E04D77137}"/>
    <dgm:cxn modelId="{E62517E6-DF32-43E4-8B91-69981DACEEA1}" type="presOf" srcId="{2708FA2C-0B83-442B-A195-7E5A9E808AC2}" destId="{330C85BC-307C-45CC-A85A-07541594920E}" srcOrd="0" destOrd="3" presId="urn:microsoft.com/office/officeart/2005/8/layout/cycle4#1"/>
    <dgm:cxn modelId="{5F919054-2454-445F-AC9D-E30F1927496D}" type="presOf" srcId="{ED6DBD59-E099-46E1-8505-7C558FE19306}" destId="{C83BFF5D-4B33-4D49-8322-B196006BA0CB}" srcOrd="0" destOrd="0" presId="urn:microsoft.com/office/officeart/2005/8/layout/cycle4#1"/>
    <dgm:cxn modelId="{B5159DA9-7AE1-4BE9-BC78-8B4E245F54AF}" srcId="{AC7EA2E6-841F-458E-BFFF-80296DA41DB3}" destId="{C48C0DD7-12B0-4D73-9C5D-E056EE5476E4}" srcOrd="2" destOrd="0" parTransId="{76176942-9CE5-49BB-AD11-04CB61AF12A9}" sibTransId="{34195AC1-953C-4B66-A1C5-EFA885C71209}"/>
    <dgm:cxn modelId="{F30D0BF4-1831-4656-8603-BDDABD155CCD}" type="presOf" srcId="{AC7EA2E6-841F-458E-BFFF-80296DA41DB3}" destId="{FC11D8DB-427B-4F73-97D5-8E80D81EA315}" srcOrd="0" destOrd="0" presId="urn:microsoft.com/office/officeart/2005/8/layout/cycle4#1"/>
    <dgm:cxn modelId="{A65F30AA-F017-4145-99EF-D5274231D25F}" type="presOf" srcId="{ED6DBD59-E099-46E1-8505-7C558FE19306}" destId="{704EBB29-0B29-4D9F-A6C2-34B797F98512}" srcOrd="1" destOrd="0" presId="urn:microsoft.com/office/officeart/2005/8/layout/cycle4#1"/>
    <dgm:cxn modelId="{DE2EADF7-161D-4C24-BD99-BA5FFB72DD1E}" srcId="{7F1E5470-9FBC-4032-B4C5-D33E655BE65A}" destId="{ED6DBD59-E099-46E1-8505-7C558FE19306}" srcOrd="0" destOrd="0" parTransId="{E192C74C-E2A8-4715-B72F-ED6698731128}" sibTransId="{9CB190DA-B0C9-4873-9CFA-3C1A278258D1}"/>
    <dgm:cxn modelId="{D494994E-2CB7-483C-A737-5B6A06CA6942}" srcId="{B9072BA6-D0B2-43AF-8BB9-3438D37F200E}" destId="{D40D40DB-6A88-4EA0-B640-FAB70835CAFC}" srcOrd="1" destOrd="0" parTransId="{DD4B969D-9F78-4F5A-B9CE-918344F4C897}" sibTransId="{6B24C06E-B158-4398-A108-E7127BE159BF}"/>
    <dgm:cxn modelId="{C40DDA96-A7E8-4B46-B1A5-10BEAB5C5889}" type="presOf" srcId="{4FD0B9A1-2D14-4932-B242-E283D683925B}" destId="{E48CA190-9A72-4E7E-B5CB-FA05F462ED33}" srcOrd="0" destOrd="2" presId="urn:microsoft.com/office/officeart/2005/8/layout/cycle4#1"/>
    <dgm:cxn modelId="{5C139591-FD08-47AB-8B3E-0EA7A40B9027}" type="presOf" srcId="{33786AB7-7DB3-4DD9-97F5-A6EC24EA9DB4}" destId="{39AD17DE-0FB3-4213-89D7-35C81EB22678}" srcOrd="1" destOrd="0" presId="urn:microsoft.com/office/officeart/2005/8/layout/cycle4#1"/>
    <dgm:cxn modelId="{F29BA663-E5BF-4158-895C-809A5EF7D590}" srcId="{B9072BA6-D0B2-43AF-8BB9-3438D37F200E}" destId="{7F1E5470-9FBC-4032-B4C5-D33E655BE65A}" srcOrd="3" destOrd="0" parTransId="{990BB352-C206-4139-809D-6F87B7464298}" sibTransId="{2839477F-7E0E-48E7-8605-63D7F94A1911}"/>
    <dgm:cxn modelId="{79B4F2B6-15E7-4F9F-8B59-7E1F53F5AD97}" type="presOf" srcId="{B4FBEAD7-81B5-4936-B3E9-736C0B2F2D0A}" destId="{330C85BC-307C-45CC-A85A-07541594920E}" srcOrd="0" destOrd="1" presId="urn:microsoft.com/office/officeart/2005/8/layout/cycle4#1"/>
    <dgm:cxn modelId="{7E346017-62A8-4F2F-8CE1-FBF884CCAF60}" type="presOf" srcId="{FE83EB67-0D9B-4845-9866-42BD4BB729A5}" destId="{E48CA190-9A72-4E7E-B5CB-FA05F462ED33}" srcOrd="0" destOrd="0" presId="urn:microsoft.com/office/officeart/2005/8/layout/cycle4#1"/>
    <dgm:cxn modelId="{507412B3-EFEC-4E61-BFE7-A5382C6538FC}" type="presParOf" srcId="{3F677B9F-920E-42A1-986D-DE2519E0FC6E}" destId="{9FA1722C-C7DC-42E6-AC63-B9D84930D492}" srcOrd="0" destOrd="0" presId="urn:microsoft.com/office/officeart/2005/8/layout/cycle4#1"/>
    <dgm:cxn modelId="{D28CC57B-E5C9-43D4-AE11-B8618CBE0C21}" type="presParOf" srcId="{9FA1722C-C7DC-42E6-AC63-B9D84930D492}" destId="{D27BDFFF-4E3F-4C2A-9A0B-CECEDB576A85}" srcOrd="0" destOrd="0" presId="urn:microsoft.com/office/officeart/2005/8/layout/cycle4#1"/>
    <dgm:cxn modelId="{FD0B206D-183A-4720-B37F-2E9F8BEDF0B6}" type="presParOf" srcId="{D27BDFFF-4E3F-4C2A-9A0B-CECEDB576A85}" destId="{330C85BC-307C-45CC-A85A-07541594920E}" srcOrd="0" destOrd="0" presId="urn:microsoft.com/office/officeart/2005/8/layout/cycle4#1"/>
    <dgm:cxn modelId="{4C6A41B6-F524-47BC-80E6-53E6ED14F8BB}" type="presParOf" srcId="{D27BDFFF-4E3F-4C2A-9A0B-CECEDB576A85}" destId="{3EA15873-E78A-46F9-96E6-11641DF706BB}" srcOrd="1" destOrd="0" presId="urn:microsoft.com/office/officeart/2005/8/layout/cycle4#1"/>
    <dgm:cxn modelId="{C15D8FA2-5FAC-43A2-A07B-13B40A42C612}" type="presParOf" srcId="{9FA1722C-C7DC-42E6-AC63-B9D84930D492}" destId="{C8E59453-13F9-418D-8642-F1CEC6950336}" srcOrd="1" destOrd="0" presId="urn:microsoft.com/office/officeart/2005/8/layout/cycle4#1"/>
    <dgm:cxn modelId="{6312D422-0FE3-424B-AABA-B678679AF706}" type="presParOf" srcId="{C8E59453-13F9-418D-8642-F1CEC6950336}" destId="{E48CA190-9A72-4E7E-B5CB-FA05F462ED33}" srcOrd="0" destOrd="0" presId="urn:microsoft.com/office/officeart/2005/8/layout/cycle4#1"/>
    <dgm:cxn modelId="{381F5F7B-9260-4B12-968D-504A7F19B475}" type="presParOf" srcId="{C8E59453-13F9-418D-8642-F1CEC6950336}" destId="{B9E70558-1905-4D51-B251-AB605E8F862A}" srcOrd="1" destOrd="0" presId="urn:microsoft.com/office/officeart/2005/8/layout/cycle4#1"/>
    <dgm:cxn modelId="{6239898E-62E2-4C76-BB7E-1B1DE64C59CC}" type="presParOf" srcId="{9FA1722C-C7DC-42E6-AC63-B9D84930D492}" destId="{769F4E72-9DFB-47AA-ADCC-E52A0EC7F50C}" srcOrd="2" destOrd="0" presId="urn:microsoft.com/office/officeart/2005/8/layout/cycle4#1"/>
    <dgm:cxn modelId="{3CB857A3-3F32-43E4-8677-C97A4252F7DF}" type="presParOf" srcId="{769F4E72-9DFB-47AA-ADCC-E52A0EC7F50C}" destId="{FDC1854D-6B4F-4FA2-B24E-2514C063DBB6}" srcOrd="0" destOrd="0" presId="urn:microsoft.com/office/officeart/2005/8/layout/cycle4#1"/>
    <dgm:cxn modelId="{6BFB297C-E053-49F7-8E19-410B1AF9C645}" type="presParOf" srcId="{769F4E72-9DFB-47AA-ADCC-E52A0EC7F50C}" destId="{39AD17DE-0FB3-4213-89D7-35C81EB22678}" srcOrd="1" destOrd="0" presId="urn:microsoft.com/office/officeart/2005/8/layout/cycle4#1"/>
    <dgm:cxn modelId="{1856F05F-F466-4236-981B-DAF1A2554F33}" type="presParOf" srcId="{9FA1722C-C7DC-42E6-AC63-B9D84930D492}" destId="{6570F178-A256-44CB-89D2-22FC24C6BA5F}" srcOrd="3" destOrd="0" presId="urn:microsoft.com/office/officeart/2005/8/layout/cycle4#1"/>
    <dgm:cxn modelId="{4B52FFCA-681F-4350-B170-EE0166A5CEDB}" type="presParOf" srcId="{6570F178-A256-44CB-89D2-22FC24C6BA5F}" destId="{C83BFF5D-4B33-4D49-8322-B196006BA0CB}" srcOrd="0" destOrd="0" presId="urn:microsoft.com/office/officeart/2005/8/layout/cycle4#1"/>
    <dgm:cxn modelId="{1F7C0891-1B35-4D4C-A58B-E08CB089C691}" type="presParOf" srcId="{6570F178-A256-44CB-89D2-22FC24C6BA5F}" destId="{704EBB29-0B29-4D9F-A6C2-34B797F98512}" srcOrd="1" destOrd="0" presId="urn:microsoft.com/office/officeart/2005/8/layout/cycle4#1"/>
    <dgm:cxn modelId="{7F81E4FC-EFDF-4B68-ACFD-5B7E69976570}" type="presParOf" srcId="{9FA1722C-C7DC-42E6-AC63-B9D84930D492}" destId="{A7ED0A58-E884-4CE1-8372-D69080A87747}" srcOrd="4" destOrd="0" presId="urn:microsoft.com/office/officeart/2005/8/layout/cycle4#1"/>
    <dgm:cxn modelId="{31217617-0698-4D61-8350-63C9C22F572A}" type="presParOf" srcId="{3F677B9F-920E-42A1-986D-DE2519E0FC6E}" destId="{61C8F0F5-55D6-4435-A8D4-08220784780A}" srcOrd="1" destOrd="0" presId="urn:microsoft.com/office/officeart/2005/8/layout/cycle4#1"/>
    <dgm:cxn modelId="{D6CBFEB8-FAC3-4BC5-B0C0-4095E78591DF}" type="presParOf" srcId="{61C8F0F5-55D6-4435-A8D4-08220784780A}" destId="{F44CAA6C-A09E-418E-842F-2E0FB8B95C20}" srcOrd="0" destOrd="0" presId="urn:microsoft.com/office/officeart/2005/8/layout/cycle4#1"/>
    <dgm:cxn modelId="{452CFD3F-D492-4926-A11F-284210F4381C}" type="presParOf" srcId="{61C8F0F5-55D6-4435-A8D4-08220784780A}" destId="{EC2D031B-A492-45B0-887D-757C0B99BCAA}" srcOrd="1" destOrd="0" presId="urn:microsoft.com/office/officeart/2005/8/layout/cycle4#1"/>
    <dgm:cxn modelId="{9D21762F-7688-4144-A10D-CC25CE8FCAED}" type="presParOf" srcId="{61C8F0F5-55D6-4435-A8D4-08220784780A}" destId="{FC11D8DB-427B-4F73-97D5-8E80D81EA315}" srcOrd="2" destOrd="0" presId="urn:microsoft.com/office/officeart/2005/8/layout/cycle4#1"/>
    <dgm:cxn modelId="{B50A010B-4E12-4043-A2DF-60492C82D39E}" type="presParOf" srcId="{61C8F0F5-55D6-4435-A8D4-08220784780A}" destId="{06AA4A4D-5E14-4B26-9198-A0E0843CC791}" srcOrd="3" destOrd="0" presId="urn:microsoft.com/office/officeart/2005/8/layout/cycle4#1"/>
    <dgm:cxn modelId="{F51D42F7-C19B-45F4-BA67-4FEE266A91A1}" type="presParOf" srcId="{61C8F0F5-55D6-4435-A8D4-08220784780A}" destId="{461AA32C-2884-4746-B3AA-876FB8FE095A}" srcOrd="4" destOrd="0" presId="urn:microsoft.com/office/officeart/2005/8/layout/cycle4#1"/>
    <dgm:cxn modelId="{5FA4F286-E269-415A-AB90-3942FFA68A86}" type="presParOf" srcId="{3F677B9F-920E-42A1-986D-DE2519E0FC6E}" destId="{1FE26EC8-CF11-4DE9-BE43-B4C3AF4BB69D}" srcOrd="2" destOrd="0" presId="urn:microsoft.com/office/officeart/2005/8/layout/cycle4#1"/>
    <dgm:cxn modelId="{B446D4F2-3DFF-436D-952E-6AB4D4F936D1}" type="presParOf" srcId="{3F677B9F-920E-42A1-986D-DE2519E0FC6E}" destId="{A5F9D784-3810-41AE-A29B-5C1C58B71073}"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5D7978-11B5-4496-B699-17BFC4E1CC7F}" type="doc">
      <dgm:prSet loTypeId="urn:microsoft.com/office/officeart/2005/8/layout/default#1" loCatId="list" qsTypeId="urn:microsoft.com/office/officeart/2005/8/quickstyle/3d3" qsCatId="3D" csTypeId="urn:microsoft.com/office/officeart/2005/8/colors/colorful3" csCatId="colorful" phldr="1"/>
      <dgm:spPr/>
      <dgm:t>
        <a:bodyPr/>
        <a:lstStyle/>
        <a:p>
          <a:endParaRPr lang="en-US"/>
        </a:p>
      </dgm:t>
    </dgm:pt>
    <dgm:pt modelId="{45E0B2F1-AAED-43DB-8DC7-BDAFC2D7403F}">
      <dgm:prSet phldrT="[Text]"/>
      <dgm:spPr/>
      <dgm:t>
        <a:bodyPr/>
        <a:lstStyle/>
        <a:p>
          <a:r>
            <a:rPr lang="en-US" dirty="0" smtClean="0">
              <a:latin typeface="Arial" pitchFamily="34" charset="0"/>
              <a:cs typeface="Arial" pitchFamily="34" charset="0"/>
            </a:rPr>
            <a:t>Collections</a:t>
          </a:r>
          <a:endParaRPr lang="en-US" dirty="0">
            <a:latin typeface="Arial" pitchFamily="34" charset="0"/>
            <a:cs typeface="Arial" pitchFamily="34" charset="0"/>
          </a:endParaRPr>
        </a:p>
      </dgm:t>
    </dgm:pt>
    <dgm:pt modelId="{D4644427-FFF9-49C4-82E8-DC7AADA7369F}" type="parTrans" cxnId="{4C72D15A-5CFC-4367-9596-428DAAF42D28}">
      <dgm:prSet/>
      <dgm:spPr/>
      <dgm:t>
        <a:bodyPr/>
        <a:lstStyle/>
        <a:p>
          <a:endParaRPr lang="en-US"/>
        </a:p>
      </dgm:t>
    </dgm:pt>
    <dgm:pt modelId="{BEF7A1C5-E391-485B-A943-D06D380F917A}" type="sibTrans" cxnId="{4C72D15A-5CFC-4367-9596-428DAAF42D28}">
      <dgm:prSet/>
      <dgm:spPr/>
      <dgm:t>
        <a:bodyPr/>
        <a:lstStyle/>
        <a:p>
          <a:endParaRPr lang="en-US"/>
        </a:p>
      </dgm:t>
    </dgm:pt>
    <dgm:pt modelId="{60EB5870-4E2B-4D02-B4B2-D29096D6D6F8}">
      <dgm:prSet phldrT="[Text]"/>
      <dgm:spPr/>
      <dgm:t>
        <a:bodyPr/>
        <a:lstStyle/>
        <a:p>
          <a:r>
            <a:rPr lang="en-US" dirty="0" smtClean="0">
              <a:latin typeface="Arial" pitchFamily="34" charset="0"/>
              <a:cs typeface="Arial" pitchFamily="34" charset="0"/>
            </a:rPr>
            <a:t>XML</a:t>
          </a:r>
          <a:endParaRPr lang="en-US" dirty="0">
            <a:latin typeface="Arial" pitchFamily="34" charset="0"/>
            <a:cs typeface="Arial" pitchFamily="34" charset="0"/>
          </a:endParaRPr>
        </a:p>
      </dgm:t>
    </dgm:pt>
    <dgm:pt modelId="{1A24E5D9-8952-4B14-9C35-88ED5EF800A2}" type="parTrans" cxnId="{23CE25E7-7370-4AB1-9AC3-1C4B8EBB7D4B}">
      <dgm:prSet/>
      <dgm:spPr/>
      <dgm:t>
        <a:bodyPr/>
        <a:lstStyle/>
        <a:p>
          <a:endParaRPr lang="en-US"/>
        </a:p>
      </dgm:t>
    </dgm:pt>
    <dgm:pt modelId="{431F032B-A6AF-4DA1-80DC-2DE9A44EDDCA}" type="sibTrans" cxnId="{23CE25E7-7370-4AB1-9AC3-1C4B8EBB7D4B}">
      <dgm:prSet/>
      <dgm:spPr/>
      <dgm:t>
        <a:bodyPr/>
        <a:lstStyle/>
        <a:p>
          <a:endParaRPr lang="en-US"/>
        </a:p>
      </dgm:t>
    </dgm:pt>
    <dgm:pt modelId="{14CDD5EB-17EB-4D90-866D-721F277403D6}">
      <dgm:prSet phldrT="[Text]"/>
      <dgm:spPr/>
      <dgm:t>
        <a:bodyPr/>
        <a:lstStyle/>
        <a:p>
          <a:r>
            <a:rPr lang="en-US" dirty="0" smtClean="0">
              <a:latin typeface="Arial" pitchFamily="34" charset="0"/>
              <a:cs typeface="Arial" pitchFamily="34" charset="0"/>
            </a:rPr>
            <a:t>Database</a:t>
          </a:r>
          <a:endParaRPr lang="en-US" dirty="0">
            <a:latin typeface="Arial" pitchFamily="34" charset="0"/>
            <a:cs typeface="Arial" pitchFamily="34" charset="0"/>
          </a:endParaRPr>
        </a:p>
      </dgm:t>
    </dgm:pt>
    <dgm:pt modelId="{C1BBE57C-3D5D-44FF-95F0-24117269209D}" type="parTrans" cxnId="{40D6A6EA-E810-43E8-BBDA-FF796EFF1C0E}">
      <dgm:prSet/>
      <dgm:spPr/>
      <dgm:t>
        <a:bodyPr/>
        <a:lstStyle/>
        <a:p>
          <a:endParaRPr lang="en-US"/>
        </a:p>
      </dgm:t>
    </dgm:pt>
    <dgm:pt modelId="{0EDADCB0-8DF1-4F96-85BD-B6512DCBB0C0}" type="sibTrans" cxnId="{40D6A6EA-E810-43E8-BBDA-FF796EFF1C0E}">
      <dgm:prSet/>
      <dgm:spPr/>
      <dgm:t>
        <a:bodyPr/>
        <a:lstStyle/>
        <a:p>
          <a:endParaRPr lang="en-US"/>
        </a:p>
      </dgm:t>
    </dgm:pt>
    <dgm:pt modelId="{023B4A58-7305-4794-8546-B5B614FA0DA9}">
      <dgm:prSet phldrT="[Text]"/>
      <dgm:spPr/>
      <dgm:t>
        <a:bodyPr/>
        <a:lstStyle/>
        <a:p>
          <a:r>
            <a:rPr lang="en-US" dirty="0" smtClean="0">
              <a:latin typeface="Arial" pitchFamily="34" charset="0"/>
              <a:cs typeface="Arial" pitchFamily="34" charset="0"/>
            </a:rPr>
            <a:t>File/Network I/O</a:t>
          </a:r>
          <a:endParaRPr lang="en-US" dirty="0">
            <a:latin typeface="Arial" pitchFamily="34" charset="0"/>
            <a:cs typeface="Arial" pitchFamily="34" charset="0"/>
          </a:endParaRPr>
        </a:p>
      </dgm:t>
    </dgm:pt>
    <dgm:pt modelId="{C0EDEF18-D198-4030-8017-A3BD711DEB4B}" type="parTrans" cxnId="{EE6D62A6-5898-400E-BE8D-69914F74443E}">
      <dgm:prSet/>
      <dgm:spPr/>
      <dgm:t>
        <a:bodyPr/>
        <a:lstStyle/>
        <a:p>
          <a:endParaRPr lang="en-US"/>
        </a:p>
      </dgm:t>
    </dgm:pt>
    <dgm:pt modelId="{14FCF827-AC4F-4DD1-9A80-CD9D1AB31EBA}" type="sibTrans" cxnId="{EE6D62A6-5898-400E-BE8D-69914F74443E}">
      <dgm:prSet/>
      <dgm:spPr/>
      <dgm:t>
        <a:bodyPr/>
        <a:lstStyle/>
        <a:p>
          <a:endParaRPr lang="en-US"/>
        </a:p>
      </dgm:t>
    </dgm:pt>
    <dgm:pt modelId="{D04473CB-CAF3-4F8E-A9FA-EAEF041D6FA0}">
      <dgm:prSet phldrT="[Text]"/>
      <dgm:spPr/>
      <dgm:t>
        <a:bodyPr/>
        <a:lstStyle/>
        <a:p>
          <a:r>
            <a:rPr lang="en-US" dirty="0" smtClean="0">
              <a:latin typeface="Arial" pitchFamily="34" charset="0"/>
              <a:cs typeface="Arial" pitchFamily="34" charset="0"/>
            </a:rPr>
            <a:t>Web Services</a:t>
          </a:r>
          <a:endParaRPr lang="en-US" dirty="0">
            <a:latin typeface="Arial" pitchFamily="34" charset="0"/>
            <a:cs typeface="Arial" pitchFamily="34" charset="0"/>
          </a:endParaRPr>
        </a:p>
      </dgm:t>
    </dgm:pt>
    <dgm:pt modelId="{FD252DBA-BD72-4BE9-B2C2-96F7BA07754D}" type="parTrans" cxnId="{78B1DC1C-3E70-449F-9E18-C2D733A8F276}">
      <dgm:prSet/>
      <dgm:spPr/>
      <dgm:t>
        <a:bodyPr/>
        <a:lstStyle/>
        <a:p>
          <a:endParaRPr lang="en-US"/>
        </a:p>
      </dgm:t>
    </dgm:pt>
    <dgm:pt modelId="{776DB068-A0A9-40C8-8724-ABEAF6893368}" type="sibTrans" cxnId="{78B1DC1C-3E70-449F-9E18-C2D733A8F276}">
      <dgm:prSet/>
      <dgm:spPr/>
      <dgm:t>
        <a:bodyPr/>
        <a:lstStyle/>
        <a:p>
          <a:endParaRPr lang="en-US"/>
        </a:p>
      </dgm:t>
    </dgm:pt>
    <dgm:pt modelId="{BE557EC4-D50A-4054-86AB-3B1C28169B7A}">
      <dgm:prSet phldrT="[Text]"/>
      <dgm:spPr/>
      <dgm:t>
        <a:bodyPr/>
        <a:lstStyle/>
        <a:p>
          <a:r>
            <a:rPr lang="en-US" dirty="0" smtClean="0">
              <a:latin typeface="Arial" pitchFamily="34" charset="0"/>
              <a:cs typeface="Arial" pitchFamily="34" charset="0"/>
            </a:rPr>
            <a:t>GUI</a:t>
          </a:r>
          <a:endParaRPr lang="en-US" dirty="0">
            <a:latin typeface="Arial" pitchFamily="34" charset="0"/>
            <a:cs typeface="Arial" pitchFamily="34" charset="0"/>
          </a:endParaRPr>
        </a:p>
      </dgm:t>
    </dgm:pt>
    <dgm:pt modelId="{7341DD03-4192-4F78-97E1-79AD03A825E7}" type="parTrans" cxnId="{21FC56F3-C197-46EE-94E8-CB6149A31F78}">
      <dgm:prSet/>
      <dgm:spPr/>
      <dgm:t>
        <a:bodyPr/>
        <a:lstStyle/>
        <a:p>
          <a:endParaRPr lang="en-US"/>
        </a:p>
      </dgm:t>
    </dgm:pt>
    <dgm:pt modelId="{B225A6EA-0E36-43AA-AC99-B3E4FE526C79}" type="sibTrans" cxnId="{21FC56F3-C197-46EE-94E8-CB6149A31F78}">
      <dgm:prSet/>
      <dgm:spPr/>
      <dgm:t>
        <a:bodyPr/>
        <a:lstStyle/>
        <a:p>
          <a:endParaRPr lang="en-US"/>
        </a:p>
      </dgm:t>
    </dgm:pt>
    <dgm:pt modelId="{BE170D3A-8899-45BC-9500-5602435A875E}">
      <dgm:prSet phldrT="[Text]"/>
      <dgm:spPr/>
      <dgm:t>
        <a:bodyPr/>
        <a:lstStyle/>
        <a:p>
          <a:r>
            <a:rPr lang="en-US" dirty="0" smtClean="0">
              <a:latin typeface="Arial" pitchFamily="34" charset="0"/>
              <a:cs typeface="Arial" pitchFamily="34" charset="0"/>
            </a:rPr>
            <a:t>Security</a:t>
          </a:r>
          <a:endParaRPr lang="en-US" dirty="0">
            <a:latin typeface="Arial" pitchFamily="34" charset="0"/>
            <a:cs typeface="Arial" pitchFamily="34" charset="0"/>
          </a:endParaRPr>
        </a:p>
      </dgm:t>
    </dgm:pt>
    <dgm:pt modelId="{77984FE1-094C-41B7-8389-A76E152310ED}" type="parTrans" cxnId="{4840D148-1E9B-4FC7-AF3D-9EDF3AB6DA4E}">
      <dgm:prSet/>
      <dgm:spPr/>
      <dgm:t>
        <a:bodyPr/>
        <a:lstStyle/>
        <a:p>
          <a:endParaRPr lang="en-US"/>
        </a:p>
      </dgm:t>
    </dgm:pt>
    <dgm:pt modelId="{BDCEDED1-FE46-4EE5-95E2-274B316FDAF6}" type="sibTrans" cxnId="{4840D148-1E9B-4FC7-AF3D-9EDF3AB6DA4E}">
      <dgm:prSet/>
      <dgm:spPr/>
      <dgm:t>
        <a:bodyPr/>
        <a:lstStyle/>
        <a:p>
          <a:endParaRPr lang="en-US"/>
        </a:p>
      </dgm:t>
    </dgm:pt>
    <dgm:pt modelId="{81AC90D6-BC70-4253-A59B-69CB02EF9931}">
      <dgm:prSet phldrT="[Text]"/>
      <dgm:spPr/>
      <dgm:t>
        <a:bodyPr/>
        <a:lstStyle/>
        <a:p>
          <a:r>
            <a:rPr lang="en-US" dirty="0" smtClean="0">
              <a:latin typeface="Arial" pitchFamily="34" charset="0"/>
              <a:cs typeface="Arial" pitchFamily="34" charset="0"/>
            </a:rPr>
            <a:t>Threading</a:t>
          </a:r>
          <a:endParaRPr lang="en-US" dirty="0">
            <a:latin typeface="Arial" pitchFamily="34" charset="0"/>
            <a:cs typeface="Arial" pitchFamily="34" charset="0"/>
          </a:endParaRPr>
        </a:p>
      </dgm:t>
    </dgm:pt>
    <dgm:pt modelId="{392D3C25-5CB1-42CE-95E8-13D9E810861D}" type="parTrans" cxnId="{3FC2E1C8-B2C8-424D-8EDB-CCE9839BC940}">
      <dgm:prSet/>
      <dgm:spPr/>
      <dgm:t>
        <a:bodyPr/>
        <a:lstStyle/>
        <a:p>
          <a:endParaRPr lang="en-US"/>
        </a:p>
      </dgm:t>
    </dgm:pt>
    <dgm:pt modelId="{807069A5-C703-4879-B8F8-2953AFEB231B}" type="sibTrans" cxnId="{3FC2E1C8-B2C8-424D-8EDB-CCE9839BC940}">
      <dgm:prSet/>
      <dgm:spPr/>
      <dgm:t>
        <a:bodyPr/>
        <a:lstStyle/>
        <a:p>
          <a:endParaRPr lang="en-US"/>
        </a:p>
      </dgm:t>
    </dgm:pt>
    <dgm:pt modelId="{D2CF7FA0-3FD7-46AE-A0BA-3844FDBAE0F0}">
      <dgm:prSet phldrT="[Text]"/>
      <dgm:spPr/>
      <dgm:t>
        <a:bodyPr/>
        <a:lstStyle/>
        <a:p>
          <a:r>
            <a:rPr lang="en-US" dirty="0" smtClean="0">
              <a:latin typeface="Arial" pitchFamily="34" charset="0"/>
              <a:cs typeface="Arial" pitchFamily="34" charset="0"/>
            </a:rPr>
            <a:t>…and much, much more</a:t>
          </a:r>
          <a:endParaRPr lang="en-US" dirty="0">
            <a:latin typeface="Arial" pitchFamily="34" charset="0"/>
            <a:cs typeface="Arial" pitchFamily="34" charset="0"/>
          </a:endParaRPr>
        </a:p>
      </dgm:t>
    </dgm:pt>
    <dgm:pt modelId="{8355CA03-97F5-4E96-BFE0-BE80262447A1}" type="parTrans" cxnId="{A7B16CB6-AA2C-48C0-8DC1-07F96BD11B38}">
      <dgm:prSet/>
      <dgm:spPr/>
      <dgm:t>
        <a:bodyPr/>
        <a:lstStyle/>
        <a:p>
          <a:endParaRPr lang="en-US"/>
        </a:p>
      </dgm:t>
    </dgm:pt>
    <dgm:pt modelId="{0AA985B2-02DB-4694-8900-43DAD72AE1B6}" type="sibTrans" cxnId="{A7B16CB6-AA2C-48C0-8DC1-07F96BD11B38}">
      <dgm:prSet/>
      <dgm:spPr/>
      <dgm:t>
        <a:bodyPr/>
        <a:lstStyle/>
        <a:p>
          <a:endParaRPr lang="en-US"/>
        </a:p>
      </dgm:t>
    </dgm:pt>
    <dgm:pt modelId="{EE4101E8-3031-4510-8E6E-C2789E0FD440}" type="pres">
      <dgm:prSet presAssocID="{8D5D7978-11B5-4496-B699-17BFC4E1CC7F}" presName="diagram" presStyleCnt="0">
        <dgm:presLayoutVars>
          <dgm:dir/>
          <dgm:resizeHandles val="exact"/>
        </dgm:presLayoutVars>
      </dgm:prSet>
      <dgm:spPr/>
      <dgm:t>
        <a:bodyPr/>
        <a:lstStyle/>
        <a:p>
          <a:endParaRPr lang="en-US"/>
        </a:p>
      </dgm:t>
    </dgm:pt>
    <dgm:pt modelId="{231CBE6C-C67B-481A-9BDB-F89DBC3C636D}" type="pres">
      <dgm:prSet presAssocID="{45E0B2F1-AAED-43DB-8DC7-BDAFC2D7403F}" presName="node" presStyleLbl="node1" presStyleIdx="0" presStyleCnt="9">
        <dgm:presLayoutVars>
          <dgm:bulletEnabled val="1"/>
        </dgm:presLayoutVars>
      </dgm:prSet>
      <dgm:spPr/>
      <dgm:t>
        <a:bodyPr/>
        <a:lstStyle/>
        <a:p>
          <a:endParaRPr lang="en-US"/>
        </a:p>
      </dgm:t>
    </dgm:pt>
    <dgm:pt modelId="{9336B1F9-C7D3-422F-AE76-E1F623B0BEA3}" type="pres">
      <dgm:prSet presAssocID="{BEF7A1C5-E391-485B-A943-D06D380F917A}" presName="sibTrans" presStyleCnt="0"/>
      <dgm:spPr/>
    </dgm:pt>
    <dgm:pt modelId="{7D9B6B7A-56D3-4071-9D10-85D3324EE1A2}" type="pres">
      <dgm:prSet presAssocID="{60EB5870-4E2B-4D02-B4B2-D29096D6D6F8}" presName="node" presStyleLbl="node1" presStyleIdx="1" presStyleCnt="9">
        <dgm:presLayoutVars>
          <dgm:bulletEnabled val="1"/>
        </dgm:presLayoutVars>
      </dgm:prSet>
      <dgm:spPr/>
      <dgm:t>
        <a:bodyPr/>
        <a:lstStyle/>
        <a:p>
          <a:endParaRPr lang="en-US"/>
        </a:p>
      </dgm:t>
    </dgm:pt>
    <dgm:pt modelId="{A12C8298-5FED-4AD6-968F-C5ABCAA82177}" type="pres">
      <dgm:prSet presAssocID="{431F032B-A6AF-4DA1-80DC-2DE9A44EDDCA}" presName="sibTrans" presStyleCnt="0"/>
      <dgm:spPr/>
    </dgm:pt>
    <dgm:pt modelId="{908C5EAD-D6A3-4DF1-B2EC-33271EE85C0F}" type="pres">
      <dgm:prSet presAssocID="{14CDD5EB-17EB-4D90-866D-721F277403D6}" presName="node" presStyleLbl="node1" presStyleIdx="2" presStyleCnt="9">
        <dgm:presLayoutVars>
          <dgm:bulletEnabled val="1"/>
        </dgm:presLayoutVars>
      </dgm:prSet>
      <dgm:spPr/>
      <dgm:t>
        <a:bodyPr/>
        <a:lstStyle/>
        <a:p>
          <a:endParaRPr lang="en-US"/>
        </a:p>
      </dgm:t>
    </dgm:pt>
    <dgm:pt modelId="{290C6644-9B1C-4FBD-A3AA-EE9AD1816800}" type="pres">
      <dgm:prSet presAssocID="{0EDADCB0-8DF1-4F96-85BD-B6512DCBB0C0}" presName="sibTrans" presStyleCnt="0"/>
      <dgm:spPr/>
    </dgm:pt>
    <dgm:pt modelId="{E8008D88-18E6-4601-8C22-76BB1F1095BA}" type="pres">
      <dgm:prSet presAssocID="{023B4A58-7305-4794-8546-B5B614FA0DA9}" presName="node" presStyleLbl="node1" presStyleIdx="3" presStyleCnt="9">
        <dgm:presLayoutVars>
          <dgm:bulletEnabled val="1"/>
        </dgm:presLayoutVars>
      </dgm:prSet>
      <dgm:spPr/>
      <dgm:t>
        <a:bodyPr/>
        <a:lstStyle/>
        <a:p>
          <a:endParaRPr lang="en-US"/>
        </a:p>
      </dgm:t>
    </dgm:pt>
    <dgm:pt modelId="{B061CDB3-B65B-4A39-A887-750306C46C7B}" type="pres">
      <dgm:prSet presAssocID="{14FCF827-AC4F-4DD1-9A80-CD9D1AB31EBA}" presName="sibTrans" presStyleCnt="0"/>
      <dgm:spPr/>
    </dgm:pt>
    <dgm:pt modelId="{513F990A-F980-4502-9092-170305CBCA6D}" type="pres">
      <dgm:prSet presAssocID="{D04473CB-CAF3-4F8E-A9FA-EAEF041D6FA0}" presName="node" presStyleLbl="node1" presStyleIdx="4" presStyleCnt="9">
        <dgm:presLayoutVars>
          <dgm:bulletEnabled val="1"/>
        </dgm:presLayoutVars>
      </dgm:prSet>
      <dgm:spPr/>
      <dgm:t>
        <a:bodyPr/>
        <a:lstStyle/>
        <a:p>
          <a:endParaRPr lang="en-US"/>
        </a:p>
      </dgm:t>
    </dgm:pt>
    <dgm:pt modelId="{DC8E4F12-C59C-4F4A-B73B-02477B05AE68}" type="pres">
      <dgm:prSet presAssocID="{776DB068-A0A9-40C8-8724-ABEAF6893368}" presName="sibTrans" presStyleCnt="0"/>
      <dgm:spPr/>
    </dgm:pt>
    <dgm:pt modelId="{9A3D28AE-9B1F-4EAC-8276-94EFE7802850}" type="pres">
      <dgm:prSet presAssocID="{BE557EC4-D50A-4054-86AB-3B1C28169B7A}" presName="node" presStyleLbl="node1" presStyleIdx="5" presStyleCnt="9">
        <dgm:presLayoutVars>
          <dgm:bulletEnabled val="1"/>
        </dgm:presLayoutVars>
      </dgm:prSet>
      <dgm:spPr/>
      <dgm:t>
        <a:bodyPr/>
        <a:lstStyle/>
        <a:p>
          <a:endParaRPr lang="en-US"/>
        </a:p>
      </dgm:t>
    </dgm:pt>
    <dgm:pt modelId="{23A754AB-7E44-48A4-82AF-21582CC7891E}" type="pres">
      <dgm:prSet presAssocID="{B225A6EA-0E36-43AA-AC99-B3E4FE526C79}" presName="sibTrans" presStyleCnt="0"/>
      <dgm:spPr/>
    </dgm:pt>
    <dgm:pt modelId="{3362055F-6A20-4B91-97DB-E2CA8CA96B37}" type="pres">
      <dgm:prSet presAssocID="{BE170D3A-8899-45BC-9500-5602435A875E}" presName="node" presStyleLbl="node1" presStyleIdx="6" presStyleCnt="9">
        <dgm:presLayoutVars>
          <dgm:bulletEnabled val="1"/>
        </dgm:presLayoutVars>
      </dgm:prSet>
      <dgm:spPr/>
      <dgm:t>
        <a:bodyPr/>
        <a:lstStyle/>
        <a:p>
          <a:endParaRPr lang="en-US"/>
        </a:p>
      </dgm:t>
    </dgm:pt>
    <dgm:pt modelId="{B227D1B9-2FAF-4C30-81CA-F3B8DC0BDB8D}" type="pres">
      <dgm:prSet presAssocID="{BDCEDED1-FE46-4EE5-95E2-274B316FDAF6}" presName="sibTrans" presStyleCnt="0"/>
      <dgm:spPr/>
    </dgm:pt>
    <dgm:pt modelId="{126AEF3C-9C17-4EED-8219-F3C332539F0C}" type="pres">
      <dgm:prSet presAssocID="{81AC90D6-BC70-4253-A59B-69CB02EF9931}" presName="node" presStyleLbl="node1" presStyleIdx="7" presStyleCnt="9">
        <dgm:presLayoutVars>
          <dgm:bulletEnabled val="1"/>
        </dgm:presLayoutVars>
      </dgm:prSet>
      <dgm:spPr/>
      <dgm:t>
        <a:bodyPr/>
        <a:lstStyle/>
        <a:p>
          <a:endParaRPr lang="en-US"/>
        </a:p>
      </dgm:t>
    </dgm:pt>
    <dgm:pt modelId="{A16301A0-4E83-4E1F-9A7B-86A8E59308FD}" type="pres">
      <dgm:prSet presAssocID="{807069A5-C703-4879-B8F8-2953AFEB231B}" presName="sibTrans" presStyleCnt="0"/>
      <dgm:spPr/>
    </dgm:pt>
    <dgm:pt modelId="{ED12A86D-E93D-4156-9B3D-06C06F3522DF}" type="pres">
      <dgm:prSet presAssocID="{D2CF7FA0-3FD7-46AE-A0BA-3844FDBAE0F0}" presName="node" presStyleLbl="node1" presStyleIdx="8" presStyleCnt="9" custScaleX="209939">
        <dgm:presLayoutVars>
          <dgm:bulletEnabled val="1"/>
        </dgm:presLayoutVars>
      </dgm:prSet>
      <dgm:spPr/>
      <dgm:t>
        <a:bodyPr/>
        <a:lstStyle/>
        <a:p>
          <a:endParaRPr lang="en-US"/>
        </a:p>
      </dgm:t>
    </dgm:pt>
  </dgm:ptLst>
  <dgm:cxnLst>
    <dgm:cxn modelId="{FA975CA4-1633-4BE7-85B6-730AF08F9D27}" type="presOf" srcId="{8D5D7978-11B5-4496-B699-17BFC4E1CC7F}" destId="{EE4101E8-3031-4510-8E6E-C2789E0FD440}" srcOrd="0" destOrd="0" presId="urn:microsoft.com/office/officeart/2005/8/layout/default#1"/>
    <dgm:cxn modelId="{7889D192-3186-41B6-9076-399F4D37C57B}" type="presOf" srcId="{D04473CB-CAF3-4F8E-A9FA-EAEF041D6FA0}" destId="{513F990A-F980-4502-9092-170305CBCA6D}" srcOrd="0" destOrd="0" presId="urn:microsoft.com/office/officeart/2005/8/layout/default#1"/>
    <dgm:cxn modelId="{EE6D62A6-5898-400E-BE8D-69914F74443E}" srcId="{8D5D7978-11B5-4496-B699-17BFC4E1CC7F}" destId="{023B4A58-7305-4794-8546-B5B614FA0DA9}" srcOrd="3" destOrd="0" parTransId="{C0EDEF18-D198-4030-8017-A3BD711DEB4B}" sibTransId="{14FCF827-AC4F-4DD1-9A80-CD9D1AB31EBA}"/>
    <dgm:cxn modelId="{23CE25E7-7370-4AB1-9AC3-1C4B8EBB7D4B}" srcId="{8D5D7978-11B5-4496-B699-17BFC4E1CC7F}" destId="{60EB5870-4E2B-4D02-B4B2-D29096D6D6F8}" srcOrd="1" destOrd="0" parTransId="{1A24E5D9-8952-4B14-9C35-88ED5EF800A2}" sibTransId="{431F032B-A6AF-4DA1-80DC-2DE9A44EDDCA}"/>
    <dgm:cxn modelId="{4840D148-1E9B-4FC7-AF3D-9EDF3AB6DA4E}" srcId="{8D5D7978-11B5-4496-B699-17BFC4E1CC7F}" destId="{BE170D3A-8899-45BC-9500-5602435A875E}" srcOrd="6" destOrd="0" parTransId="{77984FE1-094C-41B7-8389-A76E152310ED}" sibTransId="{BDCEDED1-FE46-4EE5-95E2-274B316FDAF6}"/>
    <dgm:cxn modelId="{3FC2E1C8-B2C8-424D-8EDB-CCE9839BC940}" srcId="{8D5D7978-11B5-4496-B699-17BFC4E1CC7F}" destId="{81AC90D6-BC70-4253-A59B-69CB02EF9931}" srcOrd="7" destOrd="0" parTransId="{392D3C25-5CB1-42CE-95E8-13D9E810861D}" sibTransId="{807069A5-C703-4879-B8F8-2953AFEB231B}"/>
    <dgm:cxn modelId="{E9EBC432-B1E4-42EF-98A4-5C0E663B7504}" type="presOf" srcId="{D2CF7FA0-3FD7-46AE-A0BA-3844FDBAE0F0}" destId="{ED12A86D-E93D-4156-9B3D-06C06F3522DF}" srcOrd="0" destOrd="0" presId="urn:microsoft.com/office/officeart/2005/8/layout/default#1"/>
    <dgm:cxn modelId="{78B1DC1C-3E70-449F-9E18-C2D733A8F276}" srcId="{8D5D7978-11B5-4496-B699-17BFC4E1CC7F}" destId="{D04473CB-CAF3-4F8E-A9FA-EAEF041D6FA0}" srcOrd="4" destOrd="0" parTransId="{FD252DBA-BD72-4BE9-B2C2-96F7BA07754D}" sibTransId="{776DB068-A0A9-40C8-8724-ABEAF6893368}"/>
    <dgm:cxn modelId="{EF4C26F8-501F-47A5-8E05-29CEC31FCE34}" type="presOf" srcId="{BE557EC4-D50A-4054-86AB-3B1C28169B7A}" destId="{9A3D28AE-9B1F-4EAC-8276-94EFE7802850}" srcOrd="0" destOrd="0" presId="urn:microsoft.com/office/officeart/2005/8/layout/default#1"/>
    <dgm:cxn modelId="{A7B16CB6-AA2C-48C0-8DC1-07F96BD11B38}" srcId="{8D5D7978-11B5-4496-B699-17BFC4E1CC7F}" destId="{D2CF7FA0-3FD7-46AE-A0BA-3844FDBAE0F0}" srcOrd="8" destOrd="0" parTransId="{8355CA03-97F5-4E96-BFE0-BE80262447A1}" sibTransId="{0AA985B2-02DB-4694-8900-43DAD72AE1B6}"/>
    <dgm:cxn modelId="{DA42B394-6B4D-411F-9897-C7549318B125}" type="presOf" srcId="{BE170D3A-8899-45BC-9500-5602435A875E}" destId="{3362055F-6A20-4B91-97DB-E2CA8CA96B37}" srcOrd="0" destOrd="0" presId="urn:microsoft.com/office/officeart/2005/8/layout/default#1"/>
    <dgm:cxn modelId="{CDB07654-6DAC-45D2-9426-147244C9CDBC}" type="presOf" srcId="{81AC90D6-BC70-4253-A59B-69CB02EF9931}" destId="{126AEF3C-9C17-4EED-8219-F3C332539F0C}" srcOrd="0" destOrd="0" presId="urn:microsoft.com/office/officeart/2005/8/layout/default#1"/>
    <dgm:cxn modelId="{40D6A6EA-E810-43E8-BBDA-FF796EFF1C0E}" srcId="{8D5D7978-11B5-4496-B699-17BFC4E1CC7F}" destId="{14CDD5EB-17EB-4D90-866D-721F277403D6}" srcOrd="2" destOrd="0" parTransId="{C1BBE57C-3D5D-44FF-95F0-24117269209D}" sibTransId="{0EDADCB0-8DF1-4F96-85BD-B6512DCBB0C0}"/>
    <dgm:cxn modelId="{B15DD62A-4479-43C6-88F0-B67EE756D61E}" type="presOf" srcId="{023B4A58-7305-4794-8546-B5B614FA0DA9}" destId="{E8008D88-18E6-4601-8C22-76BB1F1095BA}" srcOrd="0" destOrd="0" presId="urn:microsoft.com/office/officeart/2005/8/layout/default#1"/>
    <dgm:cxn modelId="{4C72D15A-5CFC-4367-9596-428DAAF42D28}" srcId="{8D5D7978-11B5-4496-B699-17BFC4E1CC7F}" destId="{45E0B2F1-AAED-43DB-8DC7-BDAFC2D7403F}" srcOrd="0" destOrd="0" parTransId="{D4644427-FFF9-49C4-82E8-DC7AADA7369F}" sibTransId="{BEF7A1C5-E391-485B-A943-D06D380F917A}"/>
    <dgm:cxn modelId="{4E6A6B98-4707-40D1-BD5B-0A8918BFEA97}" type="presOf" srcId="{45E0B2F1-AAED-43DB-8DC7-BDAFC2D7403F}" destId="{231CBE6C-C67B-481A-9BDB-F89DBC3C636D}" srcOrd="0" destOrd="0" presId="urn:microsoft.com/office/officeart/2005/8/layout/default#1"/>
    <dgm:cxn modelId="{A6E69DCB-B725-413D-965A-ECE186247AA7}" type="presOf" srcId="{60EB5870-4E2B-4D02-B4B2-D29096D6D6F8}" destId="{7D9B6B7A-56D3-4071-9D10-85D3324EE1A2}" srcOrd="0" destOrd="0" presId="urn:microsoft.com/office/officeart/2005/8/layout/default#1"/>
    <dgm:cxn modelId="{21FC56F3-C197-46EE-94E8-CB6149A31F78}" srcId="{8D5D7978-11B5-4496-B699-17BFC4E1CC7F}" destId="{BE557EC4-D50A-4054-86AB-3B1C28169B7A}" srcOrd="5" destOrd="0" parTransId="{7341DD03-4192-4F78-97E1-79AD03A825E7}" sibTransId="{B225A6EA-0E36-43AA-AC99-B3E4FE526C79}"/>
    <dgm:cxn modelId="{E07714EC-3D56-4E8A-8084-7694CEC79595}" type="presOf" srcId="{14CDD5EB-17EB-4D90-866D-721F277403D6}" destId="{908C5EAD-D6A3-4DF1-B2EC-33271EE85C0F}" srcOrd="0" destOrd="0" presId="urn:microsoft.com/office/officeart/2005/8/layout/default#1"/>
    <dgm:cxn modelId="{C52B18A5-8EDB-49CD-A8B4-78D639238525}" type="presParOf" srcId="{EE4101E8-3031-4510-8E6E-C2789E0FD440}" destId="{231CBE6C-C67B-481A-9BDB-F89DBC3C636D}" srcOrd="0" destOrd="0" presId="urn:microsoft.com/office/officeart/2005/8/layout/default#1"/>
    <dgm:cxn modelId="{28648F7F-9590-42A4-ADDA-5B52E15CC92B}" type="presParOf" srcId="{EE4101E8-3031-4510-8E6E-C2789E0FD440}" destId="{9336B1F9-C7D3-422F-AE76-E1F623B0BEA3}" srcOrd="1" destOrd="0" presId="urn:microsoft.com/office/officeart/2005/8/layout/default#1"/>
    <dgm:cxn modelId="{22CD2AD8-BEE7-4EAD-8596-7849E10BE3FB}" type="presParOf" srcId="{EE4101E8-3031-4510-8E6E-C2789E0FD440}" destId="{7D9B6B7A-56D3-4071-9D10-85D3324EE1A2}" srcOrd="2" destOrd="0" presId="urn:microsoft.com/office/officeart/2005/8/layout/default#1"/>
    <dgm:cxn modelId="{3387D142-053F-42A9-B4E8-58FA7B5207DB}" type="presParOf" srcId="{EE4101E8-3031-4510-8E6E-C2789E0FD440}" destId="{A12C8298-5FED-4AD6-968F-C5ABCAA82177}" srcOrd="3" destOrd="0" presId="urn:microsoft.com/office/officeart/2005/8/layout/default#1"/>
    <dgm:cxn modelId="{B5D140BF-B94A-4B34-9012-765940749A8B}" type="presParOf" srcId="{EE4101E8-3031-4510-8E6E-C2789E0FD440}" destId="{908C5EAD-D6A3-4DF1-B2EC-33271EE85C0F}" srcOrd="4" destOrd="0" presId="urn:microsoft.com/office/officeart/2005/8/layout/default#1"/>
    <dgm:cxn modelId="{D06FBA0B-37F6-43E9-8BFD-4A26AE23A396}" type="presParOf" srcId="{EE4101E8-3031-4510-8E6E-C2789E0FD440}" destId="{290C6644-9B1C-4FBD-A3AA-EE9AD1816800}" srcOrd="5" destOrd="0" presId="urn:microsoft.com/office/officeart/2005/8/layout/default#1"/>
    <dgm:cxn modelId="{B43AFC9B-51CA-4B98-8DBE-13C88D18E140}" type="presParOf" srcId="{EE4101E8-3031-4510-8E6E-C2789E0FD440}" destId="{E8008D88-18E6-4601-8C22-76BB1F1095BA}" srcOrd="6" destOrd="0" presId="urn:microsoft.com/office/officeart/2005/8/layout/default#1"/>
    <dgm:cxn modelId="{F3D43F1A-9A38-42A6-89A7-8B5BD76D1BB6}" type="presParOf" srcId="{EE4101E8-3031-4510-8E6E-C2789E0FD440}" destId="{B061CDB3-B65B-4A39-A887-750306C46C7B}" srcOrd="7" destOrd="0" presId="urn:microsoft.com/office/officeart/2005/8/layout/default#1"/>
    <dgm:cxn modelId="{BF50419B-0B29-4876-A2CF-08CC38AD2B14}" type="presParOf" srcId="{EE4101E8-3031-4510-8E6E-C2789E0FD440}" destId="{513F990A-F980-4502-9092-170305CBCA6D}" srcOrd="8" destOrd="0" presId="urn:microsoft.com/office/officeart/2005/8/layout/default#1"/>
    <dgm:cxn modelId="{99F4CB20-E252-44FE-89CB-64A4F925891D}" type="presParOf" srcId="{EE4101E8-3031-4510-8E6E-C2789E0FD440}" destId="{DC8E4F12-C59C-4F4A-B73B-02477B05AE68}" srcOrd="9" destOrd="0" presId="urn:microsoft.com/office/officeart/2005/8/layout/default#1"/>
    <dgm:cxn modelId="{96E18F50-9DA5-4EE0-B46E-1E2149842D2F}" type="presParOf" srcId="{EE4101E8-3031-4510-8E6E-C2789E0FD440}" destId="{9A3D28AE-9B1F-4EAC-8276-94EFE7802850}" srcOrd="10" destOrd="0" presId="urn:microsoft.com/office/officeart/2005/8/layout/default#1"/>
    <dgm:cxn modelId="{0377A1AF-9CEC-4498-A290-06D21838F7A6}" type="presParOf" srcId="{EE4101E8-3031-4510-8E6E-C2789E0FD440}" destId="{23A754AB-7E44-48A4-82AF-21582CC7891E}" srcOrd="11" destOrd="0" presId="urn:microsoft.com/office/officeart/2005/8/layout/default#1"/>
    <dgm:cxn modelId="{6F4EC36E-C868-49DC-910A-5876F0C44C18}" type="presParOf" srcId="{EE4101E8-3031-4510-8E6E-C2789E0FD440}" destId="{3362055F-6A20-4B91-97DB-E2CA8CA96B37}" srcOrd="12" destOrd="0" presId="urn:microsoft.com/office/officeart/2005/8/layout/default#1"/>
    <dgm:cxn modelId="{61F47F7A-67AB-443C-B78E-4657EB2CF14A}" type="presParOf" srcId="{EE4101E8-3031-4510-8E6E-C2789E0FD440}" destId="{B227D1B9-2FAF-4C30-81CA-F3B8DC0BDB8D}" srcOrd="13" destOrd="0" presId="urn:microsoft.com/office/officeart/2005/8/layout/default#1"/>
    <dgm:cxn modelId="{6740E21D-8BF0-40C0-9FF6-FFD1BF938525}" type="presParOf" srcId="{EE4101E8-3031-4510-8E6E-C2789E0FD440}" destId="{126AEF3C-9C17-4EED-8219-F3C332539F0C}" srcOrd="14" destOrd="0" presId="urn:microsoft.com/office/officeart/2005/8/layout/default#1"/>
    <dgm:cxn modelId="{7988B090-6276-4CD3-BAC3-FF0C9E82FFF7}" type="presParOf" srcId="{EE4101E8-3031-4510-8E6E-C2789E0FD440}" destId="{A16301A0-4E83-4E1F-9A7B-86A8E59308FD}" srcOrd="15" destOrd="0" presId="urn:microsoft.com/office/officeart/2005/8/layout/default#1"/>
    <dgm:cxn modelId="{6DE0809D-FC1F-4D28-94F9-2F81AF9EE784}" type="presParOf" srcId="{EE4101E8-3031-4510-8E6E-C2789E0FD440}" destId="{ED12A86D-E93D-4156-9B3D-06C06F3522DF}" srcOrd="1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51055E-AE71-43AC-B4AB-FB09EA089A2B}" type="doc">
      <dgm:prSet loTypeId="urn:microsoft.com/office/officeart/2005/8/layout/radial3" loCatId="relationship" qsTypeId="urn:microsoft.com/office/officeart/2005/8/quickstyle/simple5" qsCatId="simple" csTypeId="urn:microsoft.com/office/officeart/2005/8/colors/colorful3" csCatId="colorful" phldr="1"/>
      <dgm:spPr/>
      <dgm:t>
        <a:bodyPr/>
        <a:lstStyle/>
        <a:p>
          <a:endParaRPr lang="en-US"/>
        </a:p>
      </dgm:t>
    </dgm:pt>
    <dgm:pt modelId="{1F015919-CAB2-4646-9209-F55016AC59AA}">
      <dgm:prSet phldrT="[Text]"/>
      <dgm:spPr/>
      <dgm:t>
        <a:bodyPr/>
        <a:lstStyle/>
        <a:p>
          <a:r>
            <a:rPr lang="en-US" dirty="0" smtClean="0"/>
            <a:t>.NET</a:t>
          </a:r>
          <a:endParaRPr lang="en-US" dirty="0"/>
        </a:p>
      </dgm:t>
    </dgm:pt>
    <dgm:pt modelId="{1FB30297-37B1-4F42-9565-9BA28D93A7FE}" type="parTrans" cxnId="{49457C25-623D-4784-AD39-63B8CBF8DA25}">
      <dgm:prSet/>
      <dgm:spPr/>
      <dgm:t>
        <a:bodyPr/>
        <a:lstStyle/>
        <a:p>
          <a:endParaRPr lang="en-US"/>
        </a:p>
      </dgm:t>
    </dgm:pt>
    <dgm:pt modelId="{71311548-C2DA-4811-876B-E85D4AD4A295}" type="sibTrans" cxnId="{49457C25-623D-4784-AD39-63B8CBF8DA25}">
      <dgm:prSet/>
      <dgm:spPr/>
      <dgm:t>
        <a:bodyPr/>
        <a:lstStyle/>
        <a:p>
          <a:endParaRPr lang="en-US"/>
        </a:p>
      </dgm:t>
    </dgm:pt>
    <dgm:pt modelId="{C4857133-9CA9-4CFF-8E08-9133A726D59E}">
      <dgm:prSet phldrT="[Text]"/>
      <dgm:spPr/>
      <dgm:t>
        <a:bodyPr/>
        <a:lstStyle/>
        <a:p>
          <a:r>
            <a:rPr lang="en-US" dirty="0" smtClean="0"/>
            <a:t>Console</a:t>
          </a:r>
          <a:endParaRPr lang="en-US" dirty="0"/>
        </a:p>
      </dgm:t>
    </dgm:pt>
    <dgm:pt modelId="{781FA311-85F1-4920-80FE-A305DE1D6766}" type="parTrans" cxnId="{A7FEC2C0-0CB3-4326-974F-09747048D24E}">
      <dgm:prSet/>
      <dgm:spPr/>
      <dgm:t>
        <a:bodyPr/>
        <a:lstStyle/>
        <a:p>
          <a:endParaRPr lang="en-US"/>
        </a:p>
      </dgm:t>
    </dgm:pt>
    <dgm:pt modelId="{B79772CA-CB08-40ED-8029-141D9D68124F}" type="sibTrans" cxnId="{A7FEC2C0-0CB3-4326-974F-09747048D24E}">
      <dgm:prSet/>
      <dgm:spPr/>
      <dgm:t>
        <a:bodyPr/>
        <a:lstStyle/>
        <a:p>
          <a:endParaRPr lang="en-US"/>
        </a:p>
      </dgm:t>
    </dgm:pt>
    <dgm:pt modelId="{0A68B48C-A071-4148-A6D5-9BDF1B614CD0}">
      <dgm:prSet phldrT="[Text]"/>
      <dgm:spPr/>
      <dgm:t>
        <a:bodyPr/>
        <a:lstStyle/>
        <a:p>
          <a:r>
            <a:rPr lang="en-US" dirty="0" smtClean="0"/>
            <a:t>Windows</a:t>
          </a:r>
          <a:endParaRPr lang="en-US" dirty="0"/>
        </a:p>
      </dgm:t>
    </dgm:pt>
    <dgm:pt modelId="{D5E192B9-D57F-4068-9D66-A074CC2D1A36}" type="parTrans" cxnId="{F0934C20-01F2-45F3-A0C7-34FA81C76B04}">
      <dgm:prSet/>
      <dgm:spPr/>
      <dgm:t>
        <a:bodyPr/>
        <a:lstStyle/>
        <a:p>
          <a:endParaRPr lang="en-US"/>
        </a:p>
      </dgm:t>
    </dgm:pt>
    <dgm:pt modelId="{012BE212-5EAF-4E7C-95E1-87E1056D5E90}" type="sibTrans" cxnId="{F0934C20-01F2-45F3-A0C7-34FA81C76B04}">
      <dgm:prSet/>
      <dgm:spPr/>
      <dgm:t>
        <a:bodyPr/>
        <a:lstStyle/>
        <a:p>
          <a:endParaRPr lang="en-US"/>
        </a:p>
      </dgm:t>
    </dgm:pt>
    <dgm:pt modelId="{18A7C86D-EA8D-48CE-97CE-FCC3E5409CFC}">
      <dgm:prSet phldrT="[Text]"/>
      <dgm:spPr/>
      <dgm:t>
        <a:bodyPr/>
        <a:lstStyle/>
        <a:p>
          <a:r>
            <a:rPr lang="en-US" dirty="0" smtClean="0"/>
            <a:t>Web</a:t>
          </a:r>
          <a:endParaRPr lang="en-US" dirty="0"/>
        </a:p>
      </dgm:t>
    </dgm:pt>
    <dgm:pt modelId="{24FE3F4F-E1A1-4A50-88EA-2E8236D63A51}" type="parTrans" cxnId="{4E50813D-C428-4D69-B1E0-C772EFFC16BC}">
      <dgm:prSet/>
      <dgm:spPr/>
      <dgm:t>
        <a:bodyPr/>
        <a:lstStyle/>
        <a:p>
          <a:endParaRPr lang="en-US"/>
        </a:p>
      </dgm:t>
    </dgm:pt>
    <dgm:pt modelId="{DBEA3ABA-F6EE-4058-AA28-02A202ECDD9F}" type="sibTrans" cxnId="{4E50813D-C428-4D69-B1E0-C772EFFC16BC}">
      <dgm:prSet/>
      <dgm:spPr/>
      <dgm:t>
        <a:bodyPr/>
        <a:lstStyle/>
        <a:p>
          <a:endParaRPr lang="en-US"/>
        </a:p>
      </dgm:t>
    </dgm:pt>
    <dgm:pt modelId="{5BF3D8BA-10F2-44F2-A6F5-20AD3968951E}">
      <dgm:prSet phldrT="[Text]"/>
      <dgm:spPr/>
      <dgm:t>
        <a:bodyPr/>
        <a:lstStyle/>
        <a:p>
          <a:r>
            <a:rPr lang="en-US" dirty="0" smtClean="0"/>
            <a:t>Service</a:t>
          </a:r>
          <a:endParaRPr lang="en-US" dirty="0"/>
        </a:p>
      </dgm:t>
    </dgm:pt>
    <dgm:pt modelId="{430B0D9C-D8B3-40DB-B705-EB8590FB0DDF}" type="parTrans" cxnId="{29F4E288-8077-4D03-890F-85B0A7598788}">
      <dgm:prSet/>
      <dgm:spPr/>
      <dgm:t>
        <a:bodyPr/>
        <a:lstStyle/>
        <a:p>
          <a:endParaRPr lang="en-US"/>
        </a:p>
      </dgm:t>
    </dgm:pt>
    <dgm:pt modelId="{423E758E-28A1-4B43-8B0A-C64D275312E8}" type="sibTrans" cxnId="{29F4E288-8077-4D03-890F-85B0A7598788}">
      <dgm:prSet/>
      <dgm:spPr/>
      <dgm:t>
        <a:bodyPr/>
        <a:lstStyle/>
        <a:p>
          <a:endParaRPr lang="en-US"/>
        </a:p>
      </dgm:t>
    </dgm:pt>
    <dgm:pt modelId="{52275607-69E1-4424-A193-3144D5EBFD99}" type="pres">
      <dgm:prSet presAssocID="{5A51055E-AE71-43AC-B4AB-FB09EA089A2B}" presName="composite" presStyleCnt="0">
        <dgm:presLayoutVars>
          <dgm:chMax val="1"/>
          <dgm:dir/>
          <dgm:resizeHandles val="exact"/>
        </dgm:presLayoutVars>
      </dgm:prSet>
      <dgm:spPr/>
      <dgm:t>
        <a:bodyPr/>
        <a:lstStyle/>
        <a:p>
          <a:endParaRPr lang="en-US"/>
        </a:p>
      </dgm:t>
    </dgm:pt>
    <dgm:pt modelId="{2ABABCBE-DD95-4475-AC23-E96E81D7041C}" type="pres">
      <dgm:prSet presAssocID="{5A51055E-AE71-43AC-B4AB-FB09EA089A2B}" presName="radial" presStyleCnt="0">
        <dgm:presLayoutVars>
          <dgm:animLvl val="ctr"/>
        </dgm:presLayoutVars>
      </dgm:prSet>
      <dgm:spPr/>
    </dgm:pt>
    <dgm:pt modelId="{00FBCEDA-79A4-485D-9FF5-8370C9D08C82}" type="pres">
      <dgm:prSet presAssocID="{1F015919-CAB2-4646-9209-F55016AC59AA}" presName="centerShape" presStyleLbl="vennNode1" presStyleIdx="0" presStyleCnt="5"/>
      <dgm:spPr/>
      <dgm:t>
        <a:bodyPr/>
        <a:lstStyle/>
        <a:p>
          <a:endParaRPr lang="en-US"/>
        </a:p>
      </dgm:t>
    </dgm:pt>
    <dgm:pt modelId="{687A159C-F1A0-47A7-AA35-9EFDA2A9523E}" type="pres">
      <dgm:prSet presAssocID="{C4857133-9CA9-4CFF-8E08-9133A726D59E}" presName="node" presStyleLbl="vennNode1" presStyleIdx="1" presStyleCnt="5">
        <dgm:presLayoutVars>
          <dgm:bulletEnabled val="1"/>
        </dgm:presLayoutVars>
      </dgm:prSet>
      <dgm:spPr/>
      <dgm:t>
        <a:bodyPr/>
        <a:lstStyle/>
        <a:p>
          <a:endParaRPr lang="en-US"/>
        </a:p>
      </dgm:t>
    </dgm:pt>
    <dgm:pt modelId="{6686A9FA-5905-4B64-8A2B-16400DD59035}" type="pres">
      <dgm:prSet presAssocID="{0A68B48C-A071-4148-A6D5-9BDF1B614CD0}" presName="node" presStyleLbl="vennNode1" presStyleIdx="2" presStyleCnt="5">
        <dgm:presLayoutVars>
          <dgm:bulletEnabled val="1"/>
        </dgm:presLayoutVars>
      </dgm:prSet>
      <dgm:spPr/>
      <dgm:t>
        <a:bodyPr/>
        <a:lstStyle/>
        <a:p>
          <a:endParaRPr lang="en-US"/>
        </a:p>
      </dgm:t>
    </dgm:pt>
    <dgm:pt modelId="{909DEDBD-F144-41BC-8D03-73250E7F9014}" type="pres">
      <dgm:prSet presAssocID="{18A7C86D-EA8D-48CE-97CE-FCC3E5409CFC}" presName="node" presStyleLbl="vennNode1" presStyleIdx="3" presStyleCnt="5">
        <dgm:presLayoutVars>
          <dgm:bulletEnabled val="1"/>
        </dgm:presLayoutVars>
      </dgm:prSet>
      <dgm:spPr/>
      <dgm:t>
        <a:bodyPr/>
        <a:lstStyle/>
        <a:p>
          <a:endParaRPr lang="en-US"/>
        </a:p>
      </dgm:t>
    </dgm:pt>
    <dgm:pt modelId="{88DFC7D1-B90F-44A9-9216-77F097728569}" type="pres">
      <dgm:prSet presAssocID="{5BF3D8BA-10F2-44F2-A6F5-20AD3968951E}" presName="node" presStyleLbl="vennNode1" presStyleIdx="4" presStyleCnt="5">
        <dgm:presLayoutVars>
          <dgm:bulletEnabled val="1"/>
        </dgm:presLayoutVars>
      </dgm:prSet>
      <dgm:spPr/>
      <dgm:t>
        <a:bodyPr/>
        <a:lstStyle/>
        <a:p>
          <a:endParaRPr lang="en-US"/>
        </a:p>
      </dgm:t>
    </dgm:pt>
  </dgm:ptLst>
  <dgm:cxnLst>
    <dgm:cxn modelId="{BF9CB762-18DF-4522-9623-5C987D3BF26F}" type="presOf" srcId="{C4857133-9CA9-4CFF-8E08-9133A726D59E}" destId="{687A159C-F1A0-47A7-AA35-9EFDA2A9523E}" srcOrd="0" destOrd="0" presId="urn:microsoft.com/office/officeart/2005/8/layout/radial3"/>
    <dgm:cxn modelId="{BBA8E4FA-F42F-4299-9E35-34404CC91E79}" type="presOf" srcId="{5A51055E-AE71-43AC-B4AB-FB09EA089A2B}" destId="{52275607-69E1-4424-A193-3144D5EBFD99}" srcOrd="0" destOrd="0" presId="urn:microsoft.com/office/officeart/2005/8/layout/radial3"/>
    <dgm:cxn modelId="{A800FE02-A1BD-4C4F-BCA3-B7E2F8E4FED5}" type="presOf" srcId="{1F015919-CAB2-4646-9209-F55016AC59AA}" destId="{00FBCEDA-79A4-485D-9FF5-8370C9D08C82}" srcOrd="0" destOrd="0" presId="urn:microsoft.com/office/officeart/2005/8/layout/radial3"/>
    <dgm:cxn modelId="{F0934C20-01F2-45F3-A0C7-34FA81C76B04}" srcId="{1F015919-CAB2-4646-9209-F55016AC59AA}" destId="{0A68B48C-A071-4148-A6D5-9BDF1B614CD0}" srcOrd="1" destOrd="0" parTransId="{D5E192B9-D57F-4068-9D66-A074CC2D1A36}" sibTransId="{012BE212-5EAF-4E7C-95E1-87E1056D5E90}"/>
    <dgm:cxn modelId="{A7FEC2C0-0CB3-4326-974F-09747048D24E}" srcId="{1F015919-CAB2-4646-9209-F55016AC59AA}" destId="{C4857133-9CA9-4CFF-8E08-9133A726D59E}" srcOrd="0" destOrd="0" parTransId="{781FA311-85F1-4920-80FE-A305DE1D6766}" sibTransId="{B79772CA-CB08-40ED-8029-141D9D68124F}"/>
    <dgm:cxn modelId="{29F4E288-8077-4D03-890F-85B0A7598788}" srcId="{1F015919-CAB2-4646-9209-F55016AC59AA}" destId="{5BF3D8BA-10F2-44F2-A6F5-20AD3968951E}" srcOrd="3" destOrd="0" parTransId="{430B0D9C-D8B3-40DB-B705-EB8590FB0DDF}" sibTransId="{423E758E-28A1-4B43-8B0A-C64D275312E8}"/>
    <dgm:cxn modelId="{73347CDF-DE45-4761-A936-F9747FF2BD78}" type="presOf" srcId="{5BF3D8BA-10F2-44F2-A6F5-20AD3968951E}" destId="{88DFC7D1-B90F-44A9-9216-77F097728569}" srcOrd="0" destOrd="0" presId="urn:microsoft.com/office/officeart/2005/8/layout/radial3"/>
    <dgm:cxn modelId="{FEB2688C-AFD8-40B5-8FF1-05AA62D306CA}" type="presOf" srcId="{18A7C86D-EA8D-48CE-97CE-FCC3E5409CFC}" destId="{909DEDBD-F144-41BC-8D03-73250E7F9014}" srcOrd="0" destOrd="0" presId="urn:microsoft.com/office/officeart/2005/8/layout/radial3"/>
    <dgm:cxn modelId="{4E50813D-C428-4D69-B1E0-C772EFFC16BC}" srcId="{1F015919-CAB2-4646-9209-F55016AC59AA}" destId="{18A7C86D-EA8D-48CE-97CE-FCC3E5409CFC}" srcOrd="2" destOrd="0" parTransId="{24FE3F4F-E1A1-4A50-88EA-2E8236D63A51}" sibTransId="{DBEA3ABA-F6EE-4058-AA28-02A202ECDD9F}"/>
    <dgm:cxn modelId="{49457C25-623D-4784-AD39-63B8CBF8DA25}" srcId="{5A51055E-AE71-43AC-B4AB-FB09EA089A2B}" destId="{1F015919-CAB2-4646-9209-F55016AC59AA}" srcOrd="0" destOrd="0" parTransId="{1FB30297-37B1-4F42-9565-9BA28D93A7FE}" sibTransId="{71311548-C2DA-4811-876B-E85D4AD4A295}"/>
    <dgm:cxn modelId="{47E82E51-7D3D-4FB8-804E-0045684CD322}" type="presOf" srcId="{0A68B48C-A071-4148-A6D5-9BDF1B614CD0}" destId="{6686A9FA-5905-4B64-8A2B-16400DD59035}" srcOrd="0" destOrd="0" presId="urn:microsoft.com/office/officeart/2005/8/layout/radial3"/>
    <dgm:cxn modelId="{85798D86-87AF-4867-BD14-0292356E2F7B}" type="presParOf" srcId="{52275607-69E1-4424-A193-3144D5EBFD99}" destId="{2ABABCBE-DD95-4475-AC23-E96E81D7041C}" srcOrd="0" destOrd="0" presId="urn:microsoft.com/office/officeart/2005/8/layout/radial3"/>
    <dgm:cxn modelId="{CCAE9463-2220-4623-9DA7-471C0275544B}" type="presParOf" srcId="{2ABABCBE-DD95-4475-AC23-E96E81D7041C}" destId="{00FBCEDA-79A4-485D-9FF5-8370C9D08C82}" srcOrd="0" destOrd="0" presId="urn:microsoft.com/office/officeart/2005/8/layout/radial3"/>
    <dgm:cxn modelId="{F6730899-7633-41C6-BD19-2A27A082E852}" type="presParOf" srcId="{2ABABCBE-DD95-4475-AC23-E96E81D7041C}" destId="{687A159C-F1A0-47A7-AA35-9EFDA2A9523E}" srcOrd="1" destOrd="0" presId="urn:microsoft.com/office/officeart/2005/8/layout/radial3"/>
    <dgm:cxn modelId="{3BF8E67E-E803-4609-8398-3F3BE74639F3}" type="presParOf" srcId="{2ABABCBE-DD95-4475-AC23-E96E81D7041C}" destId="{6686A9FA-5905-4B64-8A2B-16400DD59035}" srcOrd="2" destOrd="0" presId="urn:microsoft.com/office/officeart/2005/8/layout/radial3"/>
    <dgm:cxn modelId="{3F2AD903-E397-4E63-879A-A98097B4DCF8}" type="presParOf" srcId="{2ABABCBE-DD95-4475-AC23-E96E81D7041C}" destId="{909DEDBD-F144-41BC-8D03-73250E7F9014}" srcOrd="3" destOrd="0" presId="urn:microsoft.com/office/officeart/2005/8/layout/radial3"/>
    <dgm:cxn modelId="{D935F093-67C6-4D1B-8BBE-8A3B68112F07}" type="presParOf" srcId="{2ABABCBE-DD95-4475-AC23-E96E81D7041C}" destId="{88DFC7D1-B90F-44A9-9216-77F097728569}"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446AF7-C1E4-4CD4-B84E-EAE8B46389EF}" type="doc">
      <dgm:prSet loTypeId="urn:microsoft.com/office/officeart/2005/8/layout/list1" loCatId="list" qsTypeId="urn:microsoft.com/office/officeart/2005/8/quickstyle/simple5" qsCatId="simple" csTypeId="urn:microsoft.com/office/officeart/2005/8/colors/accent1_3" csCatId="accent1" phldr="1"/>
      <dgm:spPr/>
      <dgm:t>
        <a:bodyPr/>
        <a:lstStyle/>
        <a:p>
          <a:endParaRPr lang="en-US"/>
        </a:p>
      </dgm:t>
    </dgm:pt>
    <dgm:pt modelId="{6315F8A4-8F61-43EF-9295-AE8AC87C759F}">
      <dgm:prSet phldrT="[Text]" custT="1"/>
      <dgm:spPr/>
      <dgm:t>
        <a:bodyPr/>
        <a:lstStyle/>
        <a:p>
          <a:r>
            <a:rPr lang="en-US" sz="2000" b="1" dirty="0" smtClean="0">
              <a:solidFill>
                <a:schemeClr val="bg1"/>
              </a:solidFill>
              <a:latin typeface="Arial" pitchFamily="34" charset="0"/>
              <a:cs typeface="Arial" pitchFamily="34" charset="0"/>
            </a:rPr>
            <a:t>Windows Forms</a:t>
          </a:r>
          <a:endParaRPr lang="en-US" sz="2000" b="1" dirty="0">
            <a:solidFill>
              <a:schemeClr val="bg1"/>
            </a:solidFill>
            <a:latin typeface="Arial" pitchFamily="34" charset="0"/>
            <a:cs typeface="Arial" pitchFamily="34" charset="0"/>
          </a:endParaRPr>
        </a:p>
      </dgm:t>
    </dgm:pt>
    <dgm:pt modelId="{4F6558C8-035E-46C9-BA8D-E1837350542F}" type="parTrans" cxnId="{DFD0C448-0BDB-4929-8F14-ECD6F9443DC6}">
      <dgm:prSet/>
      <dgm:spPr/>
      <dgm:t>
        <a:bodyPr/>
        <a:lstStyle/>
        <a:p>
          <a:endParaRPr lang="en-US">
            <a:latin typeface="Arial" pitchFamily="34" charset="0"/>
            <a:cs typeface="Arial" pitchFamily="34" charset="0"/>
          </a:endParaRPr>
        </a:p>
      </dgm:t>
    </dgm:pt>
    <dgm:pt modelId="{BC22F22C-D6C6-4C6F-936B-FE18A233CD39}" type="sibTrans" cxnId="{DFD0C448-0BDB-4929-8F14-ECD6F9443DC6}">
      <dgm:prSet/>
      <dgm:spPr/>
      <dgm:t>
        <a:bodyPr/>
        <a:lstStyle/>
        <a:p>
          <a:endParaRPr lang="en-US">
            <a:latin typeface="Arial" pitchFamily="34" charset="0"/>
            <a:cs typeface="Arial" pitchFamily="34" charset="0"/>
          </a:endParaRPr>
        </a:p>
      </dgm:t>
    </dgm:pt>
    <dgm:pt modelId="{4361EE2E-C27E-49E6-BCCF-5A815B10DCDD}">
      <dgm:prSet phldrT="[Text]" custT="1"/>
      <dgm:spPr/>
      <dgm:t>
        <a:bodyPr/>
        <a:lstStyle/>
        <a:p>
          <a:r>
            <a:rPr lang="en-US" sz="2000" dirty="0" smtClean="0">
              <a:latin typeface="Arial" pitchFamily="34" charset="0"/>
              <a:cs typeface="Arial" pitchFamily="34" charset="0"/>
            </a:rPr>
            <a:t>Closely matches the underlying Win32 API</a:t>
          </a:r>
          <a:endParaRPr lang="en-US" sz="2000" dirty="0">
            <a:latin typeface="Arial" pitchFamily="34" charset="0"/>
            <a:cs typeface="Arial" pitchFamily="34" charset="0"/>
          </a:endParaRPr>
        </a:p>
      </dgm:t>
    </dgm:pt>
    <dgm:pt modelId="{64E98374-F78C-43AF-9584-90D8F15A78BD}" type="parTrans" cxnId="{EEFBC9F6-2053-4825-9ADE-BB7F868FDA29}">
      <dgm:prSet/>
      <dgm:spPr/>
      <dgm:t>
        <a:bodyPr/>
        <a:lstStyle/>
        <a:p>
          <a:endParaRPr lang="en-US">
            <a:latin typeface="Arial" pitchFamily="34" charset="0"/>
            <a:cs typeface="Arial" pitchFamily="34" charset="0"/>
          </a:endParaRPr>
        </a:p>
      </dgm:t>
    </dgm:pt>
    <dgm:pt modelId="{13E7D72E-07DB-493E-81A4-C04E33FB21F2}" type="sibTrans" cxnId="{EEFBC9F6-2053-4825-9ADE-BB7F868FDA29}">
      <dgm:prSet/>
      <dgm:spPr/>
      <dgm:t>
        <a:bodyPr/>
        <a:lstStyle/>
        <a:p>
          <a:endParaRPr lang="en-US">
            <a:latin typeface="Arial" pitchFamily="34" charset="0"/>
            <a:cs typeface="Arial" pitchFamily="34" charset="0"/>
          </a:endParaRPr>
        </a:p>
      </dgm:t>
    </dgm:pt>
    <dgm:pt modelId="{5977C4C2-4B1E-408D-910D-B9F51B51490F}">
      <dgm:prSet phldrT="[Text]" custT="1">
        <dgm:style>
          <a:lnRef idx="0">
            <a:schemeClr val="accent1"/>
          </a:lnRef>
          <a:fillRef idx="3">
            <a:schemeClr val="accent1"/>
          </a:fillRef>
          <a:effectRef idx="3">
            <a:schemeClr val="accent1"/>
          </a:effectRef>
          <a:fontRef idx="minor">
            <a:schemeClr val="lt1"/>
          </a:fontRef>
        </dgm:style>
      </dgm:prSet>
      <dgm:spPr/>
      <dgm:t>
        <a:bodyPr lIns="91440" tIns="91440" rIns="91440" bIns="91440"/>
        <a:lstStyle/>
        <a:p>
          <a:r>
            <a:rPr lang="en-US" sz="2000" b="1" dirty="0" smtClean="0">
              <a:solidFill>
                <a:schemeClr val="bg1"/>
              </a:solidFill>
              <a:latin typeface="Arial" pitchFamily="34" charset="0"/>
              <a:cs typeface="Arial" pitchFamily="34" charset="0"/>
            </a:rPr>
            <a:t>Windows Presentation Foundation</a:t>
          </a:r>
          <a:endParaRPr lang="en-US" sz="2000" b="1" dirty="0">
            <a:solidFill>
              <a:schemeClr val="bg1"/>
            </a:solidFill>
            <a:latin typeface="Arial" pitchFamily="34" charset="0"/>
            <a:cs typeface="Arial" pitchFamily="34" charset="0"/>
          </a:endParaRPr>
        </a:p>
      </dgm:t>
    </dgm:pt>
    <dgm:pt modelId="{4C1117EB-A891-46FF-A6CD-729500AE70D8}" type="parTrans" cxnId="{67932276-8BA7-4D9E-9D7E-20CA5BEAF6EB}">
      <dgm:prSet/>
      <dgm:spPr/>
      <dgm:t>
        <a:bodyPr/>
        <a:lstStyle/>
        <a:p>
          <a:endParaRPr lang="en-US">
            <a:latin typeface="Arial" pitchFamily="34" charset="0"/>
            <a:cs typeface="Arial" pitchFamily="34" charset="0"/>
          </a:endParaRPr>
        </a:p>
      </dgm:t>
    </dgm:pt>
    <dgm:pt modelId="{448D0616-291E-411B-B51B-EBA9C0DF1653}" type="sibTrans" cxnId="{67932276-8BA7-4D9E-9D7E-20CA5BEAF6EB}">
      <dgm:prSet/>
      <dgm:spPr/>
      <dgm:t>
        <a:bodyPr/>
        <a:lstStyle/>
        <a:p>
          <a:endParaRPr lang="en-US">
            <a:latin typeface="Arial" pitchFamily="34" charset="0"/>
            <a:cs typeface="Arial" pitchFamily="34" charset="0"/>
          </a:endParaRPr>
        </a:p>
      </dgm:t>
    </dgm:pt>
    <dgm:pt modelId="{8AAB9E95-30AB-4088-AB35-057053940FE0}">
      <dgm:prSet phldrT="[Text]" custT="1"/>
      <dgm:spPr/>
      <dgm:t>
        <a:bodyPr/>
        <a:lstStyle/>
        <a:p>
          <a:r>
            <a:rPr lang="en-US" sz="2000" dirty="0" smtClean="0">
              <a:latin typeface="Arial" pitchFamily="34" charset="0"/>
              <a:cs typeface="Arial" pitchFamily="34" charset="0"/>
            </a:rPr>
            <a:t>Extremely Powerful</a:t>
          </a:r>
          <a:endParaRPr lang="en-US" sz="2000" dirty="0">
            <a:latin typeface="Arial" pitchFamily="34" charset="0"/>
            <a:cs typeface="Arial" pitchFamily="34" charset="0"/>
          </a:endParaRPr>
        </a:p>
      </dgm:t>
    </dgm:pt>
    <dgm:pt modelId="{5AB8BB1B-05AA-4DCD-93B8-467B9035B1B6}" type="parTrans" cxnId="{46EC7C37-6F36-44A3-BF35-5E7C1967B484}">
      <dgm:prSet/>
      <dgm:spPr/>
      <dgm:t>
        <a:bodyPr/>
        <a:lstStyle/>
        <a:p>
          <a:endParaRPr lang="en-US">
            <a:latin typeface="Arial" pitchFamily="34" charset="0"/>
            <a:cs typeface="Arial" pitchFamily="34" charset="0"/>
          </a:endParaRPr>
        </a:p>
      </dgm:t>
    </dgm:pt>
    <dgm:pt modelId="{0856EFD1-949D-41BB-B798-3991630841BA}" type="sibTrans" cxnId="{46EC7C37-6F36-44A3-BF35-5E7C1967B484}">
      <dgm:prSet/>
      <dgm:spPr/>
      <dgm:t>
        <a:bodyPr/>
        <a:lstStyle/>
        <a:p>
          <a:endParaRPr lang="en-US">
            <a:latin typeface="Arial" pitchFamily="34" charset="0"/>
            <a:cs typeface="Arial" pitchFamily="34" charset="0"/>
          </a:endParaRPr>
        </a:p>
      </dgm:t>
    </dgm:pt>
    <dgm:pt modelId="{43A81334-42B3-4885-B5AA-46AD1C5D1899}">
      <dgm:prSet phldrT="[Text]" custT="1"/>
      <dgm:spPr/>
      <dgm:t>
        <a:bodyPr/>
        <a:lstStyle/>
        <a:p>
          <a:r>
            <a:rPr lang="en-US" sz="2000" dirty="0" smtClean="0">
              <a:latin typeface="Arial" pitchFamily="34" charset="0"/>
              <a:cs typeface="Arial" pitchFamily="34" charset="0"/>
            </a:rPr>
            <a:t>Great for complex and custom graphics</a:t>
          </a:r>
          <a:endParaRPr lang="en-US" sz="2000" dirty="0">
            <a:latin typeface="Arial" pitchFamily="34" charset="0"/>
            <a:cs typeface="Arial" pitchFamily="34" charset="0"/>
          </a:endParaRPr>
        </a:p>
      </dgm:t>
    </dgm:pt>
    <dgm:pt modelId="{D0220D07-E39A-4EC4-AABA-F62019A08303}" type="parTrans" cxnId="{50BD6017-32A4-4332-B93F-61BDDF52D13F}">
      <dgm:prSet/>
      <dgm:spPr/>
      <dgm:t>
        <a:bodyPr/>
        <a:lstStyle/>
        <a:p>
          <a:endParaRPr lang="en-US">
            <a:latin typeface="Arial" pitchFamily="34" charset="0"/>
            <a:cs typeface="Arial" pitchFamily="34" charset="0"/>
          </a:endParaRPr>
        </a:p>
      </dgm:t>
    </dgm:pt>
    <dgm:pt modelId="{F8929BA5-73E9-43F9-94F0-BC78A207ABDF}" type="sibTrans" cxnId="{50BD6017-32A4-4332-B93F-61BDDF52D13F}">
      <dgm:prSet/>
      <dgm:spPr/>
      <dgm:t>
        <a:bodyPr/>
        <a:lstStyle/>
        <a:p>
          <a:endParaRPr lang="en-US">
            <a:latin typeface="Arial" pitchFamily="34" charset="0"/>
            <a:cs typeface="Arial" pitchFamily="34" charset="0"/>
          </a:endParaRPr>
        </a:p>
      </dgm:t>
    </dgm:pt>
    <dgm:pt modelId="{4DD91A3B-AA41-4B07-821D-3088FC8FA017}">
      <dgm:prSet phldrT="[Text]" custT="1"/>
      <dgm:spPr/>
      <dgm:t>
        <a:bodyPr/>
        <a:lstStyle/>
        <a:p>
          <a:r>
            <a:rPr lang="en-US" sz="2000" dirty="0" smtClean="0">
              <a:latin typeface="Arial" pitchFamily="34" charset="0"/>
              <a:cs typeface="Arial" pitchFamily="34" charset="0"/>
            </a:rPr>
            <a:t>Supports 3D and hardware acceleration</a:t>
          </a:r>
          <a:endParaRPr lang="en-US" sz="2000" dirty="0">
            <a:latin typeface="Arial" pitchFamily="34" charset="0"/>
            <a:cs typeface="Arial" pitchFamily="34" charset="0"/>
          </a:endParaRPr>
        </a:p>
      </dgm:t>
    </dgm:pt>
    <dgm:pt modelId="{62129C3A-9C3A-4E1D-AB96-02D3F816D8AA}" type="parTrans" cxnId="{F7FC4455-BCC9-4A7C-9FBB-2A5797023687}">
      <dgm:prSet/>
      <dgm:spPr/>
      <dgm:t>
        <a:bodyPr/>
        <a:lstStyle/>
        <a:p>
          <a:endParaRPr lang="en-US">
            <a:latin typeface="Arial" pitchFamily="34" charset="0"/>
            <a:cs typeface="Arial" pitchFamily="34" charset="0"/>
          </a:endParaRPr>
        </a:p>
      </dgm:t>
    </dgm:pt>
    <dgm:pt modelId="{B7DAB7FD-B956-4C22-ACEA-CEAD03EA1950}" type="sibTrans" cxnId="{F7FC4455-BCC9-4A7C-9FBB-2A5797023687}">
      <dgm:prSet/>
      <dgm:spPr/>
      <dgm:t>
        <a:bodyPr/>
        <a:lstStyle/>
        <a:p>
          <a:endParaRPr lang="en-US">
            <a:latin typeface="Arial" pitchFamily="34" charset="0"/>
            <a:cs typeface="Arial" pitchFamily="34" charset="0"/>
          </a:endParaRPr>
        </a:p>
      </dgm:t>
    </dgm:pt>
    <dgm:pt modelId="{DAE5F8C5-69A9-4989-85E9-75EFEA8ECB8C}">
      <dgm:prSet phldrT="[Text]" custT="1"/>
      <dgm:spPr/>
      <dgm:t>
        <a:bodyPr/>
        <a:lstStyle/>
        <a:p>
          <a:r>
            <a:rPr lang="en-US" sz="2000" dirty="0" smtClean="0">
              <a:latin typeface="Arial" pitchFamily="34" charset="0"/>
              <a:cs typeface="Arial" pitchFamily="34" charset="0"/>
            </a:rPr>
            <a:t>Allows professional UI development</a:t>
          </a:r>
          <a:endParaRPr lang="en-US" sz="2000" dirty="0">
            <a:latin typeface="Arial" pitchFamily="34" charset="0"/>
            <a:cs typeface="Arial" pitchFamily="34" charset="0"/>
          </a:endParaRPr>
        </a:p>
      </dgm:t>
    </dgm:pt>
    <dgm:pt modelId="{B7A07DAB-4595-47EF-97FA-B0902868A106}" type="parTrans" cxnId="{45264382-83AE-4CD0-B2EB-09AF680A5072}">
      <dgm:prSet/>
      <dgm:spPr/>
      <dgm:t>
        <a:bodyPr/>
        <a:lstStyle/>
        <a:p>
          <a:endParaRPr lang="en-US">
            <a:latin typeface="Arial" pitchFamily="34" charset="0"/>
            <a:cs typeface="Arial" pitchFamily="34" charset="0"/>
          </a:endParaRPr>
        </a:p>
      </dgm:t>
    </dgm:pt>
    <dgm:pt modelId="{3DC21EB4-766B-4EBD-B5B1-E9BB3A438E07}" type="sibTrans" cxnId="{45264382-83AE-4CD0-B2EB-09AF680A5072}">
      <dgm:prSet/>
      <dgm:spPr/>
      <dgm:t>
        <a:bodyPr/>
        <a:lstStyle/>
        <a:p>
          <a:endParaRPr lang="en-US">
            <a:latin typeface="Arial" pitchFamily="34" charset="0"/>
            <a:cs typeface="Arial" pitchFamily="34" charset="0"/>
          </a:endParaRPr>
        </a:p>
      </dgm:t>
    </dgm:pt>
    <dgm:pt modelId="{CB2D0A32-BDF3-4E0C-8291-655BB7A0D669}">
      <dgm:prSet phldrT="[Text]" custT="1"/>
      <dgm:spPr/>
      <dgm:t>
        <a:bodyPr/>
        <a:lstStyle/>
        <a:p>
          <a:r>
            <a:rPr lang="en-US" sz="2000" dirty="0" smtClean="0">
              <a:latin typeface="Arial" pitchFamily="34" charset="0"/>
              <a:cs typeface="Arial" pitchFamily="34" charset="0"/>
            </a:rPr>
            <a:t>Supported on older hardware</a:t>
          </a:r>
          <a:endParaRPr lang="en-US" sz="2000" dirty="0">
            <a:latin typeface="Arial" pitchFamily="34" charset="0"/>
            <a:cs typeface="Arial" pitchFamily="34" charset="0"/>
          </a:endParaRPr>
        </a:p>
      </dgm:t>
    </dgm:pt>
    <dgm:pt modelId="{CA003269-303A-4F7A-A30E-718F96702F5A}" type="sibTrans" cxnId="{59620DB3-7A07-42E2-9339-3F1961685B0C}">
      <dgm:prSet/>
      <dgm:spPr/>
      <dgm:t>
        <a:bodyPr/>
        <a:lstStyle/>
        <a:p>
          <a:endParaRPr lang="en-US">
            <a:latin typeface="Arial" pitchFamily="34" charset="0"/>
            <a:cs typeface="Arial" pitchFamily="34" charset="0"/>
          </a:endParaRPr>
        </a:p>
      </dgm:t>
    </dgm:pt>
    <dgm:pt modelId="{04E81958-B2D5-4BBA-81D7-B1D742C358C5}" type="parTrans" cxnId="{59620DB3-7A07-42E2-9339-3F1961685B0C}">
      <dgm:prSet/>
      <dgm:spPr/>
      <dgm:t>
        <a:bodyPr/>
        <a:lstStyle/>
        <a:p>
          <a:endParaRPr lang="en-US">
            <a:latin typeface="Arial" pitchFamily="34" charset="0"/>
            <a:cs typeface="Arial" pitchFamily="34" charset="0"/>
          </a:endParaRPr>
        </a:p>
      </dgm:t>
    </dgm:pt>
    <dgm:pt modelId="{B6E9F46D-3ABD-470F-AC13-ED713F832415}">
      <dgm:prSet phldrT="[Text]" custT="1"/>
      <dgm:spPr/>
      <dgm:t>
        <a:bodyPr/>
        <a:lstStyle/>
        <a:p>
          <a:r>
            <a:rPr lang="en-US" sz="2000" dirty="0" smtClean="0">
              <a:latin typeface="Arial" pitchFamily="34" charset="0"/>
              <a:cs typeface="Arial" pitchFamily="34" charset="0"/>
            </a:rPr>
            <a:t>Lots of 3</a:t>
          </a:r>
          <a:r>
            <a:rPr lang="en-US" sz="2000" baseline="30000" dirty="0" smtClean="0">
              <a:latin typeface="Arial" pitchFamily="34" charset="0"/>
              <a:cs typeface="Arial" pitchFamily="34" charset="0"/>
            </a:rPr>
            <a:t>rd</a:t>
          </a:r>
          <a:r>
            <a:rPr lang="en-US" sz="2000" dirty="0" smtClean="0">
              <a:latin typeface="Arial" pitchFamily="34" charset="0"/>
              <a:cs typeface="Arial" pitchFamily="34" charset="0"/>
            </a:rPr>
            <a:t> party support</a:t>
          </a:r>
          <a:endParaRPr lang="en-US" sz="2000" dirty="0">
            <a:latin typeface="Arial" pitchFamily="34" charset="0"/>
            <a:cs typeface="Arial" pitchFamily="34" charset="0"/>
          </a:endParaRPr>
        </a:p>
      </dgm:t>
    </dgm:pt>
    <dgm:pt modelId="{D9D42038-9D5E-4AF9-83A4-537AC4E35BC5}" type="sibTrans" cxnId="{740C0DF0-94A5-43A7-875A-21802007C0E2}">
      <dgm:prSet/>
      <dgm:spPr/>
      <dgm:t>
        <a:bodyPr/>
        <a:lstStyle/>
        <a:p>
          <a:endParaRPr lang="en-US">
            <a:latin typeface="Arial" pitchFamily="34" charset="0"/>
            <a:cs typeface="Arial" pitchFamily="34" charset="0"/>
          </a:endParaRPr>
        </a:p>
      </dgm:t>
    </dgm:pt>
    <dgm:pt modelId="{F7B602BA-F89A-4408-B56D-968A407DCC36}" type="parTrans" cxnId="{740C0DF0-94A5-43A7-875A-21802007C0E2}">
      <dgm:prSet/>
      <dgm:spPr/>
      <dgm:t>
        <a:bodyPr/>
        <a:lstStyle/>
        <a:p>
          <a:endParaRPr lang="en-US">
            <a:latin typeface="Arial" pitchFamily="34" charset="0"/>
            <a:cs typeface="Arial" pitchFamily="34" charset="0"/>
          </a:endParaRPr>
        </a:p>
      </dgm:t>
    </dgm:pt>
    <dgm:pt modelId="{D0C8CF7C-56B3-4281-8D7E-6D77A2FF8F47}">
      <dgm:prSet phldrT="[Text]" custT="1"/>
      <dgm:spPr/>
      <dgm:t>
        <a:bodyPr/>
        <a:lstStyle/>
        <a:p>
          <a:r>
            <a:rPr lang="en-US" sz="2000" dirty="0" smtClean="0">
              <a:latin typeface="Arial" pitchFamily="34" charset="0"/>
              <a:cs typeface="Arial" pitchFamily="34" charset="0"/>
            </a:rPr>
            <a:t>Easy to use for existing Windows developers</a:t>
          </a:r>
          <a:endParaRPr lang="en-US" sz="2000" dirty="0">
            <a:latin typeface="Arial" pitchFamily="34" charset="0"/>
            <a:cs typeface="Arial" pitchFamily="34" charset="0"/>
          </a:endParaRPr>
        </a:p>
      </dgm:t>
    </dgm:pt>
    <dgm:pt modelId="{48AA8764-C2C0-409E-982C-70B74609E624}" type="sibTrans" cxnId="{0EA689A8-D063-418C-8AD4-37B0C3BDC570}">
      <dgm:prSet/>
      <dgm:spPr/>
      <dgm:t>
        <a:bodyPr/>
        <a:lstStyle/>
        <a:p>
          <a:endParaRPr lang="en-US">
            <a:latin typeface="Arial" pitchFamily="34" charset="0"/>
            <a:cs typeface="Arial" pitchFamily="34" charset="0"/>
          </a:endParaRPr>
        </a:p>
      </dgm:t>
    </dgm:pt>
    <dgm:pt modelId="{7D61EC48-8004-49B2-99DA-A165220CB476}" type="parTrans" cxnId="{0EA689A8-D063-418C-8AD4-37B0C3BDC570}">
      <dgm:prSet/>
      <dgm:spPr/>
      <dgm:t>
        <a:bodyPr/>
        <a:lstStyle/>
        <a:p>
          <a:endParaRPr lang="en-US">
            <a:latin typeface="Arial" pitchFamily="34" charset="0"/>
            <a:cs typeface="Arial" pitchFamily="34" charset="0"/>
          </a:endParaRPr>
        </a:p>
      </dgm:t>
    </dgm:pt>
    <dgm:pt modelId="{29640BDB-C8AB-4835-B9BA-09358E78243E}" type="pres">
      <dgm:prSet presAssocID="{F4446AF7-C1E4-4CD4-B84E-EAE8B46389EF}" presName="linear" presStyleCnt="0">
        <dgm:presLayoutVars>
          <dgm:dir/>
          <dgm:animLvl val="lvl"/>
          <dgm:resizeHandles val="exact"/>
        </dgm:presLayoutVars>
      </dgm:prSet>
      <dgm:spPr/>
      <dgm:t>
        <a:bodyPr/>
        <a:lstStyle/>
        <a:p>
          <a:endParaRPr lang="en-US"/>
        </a:p>
      </dgm:t>
    </dgm:pt>
    <dgm:pt modelId="{511D087E-500E-4793-84C2-BC332FC4AAE8}" type="pres">
      <dgm:prSet presAssocID="{6315F8A4-8F61-43EF-9295-AE8AC87C759F}" presName="parentLin" presStyleCnt="0"/>
      <dgm:spPr/>
      <dgm:t>
        <a:bodyPr/>
        <a:lstStyle/>
        <a:p>
          <a:endParaRPr lang="en-US"/>
        </a:p>
      </dgm:t>
    </dgm:pt>
    <dgm:pt modelId="{E64D11B7-5CF7-4C6D-B6BA-39F61AA7E4DB}" type="pres">
      <dgm:prSet presAssocID="{6315F8A4-8F61-43EF-9295-AE8AC87C759F}" presName="parentLeftMargin" presStyleLbl="node1" presStyleIdx="0" presStyleCnt="2"/>
      <dgm:spPr/>
      <dgm:t>
        <a:bodyPr/>
        <a:lstStyle/>
        <a:p>
          <a:endParaRPr lang="en-US"/>
        </a:p>
      </dgm:t>
    </dgm:pt>
    <dgm:pt modelId="{5754CC16-790C-4B24-BD4F-46C3C2DE8F4F}" type="pres">
      <dgm:prSet presAssocID="{6315F8A4-8F61-43EF-9295-AE8AC87C759F}" presName="parentText" presStyleLbl="node1" presStyleIdx="0" presStyleCnt="2" custScaleY="77142" custLinFactNeighborX="-100000">
        <dgm:presLayoutVars>
          <dgm:chMax val="0"/>
          <dgm:bulletEnabled val="1"/>
        </dgm:presLayoutVars>
      </dgm:prSet>
      <dgm:spPr/>
      <dgm:t>
        <a:bodyPr/>
        <a:lstStyle/>
        <a:p>
          <a:endParaRPr lang="en-US"/>
        </a:p>
      </dgm:t>
    </dgm:pt>
    <dgm:pt modelId="{A4759C8F-FE6D-40D5-AE82-9A3ACB62D05C}" type="pres">
      <dgm:prSet presAssocID="{6315F8A4-8F61-43EF-9295-AE8AC87C759F}" presName="negativeSpace" presStyleCnt="0"/>
      <dgm:spPr/>
      <dgm:t>
        <a:bodyPr/>
        <a:lstStyle/>
        <a:p>
          <a:endParaRPr lang="en-US"/>
        </a:p>
      </dgm:t>
    </dgm:pt>
    <dgm:pt modelId="{387563FF-A860-4167-8715-E7CD7337557A}" type="pres">
      <dgm:prSet presAssocID="{6315F8A4-8F61-43EF-9295-AE8AC87C759F}" presName="childText" presStyleLbl="conFgAcc1" presStyleIdx="0" presStyleCnt="2">
        <dgm:presLayoutVars>
          <dgm:bulletEnabled val="1"/>
        </dgm:presLayoutVars>
      </dgm:prSet>
      <dgm:spPr/>
      <dgm:t>
        <a:bodyPr/>
        <a:lstStyle/>
        <a:p>
          <a:endParaRPr lang="en-US"/>
        </a:p>
      </dgm:t>
    </dgm:pt>
    <dgm:pt modelId="{F60F6A98-C152-45E7-89B4-0B8E4A0C6354}" type="pres">
      <dgm:prSet presAssocID="{BC22F22C-D6C6-4C6F-936B-FE18A233CD39}" presName="spaceBetweenRectangles" presStyleCnt="0"/>
      <dgm:spPr/>
      <dgm:t>
        <a:bodyPr/>
        <a:lstStyle/>
        <a:p>
          <a:endParaRPr lang="en-US"/>
        </a:p>
      </dgm:t>
    </dgm:pt>
    <dgm:pt modelId="{744BACD3-E50E-4CE3-ABE6-9FAABA3B91CB}" type="pres">
      <dgm:prSet presAssocID="{5977C4C2-4B1E-408D-910D-B9F51B51490F}" presName="parentLin" presStyleCnt="0"/>
      <dgm:spPr/>
      <dgm:t>
        <a:bodyPr/>
        <a:lstStyle/>
        <a:p>
          <a:endParaRPr lang="en-US"/>
        </a:p>
      </dgm:t>
    </dgm:pt>
    <dgm:pt modelId="{C6D29E5C-07A5-4D12-8B65-BC7DC3B3E24F}" type="pres">
      <dgm:prSet presAssocID="{5977C4C2-4B1E-408D-910D-B9F51B51490F}" presName="parentLeftMargin" presStyleLbl="node1" presStyleIdx="0" presStyleCnt="2"/>
      <dgm:spPr/>
      <dgm:t>
        <a:bodyPr/>
        <a:lstStyle/>
        <a:p>
          <a:endParaRPr lang="en-US"/>
        </a:p>
      </dgm:t>
    </dgm:pt>
    <dgm:pt modelId="{65D6628A-640A-44AA-9328-B8D4EF50D7BE}" type="pres">
      <dgm:prSet presAssocID="{5977C4C2-4B1E-408D-910D-B9F51B51490F}" presName="parentText" presStyleLbl="node1" presStyleIdx="1" presStyleCnt="2" custScaleY="80094" custLinFactNeighborX="-100000">
        <dgm:presLayoutVars>
          <dgm:chMax val="0"/>
          <dgm:bulletEnabled val="1"/>
        </dgm:presLayoutVars>
      </dgm:prSet>
      <dgm:spPr/>
      <dgm:t>
        <a:bodyPr/>
        <a:lstStyle/>
        <a:p>
          <a:endParaRPr lang="en-US"/>
        </a:p>
      </dgm:t>
    </dgm:pt>
    <dgm:pt modelId="{2A33069D-C2A6-4830-8BFB-60FDEC5D7435}" type="pres">
      <dgm:prSet presAssocID="{5977C4C2-4B1E-408D-910D-B9F51B51490F}" presName="negativeSpace" presStyleCnt="0"/>
      <dgm:spPr/>
      <dgm:t>
        <a:bodyPr/>
        <a:lstStyle/>
        <a:p>
          <a:endParaRPr lang="en-US"/>
        </a:p>
      </dgm:t>
    </dgm:pt>
    <dgm:pt modelId="{F7CFE209-17FA-409F-9269-E116A14FB26F}" type="pres">
      <dgm:prSet presAssocID="{5977C4C2-4B1E-408D-910D-B9F51B51490F}" presName="childText" presStyleLbl="conFgAcc1" presStyleIdx="1" presStyleCnt="2">
        <dgm:presLayoutVars>
          <dgm:bulletEnabled val="1"/>
        </dgm:presLayoutVars>
      </dgm:prSet>
      <dgm:spPr/>
      <dgm:t>
        <a:bodyPr/>
        <a:lstStyle/>
        <a:p>
          <a:endParaRPr lang="en-US"/>
        </a:p>
      </dgm:t>
    </dgm:pt>
  </dgm:ptLst>
  <dgm:cxnLst>
    <dgm:cxn modelId="{166CD3A6-4651-4882-8C94-9E904FAF47DC}" type="presOf" srcId="{6315F8A4-8F61-43EF-9295-AE8AC87C759F}" destId="{5754CC16-790C-4B24-BD4F-46C3C2DE8F4F}" srcOrd="1" destOrd="0" presId="urn:microsoft.com/office/officeart/2005/8/layout/list1"/>
    <dgm:cxn modelId="{59620DB3-7A07-42E2-9339-3F1961685B0C}" srcId="{6315F8A4-8F61-43EF-9295-AE8AC87C759F}" destId="{CB2D0A32-BDF3-4E0C-8291-655BB7A0D669}" srcOrd="3" destOrd="0" parTransId="{04E81958-B2D5-4BBA-81D7-B1D742C358C5}" sibTransId="{CA003269-303A-4F7A-A30E-718F96702F5A}"/>
    <dgm:cxn modelId="{8EDF4404-D60C-4AAA-8595-D7A9C2553DED}" type="presOf" srcId="{43A81334-42B3-4885-B5AA-46AD1C5D1899}" destId="{F7CFE209-17FA-409F-9269-E116A14FB26F}" srcOrd="0" destOrd="1" presId="urn:microsoft.com/office/officeart/2005/8/layout/list1"/>
    <dgm:cxn modelId="{49902C97-FAED-4DF1-A010-A1509546641D}" type="presOf" srcId="{5977C4C2-4B1E-408D-910D-B9F51B51490F}" destId="{C6D29E5C-07A5-4D12-8B65-BC7DC3B3E24F}" srcOrd="0" destOrd="0" presId="urn:microsoft.com/office/officeart/2005/8/layout/list1"/>
    <dgm:cxn modelId="{F7FC4455-BCC9-4A7C-9FBB-2A5797023687}" srcId="{5977C4C2-4B1E-408D-910D-B9F51B51490F}" destId="{4DD91A3B-AA41-4B07-821D-3088FC8FA017}" srcOrd="2" destOrd="0" parTransId="{62129C3A-9C3A-4E1D-AB96-02D3F816D8AA}" sibTransId="{B7DAB7FD-B956-4C22-ACEA-CEAD03EA1950}"/>
    <dgm:cxn modelId="{0EA689A8-D063-418C-8AD4-37B0C3BDC570}" srcId="{6315F8A4-8F61-43EF-9295-AE8AC87C759F}" destId="{D0C8CF7C-56B3-4281-8D7E-6D77A2FF8F47}" srcOrd="1" destOrd="0" parTransId="{7D61EC48-8004-49B2-99DA-A165220CB476}" sibTransId="{48AA8764-C2C0-409E-982C-70B74609E624}"/>
    <dgm:cxn modelId="{DFD0C448-0BDB-4929-8F14-ECD6F9443DC6}" srcId="{F4446AF7-C1E4-4CD4-B84E-EAE8B46389EF}" destId="{6315F8A4-8F61-43EF-9295-AE8AC87C759F}" srcOrd="0" destOrd="0" parTransId="{4F6558C8-035E-46C9-BA8D-E1837350542F}" sibTransId="{BC22F22C-D6C6-4C6F-936B-FE18A233CD39}"/>
    <dgm:cxn modelId="{46EC7C37-6F36-44A3-BF35-5E7C1967B484}" srcId="{5977C4C2-4B1E-408D-910D-B9F51B51490F}" destId="{8AAB9E95-30AB-4088-AB35-057053940FE0}" srcOrd="0" destOrd="0" parTransId="{5AB8BB1B-05AA-4DCD-93B8-467B9035B1B6}" sibTransId="{0856EFD1-949D-41BB-B798-3991630841BA}"/>
    <dgm:cxn modelId="{67334C3C-600E-4698-B5BA-60A95C60D4EC}" type="presOf" srcId="{D0C8CF7C-56B3-4281-8D7E-6D77A2FF8F47}" destId="{387563FF-A860-4167-8715-E7CD7337557A}" srcOrd="0" destOrd="1" presId="urn:microsoft.com/office/officeart/2005/8/layout/list1"/>
    <dgm:cxn modelId="{D4B14419-B862-4FEB-A383-B28C6609A89C}" type="presOf" srcId="{4361EE2E-C27E-49E6-BCCF-5A815B10DCDD}" destId="{387563FF-A860-4167-8715-E7CD7337557A}" srcOrd="0" destOrd="0" presId="urn:microsoft.com/office/officeart/2005/8/layout/list1"/>
    <dgm:cxn modelId="{EEFBC9F6-2053-4825-9ADE-BB7F868FDA29}" srcId="{6315F8A4-8F61-43EF-9295-AE8AC87C759F}" destId="{4361EE2E-C27E-49E6-BCCF-5A815B10DCDD}" srcOrd="0" destOrd="0" parTransId="{64E98374-F78C-43AF-9584-90D8F15A78BD}" sibTransId="{13E7D72E-07DB-493E-81A4-C04E33FB21F2}"/>
    <dgm:cxn modelId="{740C0DF0-94A5-43A7-875A-21802007C0E2}" srcId="{6315F8A4-8F61-43EF-9295-AE8AC87C759F}" destId="{B6E9F46D-3ABD-470F-AC13-ED713F832415}" srcOrd="2" destOrd="0" parTransId="{F7B602BA-F89A-4408-B56D-968A407DCC36}" sibTransId="{D9D42038-9D5E-4AF9-83A4-537AC4E35BC5}"/>
    <dgm:cxn modelId="{8455922B-0613-4CEB-B713-8C7528533E10}" type="presOf" srcId="{CB2D0A32-BDF3-4E0C-8291-655BB7A0D669}" destId="{387563FF-A860-4167-8715-E7CD7337557A}" srcOrd="0" destOrd="3" presId="urn:microsoft.com/office/officeart/2005/8/layout/list1"/>
    <dgm:cxn modelId="{828430F5-9035-4D28-8477-C7B0BDEB7559}" type="presOf" srcId="{F4446AF7-C1E4-4CD4-B84E-EAE8B46389EF}" destId="{29640BDB-C8AB-4835-B9BA-09358E78243E}" srcOrd="0" destOrd="0" presId="urn:microsoft.com/office/officeart/2005/8/layout/list1"/>
    <dgm:cxn modelId="{45264382-83AE-4CD0-B2EB-09AF680A5072}" srcId="{5977C4C2-4B1E-408D-910D-B9F51B51490F}" destId="{DAE5F8C5-69A9-4989-85E9-75EFEA8ECB8C}" srcOrd="3" destOrd="0" parTransId="{B7A07DAB-4595-47EF-97FA-B0902868A106}" sibTransId="{3DC21EB4-766B-4EBD-B5B1-E9BB3A438E07}"/>
    <dgm:cxn modelId="{67932276-8BA7-4D9E-9D7E-20CA5BEAF6EB}" srcId="{F4446AF7-C1E4-4CD4-B84E-EAE8B46389EF}" destId="{5977C4C2-4B1E-408D-910D-B9F51B51490F}" srcOrd="1" destOrd="0" parTransId="{4C1117EB-A891-46FF-A6CD-729500AE70D8}" sibTransId="{448D0616-291E-411B-B51B-EBA9C0DF1653}"/>
    <dgm:cxn modelId="{50BD6017-32A4-4332-B93F-61BDDF52D13F}" srcId="{5977C4C2-4B1E-408D-910D-B9F51B51490F}" destId="{43A81334-42B3-4885-B5AA-46AD1C5D1899}" srcOrd="1" destOrd="0" parTransId="{D0220D07-E39A-4EC4-AABA-F62019A08303}" sibTransId="{F8929BA5-73E9-43F9-94F0-BC78A207ABDF}"/>
    <dgm:cxn modelId="{93C420BF-6E96-4B26-9C13-92DD3993351E}" type="presOf" srcId="{6315F8A4-8F61-43EF-9295-AE8AC87C759F}" destId="{E64D11B7-5CF7-4C6D-B6BA-39F61AA7E4DB}" srcOrd="0" destOrd="0" presId="urn:microsoft.com/office/officeart/2005/8/layout/list1"/>
    <dgm:cxn modelId="{03895570-FC5B-4094-A6EF-4B93EE16C62D}" type="presOf" srcId="{B6E9F46D-3ABD-470F-AC13-ED713F832415}" destId="{387563FF-A860-4167-8715-E7CD7337557A}" srcOrd="0" destOrd="2" presId="urn:microsoft.com/office/officeart/2005/8/layout/list1"/>
    <dgm:cxn modelId="{353906F5-3A06-475E-80C0-B937E0C28204}" type="presOf" srcId="{DAE5F8C5-69A9-4989-85E9-75EFEA8ECB8C}" destId="{F7CFE209-17FA-409F-9269-E116A14FB26F}" srcOrd="0" destOrd="3" presId="urn:microsoft.com/office/officeart/2005/8/layout/list1"/>
    <dgm:cxn modelId="{F8560DC8-81DD-4048-B520-2D24049C9CCD}" type="presOf" srcId="{8AAB9E95-30AB-4088-AB35-057053940FE0}" destId="{F7CFE209-17FA-409F-9269-E116A14FB26F}" srcOrd="0" destOrd="0" presId="urn:microsoft.com/office/officeart/2005/8/layout/list1"/>
    <dgm:cxn modelId="{E7A888F1-D6CB-4463-B2BF-77B1F25C0AC1}" type="presOf" srcId="{4DD91A3B-AA41-4B07-821D-3088FC8FA017}" destId="{F7CFE209-17FA-409F-9269-E116A14FB26F}" srcOrd="0" destOrd="2" presId="urn:microsoft.com/office/officeart/2005/8/layout/list1"/>
    <dgm:cxn modelId="{30D31A3F-7F19-4531-BC44-024EC9A3849E}" type="presOf" srcId="{5977C4C2-4B1E-408D-910D-B9F51B51490F}" destId="{65D6628A-640A-44AA-9328-B8D4EF50D7BE}" srcOrd="1" destOrd="0" presId="urn:microsoft.com/office/officeart/2005/8/layout/list1"/>
    <dgm:cxn modelId="{063683EA-AD36-4694-9AB4-C9950A026F87}" type="presParOf" srcId="{29640BDB-C8AB-4835-B9BA-09358E78243E}" destId="{511D087E-500E-4793-84C2-BC332FC4AAE8}" srcOrd="0" destOrd="0" presId="urn:microsoft.com/office/officeart/2005/8/layout/list1"/>
    <dgm:cxn modelId="{9DD2241B-D631-4723-8FD9-525CF601784F}" type="presParOf" srcId="{511D087E-500E-4793-84C2-BC332FC4AAE8}" destId="{E64D11B7-5CF7-4C6D-B6BA-39F61AA7E4DB}" srcOrd="0" destOrd="0" presId="urn:microsoft.com/office/officeart/2005/8/layout/list1"/>
    <dgm:cxn modelId="{339C9D69-3007-4BE9-B931-9226E4F57577}" type="presParOf" srcId="{511D087E-500E-4793-84C2-BC332FC4AAE8}" destId="{5754CC16-790C-4B24-BD4F-46C3C2DE8F4F}" srcOrd="1" destOrd="0" presId="urn:microsoft.com/office/officeart/2005/8/layout/list1"/>
    <dgm:cxn modelId="{41483A8F-F437-4940-A61C-F2373E3B6CE4}" type="presParOf" srcId="{29640BDB-C8AB-4835-B9BA-09358E78243E}" destId="{A4759C8F-FE6D-40D5-AE82-9A3ACB62D05C}" srcOrd="1" destOrd="0" presId="urn:microsoft.com/office/officeart/2005/8/layout/list1"/>
    <dgm:cxn modelId="{E2E7E3C1-6618-4EA1-B656-3A9E08597502}" type="presParOf" srcId="{29640BDB-C8AB-4835-B9BA-09358E78243E}" destId="{387563FF-A860-4167-8715-E7CD7337557A}" srcOrd="2" destOrd="0" presId="urn:microsoft.com/office/officeart/2005/8/layout/list1"/>
    <dgm:cxn modelId="{EE36C61B-3194-45B9-9E42-304B6FDEBCDD}" type="presParOf" srcId="{29640BDB-C8AB-4835-B9BA-09358E78243E}" destId="{F60F6A98-C152-45E7-89B4-0B8E4A0C6354}" srcOrd="3" destOrd="0" presId="urn:microsoft.com/office/officeart/2005/8/layout/list1"/>
    <dgm:cxn modelId="{3F93A99B-1512-4378-972E-4BB28470DA3D}" type="presParOf" srcId="{29640BDB-C8AB-4835-B9BA-09358E78243E}" destId="{744BACD3-E50E-4CE3-ABE6-9FAABA3B91CB}" srcOrd="4" destOrd="0" presId="urn:microsoft.com/office/officeart/2005/8/layout/list1"/>
    <dgm:cxn modelId="{3E5F437C-CB92-48AF-A078-F9840E9F735B}" type="presParOf" srcId="{744BACD3-E50E-4CE3-ABE6-9FAABA3B91CB}" destId="{C6D29E5C-07A5-4D12-8B65-BC7DC3B3E24F}" srcOrd="0" destOrd="0" presId="urn:microsoft.com/office/officeart/2005/8/layout/list1"/>
    <dgm:cxn modelId="{6A92D3D5-1AC6-416D-863B-B9E59EC136D8}" type="presParOf" srcId="{744BACD3-E50E-4CE3-ABE6-9FAABA3B91CB}" destId="{65D6628A-640A-44AA-9328-B8D4EF50D7BE}" srcOrd="1" destOrd="0" presId="urn:microsoft.com/office/officeart/2005/8/layout/list1"/>
    <dgm:cxn modelId="{A29CEB8D-E17B-4A37-BD2B-BC366936E006}" type="presParOf" srcId="{29640BDB-C8AB-4835-B9BA-09358E78243E}" destId="{2A33069D-C2A6-4830-8BFB-60FDEC5D7435}" srcOrd="5" destOrd="0" presId="urn:microsoft.com/office/officeart/2005/8/layout/list1"/>
    <dgm:cxn modelId="{3FC8F3A5-201E-462D-B68D-8544549DD2C3}" type="presParOf" srcId="{29640BDB-C8AB-4835-B9BA-09358E78243E}" destId="{F7CFE209-17FA-409F-9269-E116A14FB26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1854D-6B4F-4FA2-B24E-2514C063DBB6}">
      <dsp:nvSpPr>
        <dsp:cNvPr id="0" name=""/>
        <dsp:cNvSpPr/>
      </dsp:nvSpPr>
      <dsp:spPr>
        <a:xfrm>
          <a:off x="4321237" y="2798063"/>
          <a:ext cx="2801218" cy="131673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102138"/>
              <a:satOff val="-21967"/>
              <a:lumOff val="47308"/>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Visual Studio 2010</a:t>
          </a:r>
          <a:endParaRPr lang="en-US" sz="1200"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Compilers</a:t>
          </a:r>
          <a:endParaRPr lang="en-US" sz="1200"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.NET Reflector + ILDASM</a:t>
          </a:r>
          <a:endParaRPr lang="en-US" sz="1200" kern="1200" dirty="0">
            <a:latin typeface="Arial" pitchFamily="34" charset="0"/>
            <a:cs typeface="Arial" pitchFamily="34" charset="0"/>
          </a:endParaRPr>
        </a:p>
      </dsp:txBody>
      <dsp:txXfrm>
        <a:off x="5190526" y="3156172"/>
        <a:ext cx="1903004" cy="929704"/>
      </dsp:txXfrm>
    </dsp:sp>
    <dsp:sp modelId="{C83BFF5D-4B33-4D49-8322-B196006BA0CB}">
      <dsp:nvSpPr>
        <dsp:cNvPr id="0" name=""/>
        <dsp:cNvSpPr/>
      </dsp:nvSpPr>
      <dsp:spPr>
        <a:xfrm>
          <a:off x="345144" y="2798063"/>
          <a:ext cx="2734647" cy="131673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51069"/>
              <a:satOff val="-10983"/>
              <a:lumOff val="23654"/>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100000"/>
            </a:lnSpc>
            <a:spcBef>
              <a:spcPct val="0"/>
            </a:spcBef>
            <a:spcAft>
              <a:spcPct val="15000"/>
            </a:spcAft>
            <a:buChar char="••"/>
          </a:pPr>
          <a:r>
            <a:rPr lang="en-US" sz="1200" kern="1200" dirty="0" smtClean="0">
              <a:latin typeface="Arial" pitchFamily="34" charset="0"/>
              <a:cs typeface="Arial" pitchFamily="34" charset="0"/>
            </a:rPr>
            <a:t>Core classes</a:t>
          </a:r>
          <a:endParaRPr lang="en-US" sz="1200" kern="1200" dirty="0">
            <a:latin typeface="Arial" pitchFamily="34" charset="0"/>
            <a:cs typeface="Arial" pitchFamily="34" charset="0"/>
          </a:endParaRPr>
        </a:p>
        <a:p>
          <a:pPr marL="114300" lvl="1" indent="-114300" algn="l" defTabSz="533400">
            <a:lnSpc>
              <a:spcPct val="100000"/>
            </a:lnSpc>
            <a:spcBef>
              <a:spcPct val="0"/>
            </a:spcBef>
            <a:spcAft>
              <a:spcPct val="15000"/>
            </a:spcAft>
            <a:buChar char="••"/>
          </a:pPr>
          <a:r>
            <a:rPr lang="en-US" sz="1200" kern="1200" dirty="0" smtClean="0">
              <a:latin typeface="Arial" pitchFamily="34" charset="0"/>
              <a:cs typeface="Arial" pitchFamily="34" charset="0"/>
            </a:rPr>
            <a:t>I/O</a:t>
          </a:r>
          <a:endParaRPr lang="en-US" sz="1200" kern="1200" dirty="0">
            <a:latin typeface="Arial" pitchFamily="34" charset="0"/>
            <a:cs typeface="Arial" pitchFamily="34" charset="0"/>
          </a:endParaRPr>
        </a:p>
        <a:p>
          <a:pPr marL="114300" lvl="1" indent="-114300" algn="l" defTabSz="533400">
            <a:lnSpc>
              <a:spcPct val="100000"/>
            </a:lnSpc>
            <a:spcBef>
              <a:spcPct val="0"/>
            </a:spcBef>
            <a:spcAft>
              <a:spcPct val="15000"/>
            </a:spcAft>
            <a:buChar char="••"/>
          </a:pPr>
          <a:r>
            <a:rPr lang="en-US" sz="1200" kern="1200" dirty="0" smtClean="0">
              <a:latin typeface="Arial" pitchFamily="34" charset="0"/>
              <a:cs typeface="Arial" pitchFamily="34" charset="0"/>
            </a:rPr>
            <a:t>GUI</a:t>
          </a:r>
          <a:endParaRPr lang="en-US" sz="1200" kern="1200" dirty="0">
            <a:latin typeface="Arial" pitchFamily="34" charset="0"/>
            <a:cs typeface="Arial" pitchFamily="34" charset="0"/>
          </a:endParaRPr>
        </a:p>
        <a:p>
          <a:pPr marL="114300" lvl="1" indent="-114300" algn="l" defTabSz="533400">
            <a:lnSpc>
              <a:spcPct val="100000"/>
            </a:lnSpc>
            <a:spcBef>
              <a:spcPct val="0"/>
            </a:spcBef>
            <a:spcAft>
              <a:spcPct val="15000"/>
            </a:spcAft>
            <a:buChar char="••"/>
          </a:pPr>
          <a:r>
            <a:rPr lang="en-US" sz="1200" kern="1200" dirty="0" smtClean="0">
              <a:latin typeface="Arial" pitchFamily="34" charset="0"/>
              <a:cs typeface="Arial" pitchFamily="34" charset="0"/>
            </a:rPr>
            <a:t>Custom classes</a:t>
          </a:r>
          <a:endParaRPr lang="en-US" sz="1200" kern="1200" dirty="0">
            <a:latin typeface="Arial" pitchFamily="34" charset="0"/>
            <a:cs typeface="Arial" pitchFamily="34" charset="0"/>
          </a:endParaRPr>
        </a:p>
      </dsp:txBody>
      <dsp:txXfrm>
        <a:off x="374068" y="3156172"/>
        <a:ext cx="1856404" cy="929704"/>
      </dsp:txXfrm>
    </dsp:sp>
    <dsp:sp modelId="{E48CA190-9A72-4E7E-B5CB-FA05F462ED33}">
      <dsp:nvSpPr>
        <dsp:cNvPr id="0" name=""/>
        <dsp:cNvSpPr/>
      </dsp:nvSpPr>
      <dsp:spPr>
        <a:xfrm>
          <a:off x="4254686" y="0"/>
          <a:ext cx="2867769" cy="131673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51069"/>
              <a:satOff val="-10983"/>
              <a:lumOff val="23654"/>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C#</a:t>
          </a:r>
          <a:endParaRPr lang="en-US" sz="1200"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VB.NET</a:t>
          </a:r>
          <a:endParaRPr lang="en-US" sz="1200"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F#</a:t>
          </a: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a:t>
          </a:r>
          <a:endParaRPr lang="en-US" sz="1200" kern="1200" dirty="0">
            <a:latin typeface="Arial" pitchFamily="34" charset="0"/>
            <a:cs typeface="Arial" pitchFamily="34" charset="0"/>
          </a:endParaRPr>
        </a:p>
      </dsp:txBody>
      <dsp:txXfrm>
        <a:off x="5143941" y="28924"/>
        <a:ext cx="1949590" cy="929704"/>
      </dsp:txXfrm>
    </dsp:sp>
    <dsp:sp modelId="{330C85BC-307C-45CC-A85A-07541594920E}">
      <dsp:nvSpPr>
        <dsp:cNvPr id="0" name=""/>
        <dsp:cNvSpPr/>
      </dsp:nvSpPr>
      <dsp:spPr>
        <a:xfrm>
          <a:off x="284620" y="0"/>
          <a:ext cx="2722552" cy="131673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Runtime Services</a:t>
          </a:r>
          <a:endParaRPr lang="en-US" sz="1200"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Security</a:t>
          </a:r>
          <a:endParaRPr lang="en-US" sz="1200"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Garbage Collector</a:t>
          </a:r>
          <a:endParaRPr lang="en-US" sz="1200" kern="1200" dirty="0">
            <a:latin typeface="Arial" pitchFamily="34" charset="0"/>
            <a:cs typeface="Arial"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itchFamily="34" charset="0"/>
              <a:cs typeface="Arial" pitchFamily="34" charset="0"/>
            </a:rPr>
            <a:t>…</a:t>
          </a:r>
          <a:endParaRPr lang="en-US" sz="1200" kern="1200" dirty="0">
            <a:latin typeface="Arial" pitchFamily="34" charset="0"/>
            <a:cs typeface="Arial" pitchFamily="34" charset="0"/>
          </a:endParaRPr>
        </a:p>
      </dsp:txBody>
      <dsp:txXfrm>
        <a:off x="313544" y="28924"/>
        <a:ext cx="1847938" cy="929704"/>
      </dsp:txXfrm>
    </dsp:sp>
    <dsp:sp modelId="{F44CAA6C-A09E-418E-842F-2E0FB8B95C20}">
      <dsp:nvSpPr>
        <dsp:cNvPr id="0" name=""/>
        <dsp:cNvSpPr/>
      </dsp:nvSpPr>
      <dsp:spPr>
        <a:xfrm>
          <a:off x="1910943" y="234543"/>
          <a:ext cx="1781708" cy="1781708"/>
        </a:xfrm>
        <a:prstGeom prst="pieWedge">
          <a:avLst/>
        </a:prstGeom>
        <a:gradFill rotWithShape="0">
          <a:gsLst>
            <a:gs pos="0">
              <a:schemeClr val="accent2">
                <a:shade val="50000"/>
                <a:hueOff val="0"/>
                <a:satOff val="0"/>
                <a:lumOff val="0"/>
                <a:alphaOff val="0"/>
                <a:tint val="43000"/>
                <a:satMod val="165000"/>
              </a:schemeClr>
            </a:gs>
            <a:gs pos="55000">
              <a:schemeClr val="accent2">
                <a:shade val="50000"/>
                <a:hueOff val="0"/>
                <a:satOff val="0"/>
                <a:lumOff val="0"/>
                <a:alphaOff val="0"/>
                <a:tint val="83000"/>
                <a:satMod val="155000"/>
              </a:schemeClr>
            </a:gs>
            <a:gs pos="100000">
              <a:schemeClr val="accent2">
                <a:shade val="5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shade val="50000"/>
              <a:hueOff val="0"/>
              <a:satOff val="0"/>
              <a:lumOff val="0"/>
              <a:alphaOff val="0"/>
              <a:satMod val="115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t" anchorCtr="0">
          <a:noAutofit/>
        </a:bodyPr>
        <a:lstStyle/>
        <a:p>
          <a:pPr lvl="0" algn="ctr" defTabSz="577850">
            <a:lnSpc>
              <a:spcPct val="90000"/>
            </a:lnSpc>
            <a:spcBef>
              <a:spcPct val="0"/>
            </a:spcBef>
            <a:spcAft>
              <a:spcPct val="35000"/>
            </a:spcAft>
          </a:pPr>
          <a:r>
            <a:rPr lang="en-US" sz="1300" kern="1200" dirty="0" smtClean="0">
              <a:latin typeface="Arial" pitchFamily="34" charset="0"/>
              <a:cs typeface="Arial" pitchFamily="34" charset="0"/>
            </a:rPr>
            <a:t>Common Language Runtime (CLR)</a:t>
          </a:r>
          <a:endParaRPr lang="en-US" sz="1300" kern="1200" dirty="0">
            <a:latin typeface="Arial" pitchFamily="34" charset="0"/>
            <a:cs typeface="Arial" pitchFamily="34" charset="0"/>
          </a:endParaRPr>
        </a:p>
      </dsp:txBody>
      <dsp:txXfrm>
        <a:off x="2432793" y="756393"/>
        <a:ext cx="1259858" cy="1259858"/>
      </dsp:txXfrm>
    </dsp:sp>
    <dsp:sp modelId="{EC2D031B-A492-45B0-887D-757C0B99BCAA}">
      <dsp:nvSpPr>
        <dsp:cNvPr id="0" name=""/>
        <dsp:cNvSpPr/>
      </dsp:nvSpPr>
      <dsp:spPr>
        <a:xfrm rot="5400000">
          <a:off x="3774948" y="234543"/>
          <a:ext cx="1781708" cy="1781708"/>
        </a:xfrm>
        <a:prstGeom prst="pieWedge">
          <a:avLst/>
        </a:prstGeom>
        <a:gradFill rotWithShape="1">
          <a:gsLst>
            <a:gs pos="0">
              <a:schemeClr val="accent1">
                <a:tint val="43000"/>
                <a:satMod val="165000"/>
              </a:schemeClr>
            </a:gs>
            <a:gs pos="55000">
              <a:schemeClr val="accent1">
                <a:tint val="83000"/>
                <a:satMod val="155000"/>
              </a:schemeClr>
            </a:gs>
            <a:gs pos="100000">
              <a:schemeClr val="accent1">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1">
              <a:satMod val="115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92456" tIns="92456" rIns="92456" bIns="92456" numCol="1" spcCol="1270" anchor="t" anchorCtr="0">
          <a:noAutofit/>
        </a:bodyPr>
        <a:lstStyle/>
        <a:p>
          <a:pPr lvl="0" algn="ctr" defTabSz="577850">
            <a:lnSpc>
              <a:spcPct val="90000"/>
            </a:lnSpc>
            <a:spcBef>
              <a:spcPct val="0"/>
            </a:spcBef>
            <a:spcAft>
              <a:spcPct val="35000"/>
            </a:spcAft>
          </a:pPr>
          <a:r>
            <a:rPr lang="en-US" sz="1300" kern="1200" dirty="0" smtClean="0">
              <a:latin typeface="Arial" pitchFamily="34" charset="0"/>
              <a:cs typeface="Arial" pitchFamily="34" charset="0"/>
            </a:rPr>
            <a:t>Programming Languages</a:t>
          </a:r>
          <a:endParaRPr lang="en-US" sz="1300" kern="1200" dirty="0">
            <a:latin typeface="Arial" pitchFamily="34" charset="0"/>
            <a:cs typeface="Arial" pitchFamily="34" charset="0"/>
          </a:endParaRPr>
        </a:p>
      </dsp:txBody>
      <dsp:txXfrm rot="-5400000">
        <a:off x="3774948" y="756393"/>
        <a:ext cx="1259858" cy="1259858"/>
      </dsp:txXfrm>
    </dsp:sp>
    <dsp:sp modelId="{FC11D8DB-427B-4F73-97D5-8E80D81EA315}">
      <dsp:nvSpPr>
        <dsp:cNvPr id="0" name=""/>
        <dsp:cNvSpPr/>
      </dsp:nvSpPr>
      <dsp:spPr>
        <a:xfrm rot="10800000">
          <a:off x="3774948" y="2098548"/>
          <a:ext cx="1781708" cy="1781708"/>
        </a:xfrm>
        <a:prstGeom prst="pieWedge">
          <a:avLst/>
        </a:prstGeom>
        <a:gradFill rotWithShape="1">
          <a:gsLst>
            <a:gs pos="0">
              <a:schemeClr val="accent5">
                <a:tint val="43000"/>
                <a:satMod val="165000"/>
              </a:schemeClr>
            </a:gs>
            <a:gs pos="55000">
              <a:schemeClr val="accent5">
                <a:tint val="83000"/>
                <a:satMod val="155000"/>
              </a:schemeClr>
            </a:gs>
            <a:gs pos="100000">
              <a:schemeClr val="accent5">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5">
              <a:satMod val="115000"/>
            </a:schemeClr>
          </a:contourClr>
        </a:sp3d>
      </dsp:spPr>
      <dsp:style>
        <a:lnRef idx="0">
          <a:schemeClr val="accent5"/>
        </a:lnRef>
        <a:fillRef idx="3">
          <a:schemeClr val="accent5"/>
        </a:fillRef>
        <a:effectRef idx="3">
          <a:schemeClr val="accent5"/>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latin typeface="Arial" pitchFamily="34" charset="0"/>
              <a:cs typeface="Arial" pitchFamily="34" charset="0"/>
            </a:rPr>
            <a:t>Tools</a:t>
          </a:r>
          <a:endParaRPr lang="en-US" sz="1300" kern="1200" dirty="0">
            <a:latin typeface="Arial" pitchFamily="34" charset="0"/>
            <a:cs typeface="Arial" pitchFamily="34" charset="0"/>
          </a:endParaRPr>
        </a:p>
      </dsp:txBody>
      <dsp:txXfrm rot="10800000">
        <a:off x="3774948" y="2098548"/>
        <a:ext cx="1259858" cy="1259858"/>
      </dsp:txXfrm>
    </dsp:sp>
    <dsp:sp modelId="{06AA4A4D-5E14-4B26-9198-A0E0843CC791}">
      <dsp:nvSpPr>
        <dsp:cNvPr id="0" name=""/>
        <dsp:cNvSpPr/>
      </dsp:nvSpPr>
      <dsp:spPr>
        <a:xfrm rot="16200000">
          <a:off x="1910943" y="2098548"/>
          <a:ext cx="1781708" cy="1781708"/>
        </a:xfrm>
        <a:prstGeom prst="pieWedge">
          <a:avLst/>
        </a:prstGeom>
        <a:gradFill rotWithShape="0">
          <a:gsLst>
            <a:gs pos="0">
              <a:schemeClr val="accent2">
                <a:shade val="50000"/>
                <a:hueOff val="53945"/>
                <a:satOff val="-11292"/>
                <a:lumOff val="26269"/>
                <a:alphaOff val="0"/>
                <a:tint val="43000"/>
                <a:satMod val="165000"/>
              </a:schemeClr>
            </a:gs>
            <a:gs pos="55000">
              <a:schemeClr val="accent2">
                <a:shade val="50000"/>
                <a:hueOff val="53945"/>
                <a:satOff val="-11292"/>
                <a:lumOff val="26269"/>
                <a:alphaOff val="0"/>
                <a:tint val="83000"/>
                <a:satMod val="155000"/>
              </a:schemeClr>
            </a:gs>
            <a:gs pos="100000">
              <a:schemeClr val="accent2">
                <a:shade val="50000"/>
                <a:hueOff val="53945"/>
                <a:satOff val="-11292"/>
                <a:lumOff val="2626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shade val="50000"/>
              <a:hueOff val="53945"/>
              <a:satOff val="-11292"/>
              <a:lumOff val="26269"/>
              <a:alphaOff val="0"/>
              <a:satMod val="115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latin typeface="Arial" pitchFamily="34" charset="0"/>
              <a:cs typeface="Arial" pitchFamily="34" charset="0"/>
            </a:rPr>
            <a:t>Class</a:t>
          </a:r>
        </a:p>
        <a:p>
          <a:pPr lvl="0" algn="ctr" defTabSz="577850">
            <a:lnSpc>
              <a:spcPct val="90000"/>
            </a:lnSpc>
            <a:spcBef>
              <a:spcPct val="0"/>
            </a:spcBef>
            <a:spcAft>
              <a:spcPct val="35000"/>
            </a:spcAft>
          </a:pPr>
          <a:r>
            <a:rPr lang="en-US" sz="1300" kern="1200" dirty="0" smtClean="0">
              <a:latin typeface="Arial" pitchFamily="34" charset="0"/>
              <a:cs typeface="Arial" pitchFamily="34" charset="0"/>
            </a:rPr>
            <a:t>Libraries</a:t>
          </a:r>
          <a:endParaRPr lang="en-US" sz="1300" kern="1200" dirty="0">
            <a:latin typeface="Arial" pitchFamily="34" charset="0"/>
            <a:cs typeface="Arial" pitchFamily="34" charset="0"/>
          </a:endParaRPr>
        </a:p>
      </dsp:txBody>
      <dsp:txXfrm rot="5400000">
        <a:off x="2432793" y="2098548"/>
        <a:ext cx="1259858" cy="1259858"/>
      </dsp:txXfrm>
    </dsp:sp>
    <dsp:sp modelId="{1FE26EC8-CF11-4DE9-BE43-B4C3AF4BB69D}">
      <dsp:nvSpPr>
        <dsp:cNvPr id="0" name=""/>
        <dsp:cNvSpPr/>
      </dsp:nvSpPr>
      <dsp:spPr>
        <a:xfrm>
          <a:off x="3426218" y="1687068"/>
          <a:ext cx="615162" cy="534924"/>
        </a:xfrm>
        <a:prstGeom prst="circularArrow">
          <a:avLst/>
        </a:prstGeom>
        <a:gradFill rotWithShape="0">
          <a:gsLst>
            <a:gs pos="0">
              <a:schemeClr val="accent2">
                <a:tint val="55000"/>
                <a:hueOff val="0"/>
                <a:satOff val="0"/>
                <a:lumOff val="0"/>
                <a:alphaOff val="0"/>
                <a:tint val="43000"/>
                <a:satMod val="165000"/>
              </a:schemeClr>
            </a:gs>
            <a:gs pos="55000">
              <a:schemeClr val="accent2">
                <a:tint val="55000"/>
                <a:hueOff val="0"/>
                <a:satOff val="0"/>
                <a:lumOff val="0"/>
                <a:alphaOff val="0"/>
                <a:tint val="83000"/>
                <a:satMod val="155000"/>
              </a:schemeClr>
            </a:gs>
            <a:gs pos="100000">
              <a:schemeClr val="accent2">
                <a:tint val="55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tint val="55000"/>
              <a:hueOff val="0"/>
              <a:satOff val="0"/>
              <a:lumOff val="0"/>
              <a:alphaOff val="0"/>
              <a:satMod val="115000"/>
            </a:schemeClr>
          </a:contourClr>
        </a:sp3d>
      </dsp:spPr>
      <dsp:style>
        <a:lnRef idx="0">
          <a:scrgbClr r="0" g="0" b="0"/>
        </a:lnRef>
        <a:fillRef idx="3">
          <a:scrgbClr r="0" g="0" b="0"/>
        </a:fillRef>
        <a:effectRef idx="3">
          <a:scrgbClr r="0" g="0" b="0"/>
        </a:effectRef>
        <a:fontRef idx="minor"/>
      </dsp:style>
    </dsp:sp>
    <dsp:sp modelId="{A5F9D784-3810-41AE-A29B-5C1C58B71073}">
      <dsp:nvSpPr>
        <dsp:cNvPr id="0" name=""/>
        <dsp:cNvSpPr/>
      </dsp:nvSpPr>
      <dsp:spPr>
        <a:xfrm rot="10800000">
          <a:off x="3426218" y="1892808"/>
          <a:ext cx="615162" cy="534924"/>
        </a:xfrm>
        <a:prstGeom prst="circularArrow">
          <a:avLst/>
        </a:prstGeom>
        <a:gradFill rotWithShape="0">
          <a:gsLst>
            <a:gs pos="0">
              <a:schemeClr val="accent2">
                <a:tint val="55000"/>
                <a:hueOff val="0"/>
                <a:satOff val="0"/>
                <a:lumOff val="0"/>
                <a:alphaOff val="0"/>
                <a:tint val="43000"/>
                <a:satMod val="165000"/>
              </a:schemeClr>
            </a:gs>
            <a:gs pos="55000">
              <a:schemeClr val="accent2">
                <a:tint val="55000"/>
                <a:hueOff val="0"/>
                <a:satOff val="0"/>
                <a:lumOff val="0"/>
                <a:alphaOff val="0"/>
                <a:tint val="83000"/>
                <a:satMod val="155000"/>
              </a:schemeClr>
            </a:gs>
            <a:gs pos="100000">
              <a:schemeClr val="accent2">
                <a:tint val="55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tint val="55000"/>
              <a:hueOff val="0"/>
              <a:satOff val="0"/>
              <a:lumOff val="0"/>
              <a:alphaOff val="0"/>
              <a:satMod val="115000"/>
            </a:schemeClr>
          </a:contourClr>
        </a:sp3d>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10/14/2011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350911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10/14/2011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369949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
          <p:cNvSpPr>
            <a:spLocks noGrp="1" noChangeArrowheads="1"/>
          </p:cNvSpPr>
          <p:nvPr>
            <p:ph type="hdr" sz="quarter"/>
          </p:nvPr>
        </p:nvSpPr>
        <p:spPr>
          <a:ln/>
        </p:spPr>
        <p:txBody>
          <a:bodyPr/>
          <a:lstStyle/>
          <a:p>
            <a:r>
              <a:rPr lang="en-US"/>
              <a:t>2:  Basics</a:t>
            </a:r>
          </a:p>
        </p:txBody>
      </p:sp>
      <p:sp>
        <p:nvSpPr>
          <p:cNvPr id="4" name="Rectangle 31"/>
          <p:cNvSpPr>
            <a:spLocks noGrp="1" noChangeArrowheads="1"/>
          </p:cNvSpPr>
          <p:nvPr>
            <p:ph type="dt" idx="1"/>
          </p:nvPr>
        </p:nvSpPr>
        <p:spPr>
          <a:ln/>
        </p:spPr>
        <p:txBody>
          <a:bodyPr/>
          <a:lstStyle/>
          <a:p>
            <a:r>
              <a:rPr lang="en-US"/>
              <a:t>5/8/2006</a:t>
            </a:r>
          </a:p>
        </p:txBody>
      </p:sp>
      <p:sp>
        <p:nvSpPr>
          <p:cNvPr id="5" name="Rectangle 32"/>
          <p:cNvSpPr>
            <a:spLocks noGrp="1" noChangeArrowheads="1"/>
          </p:cNvSpPr>
          <p:nvPr>
            <p:ph type="ftr" sz="quarter" idx="4"/>
          </p:nvPr>
        </p:nvSpPr>
        <p:spPr>
          <a:ln/>
        </p:spPr>
        <p:txBody>
          <a:bodyPr/>
          <a:lstStyle/>
          <a:p>
            <a:r>
              <a:rPr lang="en-US"/>
              <a:t>Programming C# © 2006 Education Experiences, Inc.</a:t>
            </a:r>
          </a:p>
        </p:txBody>
      </p:sp>
      <p:sp>
        <p:nvSpPr>
          <p:cNvPr id="320514" name="Rectangle 2"/>
          <p:cNvSpPr>
            <a:spLocks noGrp="1" noRot="1" noChangeAspect="1" noChangeArrowheads="1" noTextEdit="1"/>
          </p:cNvSpPr>
          <p:nvPr>
            <p:ph type="sldImg"/>
          </p:nvPr>
        </p:nvSpPr>
        <p:spPr bwMode="auto">
          <a:xfrm>
            <a:off x="895350" y="492125"/>
            <a:ext cx="5046663" cy="3786188"/>
          </a:xfrm>
          <a:prstGeom prst="rect">
            <a:avLst/>
          </a:prstGeom>
          <a:solidFill>
            <a:srgbClr val="FFFFFF"/>
          </a:solidFill>
          <a:ln>
            <a:solidFill>
              <a:srgbClr val="000000"/>
            </a:solidFill>
            <a:miter lim="800000"/>
            <a:headEnd/>
            <a:tailEnd/>
          </a:ln>
        </p:spPr>
      </p:sp>
      <p:sp>
        <p:nvSpPr>
          <p:cNvPr id="6" name="Notes Placeholder 5"/>
          <p:cNvSpPr>
            <a:spLocks noGrp="1"/>
          </p:cNvSpPr>
          <p:nvPr>
            <p:ph type="body" idx="1"/>
          </p:nvPr>
        </p:nvSpPr>
        <p:spPr/>
        <p:txBody>
          <a:bodyPr>
            <a:normAutofit/>
          </a:bodyPr>
          <a:lstStyle/>
          <a:p>
            <a:r>
              <a:rPr lang="en-US" dirty="0" smtClean="0"/>
              <a:t>This is by no means an exhaustive list.  There</a:t>
            </a:r>
            <a:r>
              <a:rPr lang="en-US" baseline="0" dirty="0" smtClean="0"/>
              <a:t> are plenty of other types in the framework, including support for </a:t>
            </a:r>
            <a:r>
              <a:rPr lang="en-US" b="1" baseline="0" dirty="0" err="1" smtClean="0"/>
              <a:t>Timezones</a:t>
            </a:r>
            <a:r>
              <a:rPr lang="en-US" baseline="0" dirty="0" smtClean="0"/>
              <a:t>, </a:t>
            </a:r>
            <a:r>
              <a:rPr lang="en-US" b="1" baseline="0" dirty="0" err="1" smtClean="0"/>
              <a:t>DateTime</a:t>
            </a:r>
            <a:r>
              <a:rPr lang="en-US" baseline="0" dirty="0" smtClean="0"/>
              <a:t>, </a:t>
            </a:r>
            <a:r>
              <a:rPr lang="en-US" b="1" baseline="0" dirty="0" err="1" smtClean="0"/>
              <a:t>BigInteger</a:t>
            </a:r>
            <a:r>
              <a:rPr lang="en-US" baseline="0" dirty="0" smtClean="0"/>
              <a:t> and others.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This</a:t>
            </a:r>
            <a:r>
              <a:rPr lang="en-US" baseline="0" dirty="0" smtClean="0"/>
              <a:t> is also usable on array declarations, in fact with type inference you can get very lean:</a:t>
            </a:r>
          </a:p>
          <a:p>
            <a:endParaRPr lang="en-US" baseline="0" dirty="0" smtClean="0"/>
          </a:p>
          <a:p>
            <a:r>
              <a:rPr lang="en-US" b="1" baseline="0" dirty="0" smtClean="0"/>
              <a:t>    string[] names = new[] { "Paul", "John", "George", "</a:t>
            </a:r>
            <a:r>
              <a:rPr lang="en-US" b="1" baseline="0" dirty="0" err="1" smtClean="0"/>
              <a:t>Ringo</a:t>
            </a:r>
            <a:r>
              <a:rPr lang="en-US" b="1" baseline="0" dirty="0" smtClean="0"/>
              <a:t>" };</a:t>
            </a:r>
          </a:p>
          <a:p>
            <a:endParaRPr lang="en-US" b="0" baseline="0" dirty="0" smtClean="0"/>
          </a:p>
          <a:p>
            <a:r>
              <a:rPr lang="en-US" b="0" baseline="0" dirty="0" smtClean="0"/>
              <a:t>But recognize that the above is still a fixed 4-dimension array, while the List&lt;string&gt; is an expanding collection.</a:t>
            </a:r>
            <a:endParaRPr lang="en-US" b="0"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Classes that have abstract methods </a:t>
            </a:r>
            <a:r>
              <a:rPr lang="en-US" dirty="0" smtClean="0">
                <a:solidFill>
                  <a:srgbClr val="FF0000"/>
                </a:solidFill>
              </a:rPr>
              <a:t>must be marked as abstract </a:t>
            </a:r>
            <a:r>
              <a:rPr lang="en-US" dirty="0" smtClean="0"/>
              <a:t>– this prevents direct creation of the type</a:t>
            </a:r>
          </a:p>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Be aware that if</a:t>
            </a:r>
            <a:r>
              <a:rPr lang="en-US" baseline="0" dirty="0" smtClean="0"/>
              <a:t> the object does </a:t>
            </a:r>
            <a:r>
              <a:rPr lang="en-US" i="1" baseline="0" dirty="0" smtClean="0"/>
              <a:t>not</a:t>
            </a:r>
            <a:r>
              <a:rPr lang="en-US" i="0" baseline="0" dirty="0" smtClean="0"/>
              <a:t> implement the interface, a deliberate cast will throw an exception failure – </a:t>
            </a:r>
            <a:r>
              <a:rPr lang="en-US" i="0" baseline="0" dirty="0" err="1" smtClean="0"/>
              <a:t>InvalidCastException</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41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
          <p:cNvSpPr>
            <a:spLocks noGrp="1" noChangeArrowheads="1"/>
          </p:cNvSpPr>
          <p:nvPr>
            <p:ph type="hdr" sz="quarter"/>
          </p:nvPr>
        </p:nvSpPr>
        <p:spPr>
          <a:ln/>
        </p:spPr>
        <p:txBody>
          <a:bodyPr/>
          <a:lstStyle/>
          <a:p>
            <a:r>
              <a:rPr lang="en-US"/>
              <a:t>2:  Basics</a:t>
            </a:r>
          </a:p>
        </p:txBody>
      </p:sp>
      <p:sp>
        <p:nvSpPr>
          <p:cNvPr id="4" name="Rectangle 31"/>
          <p:cNvSpPr>
            <a:spLocks noGrp="1" noChangeArrowheads="1"/>
          </p:cNvSpPr>
          <p:nvPr>
            <p:ph type="dt" idx="1"/>
          </p:nvPr>
        </p:nvSpPr>
        <p:spPr>
          <a:ln/>
        </p:spPr>
        <p:txBody>
          <a:bodyPr/>
          <a:lstStyle/>
          <a:p>
            <a:r>
              <a:rPr lang="en-US"/>
              <a:t>5/8/2006</a:t>
            </a:r>
          </a:p>
        </p:txBody>
      </p:sp>
      <p:sp>
        <p:nvSpPr>
          <p:cNvPr id="5" name="Rectangle 32"/>
          <p:cNvSpPr>
            <a:spLocks noGrp="1" noChangeArrowheads="1"/>
          </p:cNvSpPr>
          <p:nvPr>
            <p:ph type="ftr" sz="quarter" idx="4"/>
          </p:nvPr>
        </p:nvSpPr>
        <p:spPr>
          <a:ln/>
        </p:spPr>
        <p:txBody>
          <a:bodyPr/>
          <a:lstStyle/>
          <a:p>
            <a:r>
              <a:rPr lang="en-US"/>
              <a:t>Programming C# © 2006 Education Experiences, Inc.</a:t>
            </a:r>
          </a:p>
        </p:txBody>
      </p:sp>
      <p:sp>
        <p:nvSpPr>
          <p:cNvPr id="308226" name="Rectangle 2"/>
          <p:cNvSpPr>
            <a:spLocks noGrp="1" noRot="1" noChangeAspect="1" noChangeArrowheads="1" noTextEdit="1"/>
          </p:cNvSpPr>
          <p:nvPr>
            <p:ph type="sldImg"/>
          </p:nvPr>
        </p:nvSpPr>
        <p:spPr bwMode="auto">
          <a:xfrm>
            <a:off x="895350" y="492125"/>
            <a:ext cx="5046663" cy="3786188"/>
          </a:xfrm>
          <a:prstGeom prst="rect">
            <a:avLst/>
          </a:prstGeom>
          <a:solidFill>
            <a:srgbClr val="FFFFFF"/>
          </a:solidFill>
          <a:ln>
            <a:solidFill>
              <a:srgbClr val="000000"/>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51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Studio is the one-stop application for any developer</a:t>
            </a:r>
            <a:r>
              <a:rPr lang="en-US" baseline="0" dirty="0" smtClean="0"/>
              <a:t> targeting a Microsoft platform.  It includes support for pretty much every language, operating system, platform and system built by Microsoft.  It is an extensible and customizable development environment that is used to develop, debug and test applications.</a:t>
            </a:r>
          </a:p>
          <a:p>
            <a:endParaRPr lang="en-US" baseline="0" dirty="0" smtClean="0"/>
          </a:p>
          <a:p>
            <a:r>
              <a:rPr lang="en-US" baseline="0" dirty="0" smtClean="0"/>
              <a:t>It currently ships in a couple of different SKUs – depending on the SKU installed you may get slightly different features.  The most desirable version is the "Ultimate" edition which includes pretty much every feature available.  There are also academic editions that target specific markets (desktop or web development).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you first start</a:t>
            </a:r>
            <a:r>
              <a:rPr lang="en-US" baseline="0" dirty="0" smtClean="0"/>
              <a:t> Visual Studio, it will ask you for the "development" settings you want to use.  Make sure you choose "General Development" – this will ensure that all the menu options are present and available to you.  Other choices turn things on and off based on what the team felt you need.  If you've already chosen some other settings, you can always reset them back to "General" through the Tools | Import and Export Settings | Reset All Settings menu option.</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level of customization in this IDE is just incredible.  You can make the text editor itself look and almost act like almost any other popular editor.</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77" y="4342892"/>
            <a:ext cx="5487646" cy="4114565"/>
          </a:xfrm>
          <a:prstGeom prst="rect">
            <a:avLst/>
          </a:prstGeom>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0:  Administration</a:t>
            </a:r>
            <a:endParaRPr lang="en-US"/>
          </a:p>
        </p:txBody>
      </p:sp>
      <p:sp>
        <p:nvSpPr>
          <p:cNvPr id="5" name="Date Placeholder 4"/>
          <p:cNvSpPr>
            <a:spLocks noGrp="1"/>
          </p:cNvSpPr>
          <p:nvPr>
            <p:ph type="dt" idx="11"/>
          </p:nvPr>
        </p:nvSpPr>
        <p:spPr/>
        <p:txBody>
          <a:bodyPr/>
          <a:lstStyle/>
          <a:p>
            <a:pPr>
              <a:defRPr/>
            </a:pPr>
            <a:r>
              <a:rPr lang="en-US" smtClean="0"/>
              <a:t>3/20/2006</a:t>
            </a:r>
            <a:endParaRPr lang="en-US"/>
          </a:p>
        </p:txBody>
      </p:sp>
      <p:sp>
        <p:nvSpPr>
          <p:cNvPr id="6" name="Footer Placeholder 5"/>
          <p:cNvSpPr>
            <a:spLocks noGrp="1"/>
          </p:cNvSpPr>
          <p:nvPr>
            <p:ph type="ftr" sz="quarter" idx="12"/>
          </p:nvPr>
        </p:nvSpPr>
        <p:spPr/>
        <p:txBody>
          <a:bodyPr/>
          <a:lstStyle/>
          <a:p>
            <a:pPr>
              <a:defRPr/>
            </a:pPr>
            <a:r>
              <a:rPr lang="en-US" smtClean="0"/>
              <a:t>Essential .NET 2.0: building applications and components with C# © 2006 Education Experiences, Inc.</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0"/>
          <p:cNvSpPr>
            <a:spLocks noGrp="1" noChangeArrowheads="1"/>
          </p:cNvSpPr>
          <p:nvPr>
            <p:ph type="hdr" sz="quarter"/>
          </p:nvPr>
        </p:nvSpPr>
        <p:spPr>
          <a:ln/>
        </p:spPr>
        <p:txBody>
          <a:bodyPr/>
          <a:lstStyle/>
          <a:p>
            <a:r>
              <a:rPr lang="en-US"/>
              <a:t>2:  Basics</a:t>
            </a:r>
          </a:p>
        </p:txBody>
      </p:sp>
      <p:sp>
        <p:nvSpPr>
          <p:cNvPr id="4" name="Rectangle 31"/>
          <p:cNvSpPr>
            <a:spLocks noGrp="1" noChangeArrowheads="1"/>
          </p:cNvSpPr>
          <p:nvPr>
            <p:ph type="dt" idx="1"/>
          </p:nvPr>
        </p:nvSpPr>
        <p:spPr>
          <a:ln/>
        </p:spPr>
        <p:txBody>
          <a:bodyPr/>
          <a:lstStyle/>
          <a:p>
            <a:r>
              <a:rPr lang="en-US"/>
              <a:t>5/8/2006</a:t>
            </a:r>
          </a:p>
        </p:txBody>
      </p:sp>
      <p:sp>
        <p:nvSpPr>
          <p:cNvPr id="5" name="Rectangle 32"/>
          <p:cNvSpPr>
            <a:spLocks noGrp="1" noChangeArrowheads="1"/>
          </p:cNvSpPr>
          <p:nvPr>
            <p:ph type="ftr" sz="quarter" idx="4"/>
          </p:nvPr>
        </p:nvSpPr>
        <p:spPr>
          <a:ln/>
        </p:spPr>
        <p:txBody>
          <a:bodyPr/>
          <a:lstStyle/>
          <a:p>
            <a:r>
              <a:rPr lang="en-US"/>
              <a:t>Programming C# © 2006 Education Experiences, Inc.</a:t>
            </a:r>
          </a:p>
        </p:txBody>
      </p:sp>
      <p:sp>
        <p:nvSpPr>
          <p:cNvPr id="319490" name="Rectangle 2"/>
          <p:cNvSpPr>
            <a:spLocks noGrp="1" noRot="1" noChangeAspect="1" noChangeArrowheads="1" noTextEdit="1"/>
          </p:cNvSpPr>
          <p:nvPr>
            <p:ph type="sldImg"/>
          </p:nvPr>
        </p:nvSpPr>
        <p:spPr bwMode="auto">
          <a:xfrm>
            <a:off x="895350" y="492125"/>
            <a:ext cx="5046663" cy="3786188"/>
          </a:xfrm>
          <a:prstGeom prst="rect">
            <a:avLst/>
          </a:prstGeom>
          <a:solidFill>
            <a:srgbClr val="FFFFFF"/>
          </a:solidFill>
          <a:ln>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do not declare a constructor on your class, then C# will automatically create a public default constructor – one that takes no parameters and simply initializes any fields to zero/null.  A</a:t>
            </a:r>
            <a:r>
              <a:rPr lang="en-US" baseline="0" dirty="0" smtClean="0"/>
              <a:t> public constructor must be present for the type to be publically creatable.</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0" dirty="0" smtClean="0"/>
              <a:t> Assuming the type is available to the project – i.e. referenced.  More on this in a moment.</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10/14/2011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10/14/2011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10/14/2011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hyperlink" Target="http://research.microsoft.com/bi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reamspark.com/" TargetMode="External"/><Relationship Id="rId2" Type="http://schemas.openxmlformats.org/officeDocument/2006/relationships/hyperlink" Target="http://www.microsoft.com/vstudio"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Visual Studio 2010 and C#</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609600" y="2819400"/>
            <a:ext cx="4879336" cy="37338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a:xfrm>
            <a:off x="457200" y="1600200"/>
            <a:ext cx="8229600" cy="1676400"/>
          </a:xfrm>
        </p:spPr>
        <p:txBody>
          <a:bodyPr>
            <a:normAutofit/>
          </a:bodyPr>
          <a:lstStyle/>
          <a:p>
            <a:r>
              <a:rPr lang="en-US" dirty="0" smtClean="0"/>
              <a:t>Projects contain source code and assets</a:t>
            </a:r>
          </a:p>
          <a:p>
            <a:pPr lvl="1"/>
            <a:r>
              <a:rPr lang="en-US" dirty="0" smtClean="0"/>
              <a:t>generates executable output</a:t>
            </a:r>
          </a:p>
        </p:txBody>
      </p:sp>
      <p:sp>
        <p:nvSpPr>
          <p:cNvPr id="6" name="TextBox 5"/>
          <p:cNvSpPr txBox="1"/>
          <p:nvPr/>
        </p:nvSpPr>
        <p:spPr>
          <a:xfrm>
            <a:off x="5562600" y="2971800"/>
            <a:ext cx="3200400" cy="923330"/>
          </a:xfrm>
          <a:prstGeom prst="rect">
            <a:avLst/>
          </a:prstGeom>
          <a:noFill/>
        </p:spPr>
        <p:txBody>
          <a:bodyPr wrap="square" rtlCol="0">
            <a:spAutoFit/>
          </a:bodyPr>
          <a:lstStyle/>
          <a:p>
            <a:r>
              <a:rPr lang="en-US" b="1" dirty="0" smtClean="0">
                <a:solidFill>
                  <a:srgbClr val="FF0000"/>
                </a:solidFill>
                <a:latin typeface="Arial" pitchFamily="34" charset="0"/>
                <a:cs typeface="Arial" pitchFamily="34" charset="0"/>
              </a:rPr>
              <a:t>project</a:t>
            </a:r>
            <a:r>
              <a:rPr lang="en-US" dirty="0" smtClean="0">
                <a:latin typeface="Arial" pitchFamily="34" charset="0"/>
                <a:cs typeface="Arial" pitchFamily="34" charset="0"/>
              </a:rPr>
              <a:t> contains source file – </a:t>
            </a:r>
            <a:r>
              <a:rPr lang="en-US" dirty="0" err="1" smtClean="0">
                <a:solidFill>
                  <a:srgbClr val="0070C0"/>
                </a:solidFill>
                <a:latin typeface="Arial" pitchFamily="34" charset="0"/>
                <a:cs typeface="Arial" pitchFamily="34" charset="0"/>
              </a:rPr>
              <a:t>program.cs</a:t>
            </a:r>
            <a:r>
              <a:rPr lang="en-US" dirty="0" smtClean="0">
                <a:solidFill>
                  <a:srgbClr val="0070C0"/>
                </a:solidFill>
                <a:latin typeface="Arial" pitchFamily="34" charset="0"/>
                <a:cs typeface="Arial" pitchFamily="34" charset="0"/>
              </a:rPr>
              <a:t> </a:t>
            </a:r>
            <a:r>
              <a:rPr lang="en-US" dirty="0" smtClean="0">
                <a:latin typeface="Arial" pitchFamily="34" charset="0"/>
                <a:cs typeface="Arial" pitchFamily="34" charset="0"/>
              </a:rPr>
              <a:t>and</a:t>
            </a:r>
            <a:r>
              <a:rPr lang="en-US" dirty="0" smtClean="0">
                <a:solidFill>
                  <a:srgbClr val="0070C0"/>
                </a:solidFill>
                <a:latin typeface="Arial" pitchFamily="34" charset="0"/>
                <a:cs typeface="Arial" pitchFamily="34" charset="0"/>
              </a:rPr>
              <a:t> </a:t>
            </a:r>
            <a:r>
              <a:rPr lang="en-US" dirty="0" smtClean="0">
                <a:latin typeface="Arial" pitchFamily="34" charset="0"/>
                <a:cs typeface="Arial" pitchFamily="34" charset="0"/>
              </a:rPr>
              <a:t>resource asset </a:t>
            </a:r>
            <a:r>
              <a:rPr lang="en-US" dirty="0" smtClean="0">
                <a:solidFill>
                  <a:srgbClr val="0070C0"/>
                </a:solidFill>
                <a:latin typeface="Arial" pitchFamily="34" charset="0"/>
                <a:cs typeface="Arial" pitchFamily="34" charset="0"/>
              </a:rPr>
              <a:t>img15.jpg</a:t>
            </a:r>
            <a:endParaRPr lang="en-US" dirty="0">
              <a:solidFill>
                <a:srgbClr val="0070C0"/>
              </a:solidFill>
              <a:latin typeface="Arial" pitchFamily="34" charset="0"/>
              <a:cs typeface="Arial" pitchFamily="34" charset="0"/>
            </a:endParaRPr>
          </a:p>
        </p:txBody>
      </p:sp>
      <p:sp>
        <p:nvSpPr>
          <p:cNvPr id="9" name="Rectangle 8"/>
          <p:cNvSpPr/>
          <p:nvPr/>
        </p:nvSpPr>
        <p:spPr>
          <a:xfrm>
            <a:off x="4191000" y="3717472"/>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00" y="4648200"/>
            <a:ext cx="3200400" cy="923330"/>
          </a:xfrm>
          <a:prstGeom prst="rect">
            <a:avLst/>
          </a:prstGeom>
          <a:noFill/>
        </p:spPr>
        <p:txBody>
          <a:bodyPr wrap="square" rtlCol="0">
            <a:spAutoFit/>
          </a:bodyPr>
          <a:lstStyle/>
          <a:p>
            <a:r>
              <a:rPr lang="en-US" b="1" dirty="0" smtClean="0">
                <a:solidFill>
                  <a:srgbClr val="00B050"/>
                </a:solidFill>
                <a:latin typeface="Arial" pitchFamily="34" charset="0"/>
                <a:cs typeface="Arial" pitchFamily="34" charset="0"/>
              </a:rPr>
              <a:t>properties</a:t>
            </a:r>
            <a:r>
              <a:rPr lang="en-US" dirty="0" smtClean="0">
                <a:latin typeface="Arial" pitchFamily="34" charset="0"/>
                <a:cs typeface="Arial" pitchFamily="34" charset="0"/>
              </a:rPr>
              <a:t> decide how specific file is treated within project through </a:t>
            </a:r>
            <a:r>
              <a:rPr lang="en-US" b="1" dirty="0" smtClean="0">
                <a:solidFill>
                  <a:schemeClr val="accent5"/>
                </a:solidFill>
                <a:latin typeface="Arial" pitchFamily="34" charset="0"/>
                <a:cs typeface="Arial" pitchFamily="34" charset="0"/>
              </a:rPr>
              <a:t>build action</a:t>
            </a:r>
            <a:endParaRPr lang="en-US" b="1" dirty="0">
              <a:solidFill>
                <a:schemeClr val="accent5"/>
              </a:solidFill>
              <a:latin typeface="Arial" pitchFamily="34" charset="0"/>
              <a:cs typeface="Arial" pitchFamily="34" charset="0"/>
            </a:endParaRPr>
          </a:p>
        </p:txBody>
      </p:sp>
      <p:sp>
        <p:nvSpPr>
          <p:cNvPr id="12" name="Rectangle 11"/>
          <p:cNvSpPr/>
          <p:nvPr/>
        </p:nvSpPr>
        <p:spPr>
          <a:xfrm>
            <a:off x="4027712" y="4645476"/>
            <a:ext cx="1458688" cy="15512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31128" y="5138056"/>
            <a:ext cx="1295400" cy="152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a:t>
            </a:r>
            <a:endParaRPr lang="en-US" dirty="0"/>
          </a:p>
        </p:txBody>
      </p:sp>
      <p:sp>
        <p:nvSpPr>
          <p:cNvPr id="3" name="Content Placeholder 2"/>
          <p:cNvSpPr>
            <a:spLocks noGrp="1"/>
          </p:cNvSpPr>
          <p:nvPr>
            <p:ph idx="1"/>
          </p:nvPr>
        </p:nvSpPr>
        <p:spPr>
          <a:xfrm>
            <a:off x="457200" y="1600200"/>
            <a:ext cx="8382000" cy="685800"/>
          </a:xfrm>
        </p:spPr>
        <p:txBody>
          <a:bodyPr/>
          <a:lstStyle/>
          <a:p>
            <a:r>
              <a:rPr lang="en-US" dirty="0" smtClean="0"/>
              <a:t>.NET is a set of technologies to build applications</a:t>
            </a:r>
          </a:p>
        </p:txBody>
      </p:sp>
      <p:sp>
        <p:nvSpPr>
          <p:cNvPr id="4" name="Date Placeholder 3"/>
          <p:cNvSpPr>
            <a:spLocks noGrp="1"/>
          </p:cNvSpPr>
          <p:nvPr>
            <p:ph type="dt" sz="half" idx="4294967295"/>
          </p:nvPr>
        </p:nvSpPr>
        <p:spPr>
          <a:xfrm>
            <a:off x="185738" y="6727825"/>
            <a:ext cx="1800225" cy="265113"/>
          </a:xfrm>
          <a:prstGeom prst="rect">
            <a:avLst/>
          </a:prstGeom>
        </p:spPr>
        <p:txBody>
          <a:bodyPr/>
          <a:lstStyle/>
          <a:p>
            <a:pPr>
              <a:defRPr/>
            </a:pPr>
            <a:r>
              <a:rPr lang="en-US" altLang="en-US" smtClean="0"/>
              <a:t> </a:t>
            </a:r>
            <a:endParaRPr lang="en-US" altLang="en-US"/>
          </a:p>
        </p:txBody>
      </p:sp>
      <p:graphicFrame>
        <p:nvGraphicFramePr>
          <p:cNvPr id="5" name="Diagram 4"/>
          <p:cNvGraphicFramePr/>
          <p:nvPr/>
        </p:nvGraphicFramePr>
        <p:xfrm>
          <a:off x="838200" y="2362200"/>
          <a:ext cx="7467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Language Runtime (CLR)</a:t>
            </a:r>
            <a:endParaRPr lang="en-US" dirty="0"/>
          </a:p>
        </p:txBody>
      </p:sp>
      <p:sp>
        <p:nvSpPr>
          <p:cNvPr id="3" name="Content Placeholder 2"/>
          <p:cNvSpPr>
            <a:spLocks noGrp="1"/>
          </p:cNvSpPr>
          <p:nvPr>
            <p:ph idx="1"/>
          </p:nvPr>
        </p:nvSpPr>
        <p:spPr>
          <a:xfrm>
            <a:off x="457200" y="1600200"/>
            <a:ext cx="8229600" cy="3505200"/>
          </a:xfrm>
        </p:spPr>
        <p:txBody>
          <a:bodyPr/>
          <a:lstStyle/>
          <a:p>
            <a:r>
              <a:rPr lang="en-US" dirty="0" smtClean="0"/>
              <a:t>CLR manages runtime execution</a:t>
            </a:r>
          </a:p>
          <a:p>
            <a:pPr lvl="1"/>
            <a:r>
              <a:rPr lang="en-US" dirty="0" smtClean="0">
                <a:solidFill>
                  <a:schemeClr val="tx1"/>
                </a:solidFill>
              </a:rPr>
              <a:t>"Just in Time" (JIT) compilation to native code</a:t>
            </a:r>
          </a:p>
          <a:p>
            <a:pPr lvl="1"/>
            <a:r>
              <a:rPr lang="en-US" dirty="0" smtClean="0">
                <a:solidFill>
                  <a:schemeClr val="tx1"/>
                </a:solidFill>
              </a:rPr>
              <a:t>Garbage Collection and memory management</a:t>
            </a:r>
          </a:p>
          <a:p>
            <a:pPr lvl="1"/>
            <a:r>
              <a:rPr lang="en-US" dirty="0" smtClean="0">
                <a:solidFill>
                  <a:schemeClr val="tx1"/>
                </a:solidFill>
              </a:rPr>
              <a:t>Security and hosting</a:t>
            </a:r>
          </a:p>
          <a:p>
            <a:r>
              <a:rPr lang="en-US" dirty="0" smtClean="0"/>
              <a:t>CLR reads </a:t>
            </a:r>
            <a:r>
              <a:rPr lang="en-US" dirty="0" smtClean="0">
                <a:solidFill>
                  <a:schemeClr val="accent3"/>
                </a:solidFill>
              </a:rPr>
              <a:t>Intermediate Language </a:t>
            </a:r>
            <a:r>
              <a:rPr lang="en-US" dirty="0" smtClean="0"/>
              <a:t>(IL)</a:t>
            </a:r>
            <a:endParaRPr lang="en-US" dirty="0"/>
          </a:p>
          <a:p>
            <a:pPr lvl="1"/>
            <a:r>
              <a:rPr lang="en-US" dirty="0" smtClean="0">
                <a:solidFill>
                  <a:schemeClr val="tx1"/>
                </a:solidFill>
              </a:rPr>
              <a:t>compilers convert </a:t>
            </a:r>
            <a:r>
              <a:rPr lang="en-US" dirty="0" smtClean="0">
                <a:solidFill>
                  <a:schemeClr val="accent1"/>
                </a:solidFill>
              </a:rPr>
              <a:t>source code</a:t>
            </a:r>
            <a:r>
              <a:rPr lang="en-US" dirty="0" smtClean="0">
                <a:solidFill>
                  <a:schemeClr val="tx1"/>
                </a:solidFill>
              </a:rPr>
              <a:t> into </a:t>
            </a:r>
            <a:r>
              <a:rPr lang="en-US" dirty="0" smtClean="0">
                <a:solidFill>
                  <a:schemeClr val="accent3"/>
                </a:solidFill>
              </a:rPr>
              <a:t>IL</a:t>
            </a:r>
          </a:p>
          <a:p>
            <a:pPr lvl="1"/>
            <a:r>
              <a:rPr lang="en-US" dirty="0" smtClean="0">
                <a:solidFill>
                  <a:schemeClr val="accent3"/>
                </a:solidFill>
              </a:rPr>
              <a:t>IL</a:t>
            </a:r>
            <a:r>
              <a:rPr lang="en-US" dirty="0" smtClean="0"/>
              <a:t> </a:t>
            </a:r>
            <a:r>
              <a:rPr lang="en-US" dirty="0" smtClean="0">
                <a:solidFill>
                  <a:schemeClr val="tx1"/>
                </a:solidFill>
              </a:rPr>
              <a:t>is JIT-compiled into </a:t>
            </a:r>
            <a:r>
              <a:rPr lang="en-US" dirty="0" smtClean="0">
                <a:solidFill>
                  <a:schemeClr val="accent4"/>
                </a:solidFill>
              </a:rPr>
              <a:t>native instructions</a:t>
            </a:r>
          </a:p>
        </p:txBody>
      </p:sp>
      <p:sp>
        <p:nvSpPr>
          <p:cNvPr id="4" name="Date Placeholder 3"/>
          <p:cNvSpPr>
            <a:spLocks noGrp="1"/>
          </p:cNvSpPr>
          <p:nvPr>
            <p:ph type="dt" sz="half" idx="4294967295"/>
          </p:nvPr>
        </p:nvSpPr>
        <p:spPr>
          <a:xfrm>
            <a:off x="185738" y="6727825"/>
            <a:ext cx="1800225" cy="265113"/>
          </a:xfrm>
          <a:prstGeom prst="rect">
            <a:avLst/>
          </a:prstGeom>
        </p:spPr>
        <p:txBody>
          <a:bodyPr/>
          <a:lstStyle/>
          <a:p>
            <a:pPr>
              <a:defRPr/>
            </a:pPr>
            <a:r>
              <a:rPr lang="en-US" altLang="en-US" smtClean="0"/>
              <a:t> </a:t>
            </a:r>
            <a:endParaRPr lang="en-US" altLang="en-US"/>
          </a:p>
        </p:txBody>
      </p:sp>
      <p:sp>
        <p:nvSpPr>
          <p:cNvPr id="6" name="Rectangle 4"/>
          <p:cNvSpPr>
            <a:spLocks noChangeArrowheads="1"/>
          </p:cNvSpPr>
          <p:nvPr/>
        </p:nvSpPr>
        <p:spPr bwMode="auto">
          <a:xfrm>
            <a:off x="3657600" y="5029200"/>
            <a:ext cx="3730508" cy="147732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a:defRPr/>
            </a:pPr>
            <a:r>
              <a:rPr lang="en-US" sz="1800" dirty="0">
                <a:latin typeface="Consolas" pitchFamily="49" charset="0"/>
                <a:cs typeface="Consolas" pitchFamily="49" charset="0"/>
              </a:rPr>
              <a:t>.class private </a:t>
            </a:r>
            <a:r>
              <a:rPr lang="en-US" sz="1800" dirty="0" smtClean="0">
                <a:latin typeface="Consolas" pitchFamily="49" charset="0"/>
                <a:cs typeface="Consolas" pitchFamily="49" charset="0"/>
              </a:rPr>
              <a:t>Person</a:t>
            </a:r>
            <a:endParaRPr lang="en-US" sz="1800" dirty="0">
              <a:latin typeface="Consolas" pitchFamily="49" charset="0"/>
              <a:cs typeface="Consolas" pitchFamily="49" charset="0"/>
            </a:endParaRPr>
          </a:p>
          <a:p>
            <a:pPr>
              <a:defRPr/>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a:defRPr/>
            </a:pPr>
            <a:r>
              <a:rPr lang="en-US" sz="1800" dirty="0">
                <a:latin typeface="Consolas" pitchFamily="49" charset="0"/>
                <a:cs typeface="Consolas" pitchFamily="49" charset="0"/>
              </a:rPr>
              <a:t>  .field private string Name</a:t>
            </a:r>
          </a:p>
          <a:p>
            <a:pPr>
              <a:defRPr/>
            </a:pPr>
            <a:r>
              <a:rPr lang="en-US" sz="1800" dirty="0" smtClean="0">
                <a:latin typeface="Consolas" pitchFamily="49" charset="0"/>
                <a:cs typeface="Consolas" pitchFamily="49" charset="0"/>
              </a:rPr>
              <a:t>  .</a:t>
            </a:r>
            <a:r>
              <a:rPr lang="en-US" sz="1800" dirty="0">
                <a:latin typeface="Consolas" pitchFamily="49" charset="0"/>
                <a:cs typeface="Consolas" pitchFamily="49" charset="0"/>
              </a:rPr>
              <a:t>method </a:t>
            </a:r>
            <a:r>
              <a:rPr lang="en-US" sz="1800" dirty="0" err="1">
                <a:latin typeface="Consolas" pitchFamily="49" charset="0"/>
                <a:cs typeface="Consolas" pitchFamily="49" charset="0"/>
              </a:rPr>
              <a:t>SayHello</a:t>
            </a:r>
            <a:r>
              <a:rPr lang="en-US" sz="1800" dirty="0">
                <a:latin typeface="Consolas" pitchFamily="49" charset="0"/>
                <a:cs typeface="Consolas" pitchFamily="49" charset="0"/>
              </a:rPr>
              <a:t>() { ... }</a:t>
            </a:r>
          </a:p>
          <a:p>
            <a:pPr>
              <a:defRPr/>
            </a:pPr>
            <a:r>
              <a:rPr lang="en-US" sz="1800" dirty="0">
                <a:latin typeface="Consolas" pitchFamily="49" charset="0"/>
                <a:cs typeface="Consolas" pitchFamily="49" charset="0"/>
              </a:rPr>
              <a:t>}</a:t>
            </a:r>
          </a:p>
        </p:txBody>
      </p:sp>
      <p:sp>
        <p:nvSpPr>
          <p:cNvPr id="7" name="Rectangle 6"/>
          <p:cNvSpPr>
            <a:spLocks noChangeArrowheads="1"/>
          </p:cNvSpPr>
          <p:nvPr/>
        </p:nvSpPr>
        <p:spPr bwMode="auto">
          <a:xfrm>
            <a:off x="304800" y="5029200"/>
            <a:ext cx="3200400" cy="14773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pPr>
              <a:defRPr/>
            </a:pPr>
            <a:r>
              <a:rPr lang="en-US" sz="1800" dirty="0">
                <a:latin typeface="Consolas" pitchFamily="49" charset="0"/>
                <a:cs typeface="Consolas" pitchFamily="49" charset="0"/>
              </a:rPr>
              <a:t>class Person </a:t>
            </a:r>
            <a:endParaRPr lang="en-US" sz="1800" dirty="0" smtClean="0">
              <a:latin typeface="Consolas" pitchFamily="49" charset="0"/>
              <a:cs typeface="Consolas" pitchFamily="49" charset="0"/>
            </a:endParaRPr>
          </a:p>
          <a:p>
            <a:pPr>
              <a:defRPr/>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a:defRPr/>
            </a:pPr>
            <a:r>
              <a:rPr lang="en-US" sz="1800" dirty="0">
                <a:latin typeface="Consolas" pitchFamily="49" charset="0"/>
                <a:cs typeface="Consolas" pitchFamily="49" charset="0"/>
              </a:rPr>
              <a:t>  string Name;    </a:t>
            </a:r>
          </a:p>
          <a:p>
            <a:pPr>
              <a:defRPr/>
            </a:pPr>
            <a:r>
              <a:rPr lang="en-US" sz="1800" dirty="0" smtClean="0">
                <a:latin typeface="Consolas" pitchFamily="49" charset="0"/>
                <a:cs typeface="Consolas" pitchFamily="49" charset="0"/>
              </a:rPr>
              <a:t>  void </a:t>
            </a:r>
            <a:r>
              <a:rPr lang="en-US" sz="1800" dirty="0" err="1">
                <a:latin typeface="Consolas" pitchFamily="49" charset="0"/>
                <a:cs typeface="Consolas" pitchFamily="49" charset="0"/>
              </a:rPr>
              <a:t>SayHello</a:t>
            </a:r>
            <a:r>
              <a:rPr lang="en-US" sz="1800" dirty="0">
                <a:latin typeface="Consolas" pitchFamily="49" charset="0"/>
                <a:cs typeface="Consolas" pitchFamily="49" charset="0"/>
              </a:rPr>
              <a:t>() {…}</a:t>
            </a:r>
          </a:p>
          <a:p>
            <a:pPr>
              <a:defRPr/>
            </a:pPr>
            <a:r>
              <a:rPr lang="en-US" sz="1800" dirty="0">
                <a:latin typeface="Consolas" pitchFamily="49" charset="0"/>
                <a:cs typeface="Consolas" pitchFamily="49" charset="0"/>
              </a:rPr>
              <a:t>}</a:t>
            </a:r>
          </a:p>
        </p:txBody>
      </p:sp>
      <p:sp>
        <p:nvSpPr>
          <p:cNvPr id="8" name="Right Arrow 7"/>
          <p:cNvSpPr/>
          <p:nvPr/>
        </p:nvSpPr>
        <p:spPr>
          <a:xfrm>
            <a:off x="3276600" y="5486400"/>
            <a:ext cx="609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a:spLocks noChangeArrowheads="1"/>
          </p:cNvSpPr>
          <p:nvPr/>
        </p:nvSpPr>
        <p:spPr bwMode="auto">
          <a:xfrm>
            <a:off x="7848600" y="5091024"/>
            <a:ext cx="1066800" cy="1293197"/>
          </a:xfrm>
          <a:prstGeom prst="roundRect">
            <a:avLst/>
          </a:prstGeom>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defRPr/>
            </a:pPr>
            <a:r>
              <a:rPr lang="en-US" sz="1800" dirty="0" smtClean="0">
                <a:latin typeface="Consolas" pitchFamily="49" charset="0"/>
                <a:cs typeface="Consolas" pitchFamily="49" charset="0"/>
              </a:rPr>
              <a:t>x86</a:t>
            </a:r>
          </a:p>
          <a:p>
            <a:pPr>
              <a:defRPr/>
            </a:pPr>
            <a:r>
              <a:rPr lang="en-US" dirty="0" smtClean="0">
                <a:latin typeface="Consolas" pitchFamily="49" charset="0"/>
                <a:cs typeface="Consolas" pitchFamily="49" charset="0"/>
              </a:rPr>
              <a:t>X64</a:t>
            </a:r>
          </a:p>
          <a:p>
            <a:pPr>
              <a:defRPr/>
            </a:pPr>
            <a:r>
              <a:rPr lang="en-US" dirty="0" smtClean="0">
                <a:latin typeface="Consolas" pitchFamily="49" charset="0"/>
                <a:cs typeface="Consolas" pitchFamily="49" charset="0"/>
              </a:rPr>
              <a:t>IA64</a:t>
            </a:r>
          </a:p>
          <a:p>
            <a:pPr>
              <a:defRPr/>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11" name="Right Arrow 10"/>
          <p:cNvSpPr/>
          <p:nvPr/>
        </p:nvSpPr>
        <p:spPr>
          <a:xfrm>
            <a:off x="7315200" y="5486400"/>
            <a:ext cx="609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Libraries</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Most of .NET resides in the class libraries</a:t>
            </a:r>
          </a:p>
          <a:p>
            <a:pPr lvl="1"/>
            <a:r>
              <a:rPr lang="en-US" dirty="0" smtClean="0"/>
              <a:t>challenge is knowing what is where!</a:t>
            </a:r>
          </a:p>
        </p:txBody>
      </p:sp>
      <p:sp>
        <p:nvSpPr>
          <p:cNvPr id="4" name="Date Placeholder 3"/>
          <p:cNvSpPr>
            <a:spLocks noGrp="1"/>
          </p:cNvSpPr>
          <p:nvPr>
            <p:ph type="dt" sz="half" idx="4294967295"/>
          </p:nvPr>
        </p:nvSpPr>
        <p:spPr>
          <a:xfrm>
            <a:off x="185738" y="6727825"/>
            <a:ext cx="1800225" cy="265113"/>
          </a:xfrm>
          <a:prstGeom prst="rect">
            <a:avLst/>
          </a:prstGeom>
        </p:spPr>
        <p:txBody>
          <a:bodyPr/>
          <a:lstStyle/>
          <a:p>
            <a:pPr>
              <a:defRPr/>
            </a:pPr>
            <a:r>
              <a:rPr lang="en-US" altLang="en-US" smtClean="0"/>
              <a:t> </a:t>
            </a:r>
            <a:endParaRPr lang="en-US" altLang="en-US"/>
          </a:p>
        </p:txBody>
      </p:sp>
      <p:graphicFrame>
        <p:nvGraphicFramePr>
          <p:cNvPr id="43" name="Diagram 42"/>
          <p:cNvGraphicFramePr/>
          <p:nvPr/>
        </p:nvGraphicFramePr>
        <p:xfrm>
          <a:off x="533400" y="2971800"/>
          <a:ext cx="8001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Languages</a:t>
            </a:r>
            <a:endParaRPr lang="en-US" dirty="0"/>
          </a:p>
        </p:txBody>
      </p:sp>
      <p:sp>
        <p:nvSpPr>
          <p:cNvPr id="3" name="Content Placeholder 2"/>
          <p:cNvSpPr>
            <a:spLocks noGrp="1"/>
          </p:cNvSpPr>
          <p:nvPr>
            <p:ph idx="1"/>
          </p:nvPr>
        </p:nvSpPr>
        <p:spPr>
          <a:xfrm>
            <a:off x="457200" y="1600200"/>
            <a:ext cx="8229600" cy="2971800"/>
          </a:xfrm>
        </p:spPr>
        <p:txBody>
          <a:bodyPr/>
          <a:lstStyle/>
          <a:p>
            <a:r>
              <a:rPr lang="en-US" dirty="0" smtClean="0"/>
              <a:t>.NET allows for cross-language development</a:t>
            </a:r>
          </a:p>
          <a:p>
            <a:pPr lvl="1"/>
            <a:r>
              <a:rPr lang="en-US" dirty="0" smtClean="0"/>
              <a:t>can choose the appropriate language for the task</a:t>
            </a:r>
          </a:p>
          <a:p>
            <a:r>
              <a:rPr lang="en-US" dirty="0" smtClean="0"/>
              <a:t>Over 100 languages target the .NET platform</a:t>
            </a:r>
          </a:p>
          <a:p>
            <a:pPr lvl="1"/>
            <a:r>
              <a:rPr lang="en-US" dirty="0" smtClean="0"/>
              <a:t>Eiffel, Pascal, COBOL, Fortran, Boo, Python, …</a:t>
            </a:r>
          </a:p>
          <a:p>
            <a:r>
              <a:rPr lang="en-US" dirty="0" smtClean="0"/>
              <a:t>Most developers tend to use one or two</a:t>
            </a:r>
          </a:p>
          <a:p>
            <a:pPr lvl="1"/>
            <a:r>
              <a:rPr lang="en-US" dirty="0" smtClean="0"/>
              <a:t>C# and VB.NET are the most common choices</a:t>
            </a:r>
          </a:p>
          <a:p>
            <a:pPr lvl="1"/>
            <a:r>
              <a:rPr lang="en-US" dirty="0" smtClean="0"/>
              <a:t>we will focus on C#</a:t>
            </a:r>
          </a:p>
        </p:txBody>
      </p:sp>
      <p:pic>
        <p:nvPicPr>
          <p:cNvPr id="7170" name="Picture 2"/>
          <p:cNvPicPr>
            <a:picLocks noChangeAspect="1" noChangeArrowheads="1"/>
          </p:cNvPicPr>
          <p:nvPr/>
        </p:nvPicPr>
        <p:blipFill>
          <a:blip r:embed="rId2" cstate="print"/>
          <a:srcRect/>
          <a:stretch>
            <a:fillRect/>
          </a:stretch>
        </p:blipFill>
        <p:spPr bwMode="auto">
          <a:xfrm>
            <a:off x="4419600" y="4648200"/>
            <a:ext cx="2095500" cy="180975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90600" y="4876800"/>
            <a:ext cx="3276600" cy="1200329"/>
          </a:xfrm>
          <a:prstGeom prst="rect">
            <a:avLst/>
          </a:prstGeom>
          <a:noFill/>
        </p:spPr>
        <p:txBody>
          <a:bodyPr wrap="square" rtlCol="0">
            <a:spAutoFit/>
          </a:bodyPr>
          <a:lstStyle/>
          <a:p>
            <a:r>
              <a:rPr lang="en-US" dirty="0" smtClean="0">
                <a:latin typeface="Arial" pitchFamily="34" charset="0"/>
                <a:cs typeface="Arial" pitchFamily="34" charset="0"/>
              </a:rPr>
              <a:t>Developer chooses specific language when they create the project – each project supports one language</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457200" y="1600200"/>
            <a:ext cx="8229600" cy="2209800"/>
          </a:xfrm>
        </p:spPr>
        <p:txBody>
          <a:bodyPr/>
          <a:lstStyle/>
          <a:p>
            <a:r>
              <a:rPr lang="en-US" dirty="0" smtClean="0"/>
              <a:t>.NET applications are composed of </a:t>
            </a:r>
            <a:r>
              <a:rPr lang="en-US" dirty="0" smtClean="0">
                <a:solidFill>
                  <a:schemeClr val="accent2"/>
                </a:solidFill>
              </a:rPr>
              <a:t>assemblies</a:t>
            </a:r>
          </a:p>
          <a:p>
            <a:pPr lvl="1"/>
            <a:r>
              <a:rPr lang="en-US" dirty="0" smtClean="0"/>
              <a:t>versioned and packaged separately</a:t>
            </a:r>
          </a:p>
          <a:p>
            <a:pPr lvl="1"/>
            <a:r>
              <a:rPr lang="en-US" dirty="0" smtClean="0"/>
              <a:t>generally copied together in same directory</a:t>
            </a:r>
          </a:p>
          <a:p>
            <a:r>
              <a:rPr lang="en-US" dirty="0" smtClean="0"/>
              <a:t>Assembly contains </a:t>
            </a:r>
            <a:r>
              <a:rPr lang="en-US" dirty="0" smtClean="0">
                <a:solidFill>
                  <a:schemeClr val="accent2"/>
                </a:solidFill>
              </a:rPr>
              <a:t>code</a:t>
            </a:r>
            <a:r>
              <a:rPr lang="en-US" dirty="0" smtClean="0"/>
              <a:t> + </a:t>
            </a:r>
            <a:r>
              <a:rPr lang="en-US" dirty="0" smtClean="0">
                <a:solidFill>
                  <a:schemeClr val="accent2"/>
                </a:solidFill>
              </a:rPr>
              <a:t>data</a:t>
            </a:r>
            <a:r>
              <a:rPr lang="en-US" dirty="0" smtClean="0"/>
              <a:t> + </a:t>
            </a:r>
            <a:r>
              <a:rPr lang="en-US" dirty="0" smtClean="0">
                <a:solidFill>
                  <a:schemeClr val="accent2"/>
                </a:solidFill>
              </a:rPr>
              <a:t>metadata</a:t>
            </a:r>
            <a:endParaRPr lang="en-US" dirty="0">
              <a:solidFill>
                <a:schemeClr val="accent2"/>
              </a:solidFill>
            </a:endParaRPr>
          </a:p>
        </p:txBody>
      </p:sp>
      <p:sp>
        <p:nvSpPr>
          <p:cNvPr id="4" name="Rectangle 3"/>
          <p:cNvSpPr/>
          <p:nvPr/>
        </p:nvSpPr>
        <p:spPr>
          <a:xfrm>
            <a:off x="914400" y="5257800"/>
            <a:ext cx="7162800" cy="838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Code (Intermediate Language)</a:t>
            </a:r>
            <a:endParaRPr lang="en-US" dirty="0">
              <a:latin typeface="Arial" pitchFamily="34" charset="0"/>
              <a:cs typeface="Arial" pitchFamily="34" charset="0"/>
            </a:endParaRPr>
          </a:p>
        </p:txBody>
      </p:sp>
      <p:sp>
        <p:nvSpPr>
          <p:cNvPr id="5" name="Rectangle 4"/>
          <p:cNvSpPr/>
          <p:nvPr/>
        </p:nvSpPr>
        <p:spPr>
          <a:xfrm>
            <a:off x="914400" y="4419600"/>
            <a:ext cx="7162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Data (Resources, strings, Images, etc.)</a:t>
            </a:r>
            <a:endParaRPr lang="en-US" dirty="0">
              <a:latin typeface="Arial" pitchFamily="34" charset="0"/>
              <a:cs typeface="Arial" pitchFamily="34" charset="0"/>
            </a:endParaRPr>
          </a:p>
        </p:txBody>
      </p:sp>
      <p:sp>
        <p:nvSpPr>
          <p:cNvPr id="6" name="Rectangle 5"/>
          <p:cNvSpPr/>
          <p:nvPr/>
        </p:nvSpPr>
        <p:spPr>
          <a:xfrm>
            <a:off x="914400" y="3581400"/>
            <a:ext cx="7162800" cy="838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Metadata (runtime requirements, target platform, security, etc.)</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.NET on the client</a:t>
            </a:r>
            <a:endParaRPr lang="en-US" dirty="0"/>
          </a:p>
        </p:txBody>
      </p:sp>
      <p:sp>
        <p:nvSpPr>
          <p:cNvPr id="3" name="Content Placeholder 2"/>
          <p:cNvSpPr>
            <a:spLocks noGrp="1"/>
          </p:cNvSpPr>
          <p:nvPr>
            <p:ph idx="1"/>
          </p:nvPr>
        </p:nvSpPr>
        <p:spPr/>
        <p:txBody>
          <a:bodyPr/>
          <a:lstStyle/>
          <a:p>
            <a:r>
              <a:rPr lang="en-US" dirty="0" smtClean="0"/>
              <a:t>.NET installed through web or standalone .MSI</a:t>
            </a:r>
          </a:p>
          <a:p>
            <a:pPr lvl="1"/>
            <a:r>
              <a:rPr lang="en-US" dirty="0" smtClean="0"/>
              <a:t>core files placed in </a:t>
            </a:r>
            <a:r>
              <a:rPr lang="en-US" b="1" dirty="0" smtClean="0">
                <a:latin typeface="Consolas" pitchFamily="49" charset="0"/>
                <a:cs typeface="Consolas" pitchFamily="49" charset="0"/>
              </a:rPr>
              <a:t>C:\Windows\Microsoft .NET\Framework</a:t>
            </a:r>
          </a:p>
          <a:p>
            <a:pPr lvl="1"/>
            <a:r>
              <a:rPr lang="en-US" dirty="0" smtClean="0"/>
              <a:t>multiple versions can coexist (each in a unique directory)</a:t>
            </a:r>
          </a:p>
          <a:p>
            <a:r>
              <a:rPr lang="en-US" dirty="0" smtClean="0"/>
              <a:t>Apps know .NET version they were compiled for</a:t>
            </a:r>
          </a:p>
          <a:p>
            <a:pPr lvl="1"/>
            <a:r>
              <a:rPr lang="en-US" dirty="0" smtClean="0"/>
              <a:t>stored in metadata of the assembly</a:t>
            </a:r>
          </a:p>
          <a:p>
            <a:pPr lvl="1"/>
            <a:r>
              <a:rPr lang="en-US" dirty="0" smtClean="0"/>
              <a:t>require specific version or later is installed to run</a:t>
            </a:r>
          </a:p>
          <a:p>
            <a:endParaRPr lang="en-US" dirty="0"/>
          </a:p>
        </p:txBody>
      </p:sp>
      <p:sp>
        <p:nvSpPr>
          <p:cNvPr id="4" name="Date Placeholder 3"/>
          <p:cNvSpPr>
            <a:spLocks noGrp="1"/>
          </p:cNvSpPr>
          <p:nvPr>
            <p:ph type="dt" sz="half" idx="4294967295"/>
          </p:nvPr>
        </p:nvSpPr>
        <p:spPr>
          <a:xfrm>
            <a:off x="185738" y="6727825"/>
            <a:ext cx="1800225" cy="265113"/>
          </a:xfrm>
          <a:prstGeom prst="rect">
            <a:avLst/>
          </a:prstGeom>
        </p:spPr>
        <p:txBody>
          <a:bodyPr/>
          <a:lstStyle/>
          <a:p>
            <a:pPr>
              <a:defRPr/>
            </a:pPr>
            <a:r>
              <a:rPr lang="en-US" altLang="en-US" smtClean="0"/>
              <a:t> </a:t>
            </a:r>
            <a:endParaRPr lang="en-US" altLang="en-US"/>
          </a:p>
        </p:txBody>
      </p:sp>
      <p:pic>
        <p:nvPicPr>
          <p:cNvPr id="8194" name="Picture 2"/>
          <p:cNvPicPr>
            <a:picLocks noChangeAspect="1" noChangeArrowheads="1"/>
          </p:cNvPicPr>
          <p:nvPr/>
        </p:nvPicPr>
        <p:blipFill>
          <a:blip r:embed="rId2" cstate="print"/>
          <a:srcRect/>
          <a:stretch>
            <a:fillRect/>
          </a:stretch>
        </p:blipFill>
        <p:spPr bwMode="auto">
          <a:xfrm>
            <a:off x="762000" y="4191000"/>
            <a:ext cx="3657600" cy="2202512"/>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4572000" y="4419600"/>
            <a:ext cx="3810000" cy="1200329"/>
          </a:xfrm>
          <a:prstGeom prst="rect">
            <a:avLst/>
          </a:prstGeom>
          <a:noFill/>
        </p:spPr>
        <p:txBody>
          <a:bodyPr wrap="square" rtlCol="0">
            <a:spAutoFit/>
          </a:bodyPr>
          <a:lstStyle/>
          <a:p>
            <a:r>
              <a:rPr lang="en-US" b="1" dirty="0" smtClean="0">
                <a:latin typeface="Arial" pitchFamily="34" charset="0"/>
                <a:cs typeface="Arial" pitchFamily="34" charset="0"/>
              </a:rPr>
              <a:t>Framework</a:t>
            </a:r>
            <a:r>
              <a:rPr lang="en-US" dirty="0" smtClean="0">
                <a:latin typeface="Arial" pitchFamily="34" charset="0"/>
                <a:cs typeface="Arial" pitchFamily="34" charset="0"/>
              </a:rPr>
              <a:t> directory contains the  specific executable version of CLR – allowing multiple versions to be installed simultaneously</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a:t>
            </a:r>
            <a:endParaRPr lang="en-US" dirty="0"/>
          </a:p>
        </p:txBody>
      </p:sp>
      <p:sp>
        <p:nvSpPr>
          <p:cNvPr id="3" name="Content Placeholder 2"/>
          <p:cNvSpPr>
            <a:spLocks noGrp="1"/>
          </p:cNvSpPr>
          <p:nvPr>
            <p:ph idx="1"/>
          </p:nvPr>
        </p:nvSpPr>
        <p:spPr>
          <a:xfrm>
            <a:off x="457200" y="1600200"/>
            <a:ext cx="8229600" cy="4572000"/>
          </a:xfrm>
        </p:spPr>
        <p:txBody>
          <a:bodyPr/>
          <a:lstStyle/>
          <a:p>
            <a:r>
              <a:rPr lang="en-US" dirty="0" smtClean="0">
                <a:solidFill>
                  <a:schemeClr val="accent2"/>
                </a:solidFill>
              </a:rPr>
              <a:t>C#</a:t>
            </a:r>
            <a:r>
              <a:rPr lang="en-US" dirty="0" smtClean="0"/>
              <a:t> is similar in many ways to existing languages</a:t>
            </a:r>
          </a:p>
          <a:p>
            <a:pPr lvl="1"/>
            <a:r>
              <a:rPr lang="en-US" dirty="0" smtClean="0"/>
              <a:t>case sensitive language</a:t>
            </a:r>
          </a:p>
          <a:p>
            <a:pPr lvl="1"/>
            <a:r>
              <a:rPr lang="en-US" dirty="0" smtClean="0"/>
              <a:t>same basic mathematical operators as Java and C/C++</a:t>
            </a:r>
          </a:p>
          <a:p>
            <a:pPr lvl="1"/>
            <a:r>
              <a:rPr lang="en-US" dirty="0" smtClean="0"/>
              <a:t>same single-inheritance object hierarchy as Java</a:t>
            </a:r>
          </a:p>
          <a:p>
            <a:pPr lvl="1"/>
            <a:r>
              <a:rPr lang="en-US" dirty="0" smtClean="0"/>
              <a:t>same comment structure as Java and C++</a:t>
            </a:r>
          </a:p>
          <a:p>
            <a:pPr lvl="1"/>
            <a:r>
              <a:rPr lang="en-US" dirty="0" smtClean="0"/>
              <a:t>statements are terminated with semicolons</a:t>
            </a:r>
          </a:p>
          <a:p>
            <a:r>
              <a:rPr lang="en-US" dirty="0" smtClean="0"/>
              <a:t>Has many of the same constructs too</a:t>
            </a:r>
          </a:p>
          <a:p>
            <a:pPr lvl="1"/>
            <a:r>
              <a:rPr lang="en-US" dirty="0" smtClean="0">
                <a:latin typeface="Consolas" pitchFamily="49" charset="0"/>
                <a:cs typeface="Consolas" pitchFamily="49" charset="0"/>
              </a:rPr>
              <a:t>if/else, </a:t>
            </a:r>
          </a:p>
          <a:p>
            <a:pPr lvl="1"/>
            <a:r>
              <a:rPr lang="en-US" dirty="0" smtClean="0">
                <a:latin typeface="Consolas" pitchFamily="49" charset="0"/>
                <a:cs typeface="Consolas" pitchFamily="49" charset="0"/>
              </a:rPr>
              <a:t>while, do/while</a:t>
            </a:r>
          </a:p>
          <a:p>
            <a:pPr lvl="1"/>
            <a:r>
              <a:rPr lang="en-US" dirty="0" smtClean="0">
                <a:latin typeface="Consolas" pitchFamily="49" charset="0"/>
                <a:cs typeface="Consolas" pitchFamily="49" charset="0"/>
              </a:rPr>
              <a:t>for loops</a:t>
            </a:r>
          </a:p>
          <a:p>
            <a:pPr lvl="1"/>
            <a:r>
              <a:rPr lang="en-US" dirty="0" smtClean="0">
                <a:latin typeface="Consolas" pitchFamily="49" charset="0"/>
                <a:cs typeface="Consolas" pitchFamily="49" charset="0"/>
              </a:rPr>
              <a:t>switch / case</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language</a:t>
            </a:r>
            <a:endParaRPr lang="en-US" dirty="0"/>
          </a:p>
        </p:txBody>
      </p:sp>
      <p:sp>
        <p:nvSpPr>
          <p:cNvPr id="3" name="Content Placeholder 2"/>
          <p:cNvSpPr>
            <a:spLocks noGrp="1"/>
          </p:cNvSpPr>
          <p:nvPr>
            <p:ph idx="1"/>
          </p:nvPr>
        </p:nvSpPr>
        <p:spPr>
          <a:xfrm>
            <a:off x="457200" y="1600200"/>
            <a:ext cx="8534400" cy="1295400"/>
          </a:xfrm>
        </p:spPr>
        <p:txBody>
          <a:bodyPr/>
          <a:lstStyle/>
          <a:p>
            <a:r>
              <a:rPr lang="en-US" dirty="0" smtClean="0"/>
              <a:t>As C# has matured it has become a hybrid of standard OO language elements and functional language features</a:t>
            </a:r>
          </a:p>
        </p:txBody>
      </p:sp>
      <p:sp>
        <p:nvSpPr>
          <p:cNvPr id="4" name="Date Placeholder 3"/>
          <p:cNvSpPr>
            <a:spLocks noGrp="1"/>
          </p:cNvSpPr>
          <p:nvPr>
            <p:ph type="dt" sz="half" idx="4294967295"/>
          </p:nvPr>
        </p:nvSpPr>
        <p:spPr>
          <a:xfrm>
            <a:off x="185738" y="6727825"/>
            <a:ext cx="1800225" cy="265113"/>
          </a:xfrm>
          <a:prstGeom prst="rect">
            <a:avLst/>
          </a:prstGeom>
        </p:spPr>
        <p:txBody>
          <a:bodyPr/>
          <a:lstStyle/>
          <a:p>
            <a:pPr>
              <a:defRPr/>
            </a:pPr>
            <a:r>
              <a:rPr lang="en-US" altLang="en-US" smtClean="0"/>
              <a:t> </a:t>
            </a:r>
            <a:endParaRPr lang="en-US" altLang="en-US"/>
          </a:p>
        </p:txBody>
      </p:sp>
      <p:graphicFrame>
        <p:nvGraphicFramePr>
          <p:cNvPr id="6" name="Group 4"/>
          <p:cNvGraphicFramePr>
            <a:graphicFrameLocks noGrp="1"/>
          </p:cNvGraphicFramePr>
          <p:nvPr/>
        </p:nvGraphicFramePr>
        <p:xfrm>
          <a:off x="990601" y="2865120"/>
          <a:ext cx="7391399" cy="2849880"/>
        </p:xfrm>
        <a:graphic>
          <a:graphicData uri="http://schemas.openxmlformats.org/drawingml/2006/table">
            <a:tbl>
              <a:tblPr>
                <a:tableStyleId>{284E427A-3D55-4303-BF80-6455036E1DE7}</a:tableStyleId>
              </a:tblPr>
              <a:tblGrid>
                <a:gridCol w="1676400"/>
                <a:gridCol w="5714999"/>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u="none" strike="noStrike" cap="none" normalizeH="0" baseline="0" dirty="0" smtClean="0">
                          <a:ln>
                            <a:noFill/>
                          </a:ln>
                          <a:effectLst/>
                          <a:latin typeface="Arial" pitchFamily="34" charset="0"/>
                          <a:cs typeface="Arial" pitchFamily="34" charset="0"/>
                        </a:rPr>
                        <a:t>C# version</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2">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u="none" strike="noStrike" cap="none" normalizeH="0" baseline="0" dirty="0" smtClean="0">
                          <a:ln>
                            <a:noFill/>
                          </a:ln>
                          <a:effectLst/>
                          <a:latin typeface="Arial" pitchFamily="34" charset="0"/>
                          <a:cs typeface="Arial" pitchFamily="34" charset="0"/>
                        </a:rPr>
                        <a:t>Features</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2">
                        <a:lumMod val="40000"/>
                        <a:lumOff val="60000"/>
                      </a:schemeClr>
                    </a:solidFill>
                  </a:tcPr>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u="none" strike="noStrike" kern="1200" cap="none" normalizeH="0" baseline="0" dirty="0" smtClean="0">
                          <a:ln>
                            <a:noFill/>
                          </a:ln>
                          <a:effectLst/>
                          <a:latin typeface="Arial" pitchFamily="34" charset="0"/>
                          <a:cs typeface="Arial" pitchFamily="34" charset="0"/>
                        </a:rPr>
                        <a:t>1.0</a:t>
                      </a:r>
                      <a:endParaRPr kumimoji="0" lang="en-US" sz="18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kern="1200" cap="none" normalizeH="0" baseline="0" dirty="0" smtClean="0">
                          <a:ln>
                            <a:noFill/>
                          </a:ln>
                          <a:effectLst/>
                          <a:latin typeface="Arial" pitchFamily="34" charset="0"/>
                          <a:cs typeface="Arial" pitchFamily="34" charset="0"/>
                        </a:rPr>
                        <a:t>basic OO features - inheritance, interfaces, properties, events, attributes</a:t>
                      </a:r>
                      <a:endPar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u="none" strike="noStrike" kern="1200" cap="none" normalizeH="0" baseline="0" dirty="0" smtClean="0">
                          <a:ln>
                            <a:noFill/>
                          </a:ln>
                          <a:effectLst/>
                          <a:latin typeface="Arial" pitchFamily="34" charset="0"/>
                          <a:cs typeface="Arial" pitchFamily="34" charset="0"/>
                        </a:rPr>
                        <a:t>2.0</a:t>
                      </a:r>
                      <a:endParaRPr kumimoji="0" lang="en-US" sz="18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kern="1200" cap="none" normalizeH="0" baseline="0" dirty="0" smtClean="0">
                          <a:ln>
                            <a:noFill/>
                          </a:ln>
                          <a:effectLst/>
                          <a:latin typeface="Arial" pitchFamily="34" charset="0"/>
                          <a:cs typeface="Arial" pitchFamily="34" charset="0"/>
                        </a:rPr>
                        <a:t>generics, partial classes, </a:t>
                      </a:r>
                      <a:r>
                        <a:rPr kumimoji="0" lang="en-US" sz="1600" u="none" strike="noStrike" kern="1200" cap="none" normalizeH="0" baseline="0" dirty="0" err="1" smtClean="0">
                          <a:ln>
                            <a:noFill/>
                          </a:ln>
                          <a:effectLst/>
                          <a:latin typeface="Arial" pitchFamily="34" charset="0"/>
                          <a:cs typeface="Arial" pitchFamily="34" charset="0"/>
                        </a:rPr>
                        <a:t>iterator</a:t>
                      </a:r>
                      <a:r>
                        <a:rPr kumimoji="0" lang="en-US" sz="1600" u="none" strike="noStrike" kern="1200" cap="none" normalizeH="0" baseline="0" dirty="0" smtClean="0">
                          <a:ln>
                            <a:noFill/>
                          </a:ln>
                          <a:effectLst/>
                          <a:latin typeface="Arial" pitchFamily="34" charset="0"/>
                          <a:cs typeface="Arial" pitchFamily="34" charset="0"/>
                        </a:rPr>
                        <a:t> methods, anonymous methods</a:t>
                      </a:r>
                      <a:endPar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u="none" strike="noStrike" kern="1200" cap="none" normalizeH="0" baseline="0" dirty="0" smtClean="0">
                          <a:ln>
                            <a:noFill/>
                          </a:ln>
                          <a:effectLst/>
                          <a:latin typeface="Arial" pitchFamily="34" charset="0"/>
                          <a:cs typeface="Arial" pitchFamily="34" charset="0"/>
                        </a:rPr>
                        <a:t>3.0</a:t>
                      </a:r>
                      <a:endParaRPr kumimoji="0" lang="en-US" sz="18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kern="1200" cap="none" normalizeH="0" baseline="0" dirty="0" smtClean="0">
                          <a:ln>
                            <a:noFill/>
                          </a:ln>
                          <a:effectLst/>
                          <a:latin typeface="Arial" pitchFamily="34" charset="0"/>
                          <a:cs typeface="Arial" pitchFamily="34" charset="0"/>
                        </a:rPr>
                        <a:t>LINQ, lambda expressions, type inference, partial methods, extension methods, anonymous types</a:t>
                      </a:r>
                      <a:endPar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anchor="ctr" horzOverflow="overflow"/>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Arial" pitchFamily="34" charset="0"/>
                          <a:ea typeface="+mn-ea"/>
                          <a:cs typeface="Arial" pitchFamily="34" charset="0"/>
                        </a:rPr>
                        <a:t>4.0</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dynamic language support, covariant types, optional parameters, better </a:t>
                      </a:r>
                      <a:r>
                        <a:rPr kumimoji="0" lang="en-US" sz="1600" b="0" i="0" u="none" strike="noStrike" kern="1200" cap="none" normalizeH="0" baseline="0" dirty="0" err="1" smtClean="0">
                          <a:ln>
                            <a:noFill/>
                          </a:ln>
                          <a:solidFill>
                            <a:schemeClr val="tx1"/>
                          </a:solidFill>
                          <a:effectLst/>
                          <a:latin typeface="Arial" pitchFamily="34" charset="0"/>
                          <a:ea typeface="+mn-ea"/>
                          <a:cs typeface="Arial" pitchFamily="34" charset="0"/>
                        </a:rPr>
                        <a:t>interop</a:t>
                      </a: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 support for COM types</a:t>
                      </a:r>
                    </a:p>
                  </a:txBody>
                  <a:tcPr anchor="ctr" horzOverflow="overflow"/>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dirty="0" smtClean="0"/>
              <a:t>C# 101: Creating Types in C#</a:t>
            </a:r>
            <a:endParaRPr lang="en-US" dirty="0"/>
          </a:p>
        </p:txBody>
      </p:sp>
      <p:sp>
        <p:nvSpPr>
          <p:cNvPr id="306179" name="Rectangle 3"/>
          <p:cNvSpPr>
            <a:spLocks noGrp="1" noChangeArrowheads="1"/>
          </p:cNvSpPr>
          <p:nvPr>
            <p:ph type="body" idx="1"/>
          </p:nvPr>
        </p:nvSpPr>
        <p:spPr>
          <a:xfrm>
            <a:off x="457200" y="1600200"/>
            <a:ext cx="8458200" cy="1676400"/>
          </a:xfrm>
        </p:spPr>
        <p:txBody>
          <a:bodyPr>
            <a:normAutofit/>
          </a:bodyPr>
          <a:lstStyle/>
          <a:p>
            <a:r>
              <a:rPr lang="en-US" dirty="0" smtClean="0">
                <a:solidFill>
                  <a:schemeClr val="accent2"/>
                </a:solidFill>
                <a:latin typeface="Consolas" pitchFamily="49" charset="0"/>
                <a:cs typeface="Consolas" pitchFamily="49" charset="0"/>
              </a:rPr>
              <a:t>class</a:t>
            </a:r>
            <a:r>
              <a:rPr lang="en-US" dirty="0" smtClean="0"/>
              <a:t> keyword used </a:t>
            </a:r>
            <a:r>
              <a:rPr lang="en-US" dirty="0"/>
              <a:t>to define new type</a:t>
            </a:r>
          </a:p>
          <a:p>
            <a:pPr lvl="1"/>
            <a:r>
              <a:rPr lang="en-US" dirty="0" smtClean="0"/>
              <a:t>code is almost always placed </a:t>
            </a:r>
            <a:r>
              <a:rPr lang="en-US" dirty="0"/>
              <a:t>inside a </a:t>
            </a:r>
            <a:r>
              <a:rPr lang="en-US" dirty="0" smtClean="0"/>
              <a:t>class</a:t>
            </a:r>
          </a:p>
          <a:p>
            <a:pPr lvl="1"/>
            <a:r>
              <a:rPr lang="en-US" dirty="0" smtClean="0"/>
              <a:t>scope defines visibility of type [</a:t>
            </a:r>
            <a:r>
              <a:rPr lang="en-US" dirty="0" smtClean="0">
                <a:solidFill>
                  <a:schemeClr val="accent2"/>
                </a:solidFill>
                <a:latin typeface="Consolas" pitchFamily="49" charset="0"/>
                <a:cs typeface="Consolas" pitchFamily="49" charset="0"/>
              </a:rPr>
              <a:t>public</a:t>
            </a:r>
            <a:r>
              <a:rPr lang="en-US" dirty="0" smtClean="0"/>
              <a:t> | </a:t>
            </a:r>
            <a:r>
              <a:rPr lang="en-US" dirty="0" smtClean="0">
                <a:solidFill>
                  <a:schemeClr val="accent2"/>
                </a:solidFill>
                <a:latin typeface="Consolas" pitchFamily="49" charset="0"/>
                <a:cs typeface="Consolas" pitchFamily="49" charset="0"/>
              </a:rPr>
              <a:t>internal</a:t>
            </a:r>
            <a:r>
              <a:rPr lang="en-US" dirty="0" smtClean="0"/>
              <a:t>]</a:t>
            </a:r>
            <a:endParaRPr lang="en-US" dirty="0"/>
          </a:p>
        </p:txBody>
      </p:sp>
      <p:grpSp>
        <p:nvGrpSpPr>
          <p:cNvPr id="13" name="Group 12"/>
          <p:cNvGrpSpPr/>
          <p:nvPr/>
        </p:nvGrpSpPr>
        <p:grpSpPr>
          <a:xfrm>
            <a:off x="1143000" y="3352800"/>
            <a:ext cx="5486400" cy="2721233"/>
            <a:chOff x="457200" y="3352800"/>
            <a:chExt cx="5486400" cy="2721233"/>
          </a:xfrm>
        </p:grpSpPr>
        <p:sp>
          <p:nvSpPr>
            <p:cNvPr id="306180" name="Rectangle 4"/>
            <p:cNvSpPr>
              <a:spLocks noChangeArrowheads="1"/>
            </p:cNvSpPr>
            <p:nvPr/>
          </p:nvSpPr>
          <p:spPr bwMode="blackWhite">
            <a:xfrm>
              <a:off x="2662254" y="4583113"/>
              <a:ext cx="3281346" cy="1238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Nucleotide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306181" name="AutoShape 5"/>
            <p:cNvSpPr>
              <a:spLocks noChangeArrowheads="1"/>
            </p:cNvSpPr>
            <p:nvPr/>
          </p:nvSpPr>
          <p:spPr bwMode="blackWhite">
            <a:xfrm>
              <a:off x="3668483" y="3352800"/>
              <a:ext cx="1006002" cy="630019"/>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a:latin typeface="Arial" pitchFamily="34" charset="0"/>
                  <a:cs typeface="Arial" pitchFamily="34" charset="0"/>
                </a:rPr>
                <a:t>class </a:t>
              </a:r>
              <a:r>
                <a:rPr lang="en-US" sz="1600" b="0" dirty="0" smtClean="0">
                  <a:latin typeface="Arial" pitchFamily="34" charset="0"/>
                  <a:cs typeface="Arial" pitchFamily="34" charset="0"/>
                </a:rPr>
                <a:t/>
              </a:r>
              <a:br>
                <a:rPr lang="en-US" sz="1600" b="0" dirty="0" smtClean="0">
                  <a:latin typeface="Arial" pitchFamily="34" charset="0"/>
                  <a:cs typeface="Arial" pitchFamily="34" charset="0"/>
                </a:rPr>
              </a:br>
              <a:r>
                <a:rPr lang="en-US" sz="1600" b="0" dirty="0" smtClean="0">
                  <a:latin typeface="Arial" pitchFamily="34" charset="0"/>
                  <a:cs typeface="Arial" pitchFamily="34" charset="0"/>
                </a:rPr>
                <a:t>keyword</a:t>
              </a:r>
              <a:endParaRPr lang="en-US" sz="1600" b="0" dirty="0">
                <a:latin typeface="Arial" pitchFamily="34" charset="0"/>
                <a:cs typeface="Arial" pitchFamily="34" charset="0"/>
              </a:endParaRPr>
            </a:p>
          </p:txBody>
        </p:sp>
        <p:sp>
          <p:nvSpPr>
            <p:cNvPr id="306182" name="Line 6"/>
            <p:cNvSpPr>
              <a:spLocks noChangeShapeType="1"/>
            </p:cNvSpPr>
            <p:nvPr/>
          </p:nvSpPr>
          <p:spPr bwMode="blackWhite">
            <a:xfrm rot="-16200000">
              <a:off x="3782783" y="4305300"/>
              <a:ext cx="5334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306183" name="AutoShape 7"/>
            <p:cNvSpPr>
              <a:spLocks noChangeArrowheads="1"/>
            </p:cNvSpPr>
            <p:nvPr/>
          </p:nvSpPr>
          <p:spPr bwMode="blackWhite">
            <a:xfrm>
              <a:off x="4735283" y="3352800"/>
              <a:ext cx="1042633" cy="630019"/>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dirty="0" smtClean="0">
                  <a:latin typeface="Arial" pitchFamily="34" charset="0"/>
                  <a:cs typeface="Arial" pitchFamily="34" charset="0"/>
                </a:rPr>
                <a:t>name of </a:t>
              </a:r>
              <a:br>
                <a:rPr lang="en-US" sz="1600" dirty="0" smtClean="0">
                  <a:latin typeface="Arial" pitchFamily="34" charset="0"/>
                  <a:cs typeface="Arial" pitchFamily="34" charset="0"/>
                </a:rPr>
              </a:br>
              <a:r>
                <a:rPr lang="en-US" sz="1600" dirty="0" smtClean="0">
                  <a:latin typeface="Arial" pitchFamily="34" charset="0"/>
                  <a:cs typeface="Arial" pitchFamily="34" charset="0"/>
                </a:rPr>
                <a:t>the class</a:t>
              </a:r>
              <a:endParaRPr lang="en-US" sz="1600" b="0" dirty="0">
                <a:latin typeface="Arial" pitchFamily="34" charset="0"/>
                <a:cs typeface="Arial" pitchFamily="34" charset="0"/>
              </a:endParaRPr>
            </a:p>
          </p:txBody>
        </p:sp>
        <p:sp>
          <p:nvSpPr>
            <p:cNvPr id="306184" name="Line 8"/>
            <p:cNvSpPr>
              <a:spLocks noChangeShapeType="1"/>
            </p:cNvSpPr>
            <p:nvPr/>
          </p:nvSpPr>
          <p:spPr bwMode="blackWhite">
            <a:xfrm rot="-16200000">
              <a:off x="4849583" y="4305300"/>
              <a:ext cx="5334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306185" name="AutoShape 9"/>
            <p:cNvSpPr>
              <a:spLocks noChangeArrowheads="1"/>
            </p:cNvSpPr>
            <p:nvPr/>
          </p:nvSpPr>
          <p:spPr bwMode="blackWhite">
            <a:xfrm>
              <a:off x="457200" y="4648200"/>
              <a:ext cx="2057400" cy="1425833"/>
            </a:xfrm>
            <a:prstGeom prst="roundRect">
              <a:avLst>
                <a:gd name="adj" fmla="val 12495"/>
              </a:avLst>
            </a:prstGeom>
            <a:noFill/>
            <a:ln w="12700">
              <a:noFill/>
              <a:round/>
              <a:headEnd/>
              <a:tailEnd/>
            </a:ln>
            <a:effectLst/>
          </p:spPr>
          <p:txBody>
            <a:bodyPr wrap="squar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body of class contains field, methods, properties, events, etc.</a:t>
              </a:r>
              <a:endParaRPr lang="en-US" sz="1600" b="0" dirty="0">
                <a:latin typeface="Arial" pitchFamily="34" charset="0"/>
                <a:cs typeface="Arial" pitchFamily="34" charset="0"/>
              </a:endParaRPr>
            </a:p>
          </p:txBody>
        </p:sp>
        <p:sp>
          <p:nvSpPr>
            <p:cNvPr id="306186" name="Line 10"/>
            <p:cNvSpPr>
              <a:spLocks noChangeShapeType="1"/>
            </p:cNvSpPr>
            <p:nvPr/>
          </p:nvSpPr>
          <p:spPr bwMode="blackWhite">
            <a:xfrm>
              <a:off x="2062179" y="5314950"/>
              <a:ext cx="5334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11" name="AutoShape 5"/>
            <p:cNvSpPr>
              <a:spLocks noChangeArrowheads="1"/>
            </p:cNvSpPr>
            <p:nvPr/>
          </p:nvSpPr>
          <p:spPr bwMode="blackWhite">
            <a:xfrm>
              <a:off x="2830283" y="3605892"/>
              <a:ext cx="752508"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scope</a:t>
              </a:r>
              <a:endParaRPr lang="en-US" sz="1600" b="0" dirty="0">
                <a:latin typeface="Arial" pitchFamily="34" charset="0"/>
                <a:cs typeface="Arial" pitchFamily="34" charset="0"/>
              </a:endParaRPr>
            </a:p>
          </p:txBody>
        </p:sp>
        <p:sp>
          <p:nvSpPr>
            <p:cNvPr id="12" name="Line 6"/>
            <p:cNvSpPr>
              <a:spLocks noChangeShapeType="1"/>
            </p:cNvSpPr>
            <p:nvPr/>
          </p:nvSpPr>
          <p:spPr bwMode="blackWhite">
            <a:xfrm rot="-16200000">
              <a:off x="2868383" y="4305300"/>
              <a:ext cx="5334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1197864"/>
            <a:ext cx="8229600" cy="3526536"/>
          </a:xfrm>
          <a:prstGeom prst="rect">
            <a:avLst/>
          </a:prstGeom>
        </p:spPr>
        <p:txBody>
          <a:bodyPr vert="horz">
            <a:normAutofit fontScale="70000" lnSpcReduction="20000"/>
          </a:bodyPr>
          <a:lstStyle>
            <a:lvl1pPr marL="365760" indent="-256032" algn="l" rtl="0" eaLnBrk="1" latinLnBrk="0" hangingPunct="1">
              <a:spcBef>
                <a:spcPts val="300"/>
              </a:spcBef>
              <a:buClr>
                <a:schemeClr val="accent3"/>
              </a:buClr>
              <a:buFont typeface="Georgia"/>
              <a:buChar char="•"/>
              <a:defRPr kumimoji="0" sz="2000" b="1" kern="1200">
                <a:solidFill>
                  <a:schemeClr val="tx1"/>
                </a:solidFill>
                <a:latin typeface="Arial" pitchFamily="34" charset="0"/>
                <a:ea typeface="+mn-ea"/>
                <a:cs typeface="Arial" pitchFamily="34" charset="0"/>
              </a:defRPr>
            </a:lvl1pPr>
            <a:lvl2pPr marL="658368" indent="-246888" algn="l" rtl="0" eaLnBrk="1" latinLnBrk="0" hangingPunct="1">
              <a:spcBef>
                <a:spcPts val="300"/>
              </a:spcBef>
              <a:buClr>
                <a:schemeClr val="accent2"/>
              </a:buClr>
              <a:buFont typeface="Georgia"/>
              <a:buChar char="▫"/>
              <a:defRPr kumimoji="0" sz="2000" kern="1200">
                <a:solidFill>
                  <a:schemeClr val="tx1"/>
                </a:solidFill>
                <a:latin typeface="Arial" pitchFamily="34" charset="0"/>
                <a:ea typeface="+mn-ea"/>
                <a:cs typeface="Arial" pitchFamily="34" charset="0"/>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Arial" pitchFamily="34" charset="0"/>
                <a:ea typeface="+mn-ea"/>
                <a:cs typeface="Arial" pitchFamily="34" charset="0"/>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Arial" pitchFamily="34" charset="0"/>
                <a:ea typeface="+mn-ea"/>
                <a:cs typeface="Arial" pitchFamily="34" charset="0"/>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Arial" pitchFamily="34" charset="0"/>
                <a:ea typeface="+mn-ea"/>
                <a:cs typeface="Arial" pitchFamily="34"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a:buFont typeface="Georgia"/>
              <a:buNone/>
            </a:pPr>
            <a:r>
              <a:rPr lang="en-US" dirty="0" smtClean="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user.</a:t>
            </a:r>
          </a:p>
          <a:p>
            <a:pPr marL="411480" lvl="1" indent="0">
              <a:buFont typeface="Georgia"/>
              <a:buNone/>
            </a:pPr>
            <a:endParaRPr lang="en-US" dirty="0" smtClean="0"/>
          </a:p>
          <a:p>
            <a:pPr marL="411480" lvl="1" indent="0">
              <a:buFont typeface="Georgia"/>
              <a:buNone/>
            </a:pPr>
            <a:r>
              <a:rPr lang="en-US" dirty="0" smtClean="0"/>
              <a:t>Microsoft may have patents, patent applications, trademarked, copyrights, or other intellectual property rights covering subject matter in this document. Except as expressly provided in any license agreement from Microsoft, the furnishing of this document does not give you any license to these patents, trademarks, or other intellectual property.</a:t>
            </a:r>
          </a:p>
          <a:p>
            <a:pPr marL="411480" lvl="1" indent="0">
              <a:buFont typeface="Georgia"/>
              <a:buNone/>
            </a:pPr>
            <a:endParaRPr lang="en-US" dirty="0" smtClean="0"/>
          </a:p>
          <a:p>
            <a:pPr marL="411480" lvl="1" indent="0">
              <a:buFont typeface="Georgia"/>
              <a:buNone/>
            </a:pPr>
            <a:r>
              <a:rPr lang="en-US" dirty="0" smtClean="0"/>
              <a:t>© 2011 Microsoft Corporation. All rights reserved.</a:t>
            </a:r>
          </a:p>
          <a:p>
            <a:pPr marL="411480" lvl="1" indent="0">
              <a:buFont typeface="Georgia"/>
              <a:buNone/>
            </a:pPr>
            <a:endParaRPr lang="en-US" dirty="0" smtClean="0"/>
          </a:p>
          <a:p>
            <a:pPr marL="411480" lvl="1" indent="0">
              <a:buFont typeface="Georgia"/>
              <a:buNone/>
            </a:pPr>
            <a:r>
              <a:rPr lang="en-US" dirty="0" smtClean="0"/>
              <a:t>Microsoft, MS, Windows, MSDN, Visual Basic, Visual C++, Visual C#, and Visual Studio are either registered trademarks or trademarks of Microsoft Corporation in the U.S.A. and/or other countries.</a:t>
            </a:r>
          </a:p>
          <a:p>
            <a:pPr marL="411480" lvl="1" indent="0">
              <a:buFont typeface="Georgia"/>
              <a:buNone/>
            </a:pPr>
            <a:endParaRPr lang="en-US" dirty="0" smtClean="0"/>
          </a:p>
          <a:p>
            <a:pPr marL="411480" lvl="1" indent="0">
              <a:buFont typeface="Georgia"/>
              <a:buNone/>
            </a:pPr>
            <a:r>
              <a:rPr lang="en-US" dirty="0" smtClean="0"/>
              <a:t>Other product and company names herein may be the trademarks of their respective owners.</a:t>
            </a:r>
            <a:endParaRPr lang="en-US" dirty="0"/>
          </a:p>
        </p:txBody>
      </p:sp>
      <p:grpSp>
        <p:nvGrpSpPr>
          <p:cNvPr id="9" name="Group 8"/>
          <p:cNvGrpSpPr/>
          <p:nvPr/>
        </p:nvGrpSpPr>
        <p:grpSpPr>
          <a:xfrm>
            <a:off x="838200" y="4953000"/>
            <a:ext cx="8001000" cy="1066680"/>
            <a:chOff x="413289" y="617511"/>
            <a:chExt cx="8229600" cy="1066680"/>
          </a:xfrm>
        </p:grpSpPr>
        <p:pic>
          <p:nvPicPr>
            <p:cNvPr id="1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89425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type</a:t>
            </a:r>
            <a:endParaRPr lang="en-US" dirty="0"/>
          </a:p>
        </p:txBody>
      </p:sp>
      <p:sp>
        <p:nvSpPr>
          <p:cNvPr id="3" name="Content Placeholder 2"/>
          <p:cNvSpPr>
            <a:spLocks noGrp="1"/>
          </p:cNvSpPr>
          <p:nvPr>
            <p:ph idx="1"/>
          </p:nvPr>
        </p:nvSpPr>
        <p:spPr>
          <a:xfrm>
            <a:off x="457200" y="1600200"/>
            <a:ext cx="8229600" cy="1143000"/>
          </a:xfrm>
        </p:spPr>
        <p:txBody>
          <a:bodyPr/>
          <a:lstStyle/>
          <a:p>
            <a:r>
              <a:rPr lang="en-US" dirty="0" smtClean="0"/>
              <a:t>Class can declare a </a:t>
            </a:r>
            <a:r>
              <a:rPr lang="en-US" dirty="0" smtClean="0">
                <a:solidFill>
                  <a:schemeClr val="accent2"/>
                </a:solidFill>
              </a:rPr>
              <a:t>constructor</a:t>
            </a:r>
            <a:r>
              <a:rPr lang="en-US" dirty="0" smtClean="0"/>
              <a:t> for initialization</a:t>
            </a:r>
          </a:p>
          <a:p>
            <a:pPr lvl="1"/>
            <a:r>
              <a:rPr lang="en-US" dirty="0" smtClean="0"/>
              <a:t>called automatically by .NET when type is created</a:t>
            </a:r>
          </a:p>
        </p:txBody>
      </p:sp>
      <p:sp>
        <p:nvSpPr>
          <p:cNvPr id="4" name="Rectangle 4"/>
          <p:cNvSpPr>
            <a:spLocks noChangeArrowheads="1"/>
          </p:cNvSpPr>
          <p:nvPr/>
        </p:nvSpPr>
        <p:spPr bwMode="blackWhite">
          <a:xfrm>
            <a:off x="1066800" y="3124200"/>
            <a:ext cx="7467600" cy="20279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Nucleotide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Nucleotide() { ... }</a:t>
            </a:r>
          </a:p>
          <a:p>
            <a:pPr marL="9525" indent="-9525" defTabSz="960438">
              <a:lnSpc>
                <a:spcPct val="95000"/>
              </a:lnSpc>
              <a:tabLst>
                <a:tab pos="1143000" algn="l"/>
                <a:tab pos="1485900" algn="l"/>
                <a:tab pos="1828800" algn="l"/>
                <a:tab pos="2228850" algn="l"/>
              </a:tabLst>
            </a:pP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Nucleotide(char symbol, string name) </a:t>
            </a:r>
            <a:r>
              <a:rPr lang="en-US" dirty="0" smtClean="0">
                <a:solidFill>
                  <a:srgbClr val="FF0000"/>
                </a:solidFill>
                <a:latin typeface="Consolas" pitchFamily="49" charset="0"/>
                <a:cs typeface="Consolas" pitchFamily="49" charset="0"/>
              </a:rPr>
              <a:t>: this()</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sz="1800" dirty="0" smtClean="0">
                <a:latin typeface="Consolas" pitchFamily="49" charset="0"/>
                <a:cs typeface="Consolas" pitchFamily="49" charset="0"/>
              </a:rPr>
              <a:t>{</a:t>
            </a:r>
            <a:r>
              <a:rPr lang="en-US" dirty="0" smtClean="0">
                <a:latin typeface="Consolas" pitchFamily="49" charset="0"/>
                <a:cs typeface="Consolas" pitchFamily="49" charset="0"/>
              </a:rPr>
              <a:t> ... </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5" name="TextBox 4"/>
          <p:cNvSpPr txBox="1"/>
          <p:nvPr/>
        </p:nvSpPr>
        <p:spPr>
          <a:xfrm>
            <a:off x="1143000" y="5257800"/>
            <a:ext cx="7467600" cy="923330"/>
          </a:xfrm>
          <a:prstGeom prst="rect">
            <a:avLst/>
          </a:prstGeom>
          <a:noFill/>
        </p:spPr>
        <p:txBody>
          <a:bodyPr wrap="square" rtlCol="0">
            <a:spAutoFit/>
          </a:bodyPr>
          <a:lstStyle/>
          <a:p>
            <a:r>
              <a:rPr lang="en-US" dirty="0" smtClean="0">
                <a:latin typeface="Arial" pitchFamily="34" charset="0"/>
                <a:cs typeface="Arial" pitchFamily="34" charset="0"/>
              </a:rPr>
              <a:t>can declare multiple constructors – allowing different initialization mechanisms – can also </a:t>
            </a:r>
            <a:r>
              <a:rPr lang="en-US" i="1" dirty="0" smtClean="0">
                <a:solidFill>
                  <a:srgbClr val="FF0000"/>
                </a:solidFill>
                <a:latin typeface="Arial" pitchFamily="34" charset="0"/>
                <a:cs typeface="Arial" pitchFamily="34" charset="0"/>
              </a:rPr>
              <a:t>chain</a:t>
            </a:r>
            <a:r>
              <a:rPr lang="en-US" dirty="0" smtClean="0">
                <a:solidFill>
                  <a:srgbClr val="FF0000"/>
                </a:solidFill>
                <a:latin typeface="Arial" pitchFamily="34" charset="0"/>
                <a:cs typeface="Arial" pitchFamily="34" charset="0"/>
              </a:rPr>
              <a:t> constructors </a:t>
            </a:r>
            <a:r>
              <a:rPr lang="en-US" dirty="0" smtClean="0">
                <a:latin typeface="Arial" pitchFamily="34" charset="0"/>
                <a:cs typeface="Arial" pitchFamily="34" charset="0"/>
              </a:rPr>
              <a:t>when common initialization is required</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instances of Types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C# </a:t>
            </a:r>
            <a:r>
              <a:rPr lang="en-US" b="1" dirty="0" smtClean="0">
                <a:solidFill>
                  <a:schemeClr val="accent2"/>
                </a:solidFill>
                <a:latin typeface="Consolas" pitchFamily="49" charset="0"/>
                <a:cs typeface="Consolas" pitchFamily="49" charset="0"/>
              </a:rPr>
              <a:t>new</a:t>
            </a:r>
            <a:r>
              <a:rPr lang="en-US" dirty="0" smtClean="0"/>
              <a:t> keyword used to </a:t>
            </a:r>
            <a:r>
              <a:rPr lang="en-US" dirty="0" err="1" smtClean="0"/>
              <a:t>alloc</a:t>
            </a:r>
            <a:r>
              <a:rPr lang="en-US" dirty="0" smtClean="0"/>
              <a:t> + initialize a type</a:t>
            </a:r>
          </a:p>
          <a:p>
            <a:pPr lvl="1"/>
            <a:r>
              <a:rPr lang="en-US" b="1" dirty="0" smtClean="0">
                <a:solidFill>
                  <a:schemeClr val="accent2"/>
                </a:solidFill>
                <a:latin typeface="Consolas" pitchFamily="49" charset="0"/>
                <a:cs typeface="Consolas" pitchFamily="49" charset="0"/>
              </a:rPr>
              <a:t>class</a:t>
            </a:r>
            <a:r>
              <a:rPr lang="en-US" dirty="0" smtClean="0"/>
              <a:t> types are always allocated on the GC heap</a:t>
            </a:r>
          </a:p>
          <a:p>
            <a:pPr lvl="1"/>
            <a:r>
              <a:rPr lang="en-US" dirty="0" smtClean="0"/>
              <a:t>memory is managed by CLR – deleted when final reference is released</a:t>
            </a:r>
          </a:p>
        </p:txBody>
      </p:sp>
      <p:sp>
        <p:nvSpPr>
          <p:cNvPr id="4" name="Rectangle 4"/>
          <p:cNvSpPr>
            <a:spLocks noChangeArrowheads="1"/>
          </p:cNvSpPr>
          <p:nvPr/>
        </p:nvSpPr>
        <p:spPr bwMode="blackWhite">
          <a:xfrm>
            <a:off x="609600" y="3886200"/>
            <a:ext cx="7696200" cy="44909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Nucleotide </a:t>
            </a:r>
            <a:r>
              <a:rPr lang="en-US" sz="1800" dirty="0" err="1" smtClean="0">
                <a:latin typeface="Consolas" pitchFamily="49" charset="0"/>
                <a:cs typeface="Consolas" pitchFamily="49" charset="0"/>
              </a:rPr>
              <a:t>dnaG</a:t>
            </a:r>
            <a:r>
              <a:rPr lang="en-US" sz="1800" dirty="0" smtClean="0">
                <a:latin typeface="Consolas" pitchFamily="49" charset="0"/>
                <a:cs typeface="Consolas" pitchFamily="49" charset="0"/>
              </a:rPr>
              <a:t> = </a:t>
            </a:r>
            <a:r>
              <a:rPr lang="en-US" sz="1800" dirty="0" smtClean="0">
                <a:solidFill>
                  <a:schemeClr val="accent2"/>
                </a:solidFill>
                <a:latin typeface="Consolas" pitchFamily="49" charset="0"/>
                <a:cs typeface="Consolas" pitchFamily="49" charset="0"/>
              </a:rPr>
              <a:t>new</a:t>
            </a:r>
            <a:r>
              <a:rPr lang="en-US" sz="1800" dirty="0" smtClean="0">
                <a:latin typeface="Consolas" pitchFamily="49" charset="0"/>
                <a:cs typeface="Consolas" pitchFamily="49" charset="0"/>
              </a:rPr>
              <a:t> Nucleotide('G', "guanine");</a:t>
            </a:r>
          </a:p>
        </p:txBody>
      </p:sp>
      <p:sp>
        <p:nvSpPr>
          <p:cNvPr id="6" name="TextBox 5"/>
          <p:cNvSpPr txBox="1"/>
          <p:nvPr/>
        </p:nvSpPr>
        <p:spPr>
          <a:xfrm>
            <a:off x="2133600" y="4572000"/>
            <a:ext cx="6248400" cy="646331"/>
          </a:xfrm>
          <a:prstGeom prst="rect">
            <a:avLst/>
          </a:prstGeom>
          <a:noFill/>
        </p:spPr>
        <p:txBody>
          <a:bodyPr wrap="square" rtlCol="0">
            <a:spAutoFit/>
          </a:bodyPr>
          <a:lstStyle/>
          <a:p>
            <a:r>
              <a:rPr lang="en-US" dirty="0" smtClean="0">
                <a:solidFill>
                  <a:schemeClr val="accent2"/>
                </a:solidFill>
                <a:latin typeface="Consolas" pitchFamily="49" charset="0"/>
                <a:cs typeface="Consolas" pitchFamily="49" charset="0"/>
              </a:rPr>
              <a:t>new</a:t>
            </a:r>
            <a:r>
              <a:rPr lang="en-US" dirty="0" smtClean="0">
                <a:latin typeface="Arial" pitchFamily="34" charset="0"/>
                <a:cs typeface="Arial" pitchFamily="34" charset="0"/>
              </a:rPr>
              <a:t> keyword calls the proper constructor – determined based on the parameters passed</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smtClean="0"/>
              <a:t>Types are normally enclosed in a </a:t>
            </a:r>
            <a:r>
              <a:rPr lang="en-US" dirty="0" smtClean="0">
                <a:solidFill>
                  <a:schemeClr val="accent2"/>
                </a:solidFill>
              </a:rPr>
              <a:t>namespace</a:t>
            </a:r>
          </a:p>
          <a:p>
            <a:pPr lvl="1"/>
            <a:r>
              <a:rPr lang="en-US" dirty="0" smtClean="0"/>
              <a:t>disambiguates class from other types</a:t>
            </a:r>
          </a:p>
          <a:p>
            <a:pPr lvl="1"/>
            <a:r>
              <a:rPr lang="en-US" dirty="0" smtClean="0"/>
              <a:t>provides organizational context</a:t>
            </a:r>
            <a:endParaRPr lang="en-US" dirty="0"/>
          </a:p>
        </p:txBody>
      </p:sp>
      <p:sp>
        <p:nvSpPr>
          <p:cNvPr id="4" name="Rectangle 4"/>
          <p:cNvSpPr>
            <a:spLocks noChangeArrowheads="1"/>
          </p:cNvSpPr>
          <p:nvPr/>
        </p:nvSpPr>
        <p:spPr bwMode="blackWhite">
          <a:xfrm>
            <a:off x="457200" y="3507162"/>
            <a:ext cx="8305800" cy="28174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namespace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Bio.Data</a:t>
            </a:r>
            <a:endParaRPr lang="en-US" dirty="0" smtClean="0">
              <a:solidFill>
                <a:schemeClr val="tx1"/>
              </a:solidFill>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smtClean="0">
                <a:solidFill>
                  <a:schemeClr val="tx1"/>
                </a:solidFill>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   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Nucleotide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endParaRPr lang="en-US"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err="1" smtClean="0">
                <a:solidFill>
                  <a:schemeClr val="accent2"/>
                </a:solidFill>
                <a:latin typeface="Consolas" pitchFamily="49" charset="0"/>
                <a:cs typeface="Consolas" pitchFamily="49" charset="0"/>
              </a:rPr>
              <a:t>Bio.Data.Nucleotide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dnaG</a:t>
            </a:r>
            <a:r>
              <a:rPr lang="en-US" dirty="0" smtClean="0">
                <a:latin typeface="Consolas" pitchFamily="49" charset="0"/>
                <a:cs typeface="Consolas" pitchFamily="49" charset="0"/>
              </a:rPr>
              <a:t> = </a:t>
            </a:r>
            <a:r>
              <a:rPr lang="en-US" dirty="0" smtClean="0">
                <a:solidFill>
                  <a:schemeClr val="accent2"/>
                </a:solidFill>
                <a:latin typeface="Consolas" pitchFamily="49" charset="0"/>
                <a:cs typeface="Consolas" pitchFamily="49" charset="0"/>
              </a:rPr>
              <a:t>new </a:t>
            </a:r>
            <a:r>
              <a:rPr lang="en-US" dirty="0" err="1" smtClean="0">
                <a:solidFill>
                  <a:schemeClr val="accent2"/>
                </a:solidFill>
                <a:latin typeface="Consolas" pitchFamily="49" charset="0"/>
                <a:cs typeface="Consolas" pitchFamily="49" charset="0"/>
              </a:rPr>
              <a:t>Bio.Data.Nucleotide</a:t>
            </a:r>
            <a:r>
              <a:rPr lang="en-US" dirty="0" smtClean="0">
                <a:latin typeface="Consolas" pitchFamily="49" charset="0"/>
                <a:cs typeface="Consolas" pitchFamily="49" charset="0"/>
              </a:rPr>
              <a:t>(...); </a:t>
            </a:r>
            <a:endParaRPr lang="en-US" sz="1800" dirty="0">
              <a:latin typeface="Consolas" pitchFamily="49" charset="0"/>
              <a:cs typeface="Consolas" pitchFamily="49" charset="0"/>
            </a:endParaRPr>
          </a:p>
        </p:txBody>
      </p:sp>
      <p:sp>
        <p:nvSpPr>
          <p:cNvPr id="5" name="TextBox 4"/>
          <p:cNvSpPr txBox="1"/>
          <p:nvPr/>
        </p:nvSpPr>
        <p:spPr>
          <a:xfrm>
            <a:off x="1107620" y="3020553"/>
            <a:ext cx="4419600" cy="369332"/>
          </a:xfrm>
          <a:prstGeom prst="rect">
            <a:avLst/>
          </a:prstGeom>
          <a:noFill/>
        </p:spPr>
        <p:txBody>
          <a:bodyPr wrap="square" rtlCol="0">
            <a:spAutoFit/>
          </a:bodyPr>
          <a:lstStyle/>
          <a:p>
            <a:r>
              <a:rPr lang="en-US" dirty="0" smtClean="0">
                <a:latin typeface="Arial" pitchFamily="34" charset="0"/>
                <a:cs typeface="Arial" pitchFamily="34" charset="0"/>
              </a:rPr>
              <a:t>dots used to separate namespace parts</a:t>
            </a:r>
            <a:endParaRPr lang="en-US" dirty="0">
              <a:latin typeface="Arial" pitchFamily="34" charset="0"/>
              <a:cs typeface="Arial" pitchFamily="34" charset="0"/>
            </a:endParaRPr>
          </a:p>
        </p:txBody>
      </p:sp>
      <p:sp>
        <p:nvSpPr>
          <p:cNvPr id="6" name="Line 6"/>
          <p:cNvSpPr>
            <a:spLocks noChangeShapeType="1"/>
          </p:cNvSpPr>
          <p:nvPr/>
        </p:nvSpPr>
        <p:spPr bwMode="blackWhite">
          <a:xfrm rot="5400000">
            <a:off x="2136320" y="3515853"/>
            <a:ext cx="3810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types in namespaces</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smtClean="0"/>
              <a:t>C# using statement brings namespace into scope</a:t>
            </a:r>
          </a:p>
          <a:p>
            <a:pPr lvl="1"/>
            <a:r>
              <a:rPr lang="en-US" dirty="0" smtClean="0"/>
              <a:t>allows compiler to "find" types automatically</a:t>
            </a:r>
            <a:r>
              <a:rPr lang="en-US" baseline="30000" dirty="0" smtClean="0"/>
              <a:t>[1]</a:t>
            </a:r>
          </a:p>
          <a:p>
            <a:pPr lvl="1"/>
            <a:r>
              <a:rPr lang="en-US" dirty="0" smtClean="0"/>
              <a:t>declarations placed at top of each source file</a:t>
            </a:r>
          </a:p>
          <a:p>
            <a:pPr lvl="1"/>
            <a:endParaRPr lang="en-US" baseline="30000" dirty="0"/>
          </a:p>
        </p:txBody>
      </p:sp>
      <p:sp>
        <p:nvSpPr>
          <p:cNvPr id="4" name="Rectangle 4"/>
          <p:cNvSpPr>
            <a:spLocks noChangeArrowheads="1"/>
          </p:cNvSpPr>
          <p:nvPr/>
        </p:nvSpPr>
        <p:spPr bwMode="blackWhite">
          <a:xfrm>
            <a:off x="1371600" y="3364468"/>
            <a:ext cx="6781800" cy="20279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using namespace </a:t>
            </a:r>
            <a:r>
              <a:rPr lang="en-US" dirty="0" smtClean="0">
                <a:solidFill>
                  <a:schemeClr val="tx1"/>
                </a:solidFill>
                <a:latin typeface="Consolas" pitchFamily="49" charset="0"/>
                <a:cs typeface="Consolas" pitchFamily="49" charset="0"/>
              </a:rPr>
              <a:t>System;</a:t>
            </a:r>
          </a:p>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using namespace </a:t>
            </a:r>
            <a:r>
              <a:rPr lang="en-US" dirty="0" err="1" smtClean="0">
                <a:solidFill>
                  <a:schemeClr val="tx1"/>
                </a:solidFill>
                <a:latin typeface="Consolas" pitchFamily="49" charset="0"/>
                <a:cs typeface="Consolas" pitchFamily="49" charset="0"/>
              </a:rPr>
              <a:t>System.Collections.Generic</a:t>
            </a:r>
            <a:r>
              <a:rPr lang="en-US" dirty="0" smtClean="0">
                <a:solidFill>
                  <a:schemeClr val="tx1"/>
                </a:solidFill>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using namespace </a:t>
            </a:r>
            <a:r>
              <a:rPr lang="en-US" dirty="0" err="1" smtClean="0">
                <a:solidFill>
                  <a:schemeClr val="tx1"/>
                </a:solidFill>
                <a:latin typeface="Consolas" pitchFamily="49" charset="0"/>
                <a:cs typeface="Consolas" pitchFamily="49" charset="0"/>
              </a:rPr>
              <a:t>System.Linq</a:t>
            </a:r>
            <a:r>
              <a:rPr lang="en-US" dirty="0" smtClean="0">
                <a:solidFill>
                  <a:schemeClr val="tx1"/>
                </a:solidFill>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b="1" dirty="0" smtClean="0">
                <a:solidFill>
                  <a:schemeClr val="accent2"/>
                </a:solidFill>
                <a:latin typeface="Consolas" pitchFamily="49" charset="0"/>
                <a:cs typeface="Consolas" pitchFamily="49" charset="0"/>
              </a:rPr>
              <a:t>using namespace</a:t>
            </a:r>
            <a:r>
              <a:rPr lang="en-US" b="1" dirty="0" smtClean="0">
                <a:solidFill>
                  <a:schemeClr val="tx1"/>
                </a:solidFill>
                <a:latin typeface="Consolas" pitchFamily="49" charset="0"/>
                <a:cs typeface="Consolas" pitchFamily="49" charset="0"/>
              </a:rPr>
              <a:t> </a:t>
            </a:r>
            <a:r>
              <a:rPr lang="en-US" b="1" dirty="0" err="1" smtClean="0">
                <a:solidFill>
                  <a:schemeClr val="tx1"/>
                </a:solidFill>
                <a:latin typeface="Consolas" pitchFamily="49" charset="0"/>
                <a:cs typeface="Consolas" pitchFamily="49" charset="0"/>
              </a:rPr>
              <a:t>Bio.Data</a:t>
            </a:r>
            <a:r>
              <a:rPr lang="en-US" b="1" dirty="0" smtClean="0">
                <a:solidFill>
                  <a:schemeClr val="tx1"/>
                </a:solidFill>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solidFill>
                  <a:schemeClr val="tx1"/>
                </a:solidFill>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endParaRPr lang="en-US" dirty="0" smtClean="0">
              <a:solidFill>
                <a:schemeClr val="tx1"/>
              </a:solidFill>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Nucleotide</a:t>
            </a:r>
            <a:r>
              <a:rPr lang="en-US" dirty="0" smtClean="0">
                <a:solidFill>
                  <a:schemeClr val="tx1"/>
                </a:solidFill>
                <a:latin typeface="Consolas" pitchFamily="49" charset="0"/>
                <a:cs typeface="Consolas" pitchFamily="49" charset="0"/>
              </a:rPr>
              <a:t> </a:t>
            </a:r>
            <a:r>
              <a:rPr lang="en-US" dirty="0" err="1" smtClean="0">
                <a:solidFill>
                  <a:schemeClr val="tx1"/>
                </a:solidFill>
                <a:latin typeface="Consolas" pitchFamily="49" charset="0"/>
                <a:cs typeface="Consolas" pitchFamily="49" charset="0"/>
              </a:rPr>
              <a:t>dnaG</a:t>
            </a:r>
            <a:r>
              <a:rPr lang="en-US" dirty="0" smtClean="0">
                <a:solidFill>
                  <a:schemeClr val="tx1"/>
                </a:solidFill>
                <a:latin typeface="Consolas" pitchFamily="49" charset="0"/>
                <a:cs typeface="Consolas" pitchFamily="49" charset="0"/>
              </a:rPr>
              <a:t> = </a:t>
            </a:r>
            <a:r>
              <a:rPr lang="en-US" dirty="0" smtClean="0">
                <a:solidFill>
                  <a:schemeClr val="accent2"/>
                </a:solidFill>
                <a:latin typeface="Consolas" pitchFamily="49" charset="0"/>
                <a:cs typeface="Consolas" pitchFamily="49" charset="0"/>
              </a:rPr>
              <a:t>new</a:t>
            </a:r>
            <a:r>
              <a:rPr lang="en-US" dirty="0" smtClean="0">
                <a:solidFill>
                  <a:schemeClr val="tx1"/>
                </a:solidFill>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Nucleotide</a:t>
            </a:r>
            <a:r>
              <a:rPr lang="en-US" dirty="0" smtClean="0">
                <a:solidFill>
                  <a:schemeClr val="tx1"/>
                </a:solidFill>
                <a:latin typeface="Consolas" pitchFamily="49" charset="0"/>
                <a:cs typeface="Consolas" pitchFamily="49" charset="0"/>
              </a:rPr>
              <a:t>('G', "...");</a:t>
            </a:r>
          </a:p>
        </p:txBody>
      </p:sp>
      <p:sp>
        <p:nvSpPr>
          <p:cNvPr id="5" name="TextBox 4"/>
          <p:cNvSpPr txBox="1"/>
          <p:nvPr/>
        </p:nvSpPr>
        <p:spPr>
          <a:xfrm>
            <a:off x="1371600" y="5650468"/>
            <a:ext cx="6705600" cy="646331"/>
          </a:xfrm>
          <a:prstGeom prst="rect">
            <a:avLst/>
          </a:prstGeom>
          <a:noFill/>
        </p:spPr>
        <p:txBody>
          <a:bodyPr wrap="square" rtlCol="0">
            <a:spAutoFit/>
          </a:bodyPr>
          <a:lstStyle/>
          <a:p>
            <a:r>
              <a:rPr lang="en-US" dirty="0" smtClean="0">
                <a:latin typeface="Arial" pitchFamily="34" charset="0"/>
                <a:cs typeface="Arial" pitchFamily="34" charset="0"/>
              </a:rPr>
              <a:t>type can now be declared as just </a:t>
            </a:r>
            <a:r>
              <a:rPr lang="en-US" dirty="0" smtClean="0">
                <a:solidFill>
                  <a:schemeClr val="accent6"/>
                </a:solidFill>
                <a:latin typeface="Consolas" pitchFamily="49" charset="0"/>
                <a:cs typeface="Consolas" pitchFamily="49" charset="0"/>
              </a:rPr>
              <a:t>Nucleotide</a:t>
            </a:r>
            <a:r>
              <a:rPr lang="en-US" dirty="0" smtClean="0">
                <a:solidFill>
                  <a:schemeClr val="accent6"/>
                </a:solidFill>
                <a:latin typeface="Arial" pitchFamily="34" charset="0"/>
                <a:cs typeface="Arial" pitchFamily="34" charset="0"/>
              </a:rPr>
              <a:t> </a:t>
            </a:r>
            <a:r>
              <a:rPr lang="en-US" dirty="0" smtClean="0">
                <a:latin typeface="Arial" pitchFamily="34" charset="0"/>
                <a:cs typeface="Arial" pitchFamily="34" charset="0"/>
              </a:rPr>
              <a:t>without the full namespace prefix</a:t>
            </a:r>
            <a:endParaRPr lang="en-US" dirty="0">
              <a:latin typeface="Arial" pitchFamily="34" charset="0"/>
              <a:cs typeface="Arial" pitchFamily="34" charset="0"/>
            </a:endParaRPr>
          </a:p>
        </p:txBody>
      </p:sp>
      <p:cxnSp>
        <p:nvCxnSpPr>
          <p:cNvPr id="7" name="Straight Arrow Connector 6"/>
          <p:cNvCxnSpPr/>
          <p:nvPr/>
        </p:nvCxnSpPr>
        <p:spPr>
          <a:xfrm rot="5400000" flipH="1" flipV="1">
            <a:off x="1715294" y="5459968"/>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fields</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Fields allow storage of data within the type</a:t>
            </a:r>
          </a:p>
          <a:p>
            <a:pPr lvl="1"/>
            <a:r>
              <a:rPr lang="en-US" dirty="0" smtClean="0"/>
              <a:t>almost always use </a:t>
            </a:r>
            <a:r>
              <a:rPr lang="en-US" dirty="0" smtClean="0">
                <a:solidFill>
                  <a:schemeClr val="accent2"/>
                </a:solidFill>
                <a:latin typeface="Consolas" pitchFamily="49" charset="0"/>
                <a:cs typeface="Consolas" pitchFamily="49" charset="0"/>
              </a:rPr>
              <a:t>private</a:t>
            </a:r>
            <a:r>
              <a:rPr lang="en-US" dirty="0" smtClean="0"/>
              <a:t> scope</a:t>
            </a:r>
            <a:endParaRPr lang="en-US" dirty="0"/>
          </a:p>
        </p:txBody>
      </p:sp>
      <p:sp>
        <p:nvSpPr>
          <p:cNvPr id="4" name="Rectangle 4"/>
          <p:cNvSpPr>
            <a:spLocks noChangeArrowheads="1"/>
          </p:cNvSpPr>
          <p:nvPr/>
        </p:nvSpPr>
        <p:spPr bwMode="blackWhite">
          <a:xfrm>
            <a:off x="1295400" y="3140452"/>
            <a:ext cx="5181600" cy="176484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Nucleotide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r>
              <a:rPr lang="en-US" sz="1800" dirty="0" smtClean="0">
                <a:solidFill>
                  <a:schemeClr val="accent2"/>
                </a:solidFill>
                <a:latin typeface="Consolas" pitchFamily="49" charset="0"/>
                <a:cs typeface="Consolas" pitchFamily="49" charset="0"/>
              </a:rPr>
              <a:t>private string</a:t>
            </a:r>
            <a:r>
              <a:rPr lang="en-US" sz="1800" dirty="0" smtClean="0">
                <a:latin typeface="Consolas" pitchFamily="49" charset="0"/>
                <a:cs typeface="Consolas" pitchFamily="49" charset="0"/>
              </a:rPr>
              <a:t> name;</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private char</a:t>
            </a:r>
            <a:r>
              <a:rPr lang="en-US" dirty="0" smtClean="0">
                <a:latin typeface="Consolas" pitchFamily="49" charset="0"/>
                <a:cs typeface="Consolas" pitchFamily="49" charset="0"/>
              </a:rPr>
              <a:t> symbol;</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private </a:t>
            </a:r>
            <a:r>
              <a:rPr lang="en-US" dirty="0" err="1" smtClean="0">
                <a:solidFill>
                  <a:schemeClr val="accent2"/>
                </a:solidFill>
                <a:latin typeface="Consolas" pitchFamily="49" charset="0"/>
                <a:cs typeface="Consolas" pitchFamily="49" charset="0"/>
              </a:rPr>
              <a:t>bool</a:t>
            </a:r>
            <a:r>
              <a:rPr lang="en-US" dirty="0" smtClean="0">
                <a:solidFill>
                  <a:schemeClr val="accent2"/>
                </a:solidFill>
                <a:latin typeface="Consolas" pitchFamily="49" charset="0"/>
                <a:cs typeface="Consolas" pitchFamily="49" charset="0"/>
              </a:rPr>
              <a:t> </a:t>
            </a:r>
            <a:r>
              <a:rPr lang="en-US" dirty="0" err="1" smtClean="0">
                <a:latin typeface="Consolas" pitchFamily="49" charset="0"/>
                <a:cs typeface="Consolas" pitchFamily="49" charset="0"/>
              </a:rPr>
              <a:t>isGap</a:t>
            </a:r>
            <a:r>
              <a:rPr lang="en-US" dirty="0" smtClean="0">
                <a:latin typeface="Consolas" pitchFamily="49" charset="0"/>
                <a:cs typeface="Consolas" pitchFamily="49" charset="0"/>
              </a:rPr>
              <a:t> = false;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5" name="AutoShape 5"/>
          <p:cNvSpPr>
            <a:spLocks noChangeArrowheads="1"/>
          </p:cNvSpPr>
          <p:nvPr/>
        </p:nvSpPr>
        <p:spPr bwMode="blackWhite">
          <a:xfrm>
            <a:off x="1676400" y="5121652"/>
            <a:ext cx="752508"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scope</a:t>
            </a:r>
            <a:endParaRPr lang="en-US" sz="1600" b="0" dirty="0">
              <a:latin typeface="Arial" pitchFamily="34" charset="0"/>
              <a:cs typeface="Arial" pitchFamily="34" charset="0"/>
            </a:endParaRPr>
          </a:p>
        </p:txBody>
      </p:sp>
      <p:sp>
        <p:nvSpPr>
          <p:cNvPr id="6" name="Line 6"/>
          <p:cNvSpPr>
            <a:spLocks noChangeShapeType="1"/>
          </p:cNvSpPr>
          <p:nvPr/>
        </p:nvSpPr>
        <p:spPr bwMode="blackWhite">
          <a:xfrm rot="5400000" flipH="1">
            <a:off x="1752600" y="4893052"/>
            <a:ext cx="6096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8" name="AutoShape 5"/>
          <p:cNvSpPr>
            <a:spLocks noChangeArrowheads="1"/>
          </p:cNvSpPr>
          <p:nvPr/>
        </p:nvSpPr>
        <p:spPr bwMode="blackWhite">
          <a:xfrm>
            <a:off x="2514600" y="5121652"/>
            <a:ext cx="1047726"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field type</a:t>
            </a:r>
            <a:endParaRPr lang="en-US" sz="1600" b="0" dirty="0">
              <a:latin typeface="Arial" pitchFamily="34" charset="0"/>
              <a:cs typeface="Arial" pitchFamily="34" charset="0"/>
            </a:endParaRPr>
          </a:p>
        </p:txBody>
      </p:sp>
      <p:sp>
        <p:nvSpPr>
          <p:cNvPr id="9" name="Line 6"/>
          <p:cNvSpPr>
            <a:spLocks noChangeShapeType="1"/>
          </p:cNvSpPr>
          <p:nvPr/>
        </p:nvSpPr>
        <p:spPr bwMode="blackWhite">
          <a:xfrm rot="5400000" flipH="1">
            <a:off x="2724126" y="4893052"/>
            <a:ext cx="6096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10" name="AutoShape 5"/>
          <p:cNvSpPr>
            <a:spLocks noChangeArrowheads="1"/>
          </p:cNvSpPr>
          <p:nvPr/>
        </p:nvSpPr>
        <p:spPr bwMode="blackWhite">
          <a:xfrm>
            <a:off x="3581400" y="5121652"/>
            <a:ext cx="2204729"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name (case-sensitive)</a:t>
            </a:r>
            <a:endParaRPr lang="en-US" sz="1600" b="0" dirty="0">
              <a:latin typeface="Arial" pitchFamily="34" charset="0"/>
              <a:cs typeface="Arial" pitchFamily="34" charset="0"/>
            </a:endParaRPr>
          </a:p>
        </p:txBody>
      </p:sp>
      <p:sp>
        <p:nvSpPr>
          <p:cNvPr id="11" name="Line 6"/>
          <p:cNvSpPr>
            <a:spLocks noChangeShapeType="1"/>
          </p:cNvSpPr>
          <p:nvPr/>
        </p:nvSpPr>
        <p:spPr bwMode="blackWhite">
          <a:xfrm rot="5400000" flipH="1">
            <a:off x="3676674" y="4893052"/>
            <a:ext cx="6096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14" name="AutoShape 5"/>
          <p:cNvSpPr>
            <a:spLocks noChangeArrowheads="1"/>
          </p:cNvSpPr>
          <p:nvPr/>
        </p:nvSpPr>
        <p:spPr bwMode="blackWhite">
          <a:xfrm>
            <a:off x="6629400" y="4061649"/>
            <a:ext cx="1907215" cy="630019"/>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can initialize as</a:t>
            </a:r>
          </a:p>
          <a:p>
            <a:pPr marL="9525" indent="-9525" defTabSz="960438">
              <a:tabLst>
                <a:tab pos="1143000" algn="l"/>
                <a:tab pos="1485900" algn="l"/>
                <a:tab pos="1828800" algn="l"/>
                <a:tab pos="2228850" algn="l"/>
              </a:tabLst>
            </a:pPr>
            <a:r>
              <a:rPr lang="en-US" sz="1600" dirty="0" smtClean="0">
                <a:latin typeface="Arial" pitchFamily="34" charset="0"/>
                <a:cs typeface="Arial" pitchFamily="34" charset="0"/>
              </a:rPr>
              <a:t>part of declaration</a:t>
            </a:r>
            <a:endParaRPr lang="en-US" sz="1600" b="0" dirty="0">
              <a:latin typeface="Arial" pitchFamily="34" charset="0"/>
              <a:cs typeface="Arial" pitchFamily="34" charset="0"/>
            </a:endParaRPr>
          </a:p>
        </p:txBody>
      </p:sp>
      <p:sp>
        <p:nvSpPr>
          <p:cNvPr id="15" name="Line 6"/>
          <p:cNvSpPr>
            <a:spLocks noChangeShapeType="1"/>
          </p:cNvSpPr>
          <p:nvPr/>
        </p:nvSpPr>
        <p:spPr bwMode="blackWhite">
          <a:xfrm rot="5400000">
            <a:off x="6057450" y="3838043"/>
            <a:ext cx="900" cy="1143000"/>
          </a:xfrm>
          <a:prstGeom prst="line">
            <a:avLst/>
          </a:prstGeom>
          <a:noFill/>
          <a:ln w="12700">
            <a:solidFill>
              <a:schemeClr val="tx1"/>
            </a:solidFill>
            <a:round/>
            <a:headEnd type="none" w="med" len="med"/>
            <a:tailEnd type="arrow" w="med" len="med"/>
          </a:ln>
          <a:effec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dirty="0" smtClean="0"/>
              <a:t>C# intrinsic types</a:t>
            </a:r>
            <a:endParaRPr lang="en-US" dirty="0"/>
          </a:p>
        </p:txBody>
      </p:sp>
      <p:graphicFrame>
        <p:nvGraphicFramePr>
          <p:cNvPr id="273674" name="Group 266"/>
          <p:cNvGraphicFramePr>
            <a:graphicFrameLocks noGrp="1"/>
          </p:cNvGraphicFramePr>
          <p:nvPr>
            <p:ph sz="half" idx="4294967295"/>
          </p:nvPr>
        </p:nvGraphicFramePr>
        <p:xfrm>
          <a:off x="381000" y="1655763"/>
          <a:ext cx="8229601" cy="4602480"/>
        </p:xfrm>
        <a:graphic>
          <a:graphicData uri="http://schemas.openxmlformats.org/drawingml/2006/table">
            <a:tbl>
              <a:tblPr>
                <a:tableStyleId>{08FB837D-C827-4EFA-A057-4D05807E0F7C}</a:tableStyleId>
              </a:tblPr>
              <a:tblGrid>
                <a:gridCol w="963579"/>
                <a:gridCol w="2419104"/>
                <a:gridCol w="3232263"/>
                <a:gridCol w="1614655"/>
              </a:tblGrid>
              <a:tr h="276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u="none" strike="noStrike" cap="none" normalizeH="0" baseline="0" dirty="0" smtClean="0">
                          <a:ln>
                            <a:noFill/>
                          </a:ln>
                          <a:solidFill>
                            <a:schemeClr val="accent2">
                              <a:lumMod val="50000"/>
                            </a:schemeClr>
                          </a:solidFill>
                          <a:effectLst/>
                          <a:latin typeface="Arial" pitchFamily="34" charset="0"/>
                          <a:cs typeface="Arial" pitchFamily="34" charset="0"/>
                        </a:rPr>
                        <a:t>Type</a:t>
                      </a:r>
                      <a:endParaRPr kumimoji="0" lang="en-US" sz="1600" b="1" i="0" u="none" strike="noStrike" cap="none" normalizeH="0" baseline="0" dirty="0" smtClean="0">
                        <a:ln>
                          <a:noFill/>
                        </a:ln>
                        <a:solidFill>
                          <a:schemeClr val="accent2">
                            <a:lumMod val="50000"/>
                          </a:schemeClr>
                        </a:solidFill>
                        <a:effectLst/>
                        <a:latin typeface="Arial" pitchFamily="34" charset="0"/>
                        <a:cs typeface="Arial" pitchFamily="34" charset="0"/>
                      </a:endParaRPr>
                    </a:p>
                  </a:txBody>
                  <a:tcPr horzOverflow="overflow">
                    <a:solidFill>
                      <a:schemeClr val="accent2">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u="none" strike="noStrike" cap="none" normalizeH="0" baseline="0" dirty="0" smtClean="0">
                          <a:ln>
                            <a:noFill/>
                          </a:ln>
                          <a:solidFill>
                            <a:schemeClr val="accent2">
                              <a:lumMod val="50000"/>
                            </a:schemeClr>
                          </a:solidFill>
                          <a:effectLst/>
                          <a:latin typeface="Arial" pitchFamily="34" charset="0"/>
                          <a:cs typeface="Arial" pitchFamily="34" charset="0"/>
                        </a:rPr>
                        <a:t>Description</a:t>
                      </a:r>
                      <a:endParaRPr kumimoji="0" lang="en-US" sz="1600" b="1" i="0" u="none" strike="noStrike" cap="none" normalizeH="0" baseline="0" dirty="0" smtClean="0">
                        <a:ln>
                          <a:noFill/>
                        </a:ln>
                        <a:solidFill>
                          <a:schemeClr val="accent2">
                            <a:lumMod val="50000"/>
                          </a:schemeClr>
                        </a:solidFill>
                        <a:effectLst/>
                        <a:latin typeface="Arial" pitchFamily="34" charset="0"/>
                        <a:cs typeface="Arial" pitchFamily="34" charset="0"/>
                      </a:endParaRPr>
                    </a:p>
                  </a:txBody>
                  <a:tcPr horzOverflow="overflow">
                    <a:solidFill>
                      <a:schemeClr val="accent2">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lumMod val="50000"/>
                            </a:schemeClr>
                          </a:solidFill>
                          <a:effectLst/>
                          <a:latin typeface="Arial" pitchFamily="34" charset="0"/>
                          <a:cs typeface="Arial" pitchFamily="34" charset="0"/>
                        </a:rPr>
                        <a:t>Example</a:t>
                      </a:r>
                    </a:p>
                  </a:txBody>
                  <a:tcPr horzOverflow="overflow">
                    <a:solidFill>
                      <a:schemeClr val="accent2">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u="none" strike="noStrike" cap="none" normalizeH="0" baseline="0" dirty="0" smtClean="0">
                          <a:ln>
                            <a:noFill/>
                          </a:ln>
                          <a:solidFill>
                            <a:schemeClr val="accent2">
                              <a:lumMod val="50000"/>
                            </a:schemeClr>
                          </a:solidFill>
                          <a:effectLst/>
                          <a:latin typeface="Arial" pitchFamily="34" charset="0"/>
                          <a:cs typeface="Arial" pitchFamily="34" charset="0"/>
                        </a:rPr>
                        <a:t>CLR Type</a:t>
                      </a:r>
                      <a:endParaRPr kumimoji="0" lang="en-US" sz="1600" b="1" i="0" u="none" strike="noStrike" cap="none" normalizeH="0" baseline="0" dirty="0" smtClean="0">
                        <a:ln>
                          <a:noFill/>
                        </a:ln>
                        <a:solidFill>
                          <a:schemeClr val="accent2">
                            <a:lumMod val="50000"/>
                          </a:schemeClr>
                        </a:solidFill>
                        <a:effectLst/>
                        <a:latin typeface="Arial" pitchFamily="34" charset="0"/>
                        <a:cs typeface="Arial" pitchFamily="34" charset="0"/>
                      </a:endParaRPr>
                    </a:p>
                  </a:txBody>
                  <a:tcPr horzOverflow="overflow">
                    <a:solidFill>
                      <a:schemeClr val="accent2">
                        <a:lumMod val="60000"/>
                        <a:lumOff val="40000"/>
                      </a:schemeClr>
                    </a:solidFill>
                  </a:tcPr>
                </a:tc>
              </a:tr>
              <a:tr h="295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err="1" smtClean="0">
                          <a:ln>
                            <a:noFill/>
                          </a:ln>
                          <a:solidFill>
                            <a:srgbClr val="0070C0"/>
                          </a:solidFill>
                          <a:effectLst/>
                          <a:latin typeface="Consolas" pitchFamily="49" charset="0"/>
                          <a:cs typeface="Consolas" pitchFamily="49" charset="0"/>
                        </a:rPr>
                        <a:t>bool</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Boolean</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true, false</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Boolean</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746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char</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16-bit Unicode character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'A' ,  '\x0041'</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Char</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873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err="1" smtClean="0">
                          <a:ln>
                            <a:noFill/>
                          </a:ln>
                          <a:solidFill>
                            <a:srgbClr val="0070C0"/>
                          </a:solidFill>
                          <a:effectLst/>
                          <a:latin typeface="Consolas" pitchFamily="49" charset="0"/>
                          <a:cs typeface="Consolas" pitchFamily="49" charset="0"/>
                        </a:rPr>
                        <a:t>sbyte</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8-bit 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-127 to 127</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err="1" smtClean="0">
                          <a:ln>
                            <a:noFill/>
                          </a:ln>
                          <a:effectLst/>
                          <a:latin typeface="Consolas" pitchFamily="49" charset="0"/>
                          <a:cs typeface="Consolas" pitchFamily="49" charset="0"/>
                        </a:rPr>
                        <a:t>Sbyte</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byte</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8-bit unsigned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Arial" pitchFamily="34" charset="0"/>
                          <a:cs typeface="Arial" pitchFamily="34" charset="0"/>
                        </a:rPr>
                        <a:t>0 to 255</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Byte</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61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short</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16-bit 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Arial" pitchFamily="34" charset="0"/>
                          <a:cs typeface="Arial" pitchFamily="34" charset="0"/>
                        </a:rPr>
                        <a:t>-32767 to 32767</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Int16</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921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err="1" smtClean="0">
                          <a:ln>
                            <a:noFill/>
                          </a:ln>
                          <a:solidFill>
                            <a:srgbClr val="0070C0"/>
                          </a:solidFill>
                          <a:effectLst/>
                          <a:latin typeface="Consolas" pitchFamily="49" charset="0"/>
                          <a:cs typeface="Consolas" pitchFamily="49" charset="0"/>
                        </a:rPr>
                        <a:t>ushort</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16-bit unsigned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0 to 65535</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UInt16</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79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err="1" smtClean="0">
                          <a:ln>
                            <a:noFill/>
                          </a:ln>
                          <a:solidFill>
                            <a:srgbClr val="0070C0"/>
                          </a:solidFill>
                          <a:effectLst/>
                          <a:latin typeface="Consolas" pitchFamily="49" charset="0"/>
                          <a:cs typeface="Consolas" pitchFamily="49" charset="0"/>
                        </a:rPr>
                        <a:t>int</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32-bit 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-2147483648 to 2147483648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Int32</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587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err="1" smtClean="0">
                          <a:ln>
                            <a:noFill/>
                          </a:ln>
                          <a:solidFill>
                            <a:srgbClr val="0070C0"/>
                          </a:solidFill>
                          <a:effectLst/>
                          <a:latin typeface="Consolas" pitchFamily="49" charset="0"/>
                          <a:cs typeface="Consolas" pitchFamily="49" charset="0"/>
                        </a:rPr>
                        <a:t>uint</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32-bit unsigned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dk1"/>
                          </a:solidFill>
                          <a:effectLst/>
                          <a:latin typeface="Arial" pitchFamily="34" charset="0"/>
                          <a:cs typeface="Arial" pitchFamily="34" charset="0"/>
                        </a:rPr>
                        <a:t>0 to 4294967295u</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UInt32</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71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long</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64-bit 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number with L or l suffix</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Int64</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68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err="1" smtClean="0">
                          <a:ln>
                            <a:noFill/>
                          </a:ln>
                          <a:solidFill>
                            <a:srgbClr val="0070C0"/>
                          </a:solidFill>
                          <a:effectLst/>
                          <a:latin typeface="Consolas" pitchFamily="49" charset="0"/>
                          <a:cs typeface="Consolas" pitchFamily="49" charset="0"/>
                        </a:rPr>
                        <a:t>ulong</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64-bit unsigned integer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number with U/u or L/l suffix</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UInt64</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60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float</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32-bit floating point</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real number with F or f suffix</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Float</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95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double</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64-bit floating point</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kern="1200" dirty="0" smtClean="0">
                          <a:solidFill>
                            <a:schemeClr val="dk1"/>
                          </a:solidFill>
                          <a:latin typeface="Arial" pitchFamily="34" charset="0"/>
                          <a:ea typeface="+mn-ea"/>
                          <a:cs typeface="Arial" pitchFamily="34" charset="0"/>
                        </a:rPr>
                        <a:t>1.79769313486232e308</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Double</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968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decimal</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latin typeface="Arial" pitchFamily="34" charset="0"/>
                          <a:cs typeface="Arial" pitchFamily="34" charset="0"/>
                        </a:rPr>
                        <a:t>128-bit high precision</a:t>
                      </a:r>
                      <a:endParaRPr kumimoji="0" lang="en-US" sz="1400" b="1" i="0" u="none" strike="noStrike" cap="none" normalizeH="0" baseline="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number with M or m suffix</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Decimal</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r h="285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solidFill>
                            <a:srgbClr val="0070C0"/>
                          </a:solidFill>
                          <a:effectLst/>
                          <a:latin typeface="Consolas" pitchFamily="49" charset="0"/>
                          <a:cs typeface="Consolas" pitchFamily="49" charset="0"/>
                        </a:rPr>
                        <a:t>string</a:t>
                      </a:r>
                      <a:endParaRPr kumimoji="0" lang="en-US" sz="1400" b="1" i="0" u="none" strike="noStrike" cap="none" normalizeH="0" baseline="0" dirty="0" smtClean="0">
                        <a:ln>
                          <a:noFill/>
                        </a:ln>
                        <a:solidFill>
                          <a:srgbClr val="0070C0"/>
                        </a:solidFill>
                        <a:effectLst/>
                        <a:latin typeface="Consolas" pitchFamily="49" charset="0"/>
                        <a:cs typeface="Consolas"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character sequence</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latin typeface="Arial" pitchFamily="34" charset="0"/>
                          <a:cs typeface="Arial" pitchFamily="34" charset="0"/>
                        </a:rPr>
                        <a:t>"hello \"Jim\""</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smtClean="0">
                          <a:ln>
                            <a:noFill/>
                          </a:ln>
                          <a:effectLst/>
                          <a:latin typeface="Consolas" pitchFamily="49" charset="0"/>
                          <a:cs typeface="Consolas" pitchFamily="49" charset="0"/>
                        </a:rPr>
                        <a:t>String</a:t>
                      </a:r>
                      <a:endParaRPr kumimoji="0" lang="en-US" sz="1400" b="1" i="0" u="none" strike="noStrike" cap="none" normalizeH="0" baseline="0" dirty="0" smtClean="0">
                        <a:ln>
                          <a:noFill/>
                        </a:ln>
                        <a:solidFill>
                          <a:schemeClr val="accent2"/>
                        </a:solidFill>
                        <a:effectLst/>
                        <a:latin typeface="Consolas" pitchFamily="49" charset="0"/>
                        <a:cs typeface="Consolas" pitchFamily="49" charset="0"/>
                      </a:endParaRPr>
                    </a:p>
                  </a:txBody>
                  <a:tcPr horzOverflow="overflow"/>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public fields</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solidFill>
                  <a:schemeClr val="accent6"/>
                </a:solidFill>
              </a:rPr>
              <a:t>Property </a:t>
            </a:r>
            <a:r>
              <a:rPr lang="en-US" dirty="0" smtClean="0"/>
              <a:t>definitions expose fields to external users</a:t>
            </a:r>
          </a:p>
          <a:p>
            <a:pPr lvl="1"/>
            <a:r>
              <a:rPr lang="en-US" dirty="0" smtClean="0"/>
              <a:t>wraps a field in a getter/setter method</a:t>
            </a:r>
            <a:endParaRPr lang="en-US" dirty="0"/>
          </a:p>
        </p:txBody>
      </p:sp>
      <p:sp>
        <p:nvSpPr>
          <p:cNvPr id="4" name="Rectangle 4"/>
          <p:cNvSpPr>
            <a:spLocks noChangeArrowheads="1"/>
          </p:cNvSpPr>
          <p:nvPr/>
        </p:nvSpPr>
        <p:spPr bwMode="blackWhite">
          <a:xfrm>
            <a:off x="1828800" y="3352800"/>
            <a:ext cx="5181600" cy="28174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Nucleotide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r>
              <a:rPr lang="en-US" sz="1800" dirty="0" smtClean="0">
                <a:solidFill>
                  <a:schemeClr val="accent2"/>
                </a:solidFill>
                <a:latin typeface="Consolas" pitchFamily="49" charset="0"/>
                <a:cs typeface="Consolas" pitchFamily="49" charset="0"/>
              </a:rPr>
              <a:t>private string</a:t>
            </a:r>
            <a:r>
              <a:rPr lang="en-US" sz="1800" dirty="0" smtClean="0">
                <a:latin typeface="Consolas" pitchFamily="49" charset="0"/>
                <a:cs typeface="Consolas" pitchFamily="49" charset="0"/>
              </a:rPr>
              <a:t> name;</a:t>
            </a:r>
          </a:p>
          <a:p>
            <a:pPr marL="9525" indent="-9525" defTabSz="960438">
              <a:lnSpc>
                <a:spcPct val="95000"/>
              </a:lnSpc>
              <a:tabLst>
                <a:tab pos="1143000" algn="l"/>
                <a:tab pos="1485900" algn="l"/>
                <a:tab pos="1828800" algn="l"/>
                <a:tab pos="2228850" algn="l"/>
              </a:tabLst>
            </a:pPr>
            <a:endParaRPr lang="en-US"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r>
              <a:rPr lang="en-US" sz="1800" dirty="0" smtClean="0">
                <a:solidFill>
                  <a:schemeClr val="accent2"/>
                </a:solidFill>
                <a:latin typeface="Consolas" pitchFamily="49" charset="0"/>
                <a:cs typeface="Consolas" pitchFamily="49" charset="0"/>
              </a:rPr>
              <a:t>public string </a:t>
            </a:r>
            <a:r>
              <a:rPr lang="en-US" sz="1800" dirty="0" smtClean="0">
                <a:latin typeface="Consolas" pitchFamily="49" charset="0"/>
                <a:cs typeface="Consolas" pitchFamily="49" charset="0"/>
              </a:rPr>
              <a:t>Name</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get { return name;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set { name = </a:t>
            </a:r>
            <a:r>
              <a:rPr lang="en-US" dirty="0" smtClean="0">
                <a:solidFill>
                  <a:srgbClr val="FF0000"/>
                </a:solidFill>
                <a:latin typeface="Consolas" pitchFamily="49" charset="0"/>
                <a:cs typeface="Consolas" pitchFamily="49" charset="0"/>
              </a:rPr>
              <a:t>value</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5" name="TextBox 4"/>
          <p:cNvSpPr txBox="1"/>
          <p:nvPr/>
        </p:nvSpPr>
        <p:spPr>
          <a:xfrm>
            <a:off x="152400" y="3886200"/>
            <a:ext cx="1447800" cy="1754326"/>
          </a:xfrm>
          <a:prstGeom prst="rect">
            <a:avLst/>
          </a:prstGeom>
          <a:noFill/>
        </p:spPr>
        <p:txBody>
          <a:bodyPr wrap="square" rtlCol="0">
            <a:spAutoFit/>
          </a:bodyPr>
          <a:lstStyle/>
          <a:p>
            <a:r>
              <a:rPr lang="en-US" b="1" dirty="0" smtClean="0">
                <a:latin typeface="Arial" pitchFamily="34" charset="0"/>
                <a:cs typeface="Arial" pitchFamily="34" charset="0"/>
              </a:rPr>
              <a:t>get</a:t>
            </a:r>
            <a:r>
              <a:rPr lang="en-US" dirty="0" smtClean="0">
                <a:latin typeface="Arial" pitchFamily="34" charset="0"/>
                <a:cs typeface="Arial" pitchFamily="34" charset="0"/>
              </a:rPr>
              <a:t> method called when property is on right side of assignment</a:t>
            </a:r>
            <a:endParaRPr lang="en-US" dirty="0">
              <a:latin typeface="Arial" pitchFamily="34" charset="0"/>
              <a:cs typeface="Arial" pitchFamily="34" charset="0"/>
            </a:endParaRPr>
          </a:p>
        </p:txBody>
      </p:sp>
      <p:cxnSp>
        <p:nvCxnSpPr>
          <p:cNvPr id="7" name="Straight Arrow Connector 6"/>
          <p:cNvCxnSpPr/>
          <p:nvPr/>
        </p:nvCxnSpPr>
        <p:spPr>
          <a:xfrm>
            <a:off x="1676400" y="5147356"/>
            <a:ext cx="914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315200" y="4085272"/>
            <a:ext cx="1676400" cy="1477328"/>
          </a:xfrm>
          <a:prstGeom prst="rect">
            <a:avLst/>
          </a:prstGeom>
          <a:noFill/>
        </p:spPr>
        <p:txBody>
          <a:bodyPr wrap="square" rtlCol="0">
            <a:spAutoFit/>
          </a:bodyPr>
          <a:lstStyle/>
          <a:p>
            <a:r>
              <a:rPr lang="en-US" b="1" dirty="0" smtClean="0">
                <a:latin typeface="Arial" pitchFamily="34" charset="0"/>
                <a:cs typeface="Arial" pitchFamily="34" charset="0"/>
              </a:rPr>
              <a:t>set</a:t>
            </a:r>
            <a:r>
              <a:rPr lang="en-US" dirty="0" smtClean="0">
                <a:latin typeface="Arial" pitchFamily="34" charset="0"/>
                <a:cs typeface="Arial" pitchFamily="34" charset="0"/>
              </a:rPr>
              <a:t> method called when property is on left side of assignment</a:t>
            </a:r>
            <a:endParaRPr lang="en-US" dirty="0">
              <a:latin typeface="Arial" pitchFamily="34" charset="0"/>
              <a:cs typeface="Arial" pitchFamily="34" charset="0"/>
            </a:endParaRPr>
          </a:p>
        </p:txBody>
      </p:sp>
      <p:cxnSp>
        <p:nvCxnSpPr>
          <p:cNvPr id="9" name="Straight Arrow Connector 8"/>
          <p:cNvCxnSpPr/>
          <p:nvPr/>
        </p:nvCxnSpPr>
        <p:spPr>
          <a:xfrm rot="10800000">
            <a:off x="5638800" y="5410200"/>
            <a:ext cx="1676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295400" y="6248400"/>
            <a:ext cx="6934200" cy="369332"/>
          </a:xfrm>
          <a:prstGeom prst="rect">
            <a:avLst/>
          </a:prstGeom>
          <a:noFill/>
        </p:spPr>
        <p:txBody>
          <a:bodyPr wrap="square" rtlCol="0">
            <a:spAutoFit/>
          </a:bodyPr>
          <a:lstStyle/>
          <a:p>
            <a:r>
              <a:rPr lang="en-US" b="1" dirty="0" smtClean="0">
                <a:latin typeface="Arial" pitchFamily="34" charset="0"/>
                <a:cs typeface="Arial" pitchFamily="34" charset="0"/>
              </a:rPr>
              <a:t>set</a:t>
            </a:r>
            <a:r>
              <a:rPr lang="en-US" dirty="0" smtClean="0">
                <a:latin typeface="Arial" pitchFamily="34" charset="0"/>
                <a:cs typeface="Arial" pitchFamily="34" charset="0"/>
              </a:rPr>
              <a:t> method is given special parameter </a:t>
            </a:r>
            <a:r>
              <a:rPr lang="en-US" b="1" dirty="0" smtClean="0">
                <a:solidFill>
                  <a:srgbClr val="FF0000"/>
                </a:solidFill>
                <a:latin typeface="Consolas" pitchFamily="49" charset="0"/>
                <a:cs typeface="Consolas" pitchFamily="49" charset="0"/>
              </a:rPr>
              <a:t>value</a:t>
            </a:r>
            <a:r>
              <a:rPr lang="en-US" b="1" dirty="0" smtClean="0">
                <a:solidFill>
                  <a:srgbClr val="FF0000"/>
                </a:solidFill>
                <a:latin typeface="Arial" pitchFamily="34" charset="0"/>
                <a:cs typeface="Arial" pitchFamily="34" charset="0"/>
              </a:rPr>
              <a:t> </a:t>
            </a:r>
            <a:r>
              <a:rPr lang="en-US" dirty="0" smtClean="0">
                <a:latin typeface="Arial" pitchFamily="34" charset="0"/>
                <a:cs typeface="Arial" pitchFamily="34" charset="0"/>
              </a:rPr>
              <a:t>with assignment</a:t>
            </a:r>
            <a:r>
              <a:rPr lang="en-US" dirty="0" smtClean="0">
                <a:solidFill>
                  <a:srgbClr val="FF0000"/>
                </a:solidFill>
                <a:latin typeface="Arial" pitchFamily="34" charset="0"/>
                <a:cs typeface="Arial" pitchFamily="34" charset="0"/>
              </a:rPr>
              <a:t> </a:t>
            </a:r>
            <a:endParaRPr lang="en-US" dirty="0">
              <a:solidFill>
                <a:srgbClr val="FF0000"/>
              </a:solidFill>
              <a:latin typeface="Arial" pitchFamily="34" charset="0"/>
              <a:cs typeface="Arial" pitchFamily="34" charset="0"/>
            </a:endParaRPr>
          </a:p>
        </p:txBody>
      </p:sp>
      <p:cxnSp>
        <p:nvCxnSpPr>
          <p:cNvPr id="14" name="Straight Arrow Connector 13"/>
          <p:cNvCxnSpPr/>
          <p:nvPr/>
        </p:nvCxnSpPr>
        <p:spPr>
          <a:xfrm rot="5400000" flipH="1" flipV="1">
            <a:off x="4382294" y="5904706"/>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Properties</a:t>
            </a:r>
            <a:endParaRPr lang="en-US" dirty="0"/>
          </a:p>
        </p:txBody>
      </p:sp>
      <p:sp>
        <p:nvSpPr>
          <p:cNvPr id="3" name="Content Placeholder 2"/>
          <p:cNvSpPr>
            <a:spLocks noGrp="1"/>
          </p:cNvSpPr>
          <p:nvPr>
            <p:ph idx="1"/>
          </p:nvPr>
        </p:nvSpPr>
        <p:spPr/>
        <p:txBody>
          <a:bodyPr/>
          <a:lstStyle/>
          <a:p>
            <a:r>
              <a:rPr lang="en-US" dirty="0" smtClean="0"/>
              <a:t>C# 3.0 added "auto" properties for less typing</a:t>
            </a:r>
          </a:p>
          <a:p>
            <a:pPr lvl="1"/>
            <a:r>
              <a:rPr lang="en-US" dirty="0" smtClean="0"/>
              <a:t>compiler declares hidden field for you</a:t>
            </a:r>
            <a:endParaRPr lang="en-US" dirty="0"/>
          </a:p>
        </p:txBody>
      </p:sp>
      <p:sp>
        <p:nvSpPr>
          <p:cNvPr id="4" name="Rectangle 4"/>
          <p:cNvSpPr>
            <a:spLocks noChangeArrowheads="1"/>
          </p:cNvSpPr>
          <p:nvPr/>
        </p:nvSpPr>
        <p:spPr bwMode="blackWhite">
          <a:xfrm>
            <a:off x="1828800" y="3316069"/>
            <a:ext cx="5181600" cy="229114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Nucleotide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solidFill>
                  <a:schemeClr val="accent2"/>
                </a:solidFill>
                <a:latin typeface="Consolas" pitchFamily="49" charset="0"/>
                <a:cs typeface="Consolas" pitchFamily="49" charset="0"/>
              </a:rPr>
              <a:t>   public string </a:t>
            </a:r>
            <a:r>
              <a:rPr lang="en-US" sz="1800" dirty="0" smtClean="0">
                <a:latin typeface="Consolas" pitchFamily="49" charset="0"/>
                <a:cs typeface="Consolas" pitchFamily="49" charset="0"/>
              </a:rPr>
              <a:t>Name</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get;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rgbClr val="FF0000"/>
                </a:solidFill>
                <a:latin typeface="Consolas" pitchFamily="49" charset="0"/>
                <a:cs typeface="Consolas" pitchFamily="49" charset="0"/>
              </a:rPr>
              <a:t>private</a:t>
            </a:r>
            <a:r>
              <a:rPr lang="en-US" dirty="0" smtClean="0">
                <a:latin typeface="Consolas" pitchFamily="49" charset="0"/>
                <a:cs typeface="Consolas" pitchFamily="49" charset="0"/>
              </a:rPr>
              <a:t> set;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5" name="TextBox 4"/>
          <p:cNvSpPr txBox="1"/>
          <p:nvPr/>
        </p:nvSpPr>
        <p:spPr>
          <a:xfrm>
            <a:off x="1371600" y="2858869"/>
            <a:ext cx="6248400" cy="369332"/>
          </a:xfrm>
          <a:prstGeom prst="rect">
            <a:avLst/>
          </a:prstGeom>
          <a:noFill/>
        </p:spPr>
        <p:txBody>
          <a:bodyPr wrap="square" rtlCol="0">
            <a:spAutoFit/>
          </a:bodyPr>
          <a:lstStyle/>
          <a:p>
            <a:r>
              <a:rPr lang="en-US" dirty="0" smtClean="0">
                <a:latin typeface="Arial" pitchFamily="34" charset="0"/>
                <a:cs typeface="Arial" pitchFamily="34" charset="0"/>
              </a:rPr>
              <a:t>No backing field visibly declared – but it is still there</a:t>
            </a:r>
            <a:endParaRPr lang="en-US" dirty="0">
              <a:latin typeface="Arial" pitchFamily="34" charset="0"/>
              <a:cs typeface="Arial" pitchFamily="34" charset="0"/>
            </a:endParaRPr>
          </a:p>
        </p:txBody>
      </p:sp>
      <p:sp>
        <p:nvSpPr>
          <p:cNvPr id="6" name="TextBox 5"/>
          <p:cNvSpPr txBox="1"/>
          <p:nvPr/>
        </p:nvSpPr>
        <p:spPr>
          <a:xfrm>
            <a:off x="1905000" y="5754469"/>
            <a:ext cx="5029200" cy="646331"/>
          </a:xfrm>
          <a:prstGeom prst="rect">
            <a:avLst/>
          </a:prstGeom>
          <a:noFill/>
        </p:spPr>
        <p:txBody>
          <a:bodyPr wrap="square" rtlCol="0">
            <a:spAutoFit/>
          </a:bodyPr>
          <a:lstStyle/>
          <a:p>
            <a:r>
              <a:rPr lang="en-US" dirty="0" smtClean="0">
                <a:latin typeface="Arial" pitchFamily="34" charset="0"/>
                <a:cs typeface="Arial" pitchFamily="34" charset="0"/>
              </a:rPr>
              <a:t>can specifically control visibility for </a:t>
            </a:r>
            <a:r>
              <a:rPr lang="en-US" b="1" dirty="0" smtClean="0">
                <a:latin typeface="Arial" pitchFamily="34" charset="0"/>
                <a:cs typeface="Arial" pitchFamily="34" charset="0"/>
              </a:rPr>
              <a:t>get</a:t>
            </a:r>
            <a:r>
              <a:rPr lang="en-US" dirty="0" smtClean="0">
                <a:latin typeface="Arial" pitchFamily="34" charset="0"/>
                <a:cs typeface="Arial" pitchFamily="34" charset="0"/>
              </a:rPr>
              <a:t> vs. </a:t>
            </a:r>
            <a:r>
              <a:rPr lang="en-US" b="1" dirty="0" smtClean="0">
                <a:latin typeface="Arial" pitchFamily="34" charset="0"/>
                <a:cs typeface="Arial" pitchFamily="34" charset="0"/>
              </a:rPr>
              <a:t>set </a:t>
            </a:r>
            <a:r>
              <a:rPr lang="en-US" dirty="0" smtClean="0">
                <a:latin typeface="Arial" pitchFamily="34" charset="0"/>
                <a:cs typeface="Arial" pitchFamily="34" charset="0"/>
              </a:rPr>
              <a:t>by adding </a:t>
            </a:r>
            <a:r>
              <a:rPr lang="en-US" dirty="0" smtClean="0">
                <a:solidFill>
                  <a:srgbClr val="FF0000"/>
                </a:solidFill>
                <a:latin typeface="Arial" pitchFamily="34" charset="0"/>
                <a:cs typeface="Arial" pitchFamily="34" charset="0"/>
              </a:rPr>
              <a:t>modifier</a:t>
            </a:r>
            <a:r>
              <a:rPr lang="en-US" dirty="0" smtClean="0">
                <a:latin typeface="Arial" pitchFamily="34" charset="0"/>
                <a:cs typeface="Arial" pitchFamily="34" charset="0"/>
              </a:rPr>
              <a:t> to keyword</a:t>
            </a:r>
            <a:endParaRPr lang="en-US" dirty="0">
              <a:latin typeface="Arial" pitchFamily="34" charset="0"/>
              <a:cs typeface="Arial" pitchFamily="34" charset="0"/>
            </a:endParaRPr>
          </a:p>
        </p:txBody>
      </p:sp>
      <p:cxnSp>
        <p:nvCxnSpPr>
          <p:cNvPr id="8" name="Straight Arrow Connector 7"/>
          <p:cNvCxnSpPr/>
          <p:nvPr/>
        </p:nvCxnSpPr>
        <p:spPr>
          <a:xfrm rot="5400000" flipH="1" flipV="1">
            <a:off x="2590800" y="5373469"/>
            <a:ext cx="76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 and Scope</a:t>
            </a:r>
            <a:endParaRPr lang="en-US" dirty="0"/>
          </a:p>
        </p:txBody>
      </p:sp>
      <p:sp>
        <p:nvSpPr>
          <p:cNvPr id="3" name="Content Placeholder 2"/>
          <p:cNvSpPr>
            <a:spLocks noGrp="1"/>
          </p:cNvSpPr>
          <p:nvPr>
            <p:ph idx="1"/>
          </p:nvPr>
        </p:nvSpPr>
        <p:spPr>
          <a:xfrm>
            <a:off x="457200" y="1600200"/>
            <a:ext cx="8229600" cy="1447800"/>
          </a:xfrm>
        </p:spPr>
        <p:txBody>
          <a:bodyPr/>
          <a:lstStyle/>
          <a:p>
            <a:r>
              <a:rPr lang="en-US" dirty="0" smtClean="0"/>
              <a:t>Elements in types all have scope applied to them</a:t>
            </a:r>
          </a:p>
          <a:p>
            <a:pPr lvl="1"/>
            <a:r>
              <a:rPr lang="en-US" dirty="0" smtClean="0"/>
              <a:t>always defaults to </a:t>
            </a:r>
            <a:r>
              <a:rPr lang="en-US" b="1" dirty="0" smtClean="0">
                <a:latin typeface="Courier New" pitchFamily="49" charset="0"/>
                <a:cs typeface="Courier New" pitchFamily="49" charset="0"/>
              </a:rPr>
              <a:t>private</a:t>
            </a:r>
            <a:r>
              <a:rPr lang="en-US" dirty="0" smtClean="0">
                <a:cs typeface="Courier New" pitchFamily="49" charset="0"/>
              </a:rPr>
              <a:t> if not specified</a:t>
            </a:r>
            <a:endParaRPr lang="en-US" dirty="0"/>
          </a:p>
        </p:txBody>
      </p:sp>
      <p:graphicFrame>
        <p:nvGraphicFramePr>
          <p:cNvPr id="4" name="Group 4"/>
          <p:cNvGraphicFramePr>
            <a:graphicFrameLocks noGrp="1"/>
          </p:cNvGraphicFramePr>
          <p:nvPr/>
        </p:nvGraphicFramePr>
        <p:xfrm>
          <a:off x="1066801" y="2895600"/>
          <a:ext cx="7391399" cy="3420765"/>
        </p:xfrm>
        <a:graphic>
          <a:graphicData uri="http://schemas.openxmlformats.org/drawingml/2006/table">
            <a:tbl>
              <a:tblPr>
                <a:tableStyleId>{284E427A-3D55-4303-BF80-6455036E1DE7}</a:tableStyleId>
              </a:tblPr>
              <a:tblGrid>
                <a:gridCol w="2514599"/>
                <a:gridCol w="4876800"/>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u="none" strike="noStrike" cap="none" normalizeH="0" baseline="0" dirty="0" smtClean="0">
                          <a:ln>
                            <a:noFill/>
                          </a:ln>
                          <a:effectLst/>
                          <a:latin typeface="Arial" pitchFamily="34" charset="0"/>
                          <a:cs typeface="Arial" pitchFamily="34" charset="0"/>
                        </a:rPr>
                        <a:t>Scope</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2">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dk1"/>
                          </a:solidFill>
                          <a:effectLst/>
                          <a:latin typeface="Arial" pitchFamily="34" charset="0"/>
                          <a:cs typeface="Arial" pitchFamily="34" charset="0"/>
                        </a:rPr>
                        <a:t>Meaning</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2">
                        <a:lumMod val="40000"/>
                        <a:lumOff val="60000"/>
                      </a:schemeClr>
                    </a:solidFill>
                  </a:tcPr>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dk1"/>
                          </a:solidFill>
                          <a:effectLst/>
                          <a:latin typeface="Consolas" pitchFamily="49" charset="0"/>
                          <a:ea typeface="+mn-ea"/>
                          <a:cs typeface="Consolas" pitchFamily="49" charset="0"/>
                        </a:rPr>
                        <a:t>public</a:t>
                      </a:r>
                      <a:endPar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element is visible to anyone that can use the type.</a:t>
                      </a:r>
                    </a:p>
                  </a:txBody>
                  <a:tcPr anchor="ctr" horzOverflow="overflow"/>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dk1"/>
                          </a:solidFill>
                          <a:effectLst/>
                          <a:latin typeface="Consolas" pitchFamily="49" charset="0"/>
                          <a:ea typeface="+mn-ea"/>
                          <a:cs typeface="Consolas" pitchFamily="49" charset="0"/>
                        </a:rPr>
                        <a:t>private</a:t>
                      </a:r>
                      <a:endPar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element is visible only to declaring type.</a:t>
                      </a:r>
                    </a:p>
                  </a:txBody>
                  <a:tcPr anchor="ctr" horzOverflow="overflow"/>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dk1"/>
                          </a:solidFill>
                          <a:effectLst/>
                          <a:latin typeface="Consolas" pitchFamily="49" charset="0"/>
                          <a:ea typeface="+mn-ea"/>
                          <a:cs typeface="Consolas" pitchFamily="49" charset="0"/>
                        </a:rPr>
                        <a:t>internal</a:t>
                      </a:r>
                      <a:endPar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element is visible to anyone in the same assembly.</a:t>
                      </a:r>
                    </a:p>
                  </a:txBody>
                  <a:tcPr anchor="ctr" horzOverflow="overflow"/>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rPr>
                        <a:t>protected</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element is visible to declaring type and any derived type.</a:t>
                      </a:r>
                    </a:p>
                  </a:txBody>
                  <a:tcPr anchor="ctr" horzOverflow="overflow"/>
                </a:tc>
              </a:tr>
              <a:tr h="576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rPr>
                        <a:t>protected internal</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element is visible to declaring type, any derived type, and to all other types in the same assembly.</a:t>
                      </a:r>
                    </a:p>
                  </a:txBody>
                  <a:tcPr anchor="ctr" horzOverflow="overflow"/>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457200" y="1600200"/>
            <a:ext cx="8229600" cy="1143000"/>
          </a:xfrm>
        </p:spPr>
        <p:txBody>
          <a:bodyPr>
            <a:normAutofit/>
          </a:bodyPr>
          <a:lstStyle/>
          <a:p>
            <a:r>
              <a:rPr lang="en-US" dirty="0" smtClean="0"/>
              <a:t>C#/.NET has full support for array types</a:t>
            </a:r>
          </a:p>
          <a:p>
            <a:pPr lvl="1"/>
            <a:r>
              <a:rPr lang="en-US" dirty="0" smtClean="0"/>
              <a:t>always fixed in size once allocated</a:t>
            </a:r>
          </a:p>
        </p:txBody>
      </p:sp>
      <p:sp>
        <p:nvSpPr>
          <p:cNvPr id="4" name="Rectangle 4"/>
          <p:cNvSpPr>
            <a:spLocks noChangeArrowheads="1"/>
          </p:cNvSpPr>
          <p:nvPr/>
        </p:nvSpPr>
        <p:spPr bwMode="blackWhite">
          <a:xfrm>
            <a:off x="1371600" y="2743200"/>
            <a:ext cx="5943600" cy="1238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Sequence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solidFill>
                  <a:schemeClr val="accent2"/>
                </a:solidFill>
                <a:latin typeface="Consolas" pitchFamily="49" charset="0"/>
                <a:cs typeface="Consolas" pitchFamily="49" charset="0"/>
              </a:rPr>
              <a:t>   public Nucleotide[] </a:t>
            </a:r>
            <a:r>
              <a:rPr lang="en-US" dirty="0" smtClean="0">
                <a:latin typeface="Consolas" pitchFamily="49" charset="0"/>
                <a:cs typeface="Consolas" pitchFamily="49" charset="0"/>
              </a:rPr>
              <a:t>Data { get; set; }</a:t>
            </a: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graphicFrame>
        <p:nvGraphicFramePr>
          <p:cNvPr id="5" name="Group 4"/>
          <p:cNvGraphicFramePr>
            <a:graphicFrameLocks noGrp="1"/>
          </p:cNvGraphicFramePr>
          <p:nvPr/>
        </p:nvGraphicFramePr>
        <p:xfrm>
          <a:off x="914401" y="4495800"/>
          <a:ext cx="7391399" cy="2076900"/>
        </p:xfrm>
        <a:graphic>
          <a:graphicData uri="http://schemas.openxmlformats.org/drawingml/2006/table">
            <a:tbl>
              <a:tblPr>
                <a:tableStyleId>{284E427A-3D55-4303-BF80-6455036E1DE7}</a:tableStyleId>
              </a:tblPr>
              <a:tblGrid>
                <a:gridCol w="2514599"/>
                <a:gridCol w="4876800"/>
              </a:tblGrid>
              <a:tr h="3902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u="none" strike="noStrike" cap="none" normalizeH="0" baseline="0" dirty="0" smtClean="0">
                          <a:ln>
                            <a:noFill/>
                          </a:ln>
                          <a:effectLst/>
                          <a:latin typeface="Arial" pitchFamily="34" charset="0"/>
                          <a:cs typeface="Arial" pitchFamily="34" charset="0"/>
                        </a:rPr>
                        <a:t>Syntax</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2">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dk1"/>
                          </a:solidFill>
                          <a:effectLst/>
                          <a:latin typeface="Arial" pitchFamily="34" charset="0"/>
                          <a:cs typeface="Arial" pitchFamily="34" charset="0"/>
                        </a:rPr>
                        <a:t>What it declares</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2">
                        <a:lumMod val="40000"/>
                        <a:lumOff val="60000"/>
                      </a:schemeClr>
                    </a:solidFill>
                  </a:tcPr>
                </a:tc>
              </a:tr>
              <a:tr h="4216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dk1"/>
                          </a:solidFill>
                          <a:effectLst/>
                          <a:latin typeface="Consolas" pitchFamily="49" charset="0"/>
                          <a:ea typeface="+mn-ea"/>
                          <a:cs typeface="Consolas" pitchFamily="49" charset="0"/>
                        </a:rPr>
                        <a:t>string[]</a:t>
                      </a:r>
                      <a:endPar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Array of strings</a:t>
                      </a:r>
                    </a:p>
                  </a:txBody>
                  <a:tcPr anchor="ctr" horzOverflow="overflow"/>
                </a:tc>
              </a:tr>
              <a:tr h="4216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dk1"/>
                          </a:solidFill>
                          <a:effectLst/>
                          <a:latin typeface="Consolas" pitchFamily="49" charset="0"/>
                          <a:ea typeface="+mn-ea"/>
                          <a:cs typeface="Consolas" pitchFamily="49" charset="0"/>
                        </a:rPr>
                        <a:t>string[,]</a:t>
                      </a:r>
                      <a:endPar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2-dimensional array of strings</a:t>
                      </a:r>
                    </a:p>
                  </a:txBody>
                  <a:tcPr anchor="ctr" horzOverflow="overflow"/>
                </a:tc>
              </a:tr>
              <a:tr h="4216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err="1" smtClean="0">
                          <a:ln>
                            <a:noFill/>
                          </a:ln>
                          <a:solidFill>
                            <a:schemeClr val="dk1"/>
                          </a:solidFill>
                          <a:effectLst/>
                          <a:latin typeface="Consolas" pitchFamily="49" charset="0"/>
                          <a:ea typeface="+mn-ea"/>
                          <a:cs typeface="Consolas" pitchFamily="49" charset="0"/>
                        </a:rPr>
                        <a:t>int</a:t>
                      </a:r>
                      <a:r>
                        <a:rPr kumimoji="0" lang="en-US" sz="1800" b="1" i="0" u="none" strike="noStrike" kern="1200" cap="none" normalizeH="0" baseline="0" dirty="0" smtClean="0">
                          <a:ln>
                            <a:noFill/>
                          </a:ln>
                          <a:solidFill>
                            <a:schemeClr val="dk1"/>
                          </a:solidFill>
                          <a:effectLst/>
                          <a:latin typeface="Consolas" pitchFamily="49" charset="0"/>
                          <a:ea typeface="+mn-ea"/>
                          <a:cs typeface="Consolas" pitchFamily="49" charset="0"/>
                        </a:rPr>
                        <a:t>[,,]</a:t>
                      </a:r>
                      <a:endPar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endParaRP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3-dimensional array of 32-bit integers</a:t>
                      </a:r>
                    </a:p>
                  </a:txBody>
                  <a:tcPr anchor="ctr" horzOverflow="overflow"/>
                </a:tc>
              </a:tr>
              <a:tr h="4216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err="1" smtClean="0">
                          <a:ln>
                            <a:noFill/>
                          </a:ln>
                          <a:solidFill>
                            <a:schemeClr val="tx1"/>
                          </a:solidFill>
                          <a:effectLst/>
                          <a:latin typeface="Consolas" pitchFamily="49" charset="0"/>
                          <a:ea typeface="+mn-ea"/>
                          <a:cs typeface="Consolas" pitchFamily="49" charset="0"/>
                        </a:rPr>
                        <a:t>int</a:t>
                      </a:r>
                      <a:r>
                        <a:rPr kumimoji="0" lang="en-US" sz="1800" b="1" i="0" u="none" strike="noStrike" kern="1200" cap="none" normalizeH="0" baseline="0" dirty="0" smtClean="0">
                          <a:ln>
                            <a:noFill/>
                          </a:ln>
                          <a:solidFill>
                            <a:schemeClr val="tx1"/>
                          </a:solidFill>
                          <a:effectLst/>
                          <a:latin typeface="Consolas" pitchFamily="49" charset="0"/>
                          <a:ea typeface="+mn-ea"/>
                          <a:cs typeface="Consolas" pitchFamily="49" charset="0"/>
                        </a:rPr>
                        <a:t>[][]</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kern="1200" cap="none" normalizeH="0" baseline="0" dirty="0" smtClean="0">
                          <a:ln>
                            <a:noFill/>
                          </a:ln>
                          <a:solidFill>
                            <a:schemeClr val="tx1"/>
                          </a:solidFill>
                          <a:effectLst/>
                          <a:latin typeface="Arial" pitchFamily="34" charset="0"/>
                          <a:ea typeface="+mn-ea"/>
                          <a:cs typeface="Arial" pitchFamily="34" charset="0"/>
                        </a:rPr>
                        <a:t>1-dimensional array of 32-bit integer arrays</a:t>
                      </a:r>
                    </a:p>
                  </a:txBody>
                  <a:tcPr anchor="ctr" horzOverflow="overflow"/>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b="1" dirty="0" smtClean="0">
                <a:latin typeface="Arial" pitchFamily="34" charset="0"/>
                <a:cs typeface="Arial" pitchFamily="34" charset="0"/>
              </a:rPr>
              <a:t>Introduction to Microsoft Visual Studio</a:t>
            </a:r>
          </a:p>
          <a:p>
            <a:pPr lvl="1"/>
            <a:r>
              <a:rPr lang="en-US" dirty="0" smtClean="0"/>
              <a:t>Creating Projects with Visual Studio</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What is .NET Programming?</a:t>
            </a:r>
          </a:p>
          <a:p>
            <a:pPr lvl="1"/>
            <a:r>
              <a:rPr lang="en-US" dirty="0" smtClean="0">
                <a:latin typeface="Arial" pitchFamily="34" charset="0"/>
                <a:cs typeface="Arial" pitchFamily="34" charset="0"/>
              </a:rPr>
              <a:t>Introduction to the C# Language</a:t>
            </a:r>
          </a:p>
          <a:p>
            <a:pPr lvl="1"/>
            <a:r>
              <a:rPr lang="en-US" dirty="0" smtClean="0">
                <a:latin typeface="Arial" pitchFamily="34" charset="0"/>
                <a:cs typeface="Arial" pitchFamily="34" charset="0"/>
              </a:rPr>
              <a:t>Debugging with Visual Studio</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instances of Arrays</a:t>
            </a:r>
            <a:endParaRPr lang="en-US" dirty="0"/>
          </a:p>
        </p:txBody>
      </p:sp>
      <p:sp>
        <p:nvSpPr>
          <p:cNvPr id="3" name="Content Placeholder 2"/>
          <p:cNvSpPr>
            <a:spLocks noGrp="1"/>
          </p:cNvSpPr>
          <p:nvPr>
            <p:ph idx="1"/>
          </p:nvPr>
        </p:nvSpPr>
        <p:spPr>
          <a:xfrm>
            <a:off x="457200" y="1600200"/>
            <a:ext cx="8534400" cy="1600200"/>
          </a:xfrm>
        </p:spPr>
        <p:txBody>
          <a:bodyPr/>
          <a:lstStyle/>
          <a:p>
            <a:r>
              <a:rPr lang="en-US" dirty="0" smtClean="0">
                <a:solidFill>
                  <a:schemeClr val="accent6"/>
                </a:solidFill>
              </a:rPr>
              <a:t>Allocation</a:t>
            </a:r>
            <a:r>
              <a:rPr lang="en-US" dirty="0" smtClean="0"/>
              <a:t> of array determines its size</a:t>
            </a:r>
          </a:p>
          <a:p>
            <a:pPr lvl="1"/>
            <a:r>
              <a:rPr lang="en-US" dirty="0" smtClean="0"/>
              <a:t>fixed size - must be reallocated and copied to change</a:t>
            </a:r>
          </a:p>
          <a:p>
            <a:pPr lvl="1"/>
            <a:r>
              <a:rPr lang="en-US" dirty="0" smtClean="0"/>
              <a:t>zero-based indexer</a:t>
            </a:r>
            <a:endParaRPr lang="en-US" dirty="0"/>
          </a:p>
        </p:txBody>
      </p:sp>
      <p:sp>
        <p:nvSpPr>
          <p:cNvPr id="4" name="Rectangle 4"/>
          <p:cNvSpPr>
            <a:spLocks noChangeArrowheads="1"/>
          </p:cNvSpPr>
          <p:nvPr/>
        </p:nvSpPr>
        <p:spPr bwMode="blackWhite">
          <a:xfrm>
            <a:off x="762000" y="3048000"/>
            <a:ext cx="7467600" cy="334373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string[] names = </a:t>
            </a:r>
            <a:r>
              <a:rPr lang="en-US" sz="1800" dirty="0" smtClean="0">
                <a:solidFill>
                  <a:schemeClr val="accent6"/>
                </a:solidFill>
                <a:latin typeface="Consolas" pitchFamily="49" charset="0"/>
                <a:cs typeface="Consolas" pitchFamily="49" charset="0"/>
              </a:rPr>
              <a:t>new string[5]</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names[0] = "Paul";</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names[1] = "John";</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matrix = </a:t>
            </a:r>
            <a:r>
              <a:rPr lang="en-US" dirty="0" smtClean="0">
                <a:solidFill>
                  <a:schemeClr val="accent6"/>
                </a:solidFill>
                <a:latin typeface="Consolas" pitchFamily="49" charset="0"/>
                <a:cs typeface="Consolas" pitchFamily="49" charset="0"/>
              </a:rPr>
              <a:t>new </a:t>
            </a:r>
            <a:r>
              <a:rPr lang="en-US" dirty="0" err="1" smtClean="0">
                <a:solidFill>
                  <a:schemeClr val="accent6"/>
                </a:solidFill>
                <a:latin typeface="Consolas" pitchFamily="49" charset="0"/>
                <a:cs typeface="Consolas" pitchFamily="49" charset="0"/>
              </a:rPr>
              <a:t>int</a:t>
            </a:r>
            <a:r>
              <a:rPr lang="en-US" dirty="0" smtClean="0">
                <a:solidFill>
                  <a:schemeClr val="accent6"/>
                </a:solidFill>
                <a:latin typeface="Consolas" pitchFamily="49" charset="0"/>
                <a:cs typeface="Consolas" pitchFamily="49" charset="0"/>
              </a:rPr>
              <a:t>[10,10]</a:t>
            </a: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endParaRPr lang="en-US"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jaggedArray</a:t>
            </a:r>
            <a:r>
              <a:rPr lang="en-US" sz="1800" dirty="0" smtClean="0">
                <a:latin typeface="Consolas" pitchFamily="49" charset="0"/>
                <a:cs typeface="Consolas" pitchFamily="49" charset="0"/>
              </a:rPr>
              <a:t> = </a:t>
            </a:r>
            <a:r>
              <a:rPr lang="en-US" sz="1800" dirty="0" smtClean="0">
                <a:solidFill>
                  <a:schemeClr val="accent6"/>
                </a:solidFill>
                <a:latin typeface="Consolas" pitchFamily="49" charset="0"/>
                <a:cs typeface="Consolas" pitchFamily="49" charset="0"/>
              </a:rPr>
              <a:t>new </a:t>
            </a:r>
            <a:r>
              <a:rPr lang="en-US" sz="1800" dirty="0" err="1" smtClean="0">
                <a:solidFill>
                  <a:schemeClr val="accent6"/>
                </a:solidFill>
                <a:latin typeface="Consolas" pitchFamily="49" charset="0"/>
                <a:cs typeface="Consolas" pitchFamily="49" charset="0"/>
              </a:rPr>
              <a:t>int</a:t>
            </a:r>
            <a:r>
              <a:rPr lang="en-US" sz="1800" dirty="0" smtClean="0">
                <a:solidFill>
                  <a:schemeClr val="accent6"/>
                </a:solidFill>
                <a:latin typeface="Consolas" pitchFamily="49" charset="0"/>
                <a:cs typeface="Consolas" pitchFamily="49" charset="0"/>
              </a:rPr>
              <a:t>[10][]</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err="1" smtClean="0">
                <a:latin typeface="Consolas" pitchFamily="49" charset="0"/>
                <a:cs typeface="Consolas" pitchFamily="49" charset="0"/>
              </a:rPr>
              <a:t>jaggedArray</a:t>
            </a:r>
            <a:r>
              <a:rPr lang="en-US" sz="1800" dirty="0" smtClean="0">
                <a:latin typeface="Consolas" pitchFamily="49" charset="0"/>
                <a:cs typeface="Consolas" pitchFamily="49" charset="0"/>
              </a:rPr>
              <a:t>[0] = </a:t>
            </a:r>
            <a:r>
              <a:rPr lang="en-US" sz="1800" dirty="0" smtClean="0">
                <a:solidFill>
                  <a:schemeClr val="accent6"/>
                </a:solidFill>
                <a:latin typeface="Consolas" pitchFamily="49" charset="0"/>
                <a:cs typeface="Consolas" pitchFamily="49" charset="0"/>
              </a:rPr>
              <a:t>new </a:t>
            </a:r>
            <a:r>
              <a:rPr lang="en-US" sz="1800" dirty="0" err="1" smtClean="0">
                <a:solidFill>
                  <a:schemeClr val="accent6"/>
                </a:solidFill>
                <a:latin typeface="Consolas" pitchFamily="49" charset="0"/>
                <a:cs typeface="Consolas" pitchFamily="49" charset="0"/>
              </a:rPr>
              <a:t>int</a:t>
            </a:r>
            <a:r>
              <a:rPr lang="en-US" sz="1800" dirty="0" smtClean="0">
                <a:solidFill>
                  <a:schemeClr val="accent6"/>
                </a:solidFill>
                <a:latin typeface="Consolas" pitchFamily="49" charset="0"/>
                <a:cs typeface="Consolas" pitchFamily="49" charset="0"/>
              </a:rPr>
              <a:t>[15]</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err="1" smtClean="0">
                <a:latin typeface="Consolas" pitchFamily="49" charset="0"/>
                <a:cs typeface="Consolas" pitchFamily="49" charset="0"/>
              </a:rPr>
              <a:t>jaggedArray</a:t>
            </a:r>
            <a:r>
              <a:rPr lang="en-US" dirty="0" smtClean="0">
                <a:latin typeface="Consolas" pitchFamily="49" charset="0"/>
                <a:cs typeface="Consolas" pitchFamily="49" charset="0"/>
              </a:rPr>
              <a:t>[1] = </a:t>
            </a:r>
            <a:r>
              <a:rPr lang="en-US" dirty="0" smtClean="0">
                <a:solidFill>
                  <a:schemeClr val="accent6"/>
                </a:solidFill>
                <a:latin typeface="Consolas" pitchFamily="49" charset="0"/>
                <a:cs typeface="Consolas" pitchFamily="49" charset="0"/>
              </a:rPr>
              <a:t>new </a:t>
            </a:r>
            <a:r>
              <a:rPr lang="en-US" dirty="0" err="1" smtClean="0">
                <a:solidFill>
                  <a:schemeClr val="accent6"/>
                </a:solidFill>
                <a:latin typeface="Consolas" pitchFamily="49" charset="0"/>
                <a:cs typeface="Consolas" pitchFamily="49" charset="0"/>
              </a:rPr>
              <a:t>int</a:t>
            </a:r>
            <a:r>
              <a:rPr lang="en-US" dirty="0" smtClean="0">
                <a:solidFill>
                  <a:schemeClr val="accent6"/>
                </a:solidFill>
                <a:latin typeface="Consolas" pitchFamily="49" charset="0"/>
                <a:cs typeface="Consolas" pitchFamily="49" charset="0"/>
              </a:rPr>
              <a:t>[5]</a:t>
            </a:r>
            <a:r>
              <a:rPr lang="en-US"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endParaRPr lang="en-US" sz="1800"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Auto-sizing arrays: List&lt;T&gt;</a:t>
            </a:r>
            <a:endParaRPr lang="en-US" dirty="0"/>
          </a:p>
        </p:txBody>
      </p:sp>
      <p:sp>
        <p:nvSpPr>
          <p:cNvPr id="3" name="Content Placeholder 2"/>
          <p:cNvSpPr>
            <a:spLocks noGrp="1"/>
          </p:cNvSpPr>
          <p:nvPr>
            <p:ph idx="1"/>
          </p:nvPr>
        </p:nvSpPr>
        <p:spPr>
          <a:xfrm>
            <a:off x="457200" y="1600200"/>
            <a:ext cx="8458200" cy="4495800"/>
          </a:xfrm>
        </p:spPr>
        <p:txBody>
          <a:bodyPr>
            <a:normAutofit/>
          </a:bodyPr>
          <a:lstStyle/>
          <a:p>
            <a:r>
              <a:rPr lang="en-US" dirty="0" smtClean="0">
                <a:solidFill>
                  <a:schemeClr val="accent6"/>
                </a:solidFill>
              </a:rPr>
              <a:t>List&lt;T&gt; </a:t>
            </a:r>
            <a:r>
              <a:rPr lang="en-US" dirty="0" smtClean="0"/>
              <a:t> is managed single-dimension array</a:t>
            </a:r>
          </a:p>
          <a:p>
            <a:pPr lvl="1"/>
            <a:r>
              <a:rPr lang="en-US" b="1" dirty="0" smtClean="0">
                <a:solidFill>
                  <a:schemeClr val="accent6"/>
                </a:solidFill>
                <a:latin typeface="Consolas" pitchFamily="49" charset="0"/>
                <a:cs typeface="Consolas" pitchFamily="49" charset="0"/>
              </a:rPr>
              <a:t>T</a:t>
            </a:r>
            <a:r>
              <a:rPr lang="en-US" dirty="0" smtClean="0"/>
              <a:t> represents generic placeholder</a:t>
            </a:r>
          </a:p>
          <a:p>
            <a:pPr lvl="1"/>
            <a:r>
              <a:rPr lang="en-US" dirty="0" smtClean="0"/>
              <a:t>allocates and releases memory based on needed size</a:t>
            </a:r>
          </a:p>
          <a:p>
            <a:pPr lvl="1"/>
            <a:endParaRPr lang="en-US" dirty="0" smtClean="0"/>
          </a:p>
          <a:p>
            <a:pPr lvl="1"/>
            <a:endParaRPr lang="en-US" dirty="0" smtClean="0"/>
          </a:p>
          <a:p>
            <a:pPr lvl="1"/>
            <a:endParaRPr lang="en-US" dirty="0" smtClean="0"/>
          </a:p>
          <a:p>
            <a:pPr lvl="1"/>
            <a:endParaRPr lang="en-US" dirty="0" smtClean="0"/>
          </a:p>
          <a:p>
            <a:pPr lvl="1"/>
            <a:r>
              <a:rPr lang="en-US" dirty="0" smtClean="0"/>
              <a:t>can also use array </a:t>
            </a:r>
            <a:r>
              <a:rPr lang="en-US" dirty="0" err="1" smtClean="0"/>
              <a:t>initializer</a:t>
            </a:r>
            <a:r>
              <a:rPr lang="en-US" dirty="0" smtClean="0"/>
              <a:t> syntax</a:t>
            </a:r>
            <a:r>
              <a:rPr lang="en-US" baseline="30000" dirty="0" smtClean="0"/>
              <a:t>[1]</a:t>
            </a:r>
          </a:p>
        </p:txBody>
      </p:sp>
      <p:sp>
        <p:nvSpPr>
          <p:cNvPr id="4" name="Rectangle 4"/>
          <p:cNvSpPr>
            <a:spLocks noChangeArrowheads="1"/>
          </p:cNvSpPr>
          <p:nvPr/>
        </p:nvSpPr>
        <p:spPr bwMode="blackWhite">
          <a:xfrm>
            <a:off x="685800" y="2895600"/>
            <a:ext cx="7467600" cy="97539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smtClean="0">
                <a:solidFill>
                  <a:schemeClr val="accent2"/>
                </a:solidFill>
                <a:latin typeface="Consolas" pitchFamily="49" charset="0"/>
                <a:cs typeface="Consolas" pitchFamily="49" charset="0"/>
              </a:rPr>
              <a:t>List&lt;string&gt;</a:t>
            </a:r>
            <a:r>
              <a:rPr lang="en-US" sz="1800" dirty="0" smtClean="0">
                <a:latin typeface="Consolas" pitchFamily="49" charset="0"/>
                <a:cs typeface="Consolas" pitchFamily="49" charset="0"/>
              </a:rPr>
              <a:t> names = </a:t>
            </a:r>
            <a:r>
              <a:rPr lang="en-US" sz="1800" dirty="0" smtClean="0">
                <a:solidFill>
                  <a:schemeClr val="accent2"/>
                </a:solidFill>
                <a:latin typeface="Consolas" pitchFamily="49" charset="0"/>
                <a:cs typeface="Consolas" pitchFamily="49" charset="0"/>
              </a:rPr>
              <a:t>new List&lt;string&gt;</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err="1" smtClean="0">
                <a:latin typeface="Consolas" pitchFamily="49" charset="0"/>
                <a:cs typeface="Consolas" pitchFamily="49" charset="0"/>
              </a:rPr>
              <a:t>names.Add</a:t>
            </a:r>
            <a:r>
              <a:rPr lang="en-US" dirty="0" smtClean="0">
                <a:latin typeface="Consolas" pitchFamily="49" charset="0"/>
                <a:cs typeface="Consolas" pitchFamily="49" charset="0"/>
              </a:rPr>
              <a:t>("Paul");</a:t>
            </a:r>
          </a:p>
          <a:p>
            <a:pPr marL="9525" indent="-9525" defTabSz="960438">
              <a:lnSpc>
                <a:spcPct val="95000"/>
              </a:lnSpc>
              <a:tabLst>
                <a:tab pos="1143000" algn="l"/>
                <a:tab pos="1485900" algn="l"/>
                <a:tab pos="1828800" algn="l"/>
                <a:tab pos="2228850" algn="l"/>
              </a:tabLst>
            </a:pPr>
            <a:r>
              <a:rPr lang="en-US" dirty="0" err="1" smtClean="0">
                <a:latin typeface="Consolas" pitchFamily="49" charset="0"/>
                <a:cs typeface="Consolas" pitchFamily="49" charset="0"/>
              </a:rPr>
              <a:t>names.Add</a:t>
            </a:r>
            <a:r>
              <a:rPr lang="en-US" dirty="0" smtClean="0">
                <a:latin typeface="Consolas" pitchFamily="49" charset="0"/>
                <a:cs typeface="Consolas" pitchFamily="49" charset="0"/>
              </a:rPr>
              <a:t>("John");</a:t>
            </a:r>
          </a:p>
        </p:txBody>
      </p:sp>
      <p:sp>
        <p:nvSpPr>
          <p:cNvPr id="5" name="Rectangle 4"/>
          <p:cNvSpPr>
            <a:spLocks noChangeArrowheads="1"/>
          </p:cNvSpPr>
          <p:nvPr/>
        </p:nvSpPr>
        <p:spPr bwMode="blackWhite">
          <a:xfrm>
            <a:off x="685800" y="4552656"/>
            <a:ext cx="7467600" cy="1238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smtClean="0">
                <a:solidFill>
                  <a:schemeClr val="accent2"/>
                </a:solidFill>
                <a:latin typeface="Consolas" pitchFamily="49" charset="0"/>
                <a:cs typeface="Consolas" pitchFamily="49" charset="0"/>
              </a:rPr>
              <a:t>List&lt;string&gt;</a:t>
            </a:r>
            <a:r>
              <a:rPr lang="en-US" sz="1800" dirty="0" smtClean="0">
                <a:latin typeface="Consolas" pitchFamily="49" charset="0"/>
                <a:cs typeface="Consolas" pitchFamily="49" charset="0"/>
              </a:rPr>
              <a:t> names = </a:t>
            </a:r>
            <a:r>
              <a:rPr lang="en-US" sz="1800" dirty="0" smtClean="0">
                <a:solidFill>
                  <a:schemeClr val="accent2"/>
                </a:solidFill>
                <a:latin typeface="Consolas" pitchFamily="49" charset="0"/>
                <a:cs typeface="Consolas" pitchFamily="49" charset="0"/>
              </a:rPr>
              <a:t>new List&lt;string&gt;</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"Paul", "John", "George", "</a:t>
            </a:r>
            <a:r>
              <a:rPr lang="en-US" dirty="0" err="1" smtClean="0">
                <a:latin typeface="Consolas" pitchFamily="49" charset="0"/>
                <a:cs typeface="Consolas" pitchFamily="49" charset="0"/>
              </a:rPr>
              <a:t>Ringo</a:t>
            </a: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an array or collection</a:t>
            </a:r>
            <a:endParaRPr lang="en-US" dirty="0"/>
          </a:p>
        </p:txBody>
      </p:sp>
      <p:sp>
        <p:nvSpPr>
          <p:cNvPr id="3" name="Content Placeholder 2"/>
          <p:cNvSpPr>
            <a:spLocks noGrp="1"/>
          </p:cNvSpPr>
          <p:nvPr>
            <p:ph idx="1"/>
          </p:nvPr>
        </p:nvSpPr>
        <p:spPr>
          <a:xfrm>
            <a:off x="457200" y="1600200"/>
            <a:ext cx="8229600" cy="2057400"/>
          </a:xfrm>
        </p:spPr>
        <p:txBody>
          <a:bodyPr/>
          <a:lstStyle/>
          <a:p>
            <a:r>
              <a:rPr lang="en-US" dirty="0" smtClean="0"/>
              <a:t>Special </a:t>
            </a:r>
            <a:r>
              <a:rPr lang="en-US" dirty="0" err="1" smtClean="0">
                <a:solidFill>
                  <a:schemeClr val="accent2"/>
                </a:solidFill>
                <a:latin typeface="Consolas" pitchFamily="49" charset="0"/>
                <a:cs typeface="Consolas" pitchFamily="49" charset="0"/>
              </a:rPr>
              <a:t>foreach</a:t>
            </a:r>
            <a:r>
              <a:rPr lang="en-US" dirty="0" smtClean="0"/>
              <a:t> keyword can be used to iterate over a collection of values</a:t>
            </a:r>
          </a:p>
          <a:p>
            <a:pPr lvl="1"/>
            <a:r>
              <a:rPr lang="en-US" dirty="0" smtClean="0"/>
              <a:t>forward-only traversal</a:t>
            </a:r>
          </a:p>
          <a:p>
            <a:pPr lvl="1"/>
            <a:r>
              <a:rPr lang="en-US" dirty="0" smtClean="0"/>
              <a:t>collection </a:t>
            </a:r>
            <a:r>
              <a:rPr lang="en-US" u="sng" dirty="0" smtClean="0"/>
              <a:t>cannot change</a:t>
            </a:r>
            <a:r>
              <a:rPr lang="en-US" dirty="0" smtClean="0"/>
              <a:t> during traversal</a:t>
            </a:r>
            <a:endParaRPr lang="en-US" dirty="0"/>
          </a:p>
        </p:txBody>
      </p:sp>
      <p:sp>
        <p:nvSpPr>
          <p:cNvPr id="4" name="Rectangle 4"/>
          <p:cNvSpPr>
            <a:spLocks noChangeArrowheads="1"/>
          </p:cNvSpPr>
          <p:nvPr/>
        </p:nvSpPr>
        <p:spPr bwMode="blackWhite">
          <a:xfrm>
            <a:off x="838200" y="3581400"/>
            <a:ext cx="7239000" cy="150169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Sequence </a:t>
            </a:r>
            <a:r>
              <a:rPr lang="en-US" sz="1800" dirty="0" err="1" smtClean="0">
                <a:latin typeface="Consolas" pitchFamily="49" charset="0"/>
                <a:cs typeface="Consolas" pitchFamily="49" charset="0"/>
              </a:rPr>
              <a:t>sequence</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GetSequenceData</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err="1" smtClean="0">
                <a:solidFill>
                  <a:schemeClr val="accent2"/>
                </a:solidFill>
                <a:latin typeface="Consolas" pitchFamily="49" charset="0"/>
                <a:cs typeface="Consolas" pitchFamily="49" charset="0"/>
              </a:rPr>
              <a:t>foreach</a:t>
            </a:r>
            <a:r>
              <a:rPr lang="en-US" dirty="0" smtClean="0">
                <a:latin typeface="Consolas" pitchFamily="49" charset="0"/>
                <a:cs typeface="Consolas" pitchFamily="49" charset="0"/>
              </a:rPr>
              <a:t> (Nucleotide </a:t>
            </a:r>
            <a:r>
              <a:rPr lang="en-US" dirty="0" err="1" smtClean="0">
                <a:latin typeface="Consolas" pitchFamily="49" charset="0"/>
                <a:cs typeface="Consolas" pitchFamily="49" charset="0"/>
              </a:rPr>
              <a:t>nucleotide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sequence.Data</a:t>
            </a: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ProcessNucleotide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nucleotide.Symbol</a:t>
            </a:r>
            <a:r>
              <a:rPr lang="en-US"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5" name="TextBox 4"/>
          <p:cNvSpPr txBox="1"/>
          <p:nvPr/>
        </p:nvSpPr>
        <p:spPr>
          <a:xfrm>
            <a:off x="1752600" y="5257800"/>
            <a:ext cx="6172200" cy="369332"/>
          </a:xfrm>
          <a:prstGeom prst="rect">
            <a:avLst/>
          </a:prstGeom>
          <a:noFill/>
        </p:spPr>
        <p:txBody>
          <a:bodyPr wrap="square" rtlCol="0">
            <a:spAutoFit/>
          </a:bodyPr>
          <a:lstStyle/>
          <a:p>
            <a:r>
              <a:rPr lang="en-US" dirty="0" smtClean="0">
                <a:latin typeface="Arial" pitchFamily="34" charset="0"/>
                <a:cs typeface="Arial" pitchFamily="34" charset="0"/>
              </a:rPr>
              <a:t>each iteration has access to a single value in the sequence</a:t>
            </a:r>
            <a:endParaRPr lang="en-US" dirty="0">
              <a:latin typeface="Arial" pitchFamily="34" charset="0"/>
              <a:cs typeface="Arial" pitchFamily="34" charset="0"/>
            </a:endParaRPr>
          </a:p>
        </p:txBody>
      </p:sp>
      <p:cxnSp>
        <p:nvCxnSpPr>
          <p:cNvPr id="7" name="Straight Arrow Connector 6"/>
          <p:cNvCxnSpPr/>
          <p:nvPr/>
        </p:nvCxnSpPr>
        <p:spPr>
          <a:xfrm rot="5400000" flipH="1" flipV="1">
            <a:off x="3962400" y="5029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Methods</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Methods declare function bodies to do work</a:t>
            </a:r>
          </a:p>
          <a:p>
            <a:pPr lvl="1"/>
            <a:r>
              <a:rPr lang="en-US" smtClean="0"/>
              <a:t>passed optional </a:t>
            </a:r>
            <a:r>
              <a:rPr lang="en-US" dirty="0" smtClean="0"/>
              <a:t>set of parameters</a:t>
            </a:r>
          </a:p>
          <a:p>
            <a:pPr lvl="1"/>
            <a:r>
              <a:rPr lang="en-US" dirty="0" smtClean="0"/>
              <a:t>returns a single value, or </a:t>
            </a:r>
            <a:r>
              <a:rPr lang="en-US" dirty="0" smtClean="0">
                <a:solidFill>
                  <a:schemeClr val="accent2"/>
                </a:solidFill>
                <a:latin typeface="Consolas" pitchFamily="49" charset="0"/>
                <a:cs typeface="Consolas" pitchFamily="49" charset="0"/>
              </a:rPr>
              <a:t>void</a:t>
            </a:r>
            <a:endParaRPr lang="en-US" dirty="0">
              <a:solidFill>
                <a:schemeClr val="accent2"/>
              </a:solidFill>
              <a:latin typeface="Consolas" pitchFamily="49" charset="0"/>
              <a:cs typeface="Consolas" pitchFamily="49" charset="0"/>
            </a:endParaRPr>
          </a:p>
        </p:txBody>
      </p:sp>
      <p:sp>
        <p:nvSpPr>
          <p:cNvPr id="4" name="Rectangle 4"/>
          <p:cNvSpPr>
            <a:spLocks noChangeArrowheads="1"/>
          </p:cNvSpPr>
          <p:nvPr/>
        </p:nvSpPr>
        <p:spPr bwMode="blackWhite">
          <a:xfrm>
            <a:off x="1447800" y="3369052"/>
            <a:ext cx="6248400" cy="229114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Calculator</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public </a:t>
            </a:r>
            <a:r>
              <a:rPr lang="en-US" dirty="0" err="1" smtClean="0">
                <a:solidFill>
                  <a:schemeClr val="accent2"/>
                </a:solidFill>
                <a:latin typeface="Consolas" pitchFamily="49" charset="0"/>
                <a:cs typeface="Consolas" pitchFamily="49" charset="0"/>
              </a:rPr>
              <a:t>int</a:t>
            </a:r>
            <a:r>
              <a:rPr lang="en-US" dirty="0" smtClean="0">
                <a:solidFill>
                  <a:schemeClr val="accent2"/>
                </a:solidFill>
                <a:latin typeface="Consolas" pitchFamily="49" charset="0"/>
                <a:cs typeface="Consolas" pitchFamily="49" charset="0"/>
              </a:rPr>
              <a:t> </a:t>
            </a:r>
            <a:r>
              <a:rPr lang="en-US" dirty="0" smtClean="0">
                <a:latin typeface="Consolas" pitchFamily="49" charset="0"/>
                <a:cs typeface="Consolas" pitchFamily="49" charset="0"/>
              </a:rPr>
              <a:t>Add(</a:t>
            </a:r>
            <a:r>
              <a:rPr lang="en-US" dirty="0" err="1" smtClean="0">
                <a:solidFill>
                  <a:schemeClr val="accent2"/>
                </a:solidFill>
                <a:latin typeface="Consolas" pitchFamily="49" charset="0"/>
                <a:cs typeface="Consolas" pitchFamily="49" charset="0"/>
              </a:rPr>
              <a:t>int</a:t>
            </a:r>
            <a:r>
              <a:rPr lang="en-US" dirty="0" smtClean="0">
                <a:latin typeface="Consolas" pitchFamily="49" charset="0"/>
                <a:cs typeface="Consolas" pitchFamily="49" charset="0"/>
              </a:rPr>
              <a:t> value1, </a:t>
            </a:r>
            <a:r>
              <a:rPr lang="en-US" dirty="0" err="1" smtClean="0">
                <a:solidFill>
                  <a:schemeClr val="accent2"/>
                </a:solidFill>
                <a:latin typeface="Consolas" pitchFamily="49" charset="0"/>
                <a:cs typeface="Consolas" pitchFamily="49" charset="0"/>
              </a:rPr>
              <a:t>int</a:t>
            </a:r>
            <a:r>
              <a:rPr lang="en-US" dirty="0" smtClean="0">
                <a:latin typeface="Consolas" pitchFamily="49" charset="0"/>
                <a:cs typeface="Consolas" pitchFamily="49" charset="0"/>
              </a:rPr>
              <a:t> value2)</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err="1" smtClean="0">
                <a:solidFill>
                  <a:schemeClr val="accent2"/>
                </a:solidFill>
                <a:latin typeface="Consolas" pitchFamily="49" charset="0"/>
                <a:cs typeface="Consolas" pitchFamily="49" charset="0"/>
              </a:rPr>
              <a:t>int</a:t>
            </a:r>
            <a:r>
              <a:rPr lang="en-US" dirty="0" smtClean="0">
                <a:solidFill>
                  <a:schemeClr val="accent2"/>
                </a:solidFill>
                <a:latin typeface="Consolas" pitchFamily="49" charset="0"/>
                <a:cs typeface="Consolas" pitchFamily="49" charset="0"/>
              </a:rPr>
              <a:t> </a:t>
            </a:r>
            <a:r>
              <a:rPr lang="en-US" dirty="0" err="1" smtClean="0">
                <a:latin typeface="Consolas" pitchFamily="49" charset="0"/>
                <a:cs typeface="Consolas" pitchFamily="49" charset="0"/>
              </a:rPr>
              <a:t>newValue</a:t>
            </a:r>
            <a:r>
              <a:rPr lang="en-US" dirty="0" smtClean="0">
                <a:latin typeface="Consolas" pitchFamily="49" charset="0"/>
                <a:cs typeface="Consolas" pitchFamily="49" charset="0"/>
              </a:rPr>
              <a:t> = value1 + value2;</a:t>
            </a: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return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newValue</a:t>
            </a:r>
            <a:r>
              <a:rPr lang="en-US"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5" name="AutoShape 5"/>
          <p:cNvSpPr>
            <a:spLocks noChangeArrowheads="1"/>
          </p:cNvSpPr>
          <p:nvPr/>
        </p:nvSpPr>
        <p:spPr bwMode="blackWhite">
          <a:xfrm>
            <a:off x="381000" y="3918780"/>
            <a:ext cx="752508"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scope</a:t>
            </a:r>
            <a:endParaRPr lang="en-US" sz="1600" b="0" dirty="0">
              <a:latin typeface="Arial" pitchFamily="34" charset="0"/>
              <a:cs typeface="Arial" pitchFamily="34" charset="0"/>
            </a:endParaRPr>
          </a:p>
        </p:txBody>
      </p:sp>
      <p:sp>
        <p:nvSpPr>
          <p:cNvPr id="6" name="Line 6"/>
          <p:cNvSpPr>
            <a:spLocks noChangeShapeType="1"/>
          </p:cNvSpPr>
          <p:nvPr/>
        </p:nvSpPr>
        <p:spPr bwMode="blackWhite">
          <a:xfrm rot="5400000" flipH="1" flipV="1">
            <a:off x="1485900" y="3711952"/>
            <a:ext cx="0" cy="83820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7" name="AutoShape 5"/>
          <p:cNvSpPr>
            <a:spLocks noChangeArrowheads="1"/>
          </p:cNvSpPr>
          <p:nvPr/>
        </p:nvSpPr>
        <p:spPr bwMode="blackWhite">
          <a:xfrm>
            <a:off x="4876800" y="2911852"/>
            <a:ext cx="1770970"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input parameters</a:t>
            </a:r>
            <a:endParaRPr lang="en-US" sz="1600" b="0" dirty="0">
              <a:latin typeface="Arial" pitchFamily="34" charset="0"/>
              <a:cs typeface="Arial" pitchFamily="34" charset="0"/>
            </a:endParaRPr>
          </a:p>
        </p:txBody>
      </p:sp>
      <p:sp>
        <p:nvSpPr>
          <p:cNvPr id="8" name="Line 6"/>
          <p:cNvSpPr>
            <a:spLocks noChangeShapeType="1"/>
          </p:cNvSpPr>
          <p:nvPr/>
        </p:nvSpPr>
        <p:spPr bwMode="blackWhite">
          <a:xfrm rot="5400000" flipV="1">
            <a:off x="4914900" y="3635752"/>
            <a:ext cx="6858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9" name="AutoShape 5"/>
          <p:cNvSpPr>
            <a:spLocks noChangeArrowheads="1"/>
          </p:cNvSpPr>
          <p:nvPr/>
        </p:nvSpPr>
        <p:spPr bwMode="blackWhite">
          <a:xfrm>
            <a:off x="2209800" y="5807452"/>
            <a:ext cx="5174815"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dirty="0" smtClean="0">
                <a:solidFill>
                  <a:schemeClr val="accent2"/>
                </a:solidFill>
                <a:latin typeface="Consolas" pitchFamily="49" charset="0"/>
                <a:cs typeface="Consolas" pitchFamily="49" charset="0"/>
              </a:rPr>
              <a:t>return </a:t>
            </a:r>
            <a:r>
              <a:rPr lang="en-US" sz="1600" b="0" dirty="0" smtClean="0">
                <a:latin typeface="Arial" pitchFamily="34" charset="0"/>
                <a:cs typeface="Arial" pitchFamily="34" charset="0"/>
              </a:rPr>
              <a:t>keyword signals function exit and return value</a:t>
            </a:r>
            <a:endParaRPr lang="en-US" sz="1600" b="0" dirty="0">
              <a:latin typeface="Arial" pitchFamily="34" charset="0"/>
              <a:cs typeface="Arial" pitchFamily="34" charset="0"/>
            </a:endParaRPr>
          </a:p>
        </p:txBody>
      </p:sp>
      <p:sp>
        <p:nvSpPr>
          <p:cNvPr id="10" name="Line 6"/>
          <p:cNvSpPr>
            <a:spLocks noChangeShapeType="1"/>
          </p:cNvSpPr>
          <p:nvPr/>
        </p:nvSpPr>
        <p:spPr bwMode="blackWhite">
          <a:xfrm rot="5400000" flipH="1" flipV="1">
            <a:off x="2209800" y="5426452"/>
            <a:ext cx="7620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
        <p:nvSpPr>
          <p:cNvPr id="11" name="AutoShape 5"/>
          <p:cNvSpPr>
            <a:spLocks noChangeArrowheads="1"/>
          </p:cNvSpPr>
          <p:nvPr/>
        </p:nvSpPr>
        <p:spPr bwMode="blackWhite">
          <a:xfrm>
            <a:off x="2667000" y="2911928"/>
            <a:ext cx="1222566" cy="364748"/>
          </a:xfrm>
          <a:prstGeom prst="roundRect">
            <a:avLst>
              <a:gd name="adj" fmla="val 12495"/>
            </a:avLst>
          </a:prstGeom>
          <a:noFill/>
          <a:ln w="12700">
            <a:noFill/>
            <a:round/>
            <a:headEnd/>
            <a:tailEnd/>
          </a:ln>
          <a:effectLst/>
        </p:spPr>
        <p:txBody>
          <a:bodyPr wrap="none">
            <a:spAutoFit/>
          </a:bodyPr>
          <a:lstStyle/>
          <a:p>
            <a:pPr marL="9525" indent="-9525" defTabSz="960438">
              <a:tabLst>
                <a:tab pos="1143000" algn="l"/>
                <a:tab pos="1485900" algn="l"/>
                <a:tab pos="1828800" algn="l"/>
                <a:tab pos="2228850" algn="l"/>
              </a:tabLst>
            </a:pPr>
            <a:r>
              <a:rPr lang="en-US" sz="1600" b="0" dirty="0" smtClean="0">
                <a:latin typeface="Arial" pitchFamily="34" charset="0"/>
                <a:cs typeface="Arial" pitchFamily="34" charset="0"/>
              </a:rPr>
              <a:t>return type</a:t>
            </a:r>
            <a:endParaRPr lang="en-US" sz="1600" b="0" dirty="0">
              <a:latin typeface="Arial" pitchFamily="34" charset="0"/>
              <a:cs typeface="Arial" pitchFamily="34" charset="0"/>
            </a:endParaRPr>
          </a:p>
        </p:txBody>
      </p:sp>
      <p:sp>
        <p:nvSpPr>
          <p:cNvPr id="12" name="Line 6"/>
          <p:cNvSpPr>
            <a:spLocks noChangeShapeType="1"/>
          </p:cNvSpPr>
          <p:nvPr/>
        </p:nvSpPr>
        <p:spPr bwMode="blackWhite">
          <a:xfrm rot="5400000" flipV="1">
            <a:off x="2705100" y="3635828"/>
            <a:ext cx="685800" cy="0"/>
          </a:xfrm>
          <a:prstGeom prst="line">
            <a:avLst/>
          </a:prstGeom>
          <a:noFill/>
          <a:ln w="12700">
            <a:solidFill>
              <a:schemeClr val="tx1"/>
            </a:solidFill>
            <a:round/>
            <a:headEnd type="none" w="med" len="med"/>
            <a:tailEnd type="arrow" w="med" len="med"/>
          </a:ln>
          <a:effec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a:xfrm>
            <a:off x="457200" y="1600200"/>
            <a:ext cx="8458200" cy="1676400"/>
          </a:xfrm>
        </p:spPr>
        <p:txBody>
          <a:bodyPr/>
          <a:lstStyle/>
          <a:p>
            <a:r>
              <a:rPr lang="en-US" dirty="0" smtClean="0"/>
              <a:t>C# allows </a:t>
            </a:r>
            <a:r>
              <a:rPr lang="en-US" dirty="0" smtClean="0">
                <a:solidFill>
                  <a:schemeClr val="accent6"/>
                </a:solidFill>
              </a:rPr>
              <a:t>method overloading</a:t>
            </a:r>
          </a:p>
          <a:p>
            <a:pPr lvl="1"/>
            <a:r>
              <a:rPr lang="en-US" dirty="0" smtClean="0"/>
              <a:t>method </a:t>
            </a:r>
            <a:r>
              <a:rPr lang="en-US" u="sng" dirty="0" smtClean="0"/>
              <a:t>parameter</a:t>
            </a:r>
            <a:r>
              <a:rPr lang="en-US" dirty="0" smtClean="0"/>
              <a:t> signatures must be different</a:t>
            </a:r>
          </a:p>
          <a:p>
            <a:pPr lvl="1"/>
            <a:r>
              <a:rPr lang="en-US" dirty="0" smtClean="0"/>
              <a:t>remember – C# is case sensitive!</a:t>
            </a:r>
            <a:endParaRPr lang="en-US" dirty="0"/>
          </a:p>
        </p:txBody>
      </p:sp>
      <p:sp>
        <p:nvSpPr>
          <p:cNvPr id="4" name="Rectangle 4"/>
          <p:cNvSpPr>
            <a:spLocks noChangeArrowheads="1"/>
          </p:cNvSpPr>
          <p:nvPr/>
        </p:nvSpPr>
        <p:spPr bwMode="blackWhite">
          <a:xfrm>
            <a:off x="381000" y="3534609"/>
            <a:ext cx="8305800" cy="20279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Calculator</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public </a:t>
            </a:r>
            <a:r>
              <a:rPr lang="en-US" dirty="0" err="1" smtClean="0">
                <a:solidFill>
                  <a:schemeClr val="accent2"/>
                </a:solidFill>
                <a:latin typeface="Consolas" pitchFamily="49" charset="0"/>
                <a:cs typeface="Consolas" pitchFamily="49" charset="0"/>
              </a:rPr>
              <a:t>int</a:t>
            </a:r>
            <a:r>
              <a:rPr lang="en-US" dirty="0" smtClean="0">
                <a:solidFill>
                  <a:schemeClr val="accent2"/>
                </a:solidFill>
                <a:latin typeface="Consolas" pitchFamily="49" charset="0"/>
                <a:cs typeface="Consolas" pitchFamily="49" charset="0"/>
              </a:rPr>
              <a:t> </a:t>
            </a:r>
            <a:r>
              <a:rPr lang="en-US" dirty="0" smtClean="0">
                <a:latin typeface="Consolas" pitchFamily="49" charset="0"/>
                <a:cs typeface="Consolas" pitchFamily="49" charset="0"/>
              </a:rPr>
              <a:t>Add(</a:t>
            </a:r>
            <a:r>
              <a:rPr lang="en-US" dirty="0" err="1" smtClean="0">
                <a:solidFill>
                  <a:schemeClr val="accent2"/>
                </a:solidFill>
                <a:latin typeface="Consolas" pitchFamily="49" charset="0"/>
                <a:cs typeface="Consolas" pitchFamily="49" charset="0"/>
              </a:rPr>
              <a:t>int</a:t>
            </a:r>
            <a:r>
              <a:rPr lang="en-US" dirty="0" smtClean="0">
                <a:latin typeface="Consolas" pitchFamily="49" charset="0"/>
                <a:cs typeface="Consolas" pitchFamily="49" charset="0"/>
              </a:rPr>
              <a:t> value1, </a:t>
            </a:r>
            <a:r>
              <a:rPr lang="en-US" dirty="0" err="1" smtClean="0">
                <a:solidFill>
                  <a:schemeClr val="accent2"/>
                </a:solidFill>
                <a:latin typeface="Consolas" pitchFamily="49" charset="0"/>
                <a:cs typeface="Consolas" pitchFamily="49" charset="0"/>
              </a:rPr>
              <a:t>int</a:t>
            </a:r>
            <a:r>
              <a:rPr lang="en-US" dirty="0" smtClean="0">
                <a:latin typeface="Consolas" pitchFamily="49" charset="0"/>
                <a:cs typeface="Consolas" pitchFamily="49" charset="0"/>
              </a:rPr>
              <a:t> value2)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public string </a:t>
            </a:r>
            <a:r>
              <a:rPr lang="en-US" dirty="0" smtClean="0">
                <a:latin typeface="Consolas" pitchFamily="49" charset="0"/>
                <a:cs typeface="Consolas" pitchFamily="49" charset="0"/>
              </a:rPr>
              <a:t>Add(</a:t>
            </a:r>
            <a:r>
              <a:rPr lang="en-US" dirty="0" smtClean="0">
                <a:solidFill>
                  <a:schemeClr val="accent2"/>
                </a:solidFill>
                <a:latin typeface="Consolas" pitchFamily="49" charset="0"/>
                <a:cs typeface="Consolas" pitchFamily="49" charset="0"/>
              </a:rPr>
              <a:t>string</a:t>
            </a:r>
            <a:r>
              <a:rPr lang="en-US" dirty="0" smtClean="0">
                <a:latin typeface="Consolas" pitchFamily="49" charset="0"/>
                <a:cs typeface="Consolas" pitchFamily="49" charset="0"/>
              </a:rPr>
              <a:t> value1, </a:t>
            </a:r>
            <a:r>
              <a:rPr lang="en-US" dirty="0" smtClean="0">
                <a:solidFill>
                  <a:schemeClr val="accent2"/>
                </a:solidFill>
                <a:latin typeface="Consolas" pitchFamily="49" charset="0"/>
                <a:cs typeface="Consolas" pitchFamily="49" charset="0"/>
              </a:rPr>
              <a:t>string</a:t>
            </a:r>
            <a:r>
              <a:rPr lang="en-US" dirty="0" smtClean="0">
                <a:latin typeface="Consolas" pitchFamily="49" charset="0"/>
                <a:cs typeface="Consolas" pitchFamily="49" charset="0"/>
              </a:rPr>
              <a:t> value2) {...}    </a:t>
            </a:r>
          </a:p>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   public double </a:t>
            </a:r>
            <a:r>
              <a:rPr lang="en-US" dirty="0" smtClean="0">
                <a:latin typeface="Consolas" pitchFamily="49" charset="0"/>
                <a:cs typeface="Consolas" pitchFamily="49" charset="0"/>
              </a:rPr>
              <a:t>Add(</a:t>
            </a:r>
            <a:r>
              <a:rPr lang="en-US" dirty="0" smtClean="0">
                <a:solidFill>
                  <a:schemeClr val="accent2"/>
                </a:solidFill>
                <a:latin typeface="Consolas" pitchFamily="49" charset="0"/>
                <a:cs typeface="Consolas" pitchFamily="49" charset="0"/>
              </a:rPr>
              <a:t>double</a:t>
            </a:r>
            <a:r>
              <a:rPr lang="en-US" dirty="0" smtClean="0">
                <a:latin typeface="Consolas" pitchFamily="49" charset="0"/>
                <a:cs typeface="Consolas" pitchFamily="49" charset="0"/>
              </a:rPr>
              <a:t> value1, </a:t>
            </a:r>
            <a:r>
              <a:rPr lang="en-US" dirty="0" smtClean="0">
                <a:solidFill>
                  <a:schemeClr val="accent2"/>
                </a:solidFill>
                <a:latin typeface="Consolas" pitchFamily="49" charset="0"/>
                <a:cs typeface="Consolas" pitchFamily="49" charset="0"/>
              </a:rPr>
              <a:t>double</a:t>
            </a:r>
            <a:r>
              <a:rPr lang="en-US" dirty="0" smtClean="0">
                <a:latin typeface="Consolas" pitchFamily="49" charset="0"/>
                <a:cs typeface="Consolas" pitchFamily="49" charset="0"/>
              </a:rPr>
              <a:t> value2) {...}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  public </a:t>
            </a:r>
            <a:r>
              <a:rPr lang="en-US" dirty="0" err="1" smtClean="0">
                <a:solidFill>
                  <a:schemeClr val="accent2"/>
                </a:solidFill>
                <a:latin typeface="Consolas" pitchFamily="49" charset="0"/>
                <a:cs typeface="Consolas" pitchFamily="49" charset="0"/>
              </a:rPr>
              <a:t>DateTime</a:t>
            </a:r>
            <a:r>
              <a:rPr lang="en-US" dirty="0" smtClean="0">
                <a:solidFill>
                  <a:schemeClr val="accent2"/>
                </a:solidFill>
                <a:latin typeface="Consolas" pitchFamily="49" charset="0"/>
                <a:cs typeface="Consolas" pitchFamily="49" charset="0"/>
              </a:rPr>
              <a:t> </a:t>
            </a:r>
            <a:r>
              <a:rPr lang="en-US" dirty="0" smtClean="0">
                <a:latin typeface="Consolas" pitchFamily="49" charset="0"/>
                <a:cs typeface="Consolas" pitchFamily="49" charset="0"/>
              </a:rPr>
              <a:t>Add(</a:t>
            </a:r>
            <a:r>
              <a:rPr lang="en-US" dirty="0" err="1" smtClean="0">
                <a:solidFill>
                  <a:schemeClr val="accent2"/>
                </a:solidFill>
                <a:latin typeface="Consolas" pitchFamily="49" charset="0"/>
                <a:cs typeface="Consolas" pitchFamily="49" charset="0"/>
              </a:rPr>
              <a:t>DateTime</a:t>
            </a:r>
            <a:r>
              <a:rPr lang="en-US" dirty="0" smtClean="0">
                <a:latin typeface="Consolas" pitchFamily="49" charset="0"/>
                <a:cs typeface="Consolas" pitchFamily="49" charset="0"/>
              </a:rPr>
              <a:t> value1, </a:t>
            </a:r>
            <a:r>
              <a:rPr lang="en-US" dirty="0" err="1" smtClean="0">
                <a:solidFill>
                  <a:schemeClr val="accent2"/>
                </a:solidFill>
                <a:latin typeface="Consolas" pitchFamily="49" charset="0"/>
                <a:cs typeface="Consolas" pitchFamily="49" charset="0"/>
              </a:rPr>
              <a:t>TimeSpan</a:t>
            </a:r>
            <a:r>
              <a:rPr lang="en-US" dirty="0" smtClean="0">
                <a:latin typeface="Consolas" pitchFamily="49" charset="0"/>
                <a:cs typeface="Consolas" pitchFamily="49" charset="0"/>
              </a:rPr>
              <a:t> value2) {...} </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smtClean="0"/>
              <a:t>Methods can be declared static </a:t>
            </a:r>
          </a:p>
          <a:p>
            <a:pPr lvl="1"/>
            <a:r>
              <a:rPr lang="en-US" dirty="0" smtClean="0"/>
              <a:t>indicates no instance is necessary to access them</a:t>
            </a:r>
          </a:p>
          <a:p>
            <a:pPr lvl="1"/>
            <a:r>
              <a:rPr lang="en-US" dirty="0" smtClean="0"/>
              <a:t>referenced by </a:t>
            </a:r>
            <a:r>
              <a:rPr lang="en-US" dirty="0" smtClean="0">
                <a:solidFill>
                  <a:srgbClr val="FF0000"/>
                </a:solidFill>
              </a:rPr>
              <a:t>prefacing</a:t>
            </a:r>
            <a:r>
              <a:rPr lang="en-US" dirty="0" smtClean="0"/>
              <a:t> with </a:t>
            </a:r>
            <a:r>
              <a:rPr lang="en-US" b="1" dirty="0" smtClean="0">
                <a:latin typeface="Consolas" pitchFamily="49" charset="0"/>
                <a:cs typeface="Consolas" pitchFamily="49" charset="0"/>
              </a:rPr>
              <a:t>Type</a:t>
            </a:r>
            <a:r>
              <a:rPr lang="en-US" dirty="0" smtClean="0"/>
              <a:t> name</a:t>
            </a:r>
          </a:p>
          <a:p>
            <a:pPr lvl="1"/>
            <a:r>
              <a:rPr lang="en-US" dirty="0" smtClean="0"/>
              <a:t>often used with static classes</a:t>
            </a:r>
            <a:endParaRPr lang="en-US" dirty="0"/>
          </a:p>
        </p:txBody>
      </p:sp>
      <p:sp>
        <p:nvSpPr>
          <p:cNvPr id="4" name="Rectangle 4"/>
          <p:cNvSpPr>
            <a:spLocks noChangeArrowheads="1"/>
          </p:cNvSpPr>
          <p:nvPr/>
        </p:nvSpPr>
        <p:spPr bwMode="blackWhite">
          <a:xfrm>
            <a:off x="381000" y="3429000"/>
            <a:ext cx="8305800" cy="255428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Calculator</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public static </a:t>
            </a:r>
            <a:r>
              <a:rPr lang="en-US" dirty="0" err="1" smtClean="0">
                <a:solidFill>
                  <a:schemeClr val="accent2"/>
                </a:solidFill>
                <a:latin typeface="Consolas" pitchFamily="49" charset="0"/>
                <a:cs typeface="Consolas" pitchFamily="49" charset="0"/>
              </a:rPr>
              <a:t>int</a:t>
            </a:r>
            <a:r>
              <a:rPr lang="en-US" dirty="0" smtClean="0">
                <a:solidFill>
                  <a:schemeClr val="accent2"/>
                </a:solidFill>
                <a:latin typeface="Consolas" pitchFamily="49" charset="0"/>
                <a:cs typeface="Consolas" pitchFamily="49" charset="0"/>
              </a:rPr>
              <a:t> </a:t>
            </a:r>
            <a:r>
              <a:rPr lang="en-US" dirty="0" smtClean="0">
                <a:latin typeface="Consolas" pitchFamily="49" charset="0"/>
                <a:cs typeface="Consolas" pitchFamily="49" charset="0"/>
              </a:rPr>
              <a:t>Add(</a:t>
            </a:r>
            <a:r>
              <a:rPr lang="en-US" dirty="0" err="1" smtClean="0">
                <a:solidFill>
                  <a:schemeClr val="accent2"/>
                </a:solidFill>
                <a:latin typeface="Consolas" pitchFamily="49" charset="0"/>
                <a:cs typeface="Consolas" pitchFamily="49" charset="0"/>
              </a:rPr>
              <a:t>int</a:t>
            </a:r>
            <a:r>
              <a:rPr lang="en-US" dirty="0" smtClean="0">
                <a:latin typeface="Consolas" pitchFamily="49" charset="0"/>
                <a:cs typeface="Consolas" pitchFamily="49" charset="0"/>
              </a:rPr>
              <a:t> value1, </a:t>
            </a:r>
            <a:r>
              <a:rPr lang="en-US" dirty="0" err="1" smtClean="0">
                <a:solidFill>
                  <a:schemeClr val="accent2"/>
                </a:solidFill>
                <a:latin typeface="Consolas" pitchFamily="49" charset="0"/>
                <a:cs typeface="Consolas" pitchFamily="49" charset="0"/>
              </a:rPr>
              <a:t>int</a:t>
            </a:r>
            <a:r>
              <a:rPr lang="en-US" dirty="0" smtClean="0">
                <a:latin typeface="Consolas" pitchFamily="49" charset="0"/>
                <a:cs typeface="Consolas" pitchFamily="49" charset="0"/>
              </a:rPr>
              <a:t> value2)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smtClean="0">
                <a:solidFill>
                  <a:schemeClr val="accent2"/>
                </a:solidFill>
                <a:latin typeface="Consolas" pitchFamily="49" charset="0"/>
                <a:cs typeface="Consolas" pitchFamily="49" charset="0"/>
              </a:rPr>
              <a:t>public static string </a:t>
            </a:r>
            <a:r>
              <a:rPr lang="en-US" dirty="0" smtClean="0">
                <a:latin typeface="Consolas" pitchFamily="49" charset="0"/>
                <a:cs typeface="Consolas" pitchFamily="49" charset="0"/>
              </a:rPr>
              <a:t>Add(</a:t>
            </a:r>
            <a:r>
              <a:rPr lang="en-US" dirty="0" smtClean="0">
                <a:solidFill>
                  <a:schemeClr val="accent2"/>
                </a:solidFill>
                <a:latin typeface="Consolas" pitchFamily="49" charset="0"/>
                <a:cs typeface="Consolas" pitchFamily="49" charset="0"/>
              </a:rPr>
              <a:t>string</a:t>
            </a:r>
            <a:r>
              <a:rPr lang="en-US" dirty="0" smtClean="0">
                <a:latin typeface="Consolas" pitchFamily="49" charset="0"/>
                <a:cs typeface="Consolas" pitchFamily="49" charset="0"/>
              </a:rPr>
              <a:t> value1, </a:t>
            </a:r>
            <a:r>
              <a:rPr lang="en-US" dirty="0" smtClean="0">
                <a:solidFill>
                  <a:schemeClr val="accent2"/>
                </a:solidFill>
                <a:latin typeface="Consolas" pitchFamily="49" charset="0"/>
                <a:cs typeface="Consolas" pitchFamily="49" charset="0"/>
              </a:rPr>
              <a:t>string</a:t>
            </a:r>
            <a:r>
              <a:rPr lang="en-US" dirty="0" smtClean="0">
                <a:latin typeface="Consolas" pitchFamily="49" charset="0"/>
                <a:cs typeface="Consolas" pitchFamily="49" charset="0"/>
              </a:rPr>
              <a:t> value2) {...}    </a:t>
            </a:r>
          </a:p>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   public static double </a:t>
            </a:r>
            <a:r>
              <a:rPr lang="en-US" dirty="0" smtClean="0">
                <a:latin typeface="Consolas" pitchFamily="49" charset="0"/>
                <a:cs typeface="Consolas" pitchFamily="49" charset="0"/>
              </a:rPr>
              <a:t>Add(</a:t>
            </a:r>
            <a:r>
              <a:rPr lang="en-US" dirty="0" smtClean="0">
                <a:solidFill>
                  <a:schemeClr val="accent2"/>
                </a:solidFill>
                <a:latin typeface="Consolas" pitchFamily="49" charset="0"/>
                <a:cs typeface="Consolas" pitchFamily="49" charset="0"/>
              </a:rPr>
              <a:t>double</a:t>
            </a:r>
            <a:r>
              <a:rPr lang="en-US" dirty="0" smtClean="0">
                <a:latin typeface="Consolas" pitchFamily="49" charset="0"/>
                <a:cs typeface="Consolas" pitchFamily="49" charset="0"/>
              </a:rPr>
              <a:t> value1, </a:t>
            </a:r>
            <a:r>
              <a:rPr lang="en-US" dirty="0" smtClean="0">
                <a:solidFill>
                  <a:schemeClr val="accent2"/>
                </a:solidFill>
                <a:latin typeface="Consolas" pitchFamily="49" charset="0"/>
                <a:cs typeface="Consolas" pitchFamily="49" charset="0"/>
              </a:rPr>
              <a:t>double</a:t>
            </a:r>
            <a:r>
              <a:rPr lang="en-US" dirty="0" smtClean="0">
                <a:latin typeface="Consolas" pitchFamily="49" charset="0"/>
                <a:cs typeface="Consolas" pitchFamily="49" charset="0"/>
              </a:rPr>
              <a:t> value2) {...}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endParaRPr lang="en-US"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result = </a:t>
            </a:r>
            <a:r>
              <a:rPr lang="en-US" sz="1800" b="1" dirty="0" err="1" smtClean="0">
                <a:solidFill>
                  <a:srgbClr val="FF0000"/>
                </a:solidFill>
                <a:latin typeface="Consolas" pitchFamily="49" charset="0"/>
                <a:cs typeface="Consolas" pitchFamily="49" charset="0"/>
              </a:rPr>
              <a:t>Calculator.Add</a:t>
            </a:r>
            <a:r>
              <a:rPr lang="en-US" sz="1800" dirty="0" smtClean="0">
                <a:latin typeface="Consolas" pitchFamily="49" charset="0"/>
                <a:cs typeface="Consolas" pitchFamily="49" charset="0"/>
              </a:rPr>
              <a:t>(10, 20);</a:t>
            </a:r>
            <a:endParaRPr lang="en-US" sz="1800"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Inheritance</a:t>
            </a:r>
            <a:endParaRPr lang="en-US" dirty="0"/>
          </a:p>
        </p:txBody>
      </p:sp>
      <p:sp>
        <p:nvSpPr>
          <p:cNvPr id="3" name="Content Placeholder 2"/>
          <p:cNvSpPr>
            <a:spLocks noGrp="1"/>
          </p:cNvSpPr>
          <p:nvPr>
            <p:ph idx="1"/>
          </p:nvPr>
        </p:nvSpPr>
        <p:spPr>
          <a:xfrm>
            <a:off x="457200" y="1600200"/>
            <a:ext cx="8229600" cy="2209800"/>
          </a:xfrm>
        </p:spPr>
        <p:txBody>
          <a:bodyPr/>
          <a:lstStyle/>
          <a:p>
            <a:r>
              <a:rPr lang="en-US" dirty="0" smtClean="0"/>
              <a:t>Classes can be derived from another type</a:t>
            </a:r>
          </a:p>
          <a:p>
            <a:pPr lvl="1"/>
            <a:r>
              <a:rPr lang="en-US" dirty="0" smtClean="0"/>
              <a:t>allows behavior to be inherited</a:t>
            </a:r>
          </a:p>
          <a:p>
            <a:pPr lvl="1"/>
            <a:r>
              <a:rPr lang="en-US" dirty="0" smtClean="0"/>
              <a:t>only single-inheritance is allowed</a:t>
            </a:r>
          </a:p>
          <a:p>
            <a:pPr lvl="1"/>
            <a:r>
              <a:rPr lang="en-US" dirty="0" smtClean="0"/>
              <a:t>all types ultimately derive from </a:t>
            </a:r>
            <a:r>
              <a:rPr lang="en-US" b="1" dirty="0" err="1" smtClean="0">
                <a:latin typeface="Consolas" pitchFamily="49" charset="0"/>
                <a:cs typeface="Consolas" pitchFamily="49" charset="0"/>
              </a:rPr>
              <a:t>System.Object</a:t>
            </a:r>
            <a:endParaRPr lang="en-US" b="1" dirty="0">
              <a:latin typeface="Consolas" pitchFamily="49" charset="0"/>
              <a:cs typeface="Consolas" pitchFamily="49" charset="0"/>
            </a:endParaRPr>
          </a:p>
        </p:txBody>
      </p:sp>
      <p:sp>
        <p:nvSpPr>
          <p:cNvPr id="4" name="Rectangle 4"/>
          <p:cNvSpPr>
            <a:spLocks noChangeArrowheads="1"/>
          </p:cNvSpPr>
          <p:nvPr/>
        </p:nvSpPr>
        <p:spPr bwMode="blackWhite">
          <a:xfrm>
            <a:off x="359590" y="3886200"/>
            <a:ext cx="3028072" cy="1238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Alphabet</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5" name="Rectangle 4"/>
          <p:cNvSpPr>
            <a:spLocks noChangeArrowheads="1"/>
          </p:cNvSpPr>
          <p:nvPr/>
        </p:nvSpPr>
        <p:spPr bwMode="blackWhite">
          <a:xfrm>
            <a:off x="3864790" y="3886200"/>
            <a:ext cx="4800993" cy="1238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DnaAlphabet</a:t>
            </a:r>
            <a:r>
              <a:rPr lang="en-US" sz="1800" dirty="0" smtClean="0">
                <a:latin typeface="Consolas" pitchFamily="49" charset="0"/>
                <a:cs typeface="Consolas" pitchFamily="49" charset="0"/>
              </a:rPr>
              <a:t> </a:t>
            </a:r>
            <a:r>
              <a:rPr lang="en-US" sz="1800" dirty="0" smtClean="0">
                <a:solidFill>
                  <a:srgbClr val="FF0000"/>
                </a:solidFill>
                <a:latin typeface="Consolas" pitchFamily="49" charset="0"/>
                <a:cs typeface="Consolas" pitchFamily="49" charset="0"/>
              </a:rPr>
              <a:t>: Alphabet</a:t>
            </a:r>
            <a:endParaRPr lang="en-US" sz="1800" dirty="0">
              <a:solidFill>
                <a:srgbClr val="FF0000"/>
              </a:solidFill>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6" name="Rectangle 5"/>
          <p:cNvSpPr>
            <a:spLocks noChangeArrowheads="1"/>
          </p:cNvSpPr>
          <p:nvPr/>
        </p:nvSpPr>
        <p:spPr bwMode="blackWhite">
          <a:xfrm>
            <a:off x="4087556" y="4343400"/>
            <a:ext cx="4800993" cy="123854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RnaAlphabet</a:t>
            </a:r>
            <a:r>
              <a:rPr lang="en-US" sz="1800" dirty="0" smtClean="0">
                <a:latin typeface="Consolas" pitchFamily="49" charset="0"/>
                <a:cs typeface="Consolas" pitchFamily="49" charset="0"/>
              </a:rPr>
              <a:t> </a:t>
            </a:r>
            <a:r>
              <a:rPr lang="en-US" sz="1800" dirty="0" smtClean="0">
                <a:solidFill>
                  <a:srgbClr val="FF0000"/>
                </a:solidFill>
                <a:latin typeface="Consolas" pitchFamily="49" charset="0"/>
                <a:cs typeface="Consolas" pitchFamily="49" charset="0"/>
              </a:rPr>
              <a:t>: Alphabet</a:t>
            </a:r>
            <a:endParaRPr lang="en-US" sz="1800" dirty="0">
              <a:solidFill>
                <a:srgbClr val="FF0000"/>
              </a:solidFill>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7" name="TextBox 6"/>
          <p:cNvSpPr txBox="1"/>
          <p:nvPr/>
        </p:nvSpPr>
        <p:spPr>
          <a:xfrm>
            <a:off x="609600" y="5791200"/>
            <a:ext cx="8077200" cy="646331"/>
          </a:xfrm>
          <a:prstGeom prst="rect">
            <a:avLst/>
          </a:prstGeom>
          <a:noFill/>
        </p:spPr>
        <p:txBody>
          <a:bodyPr wrap="square" rtlCol="0">
            <a:spAutoFit/>
          </a:bodyPr>
          <a:lstStyle/>
          <a:p>
            <a:r>
              <a:rPr lang="en-US" dirty="0" err="1" smtClean="0">
                <a:solidFill>
                  <a:schemeClr val="accent2"/>
                </a:solidFill>
                <a:latin typeface="Consolas" pitchFamily="49" charset="0"/>
                <a:cs typeface="Consolas" pitchFamily="49" charset="0"/>
              </a:rPr>
              <a:t>DnaAlphabet</a:t>
            </a:r>
            <a:r>
              <a:rPr lang="en-US" dirty="0" smtClean="0">
                <a:solidFill>
                  <a:schemeClr val="accent2"/>
                </a:solidFill>
                <a:latin typeface="Arial" pitchFamily="34" charset="0"/>
                <a:cs typeface="Arial" pitchFamily="34" charset="0"/>
              </a:rPr>
              <a:t> </a:t>
            </a:r>
            <a:r>
              <a:rPr lang="en-US" dirty="0" smtClean="0">
                <a:latin typeface="Arial" pitchFamily="34" charset="0"/>
                <a:cs typeface="Arial" pitchFamily="34" charset="0"/>
              </a:rPr>
              <a:t>and </a:t>
            </a:r>
            <a:r>
              <a:rPr lang="en-US" dirty="0" err="1" smtClean="0">
                <a:solidFill>
                  <a:schemeClr val="accent2"/>
                </a:solidFill>
                <a:latin typeface="Consolas" pitchFamily="49" charset="0"/>
                <a:cs typeface="Consolas" pitchFamily="49" charset="0"/>
              </a:rPr>
              <a:t>RnaAlphabet</a:t>
            </a:r>
            <a:r>
              <a:rPr lang="en-US" dirty="0" smtClean="0">
                <a:latin typeface="Arial" pitchFamily="34" charset="0"/>
                <a:cs typeface="Arial" pitchFamily="34" charset="0"/>
              </a:rPr>
              <a:t> are both </a:t>
            </a:r>
            <a:r>
              <a:rPr lang="en-US" dirty="0" smtClean="0">
                <a:solidFill>
                  <a:schemeClr val="accent2"/>
                </a:solidFill>
                <a:latin typeface="Consolas" pitchFamily="49" charset="0"/>
                <a:cs typeface="Consolas" pitchFamily="49" charset="0"/>
              </a:rPr>
              <a:t>Alphabet</a:t>
            </a:r>
            <a:r>
              <a:rPr lang="en-US" dirty="0" smtClean="0">
                <a:latin typeface="Arial" pitchFamily="34" charset="0"/>
                <a:cs typeface="Arial" pitchFamily="34" charset="0"/>
              </a:rPr>
              <a:t> types because they are derived from that type – it can provide common behavior to the two classes</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Behavior</a:t>
            </a:r>
            <a:endParaRPr lang="en-US" dirty="0"/>
          </a:p>
        </p:txBody>
      </p:sp>
      <p:sp>
        <p:nvSpPr>
          <p:cNvPr id="3" name="Content Placeholder 2"/>
          <p:cNvSpPr>
            <a:spLocks noGrp="1"/>
          </p:cNvSpPr>
          <p:nvPr>
            <p:ph idx="1"/>
          </p:nvPr>
        </p:nvSpPr>
        <p:spPr>
          <a:xfrm>
            <a:off x="457200" y="1600200"/>
            <a:ext cx="8534400" cy="1524000"/>
          </a:xfrm>
        </p:spPr>
        <p:txBody>
          <a:bodyPr>
            <a:normAutofit/>
          </a:bodyPr>
          <a:lstStyle/>
          <a:p>
            <a:r>
              <a:rPr lang="en-US" sz="2400" dirty="0" smtClean="0"/>
              <a:t>Types can mark methods / properties as </a:t>
            </a:r>
            <a:r>
              <a:rPr lang="en-US" sz="2400" i="1" dirty="0" smtClean="0"/>
              <a:t>replaceable</a:t>
            </a:r>
          </a:p>
          <a:p>
            <a:pPr lvl="1"/>
            <a:r>
              <a:rPr lang="en-US" sz="2400" dirty="0" smtClean="0"/>
              <a:t>use </a:t>
            </a:r>
            <a:r>
              <a:rPr lang="en-US" sz="2400" dirty="0" smtClean="0">
                <a:latin typeface="Consolas" pitchFamily="49" charset="0"/>
                <a:cs typeface="Consolas" pitchFamily="49" charset="0"/>
              </a:rPr>
              <a:t>virtual</a:t>
            </a:r>
            <a:r>
              <a:rPr lang="en-US" sz="2400" dirty="0" smtClean="0"/>
              <a:t> or </a:t>
            </a:r>
            <a:r>
              <a:rPr lang="en-US" sz="2400" dirty="0" smtClean="0">
                <a:latin typeface="Consolas" pitchFamily="49" charset="0"/>
                <a:cs typeface="Consolas" pitchFamily="49" charset="0"/>
              </a:rPr>
              <a:t>abstract</a:t>
            </a:r>
            <a:r>
              <a:rPr lang="en-US" sz="2400" dirty="0" smtClean="0"/>
              <a:t> keyword on base class</a:t>
            </a:r>
            <a:endParaRPr lang="en-US" sz="2400" dirty="0"/>
          </a:p>
        </p:txBody>
      </p:sp>
      <p:sp>
        <p:nvSpPr>
          <p:cNvPr id="4" name="Rectangle 4"/>
          <p:cNvSpPr>
            <a:spLocks noChangeArrowheads="1"/>
          </p:cNvSpPr>
          <p:nvPr/>
        </p:nvSpPr>
        <p:spPr bwMode="blackWhite">
          <a:xfrm>
            <a:off x="2743200" y="3087469"/>
            <a:ext cx="6096000" cy="255428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abstract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Alphabet</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a:t>
            </a:r>
            <a:r>
              <a:rPr lang="en-US" b="1" dirty="0" smtClean="0">
                <a:solidFill>
                  <a:schemeClr val="accent2"/>
                </a:solidFill>
                <a:latin typeface="Consolas" pitchFamily="49" charset="0"/>
                <a:cs typeface="Consolas" pitchFamily="49" charset="0"/>
              </a:rPr>
              <a:t>abstract</a:t>
            </a:r>
            <a:r>
              <a:rPr lang="en-US" dirty="0" smtClean="0">
                <a:latin typeface="Consolas" pitchFamily="49" charset="0"/>
                <a:cs typeface="Consolas" pitchFamily="49" charset="0"/>
              </a:rPr>
              <a:t> List&lt;char&gt; Symbols { get; }</a:t>
            </a:r>
          </a:p>
          <a:p>
            <a:pPr marL="9525" indent="-9525" defTabSz="960438">
              <a:lnSpc>
                <a:spcPct val="95000"/>
              </a:lnSpc>
              <a:tabLst>
                <a:tab pos="1143000" algn="l"/>
                <a:tab pos="1485900" algn="l"/>
                <a:tab pos="1828800" algn="l"/>
                <a:tab pos="2228850" algn="l"/>
              </a:tabLst>
            </a:pP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public </a:t>
            </a:r>
            <a:r>
              <a:rPr lang="en-US" sz="1800" b="1" dirty="0" smtClean="0">
                <a:solidFill>
                  <a:schemeClr val="accent2"/>
                </a:solidFill>
                <a:latin typeface="Consolas" pitchFamily="49" charset="0"/>
                <a:cs typeface="Consolas" pitchFamily="49" charset="0"/>
              </a:rPr>
              <a:t>virtual</a:t>
            </a:r>
            <a:r>
              <a:rPr lang="en-US" sz="1800" dirty="0" smtClean="0">
                <a:solidFill>
                  <a:schemeClr val="accent2"/>
                </a:solidFill>
                <a:latin typeface="Consolas" pitchFamily="49" charset="0"/>
                <a:cs typeface="Consolas" pitchFamily="49" charset="0"/>
              </a:rPr>
              <a:t> </a:t>
            </a:r>
            <a:r>
              <a:rPr lang="en-US" sz="1800" dirty="0" err="1" smtClean="0">
                <a:solidFill>
                  <a:schemeClr val="tx1"/>
                </a:solidFill>
                <a:latin typeface="Consolas" pitchFamily="49" charset="0"/>
                <a:cs typeface="Consolas" pitchFamily="49" charset="0"/>
              </a:rPr>
              <a:t>bool</a:t>
            </a:r>
            <a:r>
              <a:rPr lang="en-US" sz="1800" dirty="0" smtClean="0">
                <a:solidFill>
                  <a:schemeClr val="tx1"/>
                </a:solidFill>
                <a:latin typeface="Consolas" pitchFamily="49" charset="0"/>
                <a:cs typeface="Consolas" pitchFamily="49" charset="0"/>
              </a:rPr>
              <a:t> </a:t>
            </a:r>
            <a:r>
              <a:rPr lang="en-US" sz="1800" dirty="0" err="1" smtClean="0">
                <a:solidFill>
                  <a:schemeClr val="tx1"/>
                </a:solidFill>
                <a:latin typeface="Consolas" pitchFamily="49" charset="0"/>
                <a:cs typeface="Consolas" pitchFamily="49" charset="0"/>
              </a:rPr>
              <a:t>IsValid</a:t>
            </a:r>
            <a:r>
              <a:rPr lang="en-US" sz="1800" dirty="0" smtClean="0">
                <a:solidFill>
                  <a:schemeClr val="tx1"/>
                </a:solidFill>
                <a:latin typeface="Consolas" pitchFamily="49" charset="0"/>
                <a:cs typeface="Consolas" pitchFamily="49" charset="0"/>
              </a:rPr>
              <a:t>(char symbol)</a:t>
            </a:r>
          </a:p>
          <a:p>
            <a:pPr marL="9525" indent="-9525" defTabSz="960438">
              <a:lnSpc>
                <a:spcPct val="95000"/>
              </a:lnSpc>
              <a:tabLst>
                <a:tab pos="1143000" algn="l"/>
                <a:tab pos="1485900" algn="l"/>
                <a:tab pos="1828800" algn="l"/>
                <a:tab pos="2228850" algn="l"/>
              </a:tabLst>
            </a:pPr>
            <a:r>
              <a:rPr lang="en-US" sz="1800" dirty="0" smtClean="0">
                <a:solidFill>
                  <a:schemeClr val="tx1"/>
                </a:solidFill>
                <a:latin typeface="Consolas" pitchFamily="49" charset="0"/>
                <a:cs typeface="Consolas" pitchFamily="49" charset="0"/>
              </a:rPr>
              <a:t>  { </a:t>
            </a:r>
          </a:p>
          <a:p>
            <a:pPr marL="9525" indent="-9525" defTabSz="960438">
              <a:lnSpc>
                <a:spcPct val="95000"/>
              </a:lnSpc>
              <a:tabLst>
                <a:tab pos="1143000" algn="l"/>
                <a:tab pos="1485900" algn="l"/>
                <a:tab pos="1828800" algn="l"/>
                <a:tab pos="2228850" algn="l"/>
              </a:tabLst>
            </a:pPr>
            <a:r>
              <a:rPr lang="en-US" dirty="0" smtClean="0">
                <a:solidFill>
                  <a:schemeClr val="tx1"/>
                </a:solidFill>
                <a:latin typeface="Consolas" pitchFamily="49" charset="0"/>
                <a:cs typeface="Consolas" pitchFamily="49" charset="0"/>
              </a:rPr>
              <a:t>     return </a:t>
            </a:r>
            <a:r>
              <a:rPr lang="en-US" dirty="0" err="1" smtClean="0">
                <a:solidFill>
                  <a:schemeClr val="tx1"/>
                </a:solidFill>
                <a:latin typeface="Consolas" pitchFamily="49" charset="0"/>
                <a:cs typeface="Consolas" pitchFamily="49" charset="0"/>
              </a:rPr>
              <a:t>GetSymbols</a:t>
            </a:r>
            <a:r>
              <a:rPr lang="en-US" dirty="0" smtClean="0">
                <a:solidFill>
                  <a:schemeClr val="tx1"/>
                </a:solidFill>
                <a:latin typeface="Consolas" pitchFamily="49" charset="0"/>
                <a:cs typeface="Consolas" pitchFamily="49" charset="0"/>
              </a:rPr>
              <a:t>().Contains(symbol);</a:t>
            </a:r>
            <a:endParaRPr lang="en-US" sz="1800" dirty="0" smtClean="0">
              <a:solidFill>
                <a:schemeClr val="tx1"/>
              </a:solidFill>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smtClean="0">
                <a:solidFill>
                  <a:schemeClr val="tx1"/>
                </a:solidFill>
                <a:latin typeface="Consolas" pitchFamily="49" charset="0"/>
                <a:cs typeface="Consolas" pitchFamily="49" charset="0"/>
              </a:rPr>
              <a:t>  </a:t>
            </a:r>
            <a:r>
              <a:rPr lang="en-US" sz="1800" dirty="0" smtClean="0">
                <a:solidFill>
                  <a:schemeClr val="tx1"/>
                </a:solidFill>
                <a:latin typeface="Consolas" pitchFamily="49" charset="0"/>
                <a:cs typeface="Consolas" pitchFamily="49" charset="0"/>
              </a:rPr>
              <a:t>}</a:t>
            </a:r>
            <a:endParaRPr lang="en-US" sz="1800" dirty="0">
              <a:solidFill>
                <a:schemeClr val="tx1"/>
              </a:solidFill>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6" name="TextBox 5"/>
          <p:cNvSpPr txBox="1"/>
          <p:nvPr/>
        </p:nvSpPr>
        <p:spPr>
          <a:xfrm>
            <a:off x="152400" y="3239869"/>
            <a:ext cx="2667000" cy="1200329"/>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abstract method</a:t>
            </a:r>
            <a:r>
              <a:rPr lang="en-US" dirty="0" smtClean="0">
                <a:latin typeface="Arial" pitchFamily="34" charset="0"/>
                <a:cs typeface="Arial" pitchFamily="34" charset="0"/>
              </a:rPr>
              <a:t> has no  implementation and must be defined by derived class </a:t>
            </a:r>
            <a:r>
              <a:rPr lang="en-US" baseline="30000" dirty="0" smtClean="0">
                <a:latin typeface="Arial" pitchFamily="34" charset="0"/>
                <a:cs typeface="Arial" pitchFamily="34" charset="0"/>
              </a:rPr>
              <a:t>[1]</a:t>
            </a:r>
            <a:endParaRPr lang="en-US" baseline="30000" dirty="0">
              <a:latin typeface="Arial" pitchFamily="34" charset="0"/>
              <a:cs typeface="Arial" pitchFamily="34" charset="0"/>
            </a:endParaRPr>
          </a:p>
        </p:txBody>
      </p:sp>
      <p:cxnSp>
        <p:nvCxnSpPr>
          <p:cNvPr id="8" name="Straight Arrow Connector 7"/>
          <p:cNvCxnSpPr/>
          <p:nvPr/>
        </p:nvCxnSpPr>
        <p:spPr>
          <a:xfrm>
            <a:off x="2590800" y="3849469"/>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371600" y="5830669"/>
            <a:ext cx="6705600" cy="646331"/>
          </a:xfrm>
          <a:prstGeom prst="rect">
            <a:avLst/>
          </a:prstGeom>
          <a:noFill/>
        </p:spPr>
        <p:txBody>
          <a:bodyPr wrap="square" rtlCol="0">
            <a:spAutoFit/>
          </a:bodyPr>
          <a:lstStyle/>
          <a:p>
            <a:r>
              <a:rPr lang="en-US" dirty="0" smtClean="0">
                <a:solidFill>
                  <a:srgbClr val="0070C0"/>
                </a:solidFill>
                <a:latin typeface="Arial" pitchFamily="34" charset="0"/>
                <a:cs typeface="Arial" pitchFamily="34" charset="0"/>
              </a:rPr>
              <a:t>virtual methods </a:t>
            </a:r>
            <a:r>
              <a:rPr lang="en-US" dirty="0" smtClean="0">
                <a:latin typeface="Arial" pitchFamily="34" charset="0"/>
                <a:cs typeface="Arial" pitchFamily="34" charset="0"/>
              </a:rPr>
              <a:t>supply a base implementation – derived class can choose to replace it or use existing behavior</a:t>
            </a:r>
            <a:endParaRPr lang="en-US" dirty="0">
              <a:latin typeface="Arial" pitchFamily="34" charset="0"/>
              <a:cs typeface="Arial" pitchFamily="34" charset="0"/>
            </a:endParaRPr>
          </a:p>
        </p:txBody>
      </p:sp>
      <p:cxnSp>
        <p:nvCxnSpPr>
          <p:cNvPr id="14" name="Straight Arrow Connector 13"/>
          <p:cNvCxnSpPr/>
          <p:nvPr/>
        </p:nvCxnSpPr>
        <p:spPr>
          <a:xfrm rot="5400000" flipH="1" flipV="1">
            <a:off x="1866900" y="4573369"/>
            <a:ext cx="13716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Behavior</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Derived types declare intent using </a:t>
            </a:r>
            <a:r>
              <a:rPr lang="en-US" dirty="0" smtClean="0">
                <a:latin typeface="Consolas" pitchFamily="49" charset="0"/>
                <a:cs typeface="Consolas" pitchFamily="49" charset="0"/>
              </a:rPr>
              <a:t>override</a:t>
            </a:r>
            <a:r>
              <a:rPr lang="en-US" dirty="0" smtClean="0"/>
              <a:t> keyword</a:t>
            </a:r>
          </a:p>
        </p:txBody>
      </p:sp>
      <p:sp>
        <p:nvSpPr>
          <p:cNvPr id="4" name="Rectangle 4"/>
          <p:cNvSpPr>
            <a:spLocks noChangeArrowheads="1"/>
          </p:cNvSpPr>
          <p:nvPr/>
        </p:nvSpPr>
        <p:spPr bwMode="blackWhite">
          <a:xfrm>
            <a:off x="381000" y="2667000"/>
            <a:ext cx="6172200" cy="334373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DnaAlphabet</a:t>
            </a:r>
            <a:r>
              <a:rPr lang="en-US" sz="1800" dirty="0" smtClean="0">
                <a:latin typeface="Consolas" pitchFamily="49" charset="0"/>
                <a:cs typeface="Consolas" pitchFamily="49" charset="0"/>
              </a:rPr>
              <a:t> : Alphabet</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a:t>
            </a:r>
            <a:r>
              <a:rPr lang="en-US" dirty="0" smtClean="0">
                <a:solidFill>
                  <a:schemeClr val="accent2"/>
                </a:solidFill>
                <a:latin typeface="Consolas" pitchFamily="49" charset="0"/>
                <a:cs typeface="Consolas" pitchFamily="49" charset="0"/>
              </a:rPr>
              <a:t>override </a:t>
            </a:r>
            <a:r>
              <a:rPr lang="en-US" dirty="0" smtClean="0">
                <a:latin typeface="Consolas" pitchFamily="49" charset="0"/>
                <a:cs typeface="Consolas" pitchFamily="49" charset="0"/>
              </a:rPr>
              <a:t>List&lt;char&gt; Symbols</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get { return </a:t>
            </a:r>
            <a:r>
              <a:rPr lang="en-US" dirty="0" err="1" smtClean="0">
                <a:latin typeface="Consolas" pitchFamily="49" charset="0"/>
                <a:cs typeface="Consolas" pitchFamily="49" charset="0"/>
              </a:rPr>
              <a:t>validDnaSymbols</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endParaRPr lang="en-US"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a:t>
            </a:r>
            <a:r>
              <a:rPr lang="en-US" dirty="0" smtClean="0">
                <a:solidFill>
                  <a:schemeClr val="accent2"/>
                </a:solidFill>
                <a:latin typeface="Consolas" pitchFamily="49" charset="0"/>
                <a:cs typeface="Consolas" pitchFamily="49" charset="0"/>
              </a:rPr>
              <a:t>override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IsValid</a:t>
            </a:r>
            <a:r>
              <a:rPr lang="en-US" dirty="0" smtClean="0">
                <a:latin typeface="Consolas" pitchFamily="49" charset="0"/>
                <a:cs typeface="Consolas" pitchFamily="49" charset="0"/>
              </a:rPr>
              <a:t>(char symbol)</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return </a:t>
            </a:r>
            <a:r>
              <a:rPr lang="en-US" dirty="0" err="1" smtClean="0">
                <a:solidFill>
                  <a:srgbClr val="FF0000"/>
                </a:solidFill>
                <a:latin typeface="Consolas" pitchFamily="49" charset="0"/>
                <a:cs typeface="Consolas" pitchFamily="49" charset="0"/>
              </a:rPr>
              <a:t>base.</a:t>
            </a:r>
            <a:r>
              <a:rPr lang="en-US" dirty="0" err="1" smtClean="0">
                <a:latin typeface="Consolas" pitchFamily="49" charset="0"/>
                <a:cs typeface="Consolas" pitchFamily="49" charset="0"/>
              </a:rPr>
              <a:t>IsValid</a:t>
            </a:r>
            <a:r>
              <a:rPr lang="en-US" dirty="0" smtClean="0">
                <a:latin typeface="Consolas" pitchFamily="49" charset="0"/>
                <a:cs typeface="Consolas" pitchFamily="49" charset="0"/>
              </a:rPr>
              <a:t>(symbol);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6" name="TextBox 5"/>
          <p:cNvSpPr txBox="1"/>
          <p:nvPr/>
        </p:nvSpPr>
        <p:spPr>
          <a:xfrm>
            <a:off x="6705600" y="2819400"/>
            <a:ext cx="2286000" cy="1200329"/>
          </a:xfrm>
          <a:prstGeom prst="rect">
            <a:avLst/>
          </a:prstGeom>
          <a:noFill/>
        </p:spPr>
        <p:txBody>
          <a:bodyPr wrap="square" rtlCol="0">
            <a:spAutoFit/>
          </a:bodyPr>
          <a:lstStyle/>
          <a:p>
            <a:r>
              <a:rPr lang="en-US" dirty="0" smtClean="0">
                <a:latin typeface="Arial" pitchFamily="34" charset="0"/>
                <a:cs typeface="Arial" pitchFamily="34" charset="0"/>
              </a:rPr>
              <a:t>same keyword is used for both abstract and virtual method overrides</a:t>
            </a:r>
            <a:endParaRPr lang="en-US" dirty="0">
              <a:latin typeface="Arial" pitchFamily="34" charset="0"/>
              <a:cs typeface="Arial" pitchFamily="34" charset="0"/>
            </a:endParaRPr>
          </a:p>
        </p:txBody>
      </p:sp>
      <p:sp>
        <p:nvSpPr>
          <p:cNvPr id="7" name="TextBox 6"/>
          <p:cNvSpPr txBox="1"/>
          <p:nvPr/>
        </p:nvSpPr>
        <p:spPr>
          <a:xfrm>
            <a:off x="6705600" y="4876800"/>
            <a:ext cx="2286000" cy="923330"/>
          </a:xfrm>
          <a:prstGeom prst="rect">
            <a:avLst/>
          </a:prstGeom>
          <a:noFill/>
        </p:spPr>
        <p:txBody>
          <a:bodyPr wrap="square" rtlCol="0">
            <a:spAutoFit/>
          </a:bodyPr>
          <a:lstStyle/>
          <a:p>
            <a:r>
              <a:rPr lang="en-US" dirty="0" smtClean="0">
                <a:latin typeface="Arial" pitchFamily="34" charset="0"/>
                <a:cs typeface="Arial" pitchFamily="34" charset="0"/>
              </a:rPr>
              <a:t>can also call </a:t>
            </a:r>
            <a:r>
              <a:rPr lang="en-US" dirty="0" smtClean="0">
                <a:solidFill>
                  <a:srgbClr val="FF0000"/>
                </a:solidFill>
                <a:latin typeface="Arial" pitchFamily="34" charset="0"/>
                <a:cs typeface="Arial" pitchFamily="34" charset="0"/>
              </a:rPr>
              <a:t>base implementation</a:t>
            </a:r>
            <a:r>
              <a:rPr lang="en-US" dirty="0" smtClean="0">
                <a:latin typeface="Arial" pitchFamily="34" charset="0"/>
                <a:cs typeface="Arial" pitchFamily="34" charset="0"/>
              </a:rPr>
              <a:t> as part of derived logic</a:t>
            </a:r>
            <a:endParaRPr lang="en-US" dirty="0">
              <a:latin typeface="Arial" pitchFamily="34" charset="0"/>
              <a:cs typeface="Arial" pitchFamily="34" charset="0"/>
            </a:endParaRPr>
          </a:p>
        </p:txBody>
      </p:sp>
      <p:cxnSp>
        <p:nvCxnSpPr>
          <p:cNvPr id="9" name="Straight Arrow Connector 8"/>
          <p:cNvCxnSpPr/>
          <p:nvPr/>
        </p:nvCxnSpPr>
        <p:spPr>
          <a:xfrm rot="10800000">
            <a:off x="4953000" y="5257800"/>
            <a:ext cx="1752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contracts</a:t>
            </a:r>
            <a:endParaRPr lang="en-US" dirty="0"/>
          </a:p>
        </p:txBody>
      </p:sp>
      <p:sp>
        <p:nvSpPr>
          <p:cNvPr id="3" name="Content Placeholder 2"/>
          <p:cNvSpPr>
            <a:spLocks noGrp="1"/>
          </p:cNvSpPr>
          <p:nvPr>
            <p:ph idx="1"/>
          </p:nvPr>
        </p:nvSpPr>
        <p:spPr>
          <a:xfrm>
            <a:off x="457200" y="1600200"/>
            <a:ext cx="8229600" cy="4572000"/>
          </a:xfrm>
        </p:spPr>
        <p:txBody>
          <a:bodyPr>
            <a:normAutofit/>
          </a:bodyPr>
          <a:lstStyle/>
          <a:p>
            <a:r>
              <a:rPr lang="en-US" dirty="0" smtClean="0"/>
              <a:t>Contracts allow unrelated types to be treated </a:t>
            </a:r>
            <a:r>
              <a:rPr lang="en-US" dirty="0" err="1" smtClean="0"/>
              <a:t>polymorphically</a:t>
            </a:r>
            <a:endParaRPr lang="en-US" dirty="0" smtClean="0"/>
          </a:p>
          <a:p>
            <a:pPr lvl="1"/>
            <a:r>
              <a:rPr lang="en-US" dirty="0" smtClean="0"/>
              <a:t>created using the </a:t>
            </a:r>
            <a:r>
              <a:rPr lang="en-US" dirty="0" smtClean="0">
                <a:solidFill>
                  <a:schemeClr val="accent2"/>
                </a:solidFill>
                <a:latin typeface="Consolas" pitchFamily="49" charset="0"/>
                <a:cs typeface="Consolas" pitchFamily="49" charset="0"/>
              </a:rPr>
              <a:t>interface</a:t>
            </a:r>
            <a:r>
              <a:rPr lang="en-US" dirty="0" smtClean="0"/>
              <a:t> keyword</a:t>
            </a:r>
          </a:p>
          <a:p>
            <a:r>
              <a:rPr lang="en-US" dirty="0" smtClean="0"/>
              <a:t>Framework uses interfaces for several abstractions</a:t>
            </a:r>
          </a:p>
          <a:p>
            <a:pPr lvl="1"/>
            <a:r>
              <a:rPr lang="en-US" dirty="0" smtClean="0"/>
              <a:t>Collections, Enumeration, I/O</a:t>
            </a:r>
          </a:p>
        </p:txBody>
      </p:sp>
      <p:sp>
        <p:nvSpPr>
          <p:cNvPr id="4" name="Rectangle 4"/>
          <p:cNvSpPr>
            <a:spLocks noChangeArrowheads="1"/>
          </p:cNvSpPr>
          <p:nvPr/>
        </p:nvSpPr>
        <p:spPr bwMode="blackWhite">
          <a:xfrm>
            <a:off x="3124200" y="3442377"/>
            <a:ext cx="4167807" cy="150169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interface </a:t>
            </a:r>
            <a:r>
              <a:rPr lang="en-US" sz="1800" dirty="0" err="1" smtClean="0">
                <a:latin typeface="Consolas" pitchFamily="49" charset="0"/>
                <a:cs typeface="Consolas" pitchFamily="49" charset="0"/>
              </a:rPr>
              <a:t>ISequenceItem</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char Symbol { get;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string Name { get;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7" name="TextBox 6"/>
          <p:cNvSpPr txBox="1"/>
          <p:nvPr/>
        </p:nvSpPr>
        <p:spPr>
          <a:xfrm>
            <a:off x="685800" y="3594777"/>
            <a:ext cx="2514600" cy="1200329"/>
          </a:xfrm>
          <a:prstGeom prst="rect">
            <a:avLst/>
          </a:prstGeom>
          <a:noFill/>
        </p:spPr>
        <p:txBody>
          <a:bodyPr wrap="square" rtlCol="0">
            <a:spAutoFit/>
          </a:bodyPr>
          <a:lstStyle/>
          <a:p>
            <a:r>
              <a:rPr lang="en-US" dirty="0" smtClean="0">
                <a:latin typeface="Arial" pitchFamily="34" charset="0"/>
                <a:cs typeface="Arial" pitchFamily="34" charset="0"/>
              </a:rPr>
              <a:t>scope of declared properties and methods is always implied to be </a:t>
            </a:r>
            <a:r>
              <a:rPr lang="en-US" dirty="0" smtClean="0">
                <a:solidFill>
                  <a:schemeClr val="accent2"/>
                </a:solidFill>
                <a:latin typeface="Consolas" pitchFamily="49" charset="0"/>
                <a:cs typeface="Consolas" pitchFamily="49" charset="0"/>
              </a:rPr>
              <a:t>public</a:t>
            </a:r>
            <a:endParaRPr lang="en-US" dirty="0">
              <a:solidFill>
                <a:schemeClr val="accent2"/>
              </a:solidFill>
              <a:latin typeface="Consolas" pitchFamily="49" charset="0"/>
              <a:cs typeface="Consolas" pitchFamily="49" charset="0"/>
            </a:endParaRPr>
          </a:p>
        </p:txBody>
      </p:sp>
      <p:sp>
        <p:nvSpPr>
          <p:cNvPr id="8" name="TextBox 7"/>
          <p:cNvSpPr txBox="1"/>
          <p:nvPr/>
        </p:nvSpPr>
        <p:spPr>
          <a:xfrm>
            <a:off x="3505200" y="5096470"/>
            <a:ext cx="4648200" cy="923330"/>
          </a:xfrm>
          <a:prstGeom prst="rect">
            <a:avLst/>
          </a:prstGeom>
          <a:noFill/>
        </p:spPr>
        <p:txBody>
          <a:bodyPr wrap="square" rtlCol="0">
            <a:spAutoFit/>
          </a:bodyPr>
          <a:lstStyle/>
          <a:p>
            <a:r>
              <a:rPr lang="en-US" dirty="0" smtClean="0">
                <a:latin typeface="Arial" pitchFamily="34" charset="0"/>
                <a:cs typeface="Arial" pitchFamily="34" charset="0"/>
              </a:rPr>
              <a:t>interfaces are by definition </a:t>
            </a:r>
            <a:r>
              <a:rPr lang="en-US" i="1" dirty="0" smtClean="0">
                <a:latin typeface="Arial" pitchFamily="34" charset="0"/>
                <a:cs typeface="Arial" pitchFamily="34" charset="0"/>
              </a:rPr>
              <a:t>abstract</a:t>
            </a:r>
            <a:r>
              <a:rPr lang="en-US" dirty="0" smtClean="0">
                <a:latin typeface="Arial" pitchFamily="34" charset="0"/>
                <a:cs typeface="Arial" pitchFamily="34" charset="0"/>
              </a:rPr>
              <a:t> – no behavior is ever defined by the interface – it is a specification only</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Visual Studio</a:t>
            </a:r>
            <a:endParaRPr lang="en-US" dirty="0"/>
          </a:p>
        </p:txBody>
      </p:sp>
      <p:sp>
        <p:nvSpPr>
          <p:cNvPr id="3" name="Content Placeholder 2"/>
          <p:cNvSpPr>
            <a:spLocks noGrp="1"/>
          </p:cNvSpPr>
          <p:nvPr>
            <p:ph idx="1"/>
          </p:nvPr>
        </p:nvSpPr>
        <p:spPr/>
        <p:txBody>
          <a:bodyPr/>
          <a:lstStyle/>
          <a:p>
            <a:r>
              <a:rPr lang="en-US" dirty="0" smtClean="0"/>
              <a:t>Visual Studio is Microsoft's Development Environment</a:t>
            </a:r>
          </a:p>
          <a:p>
            <a:pPr lvl="1"/>
            <a:r>
              <a:rPr lang="en-US" dirty="0" smtClean="0"/>
              <a:t>complete development tool in one package</a:t>
            </a:r>
          </a:p>
          <a:p>
            <a:pPr lvl="1"/>
            <a:r>
              <a:rPr lang="en-US" dirty="0" smtClean="0"/>
              <a:t>supports variety of languages and targets</a:t>
            </a:r>
          </a:p>
        </p:txBody>
      </p:sp>
      <p:pic>
        <p:nvPicPr>
          <p:cNvPr id="4" name="Picture 2"/>
          <p:cNvPicPr>
            <a:picLocks noChangeAspect="1" noChangeArrowheads="1"/>
          </p:cNvPicPr>
          <p:nvPr/>
        </p:nvPicPr>
        <p:blipFill>
          <a:blip r:embed="rId3" cstate="print"/>
          <a:srcRect/>
          <a:stretch>
            <a:fillRect/>
          </a:stretch>
        </p:blipFill>
        <p:spPr bwMode="auto">
          <a:xfrm>
            <a:off x="2514600" y="3200400"/>
            <a:ext cx="4359166" cy="3200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Interfaces</a:t>
            </a:r>
            <a:endParaRPr lang="en-US" dirty="0"/>
          </a:p>
        </p:txBody>
      </p:sp>
      <p:sp>
        <p:nvSpPr>
          <p:cNvPr id="3" name="Content Placeholder 2"/>
          <p:cNvSpPr>
            <a:spLocks noGrp="1"/>
          </p:cNvSpPr>
          <p:nvPr>
            <p:ph idx="1"/>
          </p:nvPr>
        </p:nvSpPr>
        <p:spPr>
          <a:xfrm>
            <a:off x="457200" y="1600200"/>
            <a:ext cx="8229600" cy="1219200"/>
          </a:xfrm>
        </p:spPr>
        <p:txBody>
          <a:bodyPr/>
          <a:lstStyle/>
          <a:p>
            <a:r>
              <a:rPr lang="en-US" dirty="0" smtClean="0"/>
              <a:t>Classes can implement multiple interfaces</a:t>
            </a:r>
          </a:p>
          <a:p>
            <a:pPr lvl="1"/>
            <a:r>
              <a:rPr lang="en-US" dirty="0" smtClean="0"/>
              <a:t>must provide complete implementation</a:t>
            </a:r>
          </a:p>
        </p:txBody>
      </p:sp>
      <p:sp>
        <p:nvSpPr>
          <p:cNvPr id="4" name="Rectangle 4"/>
          <p:cNvSpPr>
            <a:spLocks noChangeArrowheads="1"/>
          </p:cNvSpPr>
          <p:nvPr/>
        </p:nvSpPr>
        <p:spPr bwMode="blackWhite">
          <a:xfrm>
            <a:off x="381000" y="2667000"/>
            <a:ext cx="4167807" cy="1501693"/>
          </a:xfrm>
          <a:prstGeom prst="rect">
            <a:avLst/>
          </a:prstGeom>
          <a:ln>
            <a:prstDash val="sysDash"/>
            <a:headEnd/>
            <a:tailEnd/>
          </a:ln>
        </p:spPr>
        <p:style>
          <a:lnRef idx="1">
            <a:schemeClr val="accent5"/>
          </a:lnRef>
          <a:fillRef idx="2">
            <a:schemeClr val="accent5"/>
          </a:fillRef>
          <a:effectRef idx="1">
            <a:schemeClr val="accent5"/>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tx1"/>
                </a:solidFill>
                <a:latin typeface="Consolas" pitchFamily="49" charset="0"/>
                <a:cs typeface="Consolas" pitchFamily="49" charset="0"/>
              </a:rPr>
              <a:t>public </a:t>
            </a:r>
            <a:r>
              <a:rPr lang="en-US" sz="1800" dirty="0" smtClean="0">
                <a:solidFill>
                  <a:schemeClr val="tx1"/>
                </a:solidFill>
                <a:latin typeface="Consolas" pitchFamily="49" charset="0"/>
                <a:cs typeface="Consolas" pitchFamily="49" charset="0"/>
              </a:rPr>
              <a:t>interface</a:t>
            </a:r>
            <a:r>
              <a:rPr lang="en-US" sz="1800" dirty="0" smtClean="0">
                <a:solidFill>
                  <a:schemeClr val="accent2"/>
                </a:solidFill>
                <a:latin typeface="Consolas" pitchFamily="49" charset="0"/>
                <a:cs typeface="Consolas" pitchFamily="49" charset="0"/>
              </a:rPr>
              <a:t> </a:t>
            </a:r>
            <a:r>
              <a:rPr lang="en-US" sz="1800" dirty="0" err="1" smtClean="0">
                <a:latin typeface="Consolas" pitchFamily="49" charset="0"/>
                <a:cs typeface="Consolas" pitchFamily="49" charset="0"/>
              </a:rPr>
              <a:t>ISequenceItem</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char Symbol { get;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string Name { get;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5" name="Rectangle 4"/>
          <p:cNvSpPr>
            <a:spLocks noChangeArrowheads="1"/>
          </p:cNvSpPr>
          <p:nvPr/>
        </p:nvSpPr>
        <p:spPr bwMode="blackWhite">
          <a:xfrm>
            <a:off x="1143000" y="3797758"/>
            <a:ext cx="5814091" cy="176484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 </a:t>
            </a:r>
            <a:r>
              <a:rPr lang="en-US" sz="1800" dirty="0" smtClean="0">
                <a:latin typeface="Consolas" pitchFamily="49" charset="0"/>
                <a:cs typeface="Consolas" pitchFamily="49" charset="0"/>
              </a:rPr>
              <a:t>Nucleotide : </a:t>
            </a:r>
            <a:r>
              <a:rPr lang="en-US" sz="1800" dirty="0" err="1" smtClean="0">
                <a:latin typeface="Consolas" pitchFamily="49" charset="0"/>
                <a:cs typeface="Consolas" pitchFamily="49" charset="0"/>
              </a:rPr>
              <a:t>ISequenceItem</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public char Symbol { get; private set;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string Name { get; private set; }</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9" name="Rectangle 8"/>
          <p:cNvSpPr>
            <a:spLocks noChangeArrowheads="1"/>
          </p:cNvSpPr>
          <p:nvPr/>
        </p:nvSpPr>
        <p:spPr bwMode="blackWhite">
          <a:xfrm>
            <a:off x="1958309" y="4178758"/>
            <a:ext cx="5814091" cy="176484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 </a:t>
            </a:r>
            <a:r>
              <a:rPr lang="en-US" sz="1800" dirty="0" err="1" smtClean="0">
                <a:latin typeface="Consolas" pitchFamily="49" charset="0"/>
                <a:cs typeface="Consolas" pitchFamily="49" charset="0"/>
              </a:rPr>
              <a:t>AminoAcid</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ISequenceItem</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public char Symbol { get; private set;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string Name { get; private set; }</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6" name="Rectangle 5"/>
          <p:cNvSpPr>
            <a:spLocks noChangeArrowheads="1"/>
          </p:cNvSpPr>
          <p:nvPr/>
        </p:nvSpPr>
        <p:spPr bwMode="blackWhite">
          <a:xfrm>
            <a:off x="2362200" y="4648200"/>
            <a:ext cx="6573915" cy="176484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smtClean="0">
                <a:solidFill>
                  <a:schemeClr val="accent2"/>
                </a:solidFill>
                <a:latin typeface="Consolas" pitchFamily="49" charset="0"/>
                <a:cs typeface="Consolas" pitchFamily="49" charset="0"/>
              </a:rPr>
              <a:t>public </a:t>
            </a:r>
            <a:r>
              <a:rPr lang="en-US" sz="1800" dirty="0" smtClean="0">
                <a:solidFill>
                  <a:schemeClr val="accent2"/>
                </a:solidFill>
                <a:latin typeface="Consolas" pitchFamily="49" charset="0"/>
                <a:cs typeface="Consolas" pitchFamily="49" charset="0"/>
              </a:rPr>
              <a:t>class </a:t>
            </a:r>
            <a:r>
              <a:rPr lang="en-US" sz="1800" dirty="0" smtClean="0">
                <a:latin typeface="Consolas" pitchFamily="49" charset="0"/>
                <a:cs typeface="Consolas" pitchFamily="49" charset="0"/>
              </a:rPr>
              <a:t>Protein : </a:t>
            </a:r>
            <a:r>
              <a:rPr lang="en-US" sz="1800" dirty="0" err="1" smtClean="0">
                <a:latin typeface="Consolas" pitchFamily="49" charset="0"/>
                <a:cs typeface="Consolas" pitchFamily="49" charset="0"/>
              </a:rPr>
              <a:t>ISequenceItem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IComparable</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public char Symbol { get; private set;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public string Name { get; private set; }</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Interfaces</a:t>
            </a:r>
            <a:endParaRPr lang="en-US" dirty="0"/>
          </a:p>
        </p:txBody>
      </p:sp>
      <p:sp>
        <p:nvSpPr>
          <p:cNvPr id="3" name="Content Placeholder 2"/>
          <p:cNvSpPr>
            <a:spLocks noGrp="1"/>
          </p:cNvSpPr>
          <p:nvPr>
            <p:ph idx="1"/>
          </p:nvPr>
        </p:nvSpPr>
        <p:spPr>
          <a:xfrm>
            <a:off x="457200" y="1600200"/>
            <a:ext cx="8229600" cy="1447800"/>
          </a:xfrm>
        </p:spPr>
        <p:txBody>
          <a:bodyPr/>
          <a:lstStyle/>
          <a:p>
            <a:r>
              <a:rPr lang="en-US" dirty="0" smtClean="0"/>
              <a:t>Code can test for interface implementation</a:t>
            </a:r>
          </a:p>
          <a:p>
            <a:pPr lvl="1"/>
            <a:r>
              <a:rPr lang="en-US" dirty="0" smtClean="0"/>
              <a:t>use the </a:t>
            </a:r>
            <a:r>
              <a:rPr lang="en-US" dirty="0" smtClean="0">
                <a:solidFill>
                  <a:schemeClr val="accent2"/>
                </a:solidFill>
                <a:latin typeface="Consolas" pitchFamily="49" charset="0"/>
                <a:cs typeface="Consolas" pitchFamily="49" charset="0"/>
              </a:rPr>
              <a:t>as</a:t>
            </a:r>
            <a:r>
              <a:rPr lang="en-US" dirty="0" smtClean="0"/>
              <a:t> keyword, or as deliberate cast</a:t>
            </a:r>
            <a:r>
              <a:rPr lang="en-US" baseline="30000" dirty="0" smtClean="0"/>
              <a:t>[1]</a:t>
            </a:r>
            <a:endParaRPr lang="en-US" baseline="30000" dirty="0"/>
          </a:p>
        </p:txBody>
      </p:sp>
      <p:sp>
        <p:nvSpPr>
          <p:cNvPr id="4" name="Rectangle 5"/>
          <p:cNvSpPr>
            <a:spLocks noChangeArrowheads="1"/>
          </p:cNvSpPr>
          <p:nvPr/>
        </p:nvSpPr>
        <p:spPr bwMode="blackWhite">
          <a:xfrm>
            <a:off x="990600" y="3048000"/>
            <a:ext cx="7162800" cy="229114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err="1" smtClean="0">
                <a:latin typeface="Consolas" pitchFamily="49" charset="0"/>
                <a:cs typeface="Consolas" pitchFamily="49" charset="0"/>
              </a:rPr>
              <a:t>bool</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AreSame</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ISequenceItem</a:t>
            </a:r>
            <a:r>
              <a:rPr lang="en-US" sz="1800" dirty="0" smtClean="0">
                <a:latin typeface="Consolas" pitchFamily="49" charset="0"/>
                <a:cs typeface="Consolas" pitchFamily="49" charset="0"/>
              </a:rPr>
              <a:t> item, Nucleotide </a:t>
            </a:r>
            <a:r>
              <a:rPr lang="en-US" sz="1800" dirty="0" err="1" smtClean="0">
                <a:latin typeface="Consolas" pitchFamily="49" charset="0"/>
                <a:cs typeface="Consolas" pitchFamily="49" charset="0"/>
              </a:rPr>
              <a:t>nctide</a:t>
            </a:r>
            <a:r>
              <a:rPr lang="en-US" sz="1800" dirty="0" smtClean="0">
                <a:latin typeface="Consolas" pitchFamily="49" charset="0"/>
                <a:cs typeface="Consolas" pitchFamily="49" charset="0"/>
              </a:rPr>
              <a:t>)</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err="1" smtClean="0">
                <a:solidFill>
                  <a:schemeClr val="accent2"/>
                </a:solidFill>
                <a:latin typeface="Consolas" pitchFamily="49" charset="0"/>
                <a:cs typeface="Consolas" pitchFamily="49" charset="0"/>
              </a:rPr>
              <a:t>IComparable</a:t>
            </a:r>
            <a:r>
              <a:rPr lang="en-US" dirty="0" smtClean="0">
                <a:solidFill>
                  <a:schemeClr val="accent2"/>
                </a:solidFill>
                <a:latin typeface="Consolas" pitchFamily="49" charset="0"/>
                <a:cs typeface="Consolas" pitchFamily="49" charset="0"/>
              </a:rPr>
              <a:t> compare = item as </a:t>
            </a:r>
            <a:r>
              <a:rPr lang="en-US" dirty="0" err="1" smtClean="0">
                <a:solidFill>
                  <a:schemeClr val="accent2"/>
                </a:solidFill>
                <a:latin typeface="Consolas" pitchFamily="49" charset="0"/>
                <a:cs typeface="Consolas" pitchFamily="49" charset="0"/>
              </a:rPr>
              <a:t>IComparable</a:t>
            </a: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   if (compare != null)</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compare.CompareTo</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nctide</a:t>
            </a:r>
            <a:r>
              <a:rPr lang="en-US" dirty="0" smtClean="0">
                <a:latin typeface="Consolas" pitchFamily="49" charset="0"/>
                <a:cs typeface="Consolas" pitchFamily="49" charset="0"/>
              </a:rPr>
              <a:t>) == 0;</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title"/>
          </p:nvPr>
        </p:nvSpPr>
        <p:spPr/>
        <p:txBody>
          <a:bodyPr/>
          <a:lstStyle/>
          <a:p>
            <a:r>
              <a:rPr lang="en-US" dirty="0" smtClean="0"/>
              <a:t>Starting a Program</a:t>
            </a:r>
            <a:endParaRPr lang="en-US" dirty="0"/>
          </a:p>
        </p:txBody>
      </p:sp>
      <p:sp>
        <p:nvSpPr>
          <p:cNvPr id="307204" name="Rectangle 4"/>
          <p:cNvSpPr>
            <a:spLocks noGrp="1" noChangeArrowheads="1"/>
          </p:cNvSpPr>
          <p:nvPr>
            <p:ph type="body" idx="1"/>
          </p:nvPr>
        </p:nvSpPr>
        <p:spPr>
          <a:xfrm>
            <a:off x="304800" y="1600200"/>
            <a:ext cx="8686800" cy="2209800"/>
          </a:xfrm>
        </p:spPr>
        <p:txBody>
          <a:bodyPr>
            <a:normAutofit/>
          </a:bodyPr>
          <a:lstStyle/>
          <a:p>
            <a:pPr>
              <a:buClr>
                <a:schemeClr val="tx1"/>
              </a:buClr>
            </a:pPr>
            <a:r>
              <a:rPr lang="en-US" b="1" dirty="0">
                <a:solidFill>
                  <a:schemeClr val="accent2"/>
                </a:solidFill>
                <a:latin typeface="Courier New" pitchFamily="49" charset="0"/>
              </a:rPr>
              <a:t>Main</a:t>
            </a:r>
            <a:r>
              <a:rPr lang="en-US" dirty="0"/>
              <a:t> method is the application entry point</a:t>
            </a:r>
          </a:p>
          <a:p>
            <a:pPr lvl="1">
              <a:buClr>
                <a:schemeClr val="tx1"/>
              </a:buClr>
            </a:pPr>
            <a:r>
              <a:rPr lang="en-US" dirty="0"/>
              <a:t>must be </a:t>
            </a:r>
            <a:r>
              <a:rPr lang="en-US" b="1" dirty="0">
                <a:latin typeface="Consolas" pitchFamily="49" charset="0"/>
                <a:cs typeface="Consolas" pitchFamily="49" charset="0"/>
              </a:rPr>
              <a:t>static </a:t>
            </a:r>
            <a:r>
              <a:rPr lang="en-US" dirty="0"/>
              <a:t>method of some </a:t>
            </a:r>
            <a:r>
              <a:rPr lang="en-US" dirty="0" smtClean="0"/>
              <a:t>class</a:t>
            </a:r>
          </a:p>
          <a:p>
            <a:pPr lvl="1">
              <a:buClr>
                <a:schemeClr val="tx1"/>
              </a:buClr>
            </a:pPr>
            <a:r>
              <a:rPr lang="en-US" dirty="0" smtClean="0"/>
              <a:t>optional </a:t>
            </a:r>
            <a:r>
              <a:rPr lang="en-US" b="1" dirty="0" smtClean="0">
                <a:latin typeface="Consolas" pitchFamily="49" charset="0"/>
                <a:cs typeface="Consolas" pitchFamily="49" charset="0"/>
              </a:rPr>
              <a:t>string[]</a:t>
            </a:r>
            <a:r>
              <a:rPr lang="en-US" dirty="0" smtClean="0"/>
              <a:t> parameter for command line</a:t>
            </a:r>
          </a:p>
          <a:p>
            <a:pPr lvl="1">
              <a:buClr>
                <a:schemeClr val="tx1"/>
              </a:buClr>
            </a:pPr>
            <a:r>
              <a:rPr lang="en-US" dirty="0" smtClean="0"/>
              <a:t>can return optional </a:t>
            </a:r>
            <a:r>
              <a:rPr lang="en-US" b="1" dirty="0" err="1" smtClean="0">
                <a:latin typeface="Consolas" pitchFamily="49" charset="0"/>
                <a:cs typeface="Consolas" pitchFamily="49" charset="0"/>
              </a:rPr>
              <a:t>int</a:t>
            </a:r>
            <a:r>
              <a:rPr lang="en-US" dirty="0" smtClean="0"/>
              <a:t> result for return code</a:t>
            </a:r>
          </a:p>
          <a:p>
            <a:pPr lvl="1">
              <a:buClr>
                <a:schemeClr val="tx1"/>
              </a:buClr>
            </a:pPr>
            <a:r>
              <a:rPr lang="en-US" dirty="0" smtClean="0"/>
              <a:t>program generally terminates when method returns</a:t>
            </a:r>
            <a:endParaRPr lang="en-US" dirty="0"/>
          </a:p>
        </p:txBody>
      </p:sp>
      <p:sp>
        <p:nvSpPr>
          <p:cNvPr id="307205" name="Rectangle 5"/>
          <p:cNvSpPr>
            <a:spLocks noChangeArrowheads="1"/>
          </p:cNvSpPr>
          <p:nvPr/>
        </p:nvSpPr>
        <p:spPr bwMode="blackWhite">
          <a:xfrm>
            <a:off x="2209800" y="3962400"/>
            <a:ext cx="6096000" cy="20279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internal class Program</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static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a:t>
            </a:r>
            <a:r>
              <a:rPr lang="en-US" sz="1800" dirty="0" smtClean="0">
                <a:solidFill>
                  <a:schemeClr val="accent2"/>
                </a:solidFill>
                <a:latin typeface="Consolas" pitchFamily="49" charset="0"/>
                <a:cs typeface="Consolas" pitchFamily="49" charset="0"/>
              </a:rPr>
              <a:t>Main</a:t>
            </a:r>
            <a:r>
              <a:rPr lang="en-US" sz="1800" dirty="0" smtClean="0">
                <a:latin typeface="Consolas" pitchFamily="49" charset="0"/>
                <a:cs typeface="Consolas" pitchFamily="49" charset="0"/>
              </a:rPr>
              <a:t>(string[] </a:t>
            </a:r>
            <a:r>
              <a:rPr lang="en-US" sz="1800" dirty="0" err="1" smtClean="0">
                <a:latin typeface="Consolas" pitchFamily="49" charset="0"/>
                <a:cs typeface="Consolas" pitchFamily="49" charset="0"/>
              </a:rPr>
              <a:t>args</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
        <p:nvSpPr>
          <p:cNvPr id="5" name="TextBox 4"/>
          <p:cNvSpPr txBox="1"/>
          <p:nvPr/>
        </p:nvSpPr>
        <p:spPr>
          <a:xfrm>
            <a:off x="152400" y="3962400"/>
            <a:ext cx="1981200" cy="646331"/>
          </a:xfrm>
          <a:prstGeom prst="rect">
            <a:avLst/>
          </a:prstGeom>
          <a:noFill/>
        </p:spPr>
        <p:txBody>
          <a:bodyPr wrap="square" rtlCol="0">
            <a:spAutoFit/>
          </a:bodyPr>
          <a:lstStyle/>
          <a:p>
            <a:r>
              <a:rPr lang="en-US" dirty="0" smtClean="0">
                <a:latin typeface="Arial" pitchFamily="34" charset="0"/>
                <a:cs typeface="Arial" pitchFamily="34" charset="0"/>
              </a:rPr>
              <a:t>any visibility scope is allowed</a:t>
            </a:r>
            <a:endParaRPr lang="en-US" dirty="0">
              <a:latin typeface="Arial" pitchFamily="34" charset="0"/>
              <a:cs typeface="Arial" pitchFamily="34" charset="0"/>
            </a:endParaRPr>
          </a:p>
        </p:txBody>
      </p:sp>
      <p:cxnSp>
        <p:nvCxnSpPr>
          <p:cNvPr id="7" name="Straight Arrow Connector 6"/>
          <p:cNvCxnSpPr/>
          <p:nvPr/>
        </p:nvCxnSpPr>
        <p:spPr>
          <a:xfrm>
            <a:off x="1752600" y="4191000"/>
            <a:ext cx="60687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Styles</a:t>
            </a:r>
            <a:endParaRPr lang="en-US" dirty="0"/>
          </a:p>
        </p:txBody>
      </p:sp>
      <p:sp>
        <p:nvSpPr>
          <p:cNvPr id="3" name="Content Placeholder 2"/>
          <p:cNvSpPr>
            <a:spLocks noGrp="1"/>
          </p:cNvSpPr>
          <p:nvPr>
            <p:ph idx="1"/>
          </p:nvPr>
        </p:nvSpPr>
        <p:spPr>
          <a:xfrm>
            <a:off x="457200" y="1600200"/>
            <a:ext cx="8229600" cy="685800"/>
          </a:xfrm>
        </p:spPr>
        <p:txBody>
          <a:bodyPr/>
          <a:lstStyle/>
          <a:p>
            <a:r>
              <a:rPr lang="en-US" dirty="0" smtClean="0"/>
              <a:t>.NET enables several different application types</a:t>
            </a:r>
          </a:p>
        </p:txBody>
      </p:sp>
      <p:graphicFrame>
        <p:nvGraphicFramePr>
          <p:cNvPr id="9" name="Diagram 8"/>
          <p:cNvGraphicFramePr/>
          <p:nvPr/>
        </p:nvGraphicFramePr>
        <p:xfrm>
          <a:off x="1219200" y="2286000"/>
          <a:ext cx="6477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Applications</a:t>
            </a:r>
            <a:endParaRPr lang="en-US" dirty="0"/>
          </a:p>
        </p:txBody>
      </p:sp>
      <p:sp>
        <p:nvSpPr>
          <p:cNvPr id="3" name="Content Placeholder 2"/>
          <p:cNvSpPr>
            <a:spLocks noGrp="1"/>
          </p:cNvSpPr>
          <p:nvPr>
            <p:ph idx="1"/>
          </p:nvPr>
        </p:nvSpPr>
        <p:spPr/>
        <p:txBody>
          <a:bodyPr/>
          <a:lstStyle/>
          <a:p>
            <a:r>
              <a:rPr lang="en-US" dirty="0" smtClean="0"/>
              <a:t>Console apps are executed from command line</a:t>
            </a:r>
          </a:p>
          <a:p>
            <a:pPr lvl="1"/>
            <a:r>
              <a:rPr lang="en-US" dirty="0" smtClean="0"/>
              <a:t>great for simple execution or scripting</a:t>
            </a:r>
          </a:p>
          <a:p>
            <a:pPr lvl="1"/>
            <a:r>
              <a:rPr lang="en-US" dirty="0" smtClean="0"/>
              <a:t>share terminal window input and output</a:t>
            </a:r>
          </a:p>
          <a:p>
            <a:pPr lvl="1"/>
            <a:r>
              <a:rPr lang="en-US" dirty="0" smtClean="0"/>
              <a:t>interact with user through static </a:t>
            </a:r>
            <a:r>
              <a:rPr lang="en-US" b="1" dirty="0" err="1" smtClean="0">
                <a:solidFill>
                  <a:schemeClr val="accent6"/>
                </a:solidFill>
                <a:latin typeface="Consolas" pitchFamily="49" charset="0"/>
                <a:cs typeface="Consolas" pitchFamily="49" charset="0"/>
              </a:rPr>
              <a:t>System.Console</a:t>
            </a:r>
            <a:r>
              <a:rPr lang="en-US" dirty="0" smtClean="0"/>
              <a:t> class</a:t>
            </a:r>
            <a:endParaRPr lang="en-US" dirty="0"/>
          </a:p>
        </p:txBody>
      </p:sp>
      <p:sp>
        <p:nvSpPr>
          <p:cNvPr id="4" name="Rectangle 5"/>
          <p:cNvSpPr>
            <a:spLocks noChangeArrowheads="1"/>
          </p:cNvSpPr>
          <p:nvPr/>
        </p:nvSpPr>
        <p:spPr bwMode="blackWhite">
          <a:xfrm>
            <a:off x="1066800" y="3352800"/>
            <a:ext cx="6553200" cy="28174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using System;</a:t>
            </a:r>
          </a:p>
          <a:p>
            <a:pPr marL="9525" indent="-9525" defTabSz="960438">
              <a:lnSpc>
                <a:spcPct val="95000"/>
              </a:lnSpc>
              <a:tabLst>
                <a:tab pos="1143000" algn="l"/>
                <a:tab pos="1485900" algn="l"/>
                <a:tab pos="1828800" algn="l"/>
                <a:tab pos="2228850" algn="l"/>
              </a:tabLst>
            </a:pPr>
            <a:endParaRPr lang="en-US" sz="1800"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class Program</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static void </a:t>
            </a:r>
            <a:r>
              <a:rPr lang="en-US" sz="1800" dirty="0" smtClean="0">
                <a:solidFill>
                  <a:schemeClr val="accent2"/>
                </a:solidFill>
                <a:latin typeface="Consolas" pitchFamily="49" charset="0"/>
                <a:cs typeface="Consolas" pitchFamily="49" charset="0"/>
              </a:rPr>
              <a:t>Main</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r>
              <a:rPr lang="en-US" sz="1800" dirty="0" err="1" smtClean="0">
                <a:solidFill>
                  <a:schemeClr val="accent6"/>
                </a:solidFill>
                <a:latin typeface="Consolas" pitchFamily="49" charset="0"/>
                <a:cs typeface="Consolas" pitchFamily="49" charset="0"/>
              </a:rPr>
              <a:t>Console.WriteLine</a:t>
            </a:r>
            <a:r>
              <a:rPr lang="en-US" sz="1800" dirty="0" smtClean="0">
                <a:latin typeface="Consolas" pitchFamily="49" charset="0"/>
                <a:cs typeface="Consolas" pitchFamily="49" charset="0"/>
              </a:rPr>
              <a:t>("</a:t>
            </a:r>
            <a:r>
              <a:rPr lang="en-US" dirty="0" smtClean="0">
                <a:latin typeface="Consolas" pitchFamily="49" charset="0"/>
                <a:cs typeface="Consolas" pitchFamily="49" charset="0"/>
              </a:rPr>
              <a:t>The time is {0}</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sz="1800" dirty="0" smtClean="0">
                <a:latin typeface="Consolas" pitchFamily="49" charset="0"/>
                <a:cs typeface="Consolas" pitchFamily="49" charset="0"/>
              </a:rPr>
              <a:t> </a:t>
            </a:r>
            <a:r>
              <a:rPr lang="en-US" dirty="0" err="1" smtClean="0">
                <a:latin typeface="Consolas" pitchFamily="49" charset="0"/>
                <a:cs typeface="Consolas" pitchFamily="49" charset="0"/>
              </a:rPr>
              <a:t>DateTime.Now.ToString</a:t>
            </a:r>
            <a:r>
              <a:rPr lang="en-US" dirty="0" smtClean="0">
                <a:latin typeface="Consolas" pitchFamily="49" charset="0"/>
                <a:cs typeface="Consolas" pitchFamily="49" charset="0"/>
              </a:rPr>
              <a:t>());</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class</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err="1" smtClean="0">
                <a:solidFill>
                  <a:schemeClr val="accent6"/>
                </a:solidFill>
                <a:latin typeface="Consolas" pitchFamily="49" charset="0"/>
                <a:cs typeface="Consolas" pitchFamily="49" charset="0"/>
              </a:rPr>
              <a:t>System.Console</a:t>
            </a:r>
            <a:r>
              <a:rPr lang="en-US" dirty="0" smtClean="0"/>
              <a:t> is a </a:t>
            </a:r>
            <a:r>
              <a:rPr lang="en-US" b="1" dirty="0" smtClean="0">
                <a:solidFill>
                  <a:schemeClr val="accent6"/>
                </a:solidFill>
                <a:latin typeface="Consolas" pitchFamily="49" charset="0"/>
                <a:cs typeface="Consolas" pitchFamily="49" charset="0"/>
              </a:rPr>
              <a:t>static</a:t>
            </a:r>
            <a:r>
              <a:rPr lang="en-US" dirty="0" smtClean="0"/>
              <a:t> class</a:t>
            </a:r>
          </a:p>
          <a:p>
            <a:pPr lvl="1"/>
            <a:r>
              <a:rPr lang="en-US" dirty="0" smtClean="0"/>
              <a:t>cannot create an instance of class (compiler enforced)</a:t>
            </a:r>
          </a:p>
          <a:p>
            <a:pPr lvl="1"/>
            <a:r>
              <a:rPr lang="en-US" dirty="0" smtClean="0"/>
              <a:t>all methods and properties are static</a:t>
            </a:r>
            <a:endParaRPr lang="en-US" dirty="0"/>
          </a:p>
        </p:txBody>
      </p:sp>
      <p:sp>
        <p:nvSpPr>
          <p:cNvPr id="5" name="Rectangle 4"/>
          <p:cNvSpPr/>
          <p:nvPr/>
        </p:nvSpPr>
        <p:spPr>
          <a:xfrm>
            <a:off x="1143000" y="2895600"/>
            <a:ext cx="64770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public </a:t>
            </a:r>
            <a:r>
              <a:rPr lang="en-US" dirty="0" smtClean="0">
                <a:solidFill>
                  <a:schemeClr val="accent6"/>
                </a:solidFill>
                <a:latin typeface="Consolas" pitchFamily="49" charset="0"/>
                <a:cs typeface="Consolas" pitchFamily="49" charset="0"/>
              </a:rPr>
              <a:t>static</a:t>
            </a:r>
            <a:r>
              <a:rPr lang="en-US" dirty="0" smtClean="0">
                <a:latin typeface="Consolas" pitchFamily="49" charset="0"/>
                <a:cs typeface="Consolas" pitchFamily="49" charset="0"/>
              </a:rPr>
              <a:t> class Console</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public static void Write(string value);</a:t>
            </a:r>
          </a:p>
          <a:p>
            <a:r>
              <a:rPr lang="en-US" dirty="0" smtClean="0">
                <a:latin typeface="Consolas" pitchFamily="49" charset="0"/>
                <a:cs typeface="Consolas" pitchFamily="49" charset="0"/>
              </a:rPr>
              <a:t>   public static void </a:t>
            </a:r>
            <a:r>
              <a:rPr lang="en-US" dirty="0" err="1" smtClean="0">
                <a:latin typeface="Consolas" pitchFamily="49" charset="0"/>
                <a:cs typeface="Consolas" pitchFamily="49" charset="0"/>
              </a:rPr>
              <a:t>WriteLine</a:t>
            </a:r>
            <a:r>
              <a:rPr lang="en-US" dirty="0" smtClean="0">
                <a:latin typeface="Consolas" pitchFamily="49" charset="0"/>
                <a:cs typeface="Consolas" pitchFamily="49" charset="0"/>
              </a:rPr>
              <a:t>(string value);</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   public static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Read();</a:t>
            </a:r>
          </a:p>
          <a:p>
            <a:r>
              <a:rPr lang="en-US" dirty="0" smtClean="0">
                <a:latin typeface="Consolas" pitchFamily="49" charset="0"/>
                <a:cs typeface="Consolas" pitchFamily="49" charset="0"/>
              </a:rPr>
              <a:t>   public static </a:t>
            </a:r>
            <a:r>
              <a:rPr lang="en-US" dirty="0" err="1" smtClean="0">
                <a:latin typeface="Consolas" pitchFamily="49" charset="0"/>
                <a:cs typeface="Consolas" pitchFamily="49" charset="0"/>
              </a:rPr>
              <a:t>ConsoleKeyInfo</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ReadKey</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public static string </a:t>
            </a:r>
            <a:r>
              <a:rPr lang="en-US" dirty="0" err="1" smtClean="0">
                <a:latin typeface="Consolas" pitchFamily="49" charset="0"/>
                <a:cs typeface="Consolas" pitchFamily="49" charset="0"/>
              </a:rPr>
              <a:t>ReadLine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p:txBody>
      </p:sp>
      <p:sp>
        <p:nvSpPr>
          <p:cNvPr id="6" name="TextBox 5"/>
          <p:cNvSpPr txBox="1"/>
          <p:nvPr/>
        </p:nvSpPr>
        <p:spPr>
          <a:xfrm>
            <a:off x="990600" y="5791200"/>
            <a:ext cx="7239000" cy="646331"/>
          </a:xfrm>
          <a:prstGeom prst="rect">
            <a:avLst/>
          </a:prstGeom>
          <a:noFill/>
        </p:spPr>
        <p:txBody>
          <a:bodyPr wrap="square" rtlCol="0">
            <a:spAutoFit/>
          </a:bodyPr>
          <a:lstStyle/>
          <a:p>
            <a:r>
              <a:rPr lang="en-US" dirty="0" smtClean="0">
                <a:latin typeface="Arial" pitchFamily="34" charset="0"/>
                <a:cs typeface="Arial" pitchFamily="34" charset="0"/>
              </a:rPr>
              <a:t>has several overloaded static methods and properties used to interact with the console</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Applications</a:t>
            </a:r>
            <a:endParaRPr lang="en-US" dirty="0"/>
          </a:p>
        </p:txBody>
      </p:sp>
      <p:sp>
        <p:nvSpPr>
          <p:cNvPr id="3" name="Content Placeholder 2"/>
          <p:cNvSpPr>
            <a:spLocks noGrp="1"/>
          </p:cNvSpPr>
          <p:nvPr>
            <p:ph idx="1"/>
          </p:nvPr>
        </p:nvSpPr>
        <p:spPr>
          <a:xfrm>
            <a:off x="457200" y="1524000"/>
            <a:ext cx="8229600" cy="838200"/>
          </a:xfrm>
        </p:spPr>
        <p:txBody>
          <a:bodyPr/>
          <a:lstStyle/>
          <a:p>
            <a:r>
              <a:rPr lang="en-US" dirty="0" smtClean="0"/>
              <a:t>Visual Studio ships with two </a:t>
            </a:r>
            <a:r>
              <a:rPr lang="en-US" dirty="0" smtClean="0">
                <a:solidFill>
                  <a:schemeClr val="accent6"/>
                </a:solidFill>
              </a:rPr>
              <a:t>GUI technologies</a:t>
            </a:r>
          </a:p>
        </p:txBody>
      </p:sp>
      <p:graphicFrame>
        <p:nvGraphicFramePr>
          <p:cNvPr id="4" name="Diagram 3"/>
          <p:cNvGraphicFramePr/>
          <p:nvPr/>
        </p:nvGraphicFramePr>
        <p:xfrm>
          <a:off x="304800" y="2133600"/>
          <a:ext cx="8305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code with Libraries</a:t>
            </a:r>
            <a:endParaRPr lang="en-US" dirty="0"/>
          </a:p>
        </p:txBody>
      </p:sp>
      <p:sp>
        <p:nvSpPr>
          <p:cNvPr id="3" name="Content Placeholder 2"/>
          <p:cNvSpPr>
            <a:spLocks noGrp="1"/>
          </p:cNvSpPr>
          <p:nvPr>
            <p:ph idx="1"/>
          </p:nvPr>
        </p:nvSpPr>
        <p:spPr>
          <a:xfrm>
            <a:off x="457200" y="1600200"/>
            <a:ext cx="8229600" cy="2286000"/>
          </a:xfrm>
        </p:spPr>
        <p:txBody>
          <a:bodyPr/>
          <a:lstStyle/>
          <a:p>
            <a:r>
              <a:rPr lang="en-US" dirty="0" smtClean="0"/>
              <a:t>Class Libraries allow common classes to be shared across applications</a:t>
            </a:r>
          </a:p>
          <a:p>
            <a:pPr lvl="1"/>
            <a:r>
              <a:rPr lang="en-US" dirty="0" smtClean="0"/>
              <a:t>Class Library project generates standalone Assembly</a:t>
            </a:r>
          </a:p>
          <a:p>
            <a:pPr lvl="1"/>
            <a:r>
              <a:rPr lang="en-US" b="1" dirty="0" smtClean="0">
                <a:latin typeface="Consolas" pitchFamily="49" charset="0"/>
                <a:cs typeface="Consolas" pitchFamily="49" charset="0"/>
              </a:rPr>
              <a:t>public</a:t>
            </a:r>
            <a:r>
              <a:rPr lang="en-US" dirty="0" smtClean="0"/>
              <a:t> types are visible to all users of the library</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219200" y="3611930"/>
            <a:ext cx="6019800" cy="2941270"/>
          </a:xfrm>
          <a:prstGeom prst="rect">
            <a:avLst/>
          </a:prstGeom>
          <a:noFill/>
          <a:ln w="9525">
            <a:noFill/>
            <a:miter lim="800000"/>
            <a:headEnd/>
            <a:tailEnd/>
          </a:ln>
        </p:spPr>
      </p:pic>
      <p:sp>
        <p:nvSpPr>
          <p:cNvPr id="5" name="Oval 4"/>
          <p:cNvSpPr/>
          <p:nvPr/>
        </p:nvSpPr>
        <p:spPr>
          <a:xfrm>
            <a:off x="2615292" y="4740728"/>
            <a:ext cx="121920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Class Library</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smtClean="0"/>
              <a:t>Class libraries must be </a:t>
            </a:r>
            <a:r>
              <a:rPr lang="en-US" i="1" dirty="0" smtClean="0"/>
              <a:t>referenced</a:t>
            </a:r>
            <a:r>
              <a:rPr lang="en-US" dirty="0" smtClean="0"/>
              <a:t> to be used</a:t>
            </a:r>
          </a:p>
          <a:p>
            <a:pPr lvl="1"/>
            <a:r>
              <a:rPr lang="en-US" dirty="0" smtClean="0"/>
              <a:t>makes public types accessible to program</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266700" y="3961031"/>
            <a:ext cx="3924300" cy="163830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47700" y="3200400"/>
            <a:ext cx="3505200" cy="646331"/>
          </a:xfrm>
          <a:prstGeom prst="rect">
            <a:avLst/>
          </a:prstGeom>
          <a:noFill/>
        </p:spPr>
        <p:txBody>
          <a:bodyPr wrap="square" rtlCol="0">
            <a:spAutoFit/>
          </a:bodyPr>
          <a:lstStyle/>
          <a:p>
            <a:r>
              <a:rPr lang="en-US" dirty="0" smtClean="0">
                <a:latin typeface="Arial" pitchFamily="34" charset="0"/>
                <a:cs typeface="Arial" pitchFamily="34" charset="0"/>
              </a:rPr>
              <a:t>Right-click on </a:t>
            </a:r>
            <a:r>
              <a:rPr lang="en-US" dirty="0" smtClean="0">
                <a:solidFill>
                  <a:srgbClr val="FF0000"/>
                </a:solidFill>
                <a:latin typeface="Arial" pitchFamily="34" charset="0"/>
                <a:cs typeface="Arial" pitchFamily="34" charset="0"/>
              </a:rPr>
              <a:t>References Folder </a:t>
            </a:r>
            <a:r>
              <a:rPr lang="en-US" dirty="0" smtClean="0">
                <a:latin typeface="Arial" pitchFamily="34" charset="0"/>
                <a:cs typeface="Arial" pitchFamily="34" charset="0"/>
              </a:rPr>
              <a:t>in project.. select </a:t>
            </a:r>
            <a:r>
              <a:rPr lang="en-US" dirty="0" smtClean="0">
                <a:solidFill>
                  <a:srgbClr val="0070C0"/>
                </a:solidFill>
                <a:latin typeface="Arial" pitchFamily="34" charset="0"/>
                <a:cs typeface="Arial" pitchFamily="34" charset="0"/>
              </a:rPr>
              <a:t>Add Reference</a:t>
            </a:r>
            <a:endParaRPr lang="en-US" dirty="0">
              <a:solidFill>
                <a:srgbClr val="0070C0"/>
              </a:solidFill>
              <a:latin typeface="Arial" pitchFamily="34" charset="0"/>
              <a:cs typeface="Arial" pitchFamily="34" charset="0"/>
            </a:endParaRPr>
          </a:p>
        </p:txBody>
      </p:sp>
      <p:grpSp>
        <p:nvGrpSpPr>
          <p:cNvPr id="8" name="Group 7"/>
          <p:cNvGrpSpPr/>
          <p:nvPr/>
        </p:nvGrpSpPr>
        <p:grpSpPr>
          <a:xfrm>
            <a:off x="274864" y="3232471"/>
            <a:ext cx="304800" cy="369332"/>
            <a:chOff x="1143000" y="6112328"/>
            <a:chExt cx="304800" cy="369332"/>
          </a:xfrm>
        </p:grpSpPr>
        <p:sp>
          <p:nvSpPr>
            <p:cNvPr id="6" name="Oval 5"/>
            <p:cNvSpPr/>
            <p:nvPr/>
          </p:nvSpPr>
          <p:spPr>
            <a:xfrm>
              <a:off x="1143000" y="6172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43000" y="6112328"/>
              <a:ext cx="304800" cy="369332"/>
            </a:xfrm>
            <a:prstGeom prst="rect">
              <a:avLst/>
            </a:prstGeom>
            <a:noFill/>
          </p:spPr>
          <p:txBody>
            <a:bodyPr wrap="square" rtlCol="0">
              <a:spAutoFit/>
            </a:bodyPr>
            <a:lstStyle/>
            <a:p>
              <a:r>
                <a:rPr lang="en-US" b="1" dirty="0" smtClean="0">
                  <a:solidFill>
                    <a:schemeClr val="bg1"/>
                  </a:solidFill>
                </a:rPr>
                <a:t>1</a:t>
              </a:r>
              <a:endParaRPr lang="en-US" b="1" dirty="0">
                <a:solidFill>
                  <a:schemeClr val="bg1"/>
                </a:solidFill>
              </a:endParaRPr>
            </a:p>
          </p:txBody>
        </p:sp>
      </p:grpSp>
      <p:pic>
        <p:nvPicPr>
          <p:cNvPr id="11267" name="Picture 3"/>
          <p:cNvPicPr>
            <a:picLocks noChangeAspect="1" noChangeArrowheads="1"/>
          </p:cNvPicPr>
          <p:nvPr/>
        </p:nvPicPr>
        <p:blipFill>
          <a:blip r:embed="rId3" cstate="print"/>
          <a:srcRect/>
          <a:stretch>
            <a:fillRect/>
          </a:stretch>
        </p:blipFill>
        <p:spPr bwMode="auto">
          <a:xfrm>
            <a:off x="4876800" y="3124200"/>
            <a:ext cx="3429000" cy="2727336"/>
          </a:xfrm>
          <a:prstGeom prst="rect">
            <a:avLst/>
          </a:prstGeom>
          <a:noFill/>
          <a:ln w="9525">
            <a:noFill/>
            <a:miter lim="800000"/>
            <a:headEnd/>
            <a:tailEnd/>
          </a:ln>
        </p:spPr>
      </p:pic>
      <p:sp>
        <p:nvSpPr>
          <p:cNvPr id="10" name="TextBox 9"/>
          <p:cNvSpPr txBox="1"/>
          <p:nvPr/>
        </p:nvSpPr>
        <p:spPr>
          <a:xfrm>
            <a:off x="4944836" y="2662145"/>
            <a:ext cx="3505200" cy="369332"/>
          </a:xfrm>
          <a:prstGeom prst="rect">
            <a:avLst/>
          </a:prstGeom>
          <a:noFill/>
        </p:spPr>
        <p:txBody>
          <a:bodyPr wrap="square" rtlCol="0">
            <a:spAutoFit/>
          </a:bodyPr>
          <a:lstStyle/>
          <a:p>
            <a:r>
              <a:rPr lang="en-US" dirty="0" smtClean="0">
                <a:latin typeface="Arial" pitchFamily="34" charset="0"/>
                <a:cs typeface="Arial" pitchFamily="34" charset="0"/>
              </a:rPr>
              <a:t>Select the location via the Tabs</a:t>
            </a:r>
            <a:endParaRPr lang="en-US" dirty="0">
              <a:solidFill>
                <a:srgbClr val="0070C0"/>
              </a:solidFill>
              <a:latin typeface="Arial" pitchFamily="34" charset="0"/>
              <a:cs typeface="Arial" pitchFamily="34" charset="0"/>
            </a:endParaRPr>
          </a:p>
        </p:txBody>
      </p:sp>
      <p:grpSp>
        <p:nvGrpSpPr>
          <p:cNvPr id="11" name="Group 10"/>
          <p:cNvGrpSpPr/>
          <p:nvPr/>
        </p:nvGrpSpPr>
        <p:grpSpPr>
          <a:xfrm>
            <a:off x="4648200" y="2667000"/>
            <a:ext cx="304800" cy="369332"/>
            <a:chOff x="1143000" y="6112328"/>
            <a:chExt cx="304800" cy="369332"/>
          </a:xfrm>
        </p:grpSpPr>
        <p:sp>
          <p:nvSpPr>
            <p:cNvPr id="12" name="Oval 11"/>
            <p:cNvSpPr/>
            <p:nvPr/>
          </p:nvSpPr>
          <p:spPr>
            <a:xfrm>
              <a:off x="1143000" y="615587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TextBox 12"/>
            <p:cNvSpPr txBox="1"/>
            <p:nvPr/>
          </p:nvSpPr>
          <p:spPr>
            <a:xfrm>
              <a:off x="1143000" y="6112328"/>
              <a:ext cx="304800" cy="36933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2</a:t>
              </a:r>
              <a:endParaRPr lang="en-US" b="1" dirty="0">
                <a:solidFill>
                  <a:schemeClr val="bg1"/>
                </a:solidFill>
                <a:latin typeface="Arial" pitchFamily="34" charset="0"/>
                <a:cs typeface="Arial" pitchFamily="34" charset="0"/>
              </a:endParaRPr>
            </a:p>
          </p:txBody>
        </p:sp>
      </p:grpSp>
      <p:sp>
        <p:nvSpPr>
          <p:cNvPr id="14" name="TextBox 13"/>
          <p:cNvSpPr txBox="1"/>
          <p:nvPr/>
        </p:nvSpPr>
        <p:spPr>
          <a:xfrm>
            <a:off x="4944836" y="5911529"/>
            <a:ext cx="3505200" cy="369332"/>
          </a:xfrm>
          <a:prstGeom prst="rect">
            <a:avLst/>
          </a:prstGeom>
          <a:noFill/>
        </p:spPr>
        <p:txBody>
          <a:bodyPr wrap="square" rtlCol="0">
            <a:spAutoFit/>
          </a:bodyPr>
          <a:lstStyle/>
          <a:p>
            <a:r>
              <a:rPr lang="en-US" dirty="0" smtClean="0">
                <a:latin typeface="Arial" pitchFamily="34" charset="0"/>
                <a:cs typeface="Arial" pitchFamily="34" charset="0"/>
              </a:rPr>
              <a:t>Pick the assembly and press OK</a:t>
            </a:r>
            <a:endParaRPr lang="en-US" dirty="0">
              <a:solidFill>
                <a:srgbClr val="0070C0"/>
              </a:solidFill>
              <a:latin typeface="Arial" pitchFamily="34" charset="0"/>
              <a:cs typeface="Arial" pitchFamily="34" charset="0"/>
            </a:endParaRPr>
          </a:p>
        </p:txBody>
      </p:sp>
      <p:grpSp>
        <p:nvGrpSpPr>
          <p:cNvPr id="15" name="Group 14"/>
          <p:cNvGrpSpPr/>
          <p:nvPr/>
        </p:nvGrpSpPr>
        <p:grpSpPr>
          <a:xfrm>
            <a:off x="4640036" y="5891892"/>
            <a:ext cx="312964" cy="369332"/>
            <a:chOff x="1134836" y="6136820"/>
            <a:chExt cx="312964" cy="369332"/>
          </a:xfrm>
        </p:grpSpPr>
        <p:sp>
          <p:nvSpPr>
            <p:cNvPr id="16" name="Oval 15"/>
            <p:cNvSpPr/>
            <p:nvPr/>
          </p:nvSpPr>
          <p:spPr>
            <a:xfrm>
              <a:off x="1143000" y="6172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7" name="TextBox 16"/>
            <p:cNvSpPr txBox="1"/>
            <p:nvPr/>
          </p:nvSpPr>
          <p:spPr>
            <a:xfrm>
              <a:off x="1134836" y="6136820"/>
              <a:ext cx="304800" cy="369332"/>
            </a:xfrm>
            <a:prstGeom prst="rect">
              <a:avLst/>
            </a:prstGeom>
            <a:noFill/>
          </p:spPr>
          <p:txBody>
            <a:bodyPr wrap="square" rtlCol="0">
              <a:spAutoFit/>
            </a:bodyPr>
            <a:lstStyle/>
            <a:p>
              <a:r>
                <a:rPr lang="en-US" b="1" dirty="0" smtClean="0">
                  <a:solidFill>
                    <a:schemeClr val="bg1"/>
                  </a:solidFill>
                  <a:latin typeface="Arial" pitchFamily="34" charset="0"/>
                  <a:cs typeface="Arial" pitchFamily="34" charset="0"/>
                </a:rPr>
                <a:t>3</a:t>
              </a:r>
              <a:endParaRPr lang="en-US" b="1" dirty="0">
                <a:solidFill>
                  <a:schemeClr val="bg1"/>
                </a:solidFill>
                <a:latin typeface="Arial" pitchFamily="34" charset="0"/>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solution</a:t>
            </a:r>
            <a:endParaRPr lang="en-US" dirty="0"/>
          </a:p>
        </p:txBody>
      </p:sp>
      <p:sp>
        <p:nvSpPr>
          <p:cNvPr id="3" name="Content Placeholder 2"/>
          <p:cNvSpPr>
            <a:spLocks noGrp="1"/>
          </p:cNvSpPr>
          <p:nvPr>
            <p:ph idx="1"/>
          </p:nvPr>
        </p:nvSpPr>
        <p:spPr>
          <a:xfrm>
            <a:off x="457200" y="1600200"/>
            <a:ext cx="8229600" cy="1143000"/>
          </a:xfrm>
        </p:spPr>
        <p:txBody>
          <a:bodyPr/>
          <a:lstStyle/>
          <a:p>
            <a:r>
              <a:rPr lang="en-US" dirty="0" smtClean="0"/>
              <a:t>Build | Build Solution builds projects</a:t>
            </a:r>
          </a:p>
          <a:p>
            <a:pPr lvl="1"/>
            <a:r>
              <a:rPr lang="en-US" dirty="0" smtClean="0"/>
              <a:t>can also build individual projects if desired</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04800" y="3124200"/>
            <a:ext cx="4200959" cy="3214687"/>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105400" y="3886200"/>
            <a:ext cx="3200400" cy="2400300"/>
          </a:xfrm>
          <a:prstGeom prst="rect">
            <a:avLst/>
          </a:prstGeom>
          <a:noFill/>
          <a:ln w="9525">
            <a:noFill/>
            <a:miter lim="800000"/>
            <a:headEnd/>
            <a:tailEnd/>
          </a:ln>
        </p:spPr>
      </p:pic>
      <p:sp>
        <p:nvSpPr>
          <p:cNvPr id="6" name="TextBox 5"/>
          <p:cNvSpPr txBox="1"/>
          <p:nvPr/>
        </p:nvSpPr>
        <p:spPr>
          <a:xfrm>
            <a:off x="4800600" y="3048000"/>
            <a:ext cx="3962400" cy="646331"/>
          </a:xfrm>
          <a:prstGeom prst="rect">
            <a:avLst/>
          </a:prstGeom>
          <a:noFill/>
        </p:spPr>
        <p:txBody>
          <a:bodyPr wrap="square" rtlCol="0">
            <a:spAutoFit/>
          </a:bodyPr>
          <a:lstStyle/>
          <a:p>
            <a:r>
              <a:rPr lang="en-US" dirty="0" smtClean="0"/>
              <a:t>Generates an executable that can be run directly from Explorer</a:t>
            </a:r>
            <a:endParaRPr lang="en-US" dirty="0"/>
          </a:p>
        </p:txBody>
      </p:sp>
      <p:sp>
        <p:nvSpPr>
          <p:cNvPr id="7" name="Right Arrow 6"/>
          <p:cNvSpPr/>
          <p:nvPr/>
        </p:nvSpPr>
        <p:spPr>
          <a:xfrm>
            <a:off x="4572000" y="4343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a:xfrm>
            <a:off x="457200" y="1600200"/>
            <a:ext cx="8229600" cy="2209800"/>
          </a:xfrm>
        </p:spPr>
        <p:txBody>
          <a:bodyPr/>
          <a:lstStyle/>
          <a:p>
            <a:r>
              <a:rPr lang="en-US" dirty="0" smtClean="0"/>
              <a:t>Visual Studio comes in several "flavors"</a:t>
            </a:r>
          </a:p>
          <a:p>
            <a:pPr lvl="1"/>
            <a:r>
              <a:rPr lang="en-US" dirty="0" smtClean="0"/>
              <a:t>Academic and Enterprise licenses available via MSDN</a:t>
            </a:r>
          </a:p>
          <a:p>
            <a:pPr lvl="1"/>
            <a:r>
              <a:rPr lang="en-US" dirty="0" smtClean="0"/>
              <a:t>trial versions available (</a:t>
            </a:r>
            <a:r>
              <a:rPr lang="en-US" dirty="0" smtClean="0">
                <a:hlinkClick r:id="rId2"/>
              </a:rPr>
              <a:t>http://www.microsoft.com/vstudio</a:t>
            </a:r>
            <a:r>
              <a:rPr lang="en-US" dirty="0" smtClean="0"/>
              <a:t>) </a:t>
            </a:r>
          </a:p>
          <a:p>
            <a:pPr lvl="1"/>
            <a:r>
              <a:rPr lang="en-US" dirty="0" smtClean="0"/>
              <a:t>free versions available to students (</a:t>
            </a:r>
            <a:r>
              <a:rPr lang="en-US" dirty="0" smtClean="0">
                <a:hlinkClick r:id="rId3"/>
              </a:rPr>
              <a:t>http://www.dreamspark.com</a:t>
            </a:r>
            <a:r>
              <a:rPr lang="en-US" dirty="0" smtClean="0"/>
              <a:t>) </a:t>
            </a:r>
          </a:p>
          <a:p>
            <a:pPr lvl="1"/>
            <a:endParaRPr lang="en-US" dirty="0"/>
          </a:p>
        </p:txBody>
      </p:sp>
      <p:pic>
        <p:nvPicPr>
          <p:cNvPr id="2052" name="Picture 4" descr="http://www.microsoft.com/visualstudio/_base_v1/images/boxshots/downloads_code_boxshot.png"/>
          <p:cNvPicPr>
            <a:picLocks noChangeAspect="1" noChangeArrowheads="1"/>
          </p:cNvPicPr>
          <p:nvPr/>
        </p:nvPicPr>
        <p:blipFill>
          <a:blip r:embed="rId4" cstate="print"/>
          <a:srcRect/>
          <a:stretch>
            <a:fillRect/>
          </a:stretch>
        </p:blipFill>
        <p:spPr bwMode="auto">
          <a:xfrm>
            <a:off x="3581400" y="3581400"/>
            <a:ext cx="4886325" cy="31051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failures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.NET uses </a:t>
            </a:r>
            <a:r>
              <a:rPr lang="en-US" i="1" dirty="0" smtClean="0"/>
              <a:t>exceptions</a:t>
            </a:r>
            <a:r>
              <a:rPr lang="en-US" dirty="0" smtClean="0"/>
              <a:t> to report runtime errors</a:t>
            </a:r>
          </a:p>
          <a:p>
            <a:pPr lvl="1"/>
            <a:r>
              <a:rPr lang="en-US" dirty="0" err="1" smtClean="0">
                <a:latin typeface="Consolas" pitchFamily="49" charset="0"/>
                <a:cs typeface="Consolas" pitchFamily="49" charset="0"/>
              </a:rPr>
              <a:t>InvalidCastException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IndexOutOfRangeException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NotSupportedException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ArgumentOutOfRangeException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ArgumentNullException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NullReferenceException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OutOfMemoryException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StackOverflowException</a:t>
            </a:r>
            <a:endParaRPr lang="en-US" dirty="0" smtClean="0">
              <a:latin typeface="Consolas" pitchFamily="49" charset="0"/>
              <a:cs typeface="Consolas" pitchFamily="49" charset="0"/>
            </a:endParaRPr>
          </a:p>
          <a:p>
            <a:pPr lvl="1"/>
            <a:r>
              <a:rPr lang="en-US" dirty="0" err="1" smtClean="0">
                <a:latin typeface="Consolas" pitchFamily="49" charset="0"/>
                <a:cs typeface="Consolas" pitchFamily="49" charset="0"/>
              </a:rPr>
              <a:t>FormatException</a:t>
            </a:r>
            <a:endParaRPr lang="en-US" dirty="0" smtClean="0">
              <a:latin typeface="Consolas" pitchFamily="49" charset="0"/>
              <a:cs typeface="Consolas" pitchFamily="49" charset="0"/>
            </a:endParaRPr>
          </a:p>
          <a:p>
            <a:pPr lvl="1"/>
            <a:r>
              <a:rPr lang="en-US" dirty="0" smtClean="0">
                <a:latin typeface="Consolas" pitchFamily="49" charset="0"/>
                <a:cs typeface="Consolas" pitchFamily="49" charset="0"/>
              </a:rPr>
              <a:t>...</a:t>
            </a:r>
          </a:p>
          <a:p>
            <a:r>
              <a:rPr lang="en-US" dirty="0" smtClean="0"/>
              <a:t>MSDN documents exceptions issued from framework methods</a:t>
            </a:r>
          </a:p>
          <a:p>
            <a:pPr lvl="1"/>
            <a:r>
              <a:rPr lang="en-US" dirty="0" smtClean="0"/>
              <a:t>some can be generated at any time</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r>
              <a:rPr lang="en-US" dirty="0" smtClean="0"/>
              <a:t>Apps use </a:t>
            </a:r>
            <a:r>
              <a:rPr lang="en-US" dirty="0" smtClean="0">
                <a:latin typeface="Consolas" pitchFamily="49" charset="0"/>
                <a:cs typeface="Consolas" pitchFamily="49" charset="0"/>
              </a:rPr>
              <a:t>try/catch/finally</a:t>
            </a:r>
            <a:r>
              <a:rPr lang="en-US" dirty="0" smtClean="0"/>
              <a:t> construct to manage failure</a:t>
            </a:r>
          </a:p>
          <a:p>
            <a:pPr lvl="1"/>
            <a:r>
              <a:rPr lang="en-US" dirty="0" smtClean="0"/>
              <a:t>allows </a:t>
            </a:r>
            <a:r>
              <a:rPr lang="en-US" dirty="0" smtClean="0">
                <a:solidFill>
                  <a:srgbClr val="0070C0"/>
                </a:solidFill>
              </a:rPr>
              <a:t>processing</a:t>
            </a:r>
            <a:r>
              <a:rPr lang="en-US" dirty="0" smtClean="0"/>
              <a:t> and potentially </a:t>
            </a:r>
            <a:r>
              <a:rPr lang="en-US" dirty="0" smtClean="0">
                <a:solidFill>
                  <a:srgbClr val="FF0000"/>
                </a:solidFill>
              </a:rPr>
              <a:t>re-throw</a:t>
            </a:r>
            <a:r>
              <a:rPr lang="en-US" dirty="0" smtClean="0"/>
              <a:t> of exception</a:t>
            </a:r>
          </a:p>
        </p:txBody>
      </p:sp>
      <p:sp>
        <p:nvSpPr>
          <p:cNvPr id="4" name="Rectangle 3"/>
          <p:cNvSpPr/>
          <p:nvPr/>
        </p:nvSpPr>
        <p:spPr>
          <a:xfrm>
            <a:off x="1219200" y="2590800"/>
            <a:ext cx="64770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try</a:t>
            </a:r>
          </a:p>
          <a:p>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 = </a:t>
            </a:r>
            <a:r>
              <a:rPr lang="en-US" dirty="0" err="1" smtClean="0">
                <a:latin typeface="Consolas" pitchFamily="49" charset="0"/>
                <a:cs typeface="Consolas" pitchFamily="49" charset="0"/>
              </a:rPr>
              <a:t>ReadNucleotideData</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a:p>
            <a:r>
              <a:rPr lang="en-US" dirty="0" smtClean="0">
                <a:solidFill>
                  <a:srgbClr val="0070C0"/>
                </a:solidFill>
                <a:latin typeface="Consolas" pitchFamily="49" charset="0"/>
                <a:cs typeface="Consolas" pitchFamily="49" charset="0"/>
              </a:rPr>
              <a:t>catch (Exception ex)</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ReportFailure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ex.Message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smtClean="0">
                <a:solidFill>
                  <a:srgbClr val="FF0000"/>
                </a:solidFill>
                <a:latin typeface="Consolas" pitchFamily="49" charset="0"/>
                <a:cs typeface="Consolas" pitchFamily="49" charset="0"/>
              </a:rPr>
              <a:t>throw;</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finally</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DoRequiredCleanup</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3" name="Content Placeholder 2"/>
          <p:cNvSpPr>
            <a:spLocks noGrp="1"/>
          </p:cNvSpPr>
          <p:nvPr>
            <p:ph idx="1"/>
          </p:nvPr>
        </p:nvSpPr>
        <p:spPr>
          <a:xfrm>
            <a:off x="457200" y="1600200"/>
            <a:ext cx="8229600" cy="2743200"/>
          </a:xfrm>
        </p:spPr>
        <p:txBody>
          <a:bodyPr>
            <a:normAutofit/>
          </a:bodyPr>
          <a:lstStyle/>
          <a:p>
            <a:r>
              <a:rPr lang="en-US" dirty="0" smtClean="0"/>
              <a:t>Common to throw </a:t>
            </a:r>
            <a:r>
              <a:rPr lang="en-US" dirty="0" err="1" smtClean="0"/>
              <a:t>S</a:t>
            </a:r>
            <a:r>
              <a:rPr lang="en-US" dirty="0" err="1" smtClean="0">
                <a:latin typeface="Consolas" pitchFamily="49" charset="0"/>
                <a:cs typeface="Consolas" pitchFamily="49" charset="0"/>
              </a:rPr>
              <a:t>ystem.Exception</a:t>
            </a:r>
            <a:r>
              <a:rPr lang="en-US" dirty="0" smtClean="0"/>
              <a:t> directly with text error</a:t>
            </a:r>
          </a:p>
          <a:p>
            <a:endParaRPr lang="en-US" dirty="0" smtClean="0"/>
          </a:p>
          <a:p>
            <a:endParaRPr lang="en-US" dirty="0" smtClean="0"/>
          </a:p>
          <a:p>
            <a:endParaRPr lang="en-US" dirty="0" smtClean="0"/>
          </a:p>
          <a:p>
            <a:r>
              <a:rPr lang="en-US" dirty="0" smtClean="0"/>
              <a:t>Consider deriving your own exception types from </a:t>
            </a:r>
            <a:r>
              <a:rPr lang="en-US" dirty="0" smtClean="0">
                <a:latin typeface="Consolas" pitchFamily="49" charset="0"/>
                <a:cs typeface="Consolas" pitchFamily="49" charset="0"/>
              </a:rPr>
              <a:t>Exception</a:t>
            </a:r>
          </a:p>
          <a:p>
            <a:pPr lvl="1"/>
            <a:r>
              <a:rPr lang="en-US" dirty="0" smtClean="0"/>
              <a:t>useful to report custom unrecoverable errors specific to your code</a:t>
            </a:r>
          </a:p>
          <a:p>
            <a:pPr lvl="1"/>
            <a:r>
              <a:rPr lang="en-US" dirty="0" smtClean="0"/>
              <a:t>use the "except" code snippet in Visual Studio</a:t>
            </a:r>
          </a:p>
        </p:txBody>
      </p:sp>
      <p:sp>
        <p:nvSpPr>
          <p:cNvPr id="4" name="Rectangle 3"/>
          <p:cNvSpPr/>
          <p:nvPr/>
        </p:nvSpPr>
        <p:spPr>
          <a:xfrm>
            <a:off x="685800" y="4293275"/>
            <a:ext cx="76200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public class </a:t>
            </a:r>
            <a:r>
              <a:rPr lang="en-US" dirty="0" err="1" smtClean="0">
                <a:latin typeface="Consolas" pitchFamily="49" charset="0"/>
                <a:cs typeface="Consolas" pitchFamily="49" charset="0"/>
              </a:rPr>
              <a:t>SequenceException</a:t>
            </a:r>
            <a:r>
              <a:rPr lang="en-US" dirty="0" smtClean="0">
                <a:latin typeface="Consolas" pitchFamily="49" charset="0"/>
                <a:cs typeface="Consolas" pitchFamily="49" charset="0"/>
              </a:rPr>
              <a:t> : Exception</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public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 { get; private set; }</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throw new </a:t>
            </a:r>
            <a:r>
              <a:rPr lang="en-US" dirty="0" err="1" smtClean="0">
                <a:latin typeface="Consolas" pitchFamily="49" charset="0"/>
                <a:cs typeface="Consolas" pitchFamily="49" charset="0"/>
              </a:rPr>
              <a:t>SequenceException</a:t>
            </a:r>
            <a:r>
              <a:rPr lang="en-US" dirty="0" smtClean="0">
                <a:latin typeface="Consolas" pitchFamily="49" charset="0"/>
                <a:cs typeface="Consolas" pitchFamily="49" charset="0"/>
              </a:rPr>
              <a:t>(...);</a:t>
            </a:r>
          </a:p>
        </p:txBody>
      </p:sp>
      <p:sp>
        <p:nvSpPr>
          <p:cNvPr id="5" name="Rectangle 4"/>
          <p:cNvSpPr/>
          <p:nvPr/>
        </p:nvSpPr>
        <p:spPr>
          <a:xfrm>
            <a:off x="762000" y="2209800"/>
            <a:ext cx="76200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smtClean="0">
                <a:latin typeface="Consolas" pitchFamily="49" charset="0"/>
                <a:cs typeface="Consolas" pitchFamily="49" charset="0"/>
              </a:rPr>
              <a:t>throw new Exception("Error Detected in Sequence");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185738" y="6727825"/>
            <a:ext cx="1800225" cy="265113"/>
          </a:xfrm>
          <a:prstGeom prst="rect">
            <a:avLst/>
          </a:prstGeom>
        </p:spPr>
        <p:txBody>
          <a:bodyPr/>
          <a:lstStyle/>
          <a:p>
            <a:r>
              <a:rPr lang="en-US" altLang="en-US"/>
              <a:t> </a:t>
            </a:r>
          </a:p>
        </p:txBody>
      </p:sp>
      <p:sp>
        <p:nvSpPr>
          <p:cNvPr id="132098" name="Rectangle 2"/>
          <p:cNvSpPr>
            <a:spLocks noGrp="1" noChangeArrowheads="1"/>
          </p:cNvSpPr>
          <p:nvPr>
            <p:ph type="title"/>
          </p:nvPr>
        </p:nvSpPr>
        <p:spPr/>
        <p:txBody>
          <a:bodyPr/>
          <a:lstStyle/>
          <a:p>
            <a:r>
              <a:rPr lang="en-US" dirty="0" smtClean="0"/>
              <a:t>Exceptions Warning</a:t>
            </a:r>
            <a:endParaRPr lang="en-US" dirty="0"/>
          </a:p>
        </p:txBody>
      </p:sp>
      <p:sp>
        <p:nvSpPr>
          <p:cNvPr id="132099" name="Rectangle 3"/>
          <p:cNvSpPr>
            <a:spLocks noGrp="1" noChangeArrowheads="1"/>
          </p:cNvSpPr>
          <p:nvPr>
            <p:ph type="body" idx="1"/>
          </p:nvPr>
        </p:nvSpPr>
        <p:spPr>
          <a:xfrm>
            <a:off x="457200" y="1600200"/>
            <a:ext cx="8229600" cy="4267200"/>
          </a:xfrm>
        </p:spPr>
        <p:txBody>
          <a:bodyPr/>
          <a:lstStyle/>
          <a:p>
            <a:r>
              <a:rPr lang="en-US" dirty="0" smtClean="0"/>
              <a:t>Unhandled exceptions will terminate the </a:t>
            </a:r>
            <a:r>
              <a:rPr lang="en-US" u="sng" dirty="0" smtClean="0"/>
              <a:t>entire process</a:t>
            </a:r>
          </a:p>
          <a:p>
            <a:pPr lvl="1"/>
            <a:r>
              <a:rPr lang="en-US" dirty="0" smtClean="0"/>
              <a:t>even in background threads</a:t>
            </a:r>
          </a:p>
          <a:p>
            <a:r>
              <a:rPr lang="en-US" dirty="0" smtClean="0"/>
              <a:t>Some </a:t>
            </a:r>
            <a:r>
              <a:rPr lang="en-US" dirty="0"/>
              <a:t>methods should never throw exceptions</a:t>
            </a:r>
          </a:p>
          <a:p>
            <a:pPr lvl="1"/>
            <a:r>
              <a:rPr lang="en-US" dirty="0" smtClean="0"/>
              <a:t>constructors, </a:t>
            </a:r>
            <a:r>
              <a:rPr lang="en-US" dirty="0" err="1" smtClean="0"/>
              <a:t>finalizers</a:t>
            </a:r>
            <a:r>
              <a:rPr lang="en-US" dirty="0" smtClean="0"/>
              <a:t>, </a:t>
            </a:r>
            <a:r>
              <a:rPr lang="en-US" dirty="0" err="1" smtClean="0"/>
              <a:t>async</a:t>
            </a:r>
            <a:r>
              <a:rPr lang="en-US" dirty="0" smtClean="0"/>
              <a:t> </a:t>
            </a:r>
            <a:r>
              <a:rPr lang="en-US" dirty="0"/>
              <a:t>callback handlers</a:t>
            </a:r>
          </a:p>
          <a:p>
            <a:r>
              <a:rPr lang="en-US" dirty="0" smtClean="0"/>
              <a:t>Tip: only throw exceptions in </a:t>
            </a:r>
            <a:r>
              <a:rPr lang="en-US" i="1" dirty="0" smtClean="0"/>
              <a:t>exceptional circumstances</a:t>
            </a:r>
            <a:endParaRPr lang="en-US" dirty="0"/>
          </a:p>
          <a:p>
            <a:pPr lvl="1"/>
            <a:r>
              <a:rPr lang="en-US" dirty="0" smtClean="0"/>
              <a:t>exception handling is </a:t>
            </a:r>
            <a:r>
              <a:rPr lang="en-US" i="1" dirty="0" smtClean="0"/>
              <a:t>very</a:t>
            </a:r>
            <a:r>
              <a:rPr lang="en-US" dirty="0" smtClean="0"/>
              <a:t> expensive</a:t>
            </a:r>
          </a:p>
          <a:p>
            <a:pPr lvl="1"/>
            <a:r>
              <a:rPr lang="en-US" dirty="0" smtClean="0"/>
              <a:t>do </a:t>
            </a:r>
            <a:r>
              <a:rPr lang="en-US" u="sng" dirty="0" smtClean="0"/>
              <a:t>not</a:t>
            </a:r>
            <a:r>
              <a:rPr lang="en-US" dirty="0" smtClean="0"/>
              <a:t> use exceptions for control flow</a:t>
            </a:r>
          </a:p>
          <a:p>
            <a:pPr lvl="1"/>
            <a:r>
              <a:rPr lang="en-US" dirty="0" smtClean="0"/>
              <a:t>consider using error codes when the error is common</a:t>
            </a:r>
          </a:p>
          <a:p>
            <a:r>
              <a:rPr lang="en-US" dirty="0" smtClean="0">
                <a:latin typeface="Consolas" pitchFamily="49" charset="0"/>
                <a:cs typeface="Consolas" pitchFamily="49" charset="0"/>
              </a:rPr>
              <a:t>Try/Finally</a:t>
            </a:r>
            <a:r>
              <a:rPr lang="en-US" dirty="0" smtClean="0"/>
              <a:t> is actually very useful – even without exceptions</a:t>
            </a:r>
          </a:p>
          <a:p>
            <a:pPr lvl="1"/>
            <a:r>
              <a:rPr lang="en-US" dirty="0" smtClean="0"/>
              <a:t>enforces a required post-method processing regardless of exit point</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Debugging</a:t>
            </a:r>
            <a:endParaRPr lang="en-US" dirty="0"/>
          </a:p>
        </p:txBody>
      </p:sp>
      <p:sp>
        <p:nvSpPr>
          <p:cNvPr id="3" name="Content Placeholder 2"/>
          <p:cNvSpPr>
            <a:spLocks noGrp="1"/>
          </p:cNvSpPr>
          <p:nvPr>
            <p:ph idx="1"/>
          </p:nvPr>
        </p:nvSpPr>
        <p:spPr/>
        <p:txBody>
          <a:bodyPr/>
          <a:lstStyle/>
          <a:p>
            <a:pPr>
              <a:lnSpc>
                <a:spcPct val="90000"/>
              </a:lnSpc>
            </a:pPr>
            <a:r>
              <a:rPr lang="en-US" dirty="0" smtClean="0"/>
              <a:t>Visual Studio 2010 supports a variety of debugging scenarios</a:t>
            </a:r>
          </a:p>
          <a:p>
            <a:pPr lvl="1">
              <a:lnSpc>
                <a:spcPct val="90000"/>
              </a:lnSpc>
            </a:pPr>
            <a:r>
              <a:rPr lang="en-US" dirty="0" smtClean="0"/>
              <a:t>Attaching to running processes</a:t>
            </a:r>
          </a:p>
          <a:p>
            <a:pPr lvl="1">
              <a:lnSpc>
                <a:spcPct val="90000"/>
              </a:lnSpc>
            </a:pPr>
            <a:r>
              <a:rPr lang="en-US" dirty="0" smtClean="0"/>
              <a:t>Local and Remote debugging</a:t>
            </a:r>
          </a:p>
          <a:p>
            <a:pPr lvl="1">
              <a:lnSpc>
                <a:spcPct val="90000"/>
              </a:lnSpc>
            </a:pPr>
            <a:r>
              <a:rPr lang="en-US" dirty="0" smtClean="0"/>
              <a:t>Managed and Unmanaged debugging</a:t>
            </a:r>
          </a:p>
          <a:p>
            <a:pPr lvl="1">
              <a:lnSpc>
                <a:spcPct val="90000"/>
              </a:lnSpc>
            </a:pPr>
            <a:r>
              <a:rPr lang="en-US" dirty="0" smtClean="0"/>
              <a:t>Post-mortem debugging from crash dumps</a:t>
            </a:r>
          </a:p>
          <a:p>
            <a:pPr lvl="1">
              <a:lnSpc>
                <a:spcPct val="90000"/>
              </a:lnSpc>
            </a:pPr>
            <a:r>
              <a:rPr lang="en-US" dirty="0" smtClean="0"/>
              <a:t>Client/Server debugging</a:t>
            </a:r>
          </a:p>
          <a:p>
            <a:pPr lvl="1">
              <a:lnSpc>
                <a:spcPct val="90000"/>
              </a:lnSpc>
            </a:pPr>
            <a:r>
              <a:rPr lang="en-US" dirty="0" smtClean="0"/>
              <a:t>T-SQL</a:t>
            </a:r>
          </a:p>
          <a:p>
            <a:pPr lvl="1">
              <a:lnSpc>
                <a:spcPct val="90000"/>
              </a:lnSpc>
            </a:pPr>
            <a:r>
              <a:rPr lang="en-US" dirty="0" smtClean="0"/>
              <a:t>… or just hit F5 to debug active solution!</a:t>
            </a:r>
          </a:p>
          <a:p>
            <a:pPr lvl="1">
              <a:lnSpc>
                <a:spcPct val="90000"/>
              </a:lnSpc>
            </a:pPr>
            <a:endParaRPr lang="en-US" dirty="0" smtClean="0"/>
          </a:p>
          <a:p>
            <a:pPr>
              <a:lnSpc>
                <a:spcPct val="90000"/>
              </a:lnSpc>
            </a:pPr>
            <a:r>
              <a:rPr lang="en-US" dirty="0" smtClean="0"/>
              <a:t>Visual Studio 2010 adds several new features</a:t>
            </a:r>
          </a:p>
          <a:p>
            <a:pPr lvl="1">
              <a:lnSpc>
                <a:spcPct val="90000"/>
              </a:lnSpc>
            </a:pPr>
            <a:r>
              <a:rPr lang="en-US" dirty="0" smtClean="0"/>
              <a:t>parallel processing analysis</a:t>
            </a:r>
          </a:p>
          <a:p>
            <a:pPr lvl="1">
              <a:lnSpc>
                <a:spcPct val="90000"/>
              </a:lnSpc>
            </a:pPr>
            <a:r>
              <a:rPr lang="en-US" dirty="0" err="1" smtClean="0"/>
              <a:t>Intellitrace</a:t>
            </a:r>
            <a:r>
              <a:rPr lang="en-US" dirty="0" smtClean="0"/>
              <a:t> gathers back trace while running</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185738" y="6727825"/>
            <a:ext cx="1800225" cy="265113"/>
          </a:xfrm>
          <a:prstGeom prst="rect">
            <a:avLst/>
          </a:prstGeom>
        </p:spPr>
        <p:txBody>
          <a:bodyPr/>
          <a:lstStyle/>
          <a:p>
            <a:r>
              <a:rPr lang="en-US" altLang="en-US"/>
              <a:t> </a:t>
            </a:r>
          </a:p>
        </p:txBody>
      </p:sp>
      <p:sp>
        <p:nvSpPr>
          <p:cNvPr id="1252354" name="Rectangle 2"/>
          <p:cNvSpPr>
            <a:spLocks noGrp="1" noChangeArrowheads="1"/>
          </p:cNvSpPr>
          <p:nvPr>
            <p:ph type="title"/>
          </p:nvPr>
        </p:nvSpPr>
        <p:spPr/>
        <p:txBody>
          <a:bodyPr/>
          <a:lstStyle/>
          <a:p>
            <a:r>
              <a:rPr lang="en-US"/>
              <a:t>Breakpoints</a:t>
            </a:r>
          </a:p>
        </p:txBody>
      </p:sp>
      <p:sp>
        <p:nvSpPr>
          <p:cNvPr id="1252355" name="Rectangle 3"/>
          <p:cNvSpPr>
            <a:spLocks noGrp="1" noChangeArrowheads="1"/>
          </p:cNvSpPr>
          <p:nvPr>
            <p:ph type="body" idx="1"/>
          </p:nvPr>
        </p:nvSpPr>
        <p:spPr>
          <a:xfrm>
            <a:off x="533400" y="1524000"/>
            <a:ext cx="8021638" cy="1295400"/>
          </a:xfrm>
        </p:spPr>
        <p:txBody>
          <a:bodyPr>
            <a:normAutofit/>
          </a:bodyPr>
          <a:lstStyle/>
          <a:p>
            <a:r>
              <a:rPr lang="en-US" dirty="0"/>
              <a:t>Breakpoints allow you to stop the program at given points under given criteria and examine its </a:t>
            </a:r>
            <a:r>
              <a:rPr lang="en-US" dirty="0" smtClean="0"/>
              <a:t>state</a:t>
            </a:r>
          </a:p>
          <a:p>
            <a:pPr lvl="1"/>
            <a:r>
              <a:rPr lang="en-US" dirty="0" smtClean="0"/>
              <a:t>can add conditions to the breakpoint such as hit-count</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524000" y="3124200"/>
            <a:ext cx="6019800" cy="71437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066800" y="4343400"/>
            <a:ext cx="6781800" cy="1477328"/>
          </a:xfrm>
          <a:prstGeom prst="rect">
            <a:avLst/>
          </a:prstGeom>
          <a:noFill/>
        </p:spPr>
        <p:txBody>
          <a:bodyPr wrap="square" rtlCol="0">
            <a:spAutoFit/>
          </a:bodyPr>
          <a:lstStyle/>
          <a:p>
            <a:r>
              <a:rPr lang="en-US" b="1" dirty="0" smtClean="0">
                <a:latin typeface="Arial" pitchFamily="34" charset="0"/>
                <a:cs typeface="Arial" pitchFamily="34" charset="0"/>
              </a:rPr>
              <a:t>To Set A Breakpoint: </a:t>
            </a:r>
            <a:r>
              <a:rPr lang="en-US" dirty="0" smtClean="0">
                <a:latin typeface="Arial" pitchFamily="34" charset="0"/>
                <a:cs typeface="Arial" pitchFamily="34" charset="0"/>
              </a:rPr>
              <a:t>click in the border on the line where you want to set a breakpoint, or position the cursor on the line and hit "F9"</a:t>
            </a:r>
          </a:p>
          <a:p>
            <a:endParaRPr lang="en-US" dirty="0" smtClean="0">
              <a:latin typeface="Arial" pitchFamily="34" charset="0"/>
              <a:cs typeface="Arial" pitchFamily="34" charset="0"/>
            </a:endParaRPr>
          </a:p>
          <a:p>
            <a:r>
              <a:rPr lang="en-US" b="1" dirty="0" smtClean="0">
                <a:latin typeface="Arial" pitchFamily="34" charset="0"/>
                <a:cs typeface="Arial" pitchFamily="34" charset="0"/>
              </a:rPr>
              <a:t>Right-click</a:t>
            </a:r>
            <a:r>
              <a:rPr lang="en-US" dirty="0" smtClean="0">
                <a:latin typeface="Arial" pitchFamily="34" charset="0"/>
                <a:cs typeface="Arial" pitchFamily="34" charset="0"/>
              </a:rPr>
              <a:t> on the red circle to set conditions on the breakpoint</a:t>
            </a:r>
            <a:endParaRPr lang="en-US" dirty="0">
              <a:latin typeface="Arial" pitchFamily="34" charset="0"/>
              <a:cs typeface="Arial" pitchFamily="34" charset="0"/>
            </a:endParaRPr>
          </a:p>
        </p:txBody>
      </p:sp>
      <p:cxnSp>
        <p:nvCxnSpPr>
          <p:cNvPr id="8" name="Straight Arrow Connector 7"/>
          <p:cNvCxnSpPr/>
          <p:nvPr/>
        </p:nvCxnSpPr>
        <p:spPr>
          <a:xfrm rot="5400000" flipH="1" flipV="1">
            <a:off x="1447006" y="4114006"/>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4294967295"/>
          </p:nvPr>
        </p:nvSpPr>
        <p:spPr>
          <a:xfrm>
            <a:off x="185738" y="6727825"/>
            <a:ext cx="1800225" cy="265113"/>
          </a:xfrm>
          <a:prstGeom prst="rect">
            <a:avLst/>
          </a:prstGeom>
        </p:spPr>
        <p:txBody>
          <a:bodyPr/>
          <a:lstStyle/>
          <a:p>
            <a:r>
              <a:rPr lang="en-US" altLang="en-US"/>
              <a:t> </a:t>
            </a:r>
          </a:p>
        </p:txBody>
      </p:sp>
      <p:sp>
        <p:nvSpPr>
          <p:cNvPr id="1254402" name="Rectangle 2"/>
          <p:cNvSpPr>
            <a:spLocks noGrp="1" noChangeArrowheads="1"/>
          </p:cNvSpPr>
          <p:nvPr>
            <p:ph type="title"/>
          </p:nvPr>
        </p:nvSpPr>
        <p:spPr/>
        <p:txBody>
          <a:bodyPr/>
          <a:lstStyle/>
          <a:p>
            <a:r>
              <a:rPr lang="en-US"/>
              <a:t>Examining Memory and Variables</a:t>
            </a:r>
          </a:p>
        </p:txBody>
      </p:sp>
      <p:sp>
        <p:nvSpPr>
          <p:cNvPr id="1254403" name="Rectangle 3"/>
          <p:cNvSpPr>
            <a:spLocks noGrp="1" noChangeArrowheads="1"/>
          </p:cNvSpPr>
          <p:nvPr>
            <p:ph type="body" idx="1"/>
          </p:nvPr>
        </p:nvSpPr>
        <p:spPr>
          <a:xfrm>
            <a:off x="685800" y="1600200"/>
            <a:ext cx="8021638" cy="2895600"/>
          </a:xfrm>
        </p:spPr>
        <p:txBody>
          <a:bodyPr>
            <a:normAutofit/>
          </a:bodyPr>
          <a:lstStyle/>
          <a:p>
            <a:r>
              <a:rPr lang="en-US" dirty="0" smtClean="0"/>
              <a:t>Watch</a:t>
            </a:r>
            <a:r>
              <a:rPr lang="en-US" dirty="0"/>
              <a:t>, Locals and Quick Watch Window allows you to examine values and complex data structures</a:t>
            </a:r>
          </a:p>
          <a:p>
            <a:pPr lvl="1"/>
            <a:r>
              <a:rPr lang="en-US" dirty="0" smtClean="0"/>
              <a:t>hovering </a:t>
            </a:r>
            <a:r>
              <a:rPr lang="en-US" dirty="0"/>
              <a:t>over variables also provides values in Data </a:t>
            </a:r>
            <a:r>
              <a:rPr lang="en-US" dirty="0" smtClean="0"/>
              <a:t>Tip</a:t>
            </a:r>
            <a:endParaRPr lang="en-US" dirty="0"/>
          </a:p>
        </p:txBody>
      </p:sp>
      <p:pic>
        <p:nvPicPr>
          <p:cNvPr id="1254408" name="Picture 8"/>
          <p:cNvPicPr>
            <a:picLocks noChangeAspect="1" noChangeArrowheads="1"/>
          </p:cNvPicPr>
          <p:nvPr/>
        </p:nvPicPr>
        <p:blipFill>
          <a:blip r:embed="rId2" cstate="print"/>
          <a:srcRect/>
          <a:stretch>
            <a:fillRect/>
          </a:stretch>
        </p:blipFill>
        <p:spPr bwMode="auto">
          <a:xfrm>
            <a:off x="685800" y="2895600"/>
            <a:ext cx="7758303" cy="2819400"/>
          </a:xfrm>
          <a:prstGeom prst="rect">
            <a:avLst/>
          </a:prstGeom>
          <a:noFill/>
          <a:ln w="6350">
            <a:solidFill>
              <a:srgbClr val="000000"/>
            </a:solidFill>
            <a:miter lim="800000"/>
            <a:headEnd/>
            <a:tailEnd/>
          </a:ln>
        </p:spPr>
      </p:pic>
      <p:sp>
        <p:nvSpPr>
          <p:cNvPr id="7" name="TextBox 6"/>
          <p:cNvSpPr txBox="1"/>
          <p:nvPr/>
        </p:nvSpPr>
        <p:spPr>
          <a:xfrm>
            <a:off x="914400" y="5879068"/>
            <a:ext cx="7467600" cy="369332"/>
          </a:xfrm>
          <a:prstGeom prst="rect">
            <a:avLst/>
          </a:prstGeom>
          <a:noFill/>
        </p:spPr>
        <p:txBody>
          <a:bodyPr wrap="square" rtlCol="0">
            <a:spAutoFit/>
          </a:bodyPr>
          <a:lstStyle/>
          <a:p>
            <a:r>
              <a:rPr lang="en-US" dirty="0" smtClean="0">
                <a:latin typeface="Arial" pitchFamily="34" charset="0"/>
                <a:cs typeface="Arial" pitchFamily="34" charset="0"/>
              </a:rPr>
              <a:t>you can even </a:t>
            </a:r>
            <a:r>
              <a:rPr lang="en-US" i="1" dirty="0" smtClean="0">
                <a:latin typeface="Arial" pitchFamily="34" charset="0"/>
                <a:cs typeface="Arial" pitchFamily="34" charset="0"/>
              </a:rPr>
              <a:t>change</a:t>
            </a:r>
            <a:r>
              <a:rPr lang="en-US" dirty="0" smtClean="0">
                <a:latin typeface="Arial" pitchFamily="34" charset="0"/>
                <a:cs typeface="Arial" pitchFamily="34" charset="0"/>
              </a:rPr>
              <a:t> the current value by double-clicking in the field</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Visual Studio provides an end-to-end IDE for all your Windows-based development needs</a:t>
            </a:r>
          </a:p>
          <a:p>
            <a:pPr lvl="1"/>
            <a:r>
              <a:rPr lang="en-US" dirty="0" smtClean="0"/>
              <a:t>multiple languages, platforms and targets</a:t>
            </a:r>
          </a:p>
          <a:p>
            <a:r>
              <a:rPr lang="en-US" dirty="0" smtClean="0"/>
              <a:t>.NET is a mature, powerful platform for building almost any style of application</a:t>
            </a:r>
          </a:p>
          <a:p>
            <a:pPr lvl="1"/>
            <a:r>
              <a:rPr lang="en-US" dirty="0" smtClean="0"/>
              <a:t>provides runtime services (CLR)</a:t>
            </a:r>
          </a:p>
          <a:p>
            <a:pPr lvl="1"/>
            <a:r>
              <a:rPr lang="en-US" dirty="0" smtClean="0"/>
              <a:t>supports multiple languages</a:t>
            </a:r>
          </a:p>
          <a:p>
            <a:pPr lvl="1"/>
            <a:r>
              <a:rPr lang="en-US" dirty="0" smtClean="0"/>
              <a:t>framework include a plethora of classes</a:t>
            </a:r>
          </a:p>
          <a:p>
            <a:r>
              <a:rPr lang="en-US" dirty="0" smtClean="0"/>
              <a:t>C# is generally the language of choice for .NET</a:t>
            </a:r>
          </a:p>
          <a:p>
            <a:pPr lvl="1"/>
            <a:r>
              <a:rPr lang="en-US" dirty="0" smtClean="0"/>
              <a:t>provides the cleanest syntax today and most flexibility</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dirty="0" smtClean="0"/>
              <a:t>© 2011 </a:t>
            </a:r>
            <a:r>
              <a:rPr lang="en-US" dirty="0"/>
              <a:t>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294550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04800" y="2286000"/>
            <a:ext cx="5810488" cy="3733800"/>
          </a:xfrm>
          <a:prstGeom prst="rect">
            <a:avLst/>
          </a:prstGeom>
          <a:noFill/>
          <a:ln w="9525">
            <a:noFill/>
            <a:miter lim="800000"/>
            <a:headEnd/>
            <a:tailEnd/>
          </a:ln>
        </p:spPr>
      </p:pic>
      <p:sp>
        <p:nvSpPr>
          <p:cNvPr id="5" name="Title 1"/>
          <p:cNvSpPr>
            <a:spLocks noGrp="1"/>
          </p:cNvSpPr>
          <p:nvPr>
            <p:ph type="title"/>
          </p:nvPr>
        </p:nvSpPr>
        <p:spPr>
          <a:xfrm>
            <a:off x="457200" y="457200"/>
            <a:ext cx="8229600" cy="1066800"/>
          </a:xfrm>
        </p:spPr>
        <p:txBody>
          <a:bodyPr/>
          <a:lstStyle/>
          <a:p>
            <a:r>
              <a:rPr lang="en-US" dirty="0" smtClean="0"/>
              <a:t>Customizing the environment</a:t>
            </a:r>
            <a:endParaRPr lang="en-US" dirty="0"/>
          </a:p>
        </p:txBody>
      </p:sp>
      <p:sp>
        <p:nvSpPr>
          <p:cNvPr id="6" name="Content Placeholder 2"/>
          <p:cNvSpPr>
            <a:spLocks noGrp="1"/>
          </p:cNvSpPr>
          <p:nvPr>
            <p:ph idx="1"/>
          </p:nvPr>
        </p:nvSpPr>
        <p:spPr>
          <a:xfrm>
            <a:off x="457200" y="1600200"/>
            <a:ext cx="8229600" cy="762000"/>
          </a:xfrm>
        </p:spPr>
        <p:txBody>
          <a:bodyPr/>
          <a:lstStyle/>
          <a:p>
            <a:r>
              <a:rPr lang="en-US" dirty="0" smtClean="0"/>
              <a:t>Highly customizable to fit your workflow and preferences</a:t>
            </a:r>
          </a:p>
        </p:txBody>
      </p:sp>
      <p:sp>
        <p:nvSpPr>
          <p:cNvPr id="7" name="TextBox 6"/>
          <p:cNvSpPr txBox="1"/>
          <p:nvPr/>
        </p:nvSpPr>
        <p:spPr>
          <a:xfrm>
            <a:off x="6477000" y="2209800"/>
            <a:ext cx="2438400" cy="1477328"/>
          </a:xfrm>
          <a:prstGeom prst="rect">
            <a:avLst/>
          </a:prstGeom>
          <a:noFill/>
        </p:spPr>
        <p:txBody>
          <a:bodyPr wrap="square" rtlCol="0">
            <a:spAutoFit/>
          </a:bodyPr>
          <a:lstStyle/>
          <a:p>
            <a:r>
              <a:rPr lang="en-US" dirty="0" smtClean="0"/>
              <a:t>panels can be repositioned, collapsed, docked or even set to float on their own</a:t>
            </a:r>
            <a:endParaRPr lang="en-US" dirty="0"/>
          </a:p>
        </p:txBody>
      </p:sp>
      <p:cxnSp>
        <p:nvCxnSpPr>
          <p:cNvPr id="9" name="Straight Arrow Connector 8"/>
          <p:cNvCxnSpPr/>
          <p:nvPr/>
        </p:nvCxnSpPr>
        <p:spPr>
          <a:xfrm rot="10800000">
            <a:off x="6172200" y="2665412"/>
            <a:ext cx="304800" cy="158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5739492" y="2549980"/>
            <a:ext cx="381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400800" y="5410200"/>
            <a:ext cx="2286000" cy="646331"/>
          </a:xfrm>
          <a:prstGeom prst="rect">
            <a:avLst/>
          </a:prstGeom>
          <a:noFill/>
        </p:spPr>
        <p:txBody>
          <a:bodyPr wrap="square" rtlCol="0">
            <a:spAutoFit/>
          </a:bodyPr>
          <a:lstStyle/>
          <a:p>
            <a:r>
              <a:rPr lang="en-US" dirty="0" smtClean="0"/>
              <a:t>tabs let you focus on specific elements</a:t>
            </a:r>
            <a:endParaRPr lang="en-US" dirty="0"/>
          </a:p>
        </p:txBody>
      </p:sp>
      <p:cxnSp>
        <p:nvCxnSpPr>
          <p:cNvPr id="17" name="Straight Arrow Connector 16"/>
          <p:cNvCxnSpPr/>
          <p:nvPr/>
        </p:nvCxnSpPr>
        <p:spPr>
          <a:xfrm rot="10800000">
            <a:off x="6096000" y="5715000"/>
            <a:ext cx="304800" cy="158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04800" y="6172200"/>
            <a:ext cx="5562600" cy="369332"/>
          </a:xfrm>
          <a:prstGeom prst="rect">
            <a:avLst/>
          </a:prstGeom>
          <a:noFill/>
        </p:spPr>
        <p:txBody>
          <a:bodyPr wrap="square" rtlCol="0">
            <a:spAutoFit/>
          </a:bodyPr>
          <a:lstStyle/>
          <a:p>
            <a:r>
              <a:rPr lang="en-US" dirty="0" smtClean="0"/>
              <a:t>collapsed items allow you to maximize screen space</a:t>
            </a:r>
            <a:endParaRPr lang="en-US" dirty="0"/>
          </a:p>
        </p:txBody>
      </p:sp>
      <p:cxnSp>
        <p:nvCxnSpPr>
          <p:cNvPr id="19" name="Straight Arrow Connector 18"/>
          <p:cNvCxnSpPr/>
          <p:nvPr/>
        </p:nvCxnSpPr>
        <p:spPr>
          <a:xfrm rot="5400000" flipH="1" flipV="1">
            <a:off x="457200" y="6019800"/>
            <a:ext cx="306388" cy="158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Colors and Fonts</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smtClean="0"/>
              <a:t>Colors, fonts, formatting and even key bindings can all be changed through the options</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381000" y="3133725"/>
            <a:ext cx="2377012" cy="28194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3429000" y="3057525"/>
            <a:ext cx="5067748" cy="2962275"/>
          </a:xfrm>
          <a:prstGeom prst="rect">
            <a:avLst/>
          </a:prstGeom>
          <a:noFill/>
          <a:ln w="9525">
            <a:noFill/>
            <a:miter lim="800000"/>
            <a:headEnd/>
            <a:tailEnd/>
          </a:ln>
        </p:spPr>
      </p:pic>
      <p:sp>
        <p:nvSpPr>
          <p:cNvPr id="6" name="Right Arrow 5"/>
          <p:cNvSpPr/>
          <p:nvPr/>
        </p:nvSpPr>
        <p:spPr>
          <a:xfrm>
            <a:off x="2667000" y="4276725"/>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Applications</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smtClean="0"/>
              <a:t>Applications are generated from a template</a:t>
            </a:r>
          </a:p>
          <a:p>
            <a:pPr lvl="1"/>
            <a:r>
              <a:rPr lang="en-US" dirty="0" smtClean="0"/>
              <a:t>VS includes a variety of "starter" templates</a:t>
            </a:r>
          </a:p>
          <a:p>
            <a:pPr lvl="1"/>
            <a:r>
              <a:rPr lang="en-US" dirty="0" smtClean="0"/>
              <a:t>can also add custom templates</a:t>
            </a:r>
          </a:p>
          <a:p>
            <a:pPr>
              <a:buNone/>
            </a:pP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8600" y="3581400"/>
            <a:ext cx="3381322" cy="19812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114800" y="3200400"/>
            <a:ext cx="4658447" cy="3219450"/>
          </a:xfrm>
          <a:prstGeom prst="rect">
            <a:avLst/>
          </a:prstGeom>
          <a:noFill/>
          <a:ln w="9525">
            <a:noFill/>
            <a:miter lim="800000"/>
            <a:headEnd/>
            <a:tailEnd/>
          </a:ln>
        </p:spPr>
      </p:pic>
      <p:sp>
        <p:nvSpPr>
          <p:cNvPr id="6" name="Right Arrow 5"/>
          <p:cNvSpPr/>
          <p:nvPr/>
        </p:nvSpPr>
        <p:spPr>
          <a:xfrm>
            <a:off x="3657600" y="4343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cstate="print"/>
          <a:srcRect/>
          <a:stretch>
            <a:fillRect/>
          </a:stretch>
        </p:blipFill>
        <p:spPr bwMode="auto">
          <a:xfrm>
            <a:off x="304800" y="3200400"/>
            <a:ext cx="4387986" cy="335780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Working with your solution</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Template generates </a:t>
            </a:r>
            <a:r>
              <a:rPr lang="en-US" b="1" dirty="0" smtClean="0"/>
              <a:t>Solution</a:t>
            </a:r>
            <a:r>
              <a:rPr lang="en-US" dirty="0" smtClean="0"/>
              <a:t> and </a:t>
            </a:r>
            <a:r>
              <a:rPr lang="en-US" b="1" dirty="0" smtClean="0"/>
              <a:t>Project</a:t>
            </a:r>
          </a:p>
          <a:p>
            <a:pPr lvl="1"/>
            <a:r>
              <a:rPr lang="en-US" dirty="0" smtClean="0">
                <a:solidFill>
                  <a:schemeClr val="accent6"/>
                </a:solidFill>
              </a:rPr>
              <a:t>Solutions</a:t>
            </a:r>
            <a:r>
              <a:rPr lang="en-US" dirty="0" smtClean="0"/>
              <a:t> hold one or more related projects</a:t>
            </a:r>
          </a:p>
          <a:p>
            <a:pPr lvl="1"/>
            <a:r>
              <a:rPr lang="en-US" dirty="0" smtClean="0">
                <a:solidFill>
                  <a:schemeClr val="accent6"/>
                </a:solidFill>
              </a:rPr>
              <a:t>Projects</a:t>
            </a:r>
            <a:r>
              <a:rPr lang="en-US" dirty="0" smtClean="0"/>
              <a:t> generate output</a:t>
            </a:r>
            <a:endParaRPr lang="en-US" dirty="0"/>
          </a:p>
        </p:txBody>
      </p:sp>
      <p:sp>
        <p:nvSpPr>
          <p:cNvPr id="5" name="TextBox 4"/>
          <p:cNvSpPr txBox="1"/>
          <p:nvPr/>
        </p:nvSpPr>
        <p:spPr>
          <a:xfrm>
            <a:off x="5181600" y="3544669"/>
            <a:ext cx="3429000" cy="646331"/>
          </a:xfrm>
          <a:prstGeom prst="rect">
            <a:avLst/>
          </a:prstGeom>
          <a:noFill/>
        </p:spPr>
        <p:txBody>
          <a:bodyPr wrap="square" rtlCol="0">
            <a:spAutoFit/>
          </a:bodyPr>
          <a:lstStyle/>
          <a:p>
            <a:r>
              <a:rPr lang="en-US" b="1" dirty="0" smtClean="0">
                <a:latin typeface="Arial" pitchFamily="34" charset="0"/>
                <a:cs typeface="Arial" pitchFamily="34" charset="0"/>
              </a:rPr>
              <a:t>Solution Explorer </a:t>
            </a:r>
            <a:r>
              <a:rPr lang="en-US" dirty="0" smtClean="0">
                <a:latin typeface="Arial" pitchFamily="34" charset="0"/>
                <a:cs typeface="Arial" pitchFamily="34" charset="0"/>
              </a:rPr>
              <a:t>shows all the loaded projects together</a:t>
            </a:r>
            <a:endParaRPr lang="en-US" dirty="0">
              <a:latin typeface="Arial" pitchFamily="34" charset="0"/>
              <a:cs typeface="Arial" pitchFamily="34" charset="0"/>
            </a:endParaRPr>
          </a:p>
        </p:txBody>
      </p:sp>
      <p:cxnSp>
        <p:nvCxnSpPr>
          <p:cNvPr id="7" name="Straight Arrow Connector 6"/>
          <p:cNvCxnSpPr/>
          <p:nvPr/>
        </p:nvCxnSpPr>
        <p:spPr>
          <a:xfrm rot="10800000">
            <a:off x="4800600" y="3773269"/>
            <a:ext cx="304800" cy="158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9" name="Oval 8"/>
          <p:cNvSpPr/>
          <p:nvPr/>
        </p:nvSpPr>
        <p:spPr>
          <a:xfrm>
            <a:off x="3276600" y="5105400"/>
            <a:ext cx="68580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844</TotalTime>
  <Words>3992</Words>
  <Application>Microsoft Office PowerPoint</Application>
  <PresentationFormat>On-screen Show (4:3)</PresentationFormat>
  <Paragraphs>734</Paragraphs>
  <Slides>58</Slides>
  <Notes>17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Urban</vt:lpstr>
      <vt:lpstr>Introduction to Visual Studio 2010 and C#</vt:lpstr>
      <vt:lpstr>PowerPoint Presentation</vt:lpstr>
      <vt:lpstr>Agenda</vt:lpstr>
      <vt:lpstr>Welcome to Visual Studio</vt:lpstr>
      <vt:lpstr>Versions</vt:lpstr>
      <vt:lpstr>Customizing the environment</vt:lpstr>
      <vt:lpstr>Customizing the Colors and Fonts</vt:lpstr>
      <vt:lpstr>Creating Applications</vt:lpstr>
      <vt:lpstr>Working with your solution</vt:lpstr>
      <vt:lpstr>Project Structure</vt:lpstr>
      <vt:lpstr>What is .NET?</vt:lpstr>
      <vt:lpstr>Common Language Runtime (CLR)</vt:lpstr>
      <vt:lpstr>Class Libraries</vt:lpstr>
      <vt:lpstr>Programming Languages</vt:lpstr>
      <vt:lpstr>Deployment</vt:lpstr>
      <vt:lpstr>Installing .NET on the client</vt:lpstr>
      <vt:lpstr>Introducing C#</vt:lpstr>
      <vt:lpstr>Evolution of a language</vt:lpstr>
      <vt:lpstr>C# 101: Creating Types in C#</vt:lpstr>
      <vt:lpstr>Initializing a type</vt:lpstr>
      <vt:lpstr>Creating instances of Types</vt:lpstr>
      <vt:lpstr>Namespaces</vt:lpstr>
      <vt:lpstr>Accessing types in namespaces</vt:lpstr>
      <vt:lpstr>Defining fields</vt:lpstr>
      <vt:lpstr>C# intrinsic types</vt:lpstr>
      <vt:lpstr>Declaring public fields</vt:lpstr>
      <vt:lpstr>Auto Properties</vt:lpstr>
      <vt:lpstr>Visibility and Scope</vt:lpstr>
      <vt:lpstr>Arrays</vt:lpstr>
      <vt:lpstr>Creating instances of Arrays</vt:lpstr>
      <vt:lpstr>Auto-sizing arrays: List&lt;T&gt;</vt:lpstr>
      <vt:lpstr>Consuming an array or collection</vt:lpstr>
      <vt:lpstr>Declaring Methods</vt:lpstr>
      <vt:lpstr>Method overloading</vt:lpstr>
      <vt:lpstr>Static Methods</vt:lpstr>
      <vt:lpstr>Type Inheritance</vt:lpstr>
      <vt:lpstr>Overriding Behavior</vt:lpstr>
      <vt:lpstr>Overriding Behavior</vt:lpstr>
      <vt:lpstr>Defining contracts</vt:lpstr>
      <vt:lpstr>Implementing Interfaces</vt:lpstr>
      <vt:lpstr>Using Interfaces</vt:lpstr>
      <vt:lpstr>Starting a Program</vt:lpstr>
      <vt:lpstr>Application Styles</vt:lpstr>
      <vt:lpstr>Console Applications</vt:lpstr>
      <vt:lpstr>Console class</vt:lpstr>
      <vt:lpstr>Windows Applications</vt:lpstr>
      <vt:lpstr>Sharing code with Libraries</vt:lpstr>
      <vt:lpstr>Using a Class Library</vt:lpstr>
      <vt:lpstr>Building your solution</vt:lpstr>
      <vt:lpstr>Dealing with failures</vt:lpstr>
      <vt:lpstr>Handling Exceptions</vt:lpstr>
      <vt:lpstr>Throwing Exceptions</vt:lpstr>
      <vt:lpstr>Exceptions Warning</vt:lpstr>
      <vt:lpstr>Runtime Debugging</vt:lpstr>
      <vt:lpstr>Breakpoints</vt:lpstr>
      <vt:lpstr>Examining Memory and Variables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 Smith</cp:lastModifiedBy>
  <cp:revision>202</cp:revision>
  <dcterms:created xsi:type="dcterms:W3CDTF">2010-03-12T15:40:37Z</dcterms:created>
  <dcterms:modified xsi:type="dcterms:W3CDTF">2011-10-14T19:33:44Z</dcterms:modified>
</cp:coreProperties>
</file>