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handoutMasterIdLst>
    <p:handoutMasterId r:id="rId37"/>
  </p:handoutMasterIdLst>
  <p:sldIdLst>
    <p:sldId id="256" r:id="rId2"/>
    <p:sldId id="370" r:id="rId3"/>
    <p:sldId id="292" r:id="rId4"/>
    <p:sldId id="357" r:id="rId5"/>
    <p:sldId id="358" r:id="rId6"/>
    <p:sldId id="258" r:id="rId7"/>
    <p:sldId id="332" r:id="rId8"/>
    <p:sldId id="331" r:id="rId9"/>
    <p:sldId id="334" r:id="rId10"/>
    <p:sldId id="339" r:id="rId11"/>
    <p:sldId id="371" r:id="rId12"/>
    <p:sldId id="338" r:id="rId13"/>
    <p:sldId id="365" r:id="rId14"/>
    <p:sldId id="340" r:id="rId15"/>
    <p:sldId id="364" r:id="rId16"/>
    <p:sldId id="343" r:id="rId17"/>
    <p:sldId id="344" r:id="rId18"/>
    <p:sldId id="345" r:id="rId19"/>
    <p:sldId id="346" r:id="rId20"/>
    <p:sldId id="348" r:id="rId21"/>
    <p:sldId id="349" r:id="rId22"/>
    <p:sldId id="372" r:id="rId23"/>
    <p:sldId id="350" r:id="rId24"/>
    <p:sldId id="352" r:id="rId25"/>
    <p:sldId id="353" r:id="rId26"/>
    <p:sldId id="337" r:id="rId27"/>
    <p:sldId id="354" r:id="rId28"/>
    <p:sldId id="355" r:id="rId29"/>
    <p:sldId id="356" r:id="rId30"/>
    <p:sldId id="360" r:id="rId31"/>
    <p:sldId id="361" r:id="rId32"/>
    <p:sldId id="363" r:id="rId33"/>
    <p:sldId id="320" r:id="rId34"/>
    <p:sldId id="369"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rk Smith" initials="MCS" lastIdx="3" clrIdx="0"/>
  <p:cmAuthor id="1" name="Michael Zyskowski" initials="MZ" lastIdx="16"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333" autoAdjust="0"/>
  </p:normalViewPr>
  <p:slideViewPr>
    <p:cSldViewPr>
      <p:cViewPr varScale="1">
        <p:scale>
          <a:sx n="70" d="100"/>
          <a:sy n="70" d="100"/>
        </p:scale>
        <p:origin x="-2208" y="-112"/>
      </p:cViewPr>
      <p:guideLst>
        <p:guide orient="horz" pos="2160"/>
        <p:guide pos="2880"/>
      </p:guideLst>
    </p:cSldViewPr>
  </p:slideViewPr>
  <p:notesTextViewPr>
    <p:cViewPr>
      <p:scale>
        <a:sx n="100" d="100"/>
        <a:sy n="100" d="100"/>
      </p:scale>
      <p:origin x="0" y="0"/>
    </p:cViewPr>
  </p:notesTextViewPr>
  <p:notesViewPr>
    <p:cSldViewPr>
      <p:cViewPr varScale="1">
        <p:scale>
          <a:sx n="112" d="100"/>
          <a:sy n="112" d="100"/>
        </p:scale>
        <p:origin x="-2208"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commentAuthors" Target="commentAuthors.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D8CB48-2A08-4F3D-B89B-BD7D74FB86ED}" type="doc">
      <dgm:prSet loTypeId="urn:microsoft.com/office/officeart/2005/8/layout/cycle6" loCatId="cycle" qsTypeId="urn:microsoft.com/office/officeart/2005/8/quickstyle/3d1" qsCatId="3D" csTypeId="urn:microsoft.com/office/officeart/2005/8/colors/colorful3" csCatId="colorful" phldr="1"/>
      <dgm:spPr/>
      <dgm:t>
        <a:bodyPr/>
        <a:lstStyle/>
        <a:p>
          <a:endParaRPr lang="en-US"/>
        </a:p>
      </dgm:t>
    </dgm:pt>
    <dgm:pt modelId="{B18E4085-CD7F-4EF4-B0CD-63D2329DBF50}">
      <dgm:prSet phldrT="[Text]"/>
      <dgm:spPr/>
      <dgm:t>
        <a:bodyPr/>
        <a:lstStyle/>
        <a:p>
          <a:r>
            <a:rPr lang="en-US" b="1" dirty="0" smtClean="0"/>
            <a:t>Console (Text)</a:t>
          </a:r>
          <a:endParaRPr lang="en-US" b="1" dirty="0"/>
        </a:p>
      </dgm:t>
    </dgm:pt>
    <dgm:pt modelId="{AB41A193-0675-49EE-BAC3-1017DED25E9D}" type="parTrans" cxnId="{978F4561-A630-40C4-834A-63089655C0DC}">
      <dgm:prSet/>
      <dgm:spPr/>
      <dgm:t>
        <a:bodyPr/>
        <a:lstStyle/>
        <a:p>
          <a:endParaRPr lang="en-US"/>
        </a:p>
      </dgm:t>
    </dgm:pt>
    <dgm:pt modelId="{B3F963CF-0231-4387-A595-D12C4445C45A}" type="sibTrans" cxnId="{978F4561-A630-40C4-834A-63089655C0DC}">
      <dgm:prSet>
        <dgm:style>
          <a:lnRef idx="3">
            <a:schemeClr val="accent1"/>
          </a:lnRef>
          <a:fillRef idx="0">
            <a:schemeClr val="accent1"/>
          </a:fillRef>
          <a:effectRef idx="2">
            <a:schemeClr val="accent1"/>
          </a:effectRef>
          <a:fontRef idx="minor">
            <a:schemeClr val="tx1"/>
          </a:fontRef>
        </dgm:style>
      </dgm:prSet>
      <dgm:spPr/>
      <dgm:t>
        <a:bodyPr/>
        <a:lstStyle/>
        <a:p>
          <a:endParaRPr lang="en-US"/>
        </a:p>
      </dgm:t>
    </dgm:pt>
    <dgm:pt modelId="{4ADA3F25-0D52-43EE-A638-E7892EA6FBC3}">
      <dgm:prSet phldrT="[Text]"/>
      <dgm:spPr/>
      <dgm:t>
        <a:bodyPr/>
        <a:lstStyle/>
        <a:p>
          <a:r>
            <a:rPr lang="en-US" b="1" dirty="0" smtClean="0"/>
            <a:t>Win Forms &amp; WPF</a:t>
          </a:r>
          <a:endParaRPr lang="en-US" b="1" dirty="0"/>
        </a:p>
      </dgm:t>
    </dgm:pt>
    <dgm:pt modelId="{B1D5ADDA-9C98-4EFB-9157-AAD6D43C0272}" type="parTrans" cxnId="{D2C282AA-4A3E-4305-82BC-22107C9C90CC}">
      <dgm:prSet/>
      <dgm:spPr/>
      <dgm:t>
        <a:bodyPr/>
        <a:lstStyle/>
        <a:p>
          <a:endParaRPr lang="en-US"/>
        </a:p>
      </dgm:t>
    </dgm:pt>
    <dgm:pt modelId="{84320E61-BAA0-4C8C-9837-BFF1649AFAA3}" type="sibTrans" cxnId="{D2C282AA-4A3E-4305-82BC-22107C9C90CC}">
      <dgm:prSet>
        <dgm:style>
          <a:lnRef idx="3">
            <a:schemeClr val="accent1"/>
          </a:lnRef>
          <a:fillRef idx="0">
            <a:schemeClr val="accent1"/>
          </a:fillRef>
          <a:effectRef idx="2">
            <a:schemeClr val="accent1"/>
          </a:effectRef>
          <a:fontRef idx="minor">
            <a:schemeClr val="tx1"/>
          </a:fontRef>
        </dgm:style>
      </dgm:prSet>
      <dgm:spPr/>
      <dgm:t>
        <a:bodyPr/>
        <a:lstStyle/>
        <a:p>
          <a:endParaRPr lang="en-US"/>
        </a:p>
      </dgm:t>
    </dgm:pt>
    <dgm:pt modelId="{3E0C802C-502C-4569-8C5D-81D43DE850E4}">
      <dgm:prSet phldrT="[Text]"/>
      <dgm:spPr/>
      <dgm:t>
        <a:bodyPr/>
        <a:lstStyle/>
        <a:p>
          <a:r>
            <a:rPr lang="en-US" b="1" dirty="0" smtClean="0"/>
            <a:t>ASP.NET / WCF</a:t>
          </a:r>
          <a:endParaRPr lang="en-US" b="1" dirty="0"/>
        </a:p>
      </dgm:t>
    </dgm:pt>
    <dgm:pt modelId="{CABFE8E5-4D68-4C4E-95DA-93A7AA2303B7}" type="parTrans" cxnId="{4E49E54A-E419-4AC9-8E78-F531B8BD2F4F}">
      <dgm:prSet/>
      <dgm:spPr/>
      <dgm:t>
        <a:bodyPr/>
        <a:lstStyle/>
        <a:p>
          <a:endParaRPr lang="en-US"/>
        </a:p>
      </dgm:t>
    </dgm:pt>
    <dgm:pt modelId="{3B2AF199-62F9-4511-BD66-0F2ED0BA62FD}" type="sibTrans" cxnId="{4E49E54A-E419-4AC9-8E78-F531B8BD2F4F}">
      <dgm:prSet>
        <dgm:style>
          <a:lnRef idx="3">
            <a:schemeClr val="accent1"/>
          </a:lnRef>
          <a:fillRef idx="0">
            <a:schemeClr val="accent1"/>
          </a:fillRef>
          <a:effectRef idx="2">
            <a:schemeClr val="accent1"/>
          </a:effectRef>
          <a:fontRef idx="minor">
            <a:schemeClr val="tx1"/>
          </a:fontRef>
        </dgm:style>
      </dgm:prSet>
      <dgm:spPr/>
      <dgm:t>
        <a:bodyPr/>
        <a:lstStyle/>
        <a:p>
          <a:endParaRPr lang="en-US"/>
        </a:p>
      </dgm:t>
    </dgm:pt>
    <dgm:pt modelId="{E5B06176-1A7E-41BD-A7B9-8A87E6D9870A}">
      <dgm:prSet phldrT="[Text]"/>
      <dgm:spPr/>
      <dgm:t>
        <a:bodyPr/>
        <a:lstStyle/>
        <a:p>
          <a:r>
            <a:rPr lang="en-US" b="1" dirty="0" smtClean="0"/>
            <a:t>Silverlight</a:t>
          </a:r>
          <a:endParaRPr lang="en-US" b="1" dirty="0"/>
        </a:p>
      </dgm:t>
    </dgm:pt>
    <dgm:pt modelId="{6E135198-D86D-4865-8AB3-1B2C0414FB09}" type="parTrans" cxnId="{764148B0-6715-4FC0-8950-CB0B6422C6C1}">
      <dgm:prSet/>
      <dgm:spPr/>
      <dgm:t>
        <a:bodyPr/>
        <a:lstStyle/>
        <a:p>
          <a:endParaRPr lang="en-US"/>
        </a:p>
      </dgm:t>
    </dgm:pt>
    <dgm:pt modelId="{C9FB9E03-1958-4838-A4F5-C56C6392FD7E}" type="sibTrans" cxnId="{764148B0-6715-4FC0-8950-CB0B6422C6C1}">
      <dgm:prSet>
        <dgm:style>
          <a:lnRef idx="3">
            <a:schemeClr val="accent1"/>
          </a:lnRef>
          <a:fillRef idx="0">
            <a:schemeClr val="accent1"/>
          </a:fillRef>
          <a:effectRef idx="2">
            <a:schemeClr val="accent1"/>
          </a:effectRef>
          <a:fontRef idx="minor">
            <a:schemeClr val="tx1"/>
          </a:fontRef>
        </dgm:style>
      </dgm:prSet>
      <dgm:spPr/>
      <dgm:t>
        <a:bodyPr/>
        <a:lstStyle/>
        <a:p>
          <a:endParaRPr lang="en-US"/>
        </a:p>
      </dgm:t>
    </dgm:pt>
    <dgm:pt modelId="{F01BC4EF-1920-44E4-B5DB-99E20A55E3D1}">
      <dgm:prSet phldrT="[Text]"/>
      <dgm:spPr/>
      <dgm:t>
        <a:bodyPr/>
        <a:lstStyle/>
        <a:p>
          <a:r>
            <a:rPr lang="en-US" b="1" dirty="0" smtClean="0"/>
            <a:t>Azure</a:t>
          </a:r>
          <a:endParaRPr lang="en-US" b="1" dirty="0"/>
        </a:p>
      </dgm:t>
    </dgm:pt>
    <dgm:pt modelId="{0D820099-8214-4145-8EFE-02AC8923952D}" type="parTrans" cxnId="{5DF9B9DF-642E-4964-AE2F-27224CF34B6B}">
      <dgm:prSet/>
      <dgm:spPr/>
      <dgm:t>
        <a:bodyPr/>
        <a:lstStyle/>
        <a:p>
          <a:endParaRPr lang="en-US"/>
        </a:p>
      </dgm:t>
    </dgm:pt>
    <dgm:pt modelId="{7FEA56A8-4E2C-466D-BE0D-79CC49D04E80}" type="sibTrans" cxnId="{5DF9B9DF-642E-4964-AE2F-27224CF34B6B}">
      <dgm:prSet>
        <dgm:style>
          <a:lnRef idx="3">
            <a:schemeClr val="accent1"/>
          </a:lnRef>
          <a:fillRef idx="0">
            <a:schemeClr val="accent1"/>
          </a:fillRef>
          <a:effectRef idx="2">
            <a:schemeClr val="accent1"/>
          </a:effectRef>
          <a:fontRef idx="minor">
            <a:schemeClr val="tx1"/>
          </a:fontRef>
        </dgm:style>
      </dgm:prSet>
      <dgm:spPr/>
      <dgm:t>
        <a:bodyPr/>
        <a:lstStyle/>
        <a:p>
          <a:endParaRPr lang="en-US"/>
        </a:p>
      </dgm:t>
    </dgm:pt>
    <dgm:pt modelId="{CF413A81-BF51-42D8-BA43-90A7C1424E65}">
      <dgm:prSet phldrT="[Text]"/>
      <dgm:spPr/>
      <dgm:t>
        <a:bodyPr/>
        <a:lstStyle/>
        <a:p>
          <a:r>
            <a:rPr lang="en-US" b="1" dirty="0" smtClean="0"/>
            <a:t>NT Service</a:t>
          </a:r>
          <a:endParaRPr lang="en-US" b="1" dirty="0"/>
        </a:p>
      </dgm:t>
    </dgm:pt>
    <dgm:pt modelId="{16661FDE-64B9-498B-825F-F643D5510634}" type="parTrans" cxnId="{1C178B18-8C81-4344-B085-0F1B407E11A2}">
      <dgm:prSet/>
      <dgm:spPr/>
      <dgm:t>
        <a:bodyPr/>
        <a:lstStyle/>
        <a:p>
          <a:endParaRPr lang="en-US"/>
        </a:p>
      </dgm:t>
    </dgm:pt>
    <dgm:pt modelId="{09F2E9A8-8DF2-4543-AEA6-60D884E93548}" type="sibTrans" cxnId="{1C178B18-8C81-4344-B085-0F1B407E11A2}">
      <dgm:prSet>
        <dgm:style>
          <a:lnRef idx="3">
            <a:schemeClr val="accent1"/>
          </a:lnRef>
          <a:fillRef idx="0">
            <a:schemeClr val="accent1"/>
          </a:fillRef>
          <a:effectRef idx="2">
            <a:schemeClr val="accent1"/>
          </a:effectRef>
          <a:fontRef idx="minor">
            <a:schemeClr val="tx1"/>
          </a:fontRef>
        </dgm:style>
      </dgm:prSet>
      <dgm:spPr/>
      <dgm:t>
        <a:bodyPr/>
        <a:lstStyle/>
        <a:p>
          <a:endParaRPr lang="en-US"/>
        </a:p>
      </dgm:t>
    </dgm:pt>
    <dgm:pt modelId="{2CA5218D-B323-4026-B4C0-1AD435257CC0}" type="pres">
      <dgm:prSet presAssocID="{8ED8CB48-2A08-4F3D-B89B-BD7D74FB86ED}" presName="cycle" presStyleCnt="0">
        <dgm:presLayoutVars>
          <dgm:dir/>
          <dgm:resizeHandles val="exact"/>
        </dgm:presLayoutVars>
      </dgm:prSet>
      <dgm:spPr/>
      <dgm:t>
        <a:bodyPr/>
        <a:lstStyle/>
        <a:p>
          <a:endParaRPr lang="en-US"/>
        </a:p>
      </dgm:t>
    </dgm:pt>
    <dgm:pt modelId="{C1022740-B891-40EB-82D8-5E437CACA66B}" type="pres">
      <dgm:prSet presAssocID="{B18E4085-CD7F-4EF4-B0CD-63D2329DBF50}" presName="node" presStyleLbl="node1" presStyleIdx="0" presStyleCnt="6">
        <dgm:presLayoutVars>
          <dgm:bulletEnabled val="1"/>
        </dgm:presLayoutVars>
      </dgm:prSet>
      <dgm:spPr/>
      <dgm:t>
        <a:bodyPr/>
        <a:lstStyle/>
        <a:p>
          <a:endParaRPr lang="en-US"/>
        </a:p>
      </dgm:t>
    </dgm:pt>
    <dgm:pt modelId="{D18755EB-E116-4DE3-80F8-DDD8E3E8FA86}" type="pres">
      <dgm:prSet presAssocID="{B18E4085-CD7F-4EF4-B0CD-63D2329DBF50}" presName="spNode" presStyleCnt="0"/>
      <dgm:spPr/>
    </dgm:pt>
    <dgm:pt modelId="{47C8CE65-CFAD-43C7-9BA2-2A0332215239}" type="pres">
      <dgm:prSet presAssocID="{B3F963CF-0231-4387-A595-D12C4445C45A}" presName="sibTrans" presStyleLbl="sibTrans1D1" presStyleIdx="0" presStyleCnt="6"/>
      <dgm:spPr/>
      <dgm:t>
        <a:bodyPr/>
        <a:lstStyle/>
        <a:p>
          <a:endParaRPr lang="en-US"/>
        </a:p>
      </dgm:t>
    </dgm:pt>
    <dgm:pt modelId="{F0F3DFC7-5982-42D9-9553-9B1FFB369641}" type="pres">
      <dgm:prSet presAssocID="{4ADA3F25-0D52-43EE-A638-E7892EA6FBC3}" presName="node" presStyleLbl="node1" presStyleIdx="1" presStyleCnt="6">
        <dgm:presLayoutVars>
          <dgm:bulletEnabled val="1"/>
        </dgm:presLayoutVars>
      </dgm:prSet>
      <dgm:spPr/>
      <dgm:t>
        <a:bodyPr/>
        <a:lstStyle/>
        <a:p>
          <a:endParaRPr lang="en-US"/>
        </a:p>
      </dgm:t>
    </dgm:pt>
    <dgm:pt modelId="{6B699A38-AC39-4683-95BB-D141343BF250}" type="pres">
      <dgm:prSet presAssocID="{4ADA3F25-0D52-43EE-A638-E7892EA6FBC3}" presName="spNode" presStyleCnt="0"/>
      <dgm:spPr/>
    </dgm:pt>
    <dgm:pt modelId="{4FE6C815-CA0B-44FC-949C-AD9340FE39F3}" type="pres">
      <dgm:prSet presAssocID="{84320E61-BAA0-4C8C-9837-BFF1649AFAA3}" presName="sibTrans" presStyleLbl="sibTrans1D1" presStyleIdx="1" presStyleCnt="6"/>
      <dgm:spPr/>
      <dgm:t>
        <a:bodyPr/>
        <a:lstStyle/>
        <a:p>
          <a:endParaRPr lang="en-US"/>
        </a:p>
      </dgm:t>
    </dgm:pt>
    <dgm:pt modelId="{F2E11679-236C-46B9-B907-91F11B48FBD1}" type="pres">
      <dgm:prSet presAssocID="{3E0C802C-502C-4569-8C5D-81D43DE850E4}" presName="node" presStyleLbl="node1" presStyleIdx="2" presStyleCnt="6">
        <dgm:presLayoutVars>
          <dgm:bulletEnabled val="1"/>
        </dgm:presLayoutVars>
      </dgm:prSet>
      <dgm:spPr/>
      <dgm:t>
        <a:bodyPr/>
        <a:lstStyle/>
        <a:p>
          <a:endParaRPr lang="en-US"/>
        </a:p>
      </dgm:t>
    </dgm:pt>
    <dgm:pt modelId="{F1A9CA6E-25DE-427B-B937-A83CC000B9F0}" type="pres">
      <dgm:prSet presAssocID="{3E0C802C-502C-4569-8C5D-81D43DE850E4}" presName="spNode" presStyleCnt="0"/>
      <dgm:spPr/>
    </dgm:pt>
    <dgm:pt modelId="{17A20730-E27D-4E36-A888-96A8E2171124}" type="pres">
      <dgm:prSet presAssocID="{3B2AF199-62F9-4511-BD66-0F2ED0BA62FD}" presName="sibTrans" presStyleLbl="sibTrans1D1" presStyleIdx="2" presStyleCnt="6"/>
      <dgm:spPr/>
      <dgm:t>
        <a:bodyPr/>
        <a:lstStyle/>
        <a:p>
          <a:endParaRPr lang="en-US"/>
        </a:p>
      </dgm:t>
    </dgm:pt>
    <dgm:pt modelId="{F9F66CB9-48B3-498A-8DEB-FB8F3EDB9471}" type="pres">
      <dgm:prSet presAssocID="{E5B06176-1A7E-41BD-A7B9-8A87E6D9870A}" presName="node" presStyleLbl="node1" presStyleIdx="3" presStyleCnt="6">
        <dgm:presLayoutVars>
          <dgm:bulletEnabled val="1"/>
        </dgm:presLayoutVars>
      </dgm:prSet>
      <dgm:spPr/>
      <dgm:t>
        <a:bodyPr/>
        <a:lstStyle/>
        <a:p>
          <a:endParaRPr lang="en-US"/>
        </a:p>
      </dgm:t>
    </dgm:pt>
    <dgm:pt modelId="{344A7EF6-55FB-4653-8CBB-7D61BE02C103}" type="pres">
      <dgm:prSet presAssocID="{E5B06176-1A7E-41BD-A7B9-8A87E6D9870A}" presName="spNode" presStyleCnt="0"/>
      <dgm:spPr/>
    </dgm:pt>
    <dgm:pt modelId="{21CDBF4B-4BC2-4FAE-9281-54FA15A53E18}" type="pres">
      <dgm:prSet presAssocID="{C9FB9E03-1958-4838-A4F5-C56C6392FD7E}" presName="sibTrans" presStyleLbl="sibTrans1D1" presStyleIdx="3" presStyleCnt="6"/>
      <dgm:spPr/>
      <dgm:t>
        <a:bodyPr/>
        <a:lstStyle/>
        <a:p>
          <a:endParaRPr lang="en-US"/>
        </a:p>
      </dgm:t>
    </dgm:pt>
    <dgm:pt modelId="{E1296590-5A61-4D1F-9C96-2871154813D7}" type="pres">
      <dgm:prSet presAssocID="{F01BC4EF-1920-44E4-B5DB-99E20A55E3D1}" presName="node" presStyleLbl="node1" presStyleIdx="4" presStyleCnt="6">
        <dgm:presLayoutVars>
          <dgm:bulletEnabled val="1"/>
        </dgm:presLayoutVars>
      </dgm:prSet>
      <dgm:spPr/>
      <dgm:t>
        <a:bodyPr/>
        <a:lstStyle/>
        <a:p>
          <a:endParaRPr lang="en-US"/>
        </a:p>
      </dgm:t>
    </dgm:pt>
    <dgm:pt modelId="{9D8E7BA7-CBED-41B9-86C3-C20D696C4C19}" type="pres">
      <dgm:prSet presAssocID="{F01BC4EF-1920-44E4-B5DB-99E20A55E3D1}" presName="spNode" presStyleCnt="0"/>
      <dgm:spPr/>
    </dgm:pt>
    <dgm:pt modelId="{2ECFBC95-D4FC-443F-96EF-52A23F1B400E}" type="pres">
      <dgm:prSet presAssocID="{7FEA56A8-4E2C-466D-BE0D-79CC49D04E80}" presName="sibTrans" presStyleLbl="sibTrans1D1" presStyleIdx="4" presStyleCnt="6"/>
      <dgm:spPr/>
      <dgm:t>
        <a:bodyPr/>
        <a:lstStyle/>
        <a:p>
          <a:endParaRPr lang="en-US"/>
        </a:p>
      </dgm:t>
    </dgm:pt>
    <dgm:pt modelId="{8E33CD3D-7D2C-473B-BE49-7D0ED34213E9}" type="pres">
      <dgm:prSet presAssocID="{CF413A81-BF51-42D8-BA43-90A7C1424E65}" presName="node" presStyleLbl="node1" presStyleIdx="5" presStyleCnt="6">
        <dgm:presLayoutVars>
          <dgm:bulletEnabled val="1"/>
        </dgm:presLayoutVars>
      </dgm:prSet>
      <dgm:spPr/>
      <dgm:t>
        <a:bodyPr/>
        <a:lstStyle/>
        <a:p>
          <a:endParaRPr lang="en-US"/>
        </a:p>
      </dgm:t>
    </dgm:pt>
    <dgm:pt modelId="{A658D736-C993-40CA-B86F-FF8B2BBB0F8E}" type="pres">
      <dgm:prSet presAssocID="{CF413A81-BF51-42D8-BA43-90A7C1424E65}" presName="spNode" presStyleCnt="0"/>
      <dgm:spPr/>
    </dgm:pt>
    <dgm:pt modelId="{C239B33B-960D-4780-8C66-20C71BC8B8E5}" type="pres">
      <dgm:prSet presAssocID="{09F2E9A8-8DF2-4543-AEA6-60D884E93548}" presName="sibTrans" presStyleLbl="sibTrans1D1" presStyleIdx="5" presStyleCnt="6"/>
      <dgm:spPr/>
      <dgm:t>
        <a:bodyPr/>
        <a:lstStyle/>
        <a:p>
          <a:endParaRPr lang="en-US"/>
        </a:p>
      </dgm:t>
    </dgm:pt>
  </dgm:ptLst>
  <dgm:cxnLst>
    <dgm:cxn modelId="{A9B8CEA8-90D0-4D0C-9B6C-2912774726F6}" type="presOf" srcId="{CF413A81-BF51-42D8-BA43-90A7C1424E65}" destId="{8E33CD3D-7D2C-473B-BE49-7D0ED34213E9}" srcOrd="0" destOrd="0" presId="urn:microsoft.com/office/officeart/2005/8/layout/cycle6"/>
    <dgm:cxn modelId="{1C178B18-8C81-4344-B085-0F1B407E11A2}" srcId="{8ED8CB48-2A08-4F3D-B89B-BD7D74FB86ED}" destId="{CF413A81-BF51-42D8-BA43-90A7C1424E65}" srcOrd="5" destOrd="0" parTransId="{16661FDE-64B9-498B-825F-F643D5510634}" sibTransId="{09F2E9A8-8DF2-4543-AEA6-60D884E93548}"/>
    <dgm:cxn modelId="{978F4561-A630-40C4-834A-63089655C0DC}" srcId="{8ED8CB48-2A08-4F3D-B89B-BD7D74FB86ED}" destId="{B18E4085-CD7F-4EF4-B0CD-63D2329DBF50}" srcOrd="0" destOrd="0" parTransId="{AB41A193-0675-49EE-BAC3-1017DED25E9D}" sibTransId="{B3F963CF-0231-4387-A595-D12C4445C45A}"/>
    <dgm:cxn modelId="{A2B5D799-C6AE-4849-927B-39FC15F0CD90}" type="presOf" srcId="{3E0C802C-502C-4569-8C5D-81D43DE850E4}" destId="{F2E11679-236C-46B9-B907-91F11B48FBD1}" srcOrd="0" destOrd="0" presId="urn:microsoft.com/office/officeart/2005/8/layout/cycle6"/>
    <dgm:cxn modelId="{C1590485-10FD-440E-8185-0256D2A6F6B0}" type="presOf" srcId="{B18E4085-CD7F-4EF4-B0CD-63D2329DBF50}" destId="{C1022740-B891-40EB-82D8-5E437CACA66B}" srcOrd="0" destOrd="0" presId="urn:microsoft.com/office/officeart/2005/8/layout/cycle6"/>
    <dgm:cxn modelId="{4E49E54A-E419-4AC9-8E78-F531B8BD2F4F}" srcId="{8ED8CB48-2A08-4F3D-B89B-BD7D74FB86ED}" destId="{3E0C802C-502C-4569-8C5D-81D43DE850E4}" srcOrd="2" destOrd="0" parTransId="{CABFE8E5-4D68-4C4E-95DA-93A7AA2303B7}" sibTransId="{3B2AF199-62F9-4511-BD66-0F2ED0BA62FD}"/>
    <dgm:cxn modelId="{5DF9B9DF-642E-4964-AE2F-27224CF34B6B}" srcId="{8ED8CB48-2A08-4F3D-B89B-BD7D74FB86ED}" destId="{F01BC4EF-1920-44E4-B5DB-99E20A55E3D1}" srcOrd="4" destOrd="0" parTransId="{0D820099-8214-4145-8EFE-02AC8923952D}" sibTransId="{7FEA56A8-4E2C-466D-BE0D-79CC49D04E80}"/>
    <dgm:cxn modelId="{AC2D0CD5-739A-49C1-B4A2-CC3433B21ED1}" type="presOf" srcId="{B3F963CF-0231-4387-A595-D12C4445C45A}" destId="{47C8CE65-CFAD-43C7-9BA2-2A0332215239}" srcOrd="0" destOrd="0" presId="urn:microsoft.com/office/officeart/2005/8/layout/cycle6"/>
    <dgm:cxn modelId="{A7E47552-9762-48B4-91BB-8EA4E6440240}" type="presOf" srcId="{7FEA56A8-4E2C-466D-BE0D-79CC49D04E80}" destId="{2ECFBC95-D4FC-443F-96EF-52A23F1B400E}" srcOrd="0" destOrd="0" presId="urn:microsoft.com/office/officeart/2005/8/layout/cycle6"/>
    <dgm:cxn modelId="{3D71B3FA-6399-4B24-BF26-3AA2308DBC25}" type="presOf" srcId="{4ADA3F25-0D52-43EE-A638-E7892EA6FBC3}" destId="{F0F3DFC7-5982-42D9-9553-9B1FFB369641}" srcOrd="0" destOrd="0" presId="urn:microsoft.com/office/officeart/2005/8/layout/cycle6"/>
    <dgm:cxn modelId="{1CD3EAB2-FDD9-4612-86BC-5D7444454B0C}" type="presOf" srcId="{8ED8CB48-2A08-4F3D-B89B-BD7D74FB86ED}" destId="{2CA5218D-B323-4026-B4C0-1AD435257CC0}" srcOrd="0" destOrd="0" presId="urn:microsoft.com/office/officeart/2005/8/layout/cycle6"/>
    <dgm:cxn modelId="{288F817A-9D8B-43D2-8E03-712CD755E5CE}" type="presOf" srcId="{F01BC4EF-1920-44E4-B5DB-99E20A55E3D1}" destId="{E1296590-5A61-4D1F-9C96-2871154813D7}" srcOrd="0" destOrd="0" presId="urn:microsoft.com/office/officeart/2005/8/layout/cycle6"/>
    <dgm:cxn modelId="{FA650732-7BEA-4074-B02B-F7B46D3AA709}" type="presOf" srcId="{3B2AF199-62F9-4511-BD66-0F2ED0BA62FD}" destId="{17A20730-E27D-4E36-A888-96A8E2171124}" srcOrd="0" destOrd="0" presId="urn:microsoft.com/office/officeart/2005/8/layout/cycle6"/>
    <dgm:cxn modelId="{35EE9BF7-749A-40F0-A15E-065943E16525}" type="presOf" srcId="{84320E61-BAA0-4C8C-9837-BFF1649AFAA3}" destId="{4FE6C815-CA0B-44FC-949C-AD9340FE39F3}" srcOrd="0" destOrd="0" presId="urn:microsoft.com/office/officeart/2005/8/layout/cycle6"/>
    <dgm:cxn modelId="{764148B0-6715-4FC0-8950-CB0B6422C6C1}" srcId="{8ED8CB48-2A08-4F3D-B89B-BD7D74FB86ED}" destId="{E5B06176-1A7E-41BD-A7B9-8A87E6D9870A}" srcOrd="3" destOrd="0" parTransId="{6E135198-D86D-4865-8AB3-1B2C0414FB09}" sibTransId="{C9FB9E03-1958-4838-A4F5-C56C6392FD7E}"/>
    <dgm:cxn modelId="{50A4938E-09FE-4648-8481-81D4CCF951F1}" type="presOf" srcId="{E5B06176-1A7E-41BD-A7B9-8A87E6D9870A}" destId="{F9F66CB9-48B3-498A-8DEB-FB8F3EDB9471}" srcOrd="0" destOrd="0" presId="urn:microsoft.com/office/officeart/2005/8/layout/cycle6"/>
    <dgm:cxn modelId="{C0169392-AC36-4409-B70C-D6D30EF7FFCB}" type="presOf" srcId="{09F2E9A8-8DF2-4543-AEA6-60D884E93548}" destId="{C239B33B-960D-4780-8C66-20C71BC8B8E5}" srcOrd="0" destOrd="0" presId="urn:microsoft.com/office/officeart/2005/8/layout/cycle6"/>
    <dgm:cxn modelId="{14C8C55D-8584-4AA3-8C17-22854F8833ED}" type="presOf" srcId="{C9FB9E03-1958-4838-A4F5-C56C6392FD7E}" destId="{21CDBF4B-4BC2-4FAE-9281-54FA15A53E18}" srcOrd="0" destOrd="0" presId="urn:microsoft.com/office/officeart/2005/8/layout/cycle6"/>
    <dgm:cxn modelId="{D2C282AA-4A3E-4305-82BC-22107C9C90CC}" srcId="{8ED8CB48-2A08-4F3D-B89B-BD7D74FB86ED}" destId="{4ADA3F25-0D52-43EE-A638-E7892EA6FBC3}" srcOrd="1" destOrd="0" parTransId="{B1D5ADDA-9C98-4EFB-9157-AAD6D43C0272}" sibTransId="{84320E61-BAA0-4C8C-9837-BFF1649AFAA3}"/>
    <dgm:cxn modelId="{E9CF83C5-D294-457C-8961-46E02C29DEDE}" type="presParOf" srcId="{2CA5218D-B323-4026-B4C0-1AD435257CC0}" destId="{C1022740-B891-40EB-82D8-5E437CACA66B}" srcOrd="0" destOrd="0" presId="urn:microsoft.com/office/officeart/2005/8/layout/cycle6"/>
    <dgm:cxn modelId="{5465D10E-B48F-4FC9-9B33-570C4CAC7261}" type="presParOf" srcId="{2CA5218D-B323-4026-B4C0-1AD435257CC0}" destId="{D18755EB-E116-4DE3-80F8-DDD8E3E8FA86}" srcOrd="1" destOrd="0" presId="urn:microsoft.com/office/officeart/2005/8/layout/cycle6"/>
    <dgm:cxn modelId="{501077AE-1E96-46E5-9D02-DD5793907D1D}" type="presParOf" srcId="{2CA5218D-B323-4026-B4C0-1AD435257CC0}" destId="{47C8CE65-CFAD-43C7-9BA2-2A0332215239}" srcOrd="2" destOrd="0" presId="urn:microsoft.com/office/officeart/2005/8/layout/cycle6"/>
    <dgm:cxn modelId="{C99667A4-4188-4F5C-A038-A0E9200F247A}" type="presParOf" srcId="{2CA5218D-B323-4026-B4C0-1AD435257CC0}" destId="{F0F3DFC7-5982-42D9-9553-9B1FFB369641}" srcOrd="3" destOrd="0" presId="urn:microsoft.com/office/officeart/2005/8/layout/cycle6"/>
    <dgm:cxn modelId="{9EC3CA87-8EB6-4B7A-8456-01A367B7C37B}" type="presParOf" srcId="{2CA5218D-B323-4026-B4C0-1AD435257CC0}" destId="{6B699A38-AC39-4683-95BB-D141343BF250}" srcOrd="4" destOrd="0" presId="urn:microsoft.com/office/officeart/2005/8/layout/cycle6"/>
    <dgm:cxn modelId="{495E9938-50F4-4A99-96D4-7B0305050F0E}" type="presParOf" srcId="{2CA5218D-B323-4026-B4C0-1AD435257CC0}" destId="{4FE6C815-CA0B-44FC-949C-AD9340FE39F3}" srcOrd="5" destOrd="0" presId="urn:microsoft.com/office/officeart/2005/8/layout/cycle6"/>
    <dgm:cxn modelId="{53E520B1-163B-4290-B564-BDE7699A1541}" type="presParOf" srcId="{2CA5218D-B323-4026-B4C0-1AD435257CC0}" destId="{F2E11679-236C-46B9-B907-91F11B48FBD1}" srcOrd="6" destOrd="0" presId="urn:microsoft.com/office/officeart/2005/8/layout/cycle6"/>
    <dgm:cxn modelId="{D2893642-EF2A-4A2A-A938-E86179CE11C4}" type="presParOf" srcId="{2CA5218D-B323-4026-B4C0-1AD435257CC0}" destId="{F1A9CA6E-25DE-427B-B937-A83CC000B9F0}" srcOrd="7" destOrd="0" presId="urn:microsoft.com/office/officeart/2005/8/layout/cycle6"/>
    <dgm:cxn modelId="{9A3DC267-426D-4637-9BE1-06148589380C}" type="presParOf" srcId="{2CA5218D-B323-4026-B4C0-1AD435257CC0}" destId="{17A20730-E27D-4E36-A888-96A8E2171124}" srcOrd="8" destOrd="0" presId="urn:microsoft.com/office/officeart/2005/8/layout/cycle6"/>
    <dgm:cxn modelId="{12417C14-FEC4-4C02-8DE6-AF23FD06F205}" type="presParOf" srcId="{2CA5218D-B323-4026-B4C0-1AD435257CC0}" destId="{F9F66CB9-48B3-498A-8DEB-FB8F3EDB9471}" srcOrd="9" destOrd="0" presId="urn:microsoft.com/office/officeart/2005/8/layout/cycle6"/>
    <dgm:cxn modelId="{A04BFB32-C6F1-4449-A248-2751B64F48C0}" type="presParOf" srcId="{2CA5218D-B323-4026-B4C0-1AD435257CC0}" destId="{344A7EF6-55FB-4653-8CBB-7D61BE02C103}" srcOrd="10" destOrd="0" presId="urn:microsoft.com/office/officeart/2005/8/layout/cycle6"/>
    <dgm:cxn modelId="{C64138D2-EC53-458E-8398-ADA3DE2AB8A4}" type="presParOf" srcId="{2CA5218D-B323-4026-B4C0-1AD435257CC0}" destId="{21CDBF4B-4BC2-4FAE-9281-54FA15A53E18}" srcOrd="11" destOrd="0" presId="urn:microsoft.com/office/officeart/2005/8/layout/cycle6"/>
    <dgm:cxn modelId="{DDC2B97F-CA50-4128-8E05-294DD31AF343}" type="presParOf" srcId="{2CA5218D-B323-4026-B4C0-1AD435257CC0}" destId="{E1296590-5A61-4D1F-9C96-2871154813D7}" srcOrd="12" destOrd="0" presId="urn:microsoft.com/office/officeart/2005/8/layout/cycle6"/>
    <dgm:cxn modelId="{F11DB539-BBAE-4D0E-AC43-5B82709B0393}" type="presParOf" srcId="{2CA5218D-B323-4026-B4C0-1AD435257CC0}" destId="{9D8E7BA7-CBED-41B9-86C3-C20D696C4C19}" srcOrd="13" destOrd="0" presId="urn:microsoft.com/office/officeart/2005/8/layout/cycle6"/>
    <dgm:cxn modelId="{5CB0EFE5-0BA0-4E27-AB9F-9170C48BB5B1}" type="presParOf" srcId="{2CA5218D-B323-4026-B4C0-1AD435257CC0}" destId="{2ECFBC95-D4FC-443F-96EF-52A23F1B400E}" srcOrd="14" destOrd="0" presId="urn:microsoft.com/office/officeart/2005/8/layout/cycle6"/>
    <dgm:cxn modelId="{D43C2182-CF24-4F7A-A2FD-2F3AAD2F13CF}" type="presParOf" srcId="{2CA5218D-B323-4026-B4C0-1AD435257CC0}" destId="{8E33CD3D-7D2C-473B-BE49-7D0ED34213E9}" srcOrd="15" destOrd="0" presId="urn:microsoft.com/office/officeart/2005/8/layout/cycle6"/>
    <dgm:cxn modelId="{93D500AB-82BC-481B-A9D7-3A554C49F985}" type="presParOf" srcId="{2CA5218D-B323-4026-B4C0-1AD435257CC0}" destId="{A658D736-C993-40CA-B86F-FF8B2BBB0F8E}" srcOrd="16" destOrd="0" presId="urn:microsoft.com/office/officeart/2005/8/layout/cycle6"/>
    <dgm:cxn modelId="{9E11118C-81ED-404B-BC03-A2F4519C647A}" type="presParOf" srcId="{2CA5218D-B323-4026-B4C0-1AD435257CC0}" destId="{C239B33B-960D-4780-8C66-20C71BC8B8E5}" srcOrd="17"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D02F0C-A03F-4CEA-B326-6E2E9BBDF232}" type="doc">
      <dgm:prSet loTypeId="urn:microsoft.com/office/officeart/2005/8/layout/matrix3" loCatId="matrix" qsTypeId="urn:microsoft.com/office/officeart/2005/8/quickstyle/3d1" qsCatId="3D" csTypeId="urn:microsoft.com/office/officeart/2005/8/colors/colorful2" csCatId="colorful" phldr="1"/>
      <dgm:spPr/>
      <dgm:t>
        <a:bodyPr/>
        <a:lstStyle/>
        <a:p>
          <a:endParaRPr lang="en-US"/>
        </a:p>
      </dgm:t>
    </dgm:pt>
    <dgm:pt modelId="{34356956-36CD-4366-BD40-7DC570088B4D}">
      <dgm:prSet phldrT="[Text]" custT="1"/>
      <dgm:spPr/>
      <dgm:t>
        <a:bodyPr/>
        <a:lstStyle/>
        <a:p>
          <a:r>
            <a:rPr lang="en-US" sz="1800" b="1" dirty="0" smtClean="0">
              <a:latin typeface="Consolas" pitchFamily="49" charset="0"/>
              <a:cs typeface="Consolas" pitchFamily="49" charset="0"/>
            </a:rPr>
            <a:t>Bio</a:t>
          </a:r>
          <a:endParaRPr lang="en-US" sz="1800" b="1" dirty="0">
            <a:latin typeface="Consolas" pitchFamily="49" charset="0"/>
            <a:cs typeface="Consolas" pitchFamily="49" charset="0"/>
          </a:endParaRPr>
        </a:p>
      </dgm:t>
    </dgm:pt>
    <dgm:pt modelId="{AFBACBCC-0A6B-4EEA-948C-2073A09449D8}" type="parTrans" cxnId="{32894B56-9632-4DA2-9316-86D215968056}">
      <dgm:prSet/>
      <dgm:spPr/>
      <dgm:t>
        <a:bodyPr/>
        <a:lstStyle/>
        <a:p>
          <a:endParaRPr lang="en-US"/>
        </a:p>
      </dgm:t>
    </dgm:pt>
    <dgm:pt modelId="{F57C0B6A-B7C4-48E4-9BA8-E35C5638C597}" type="sibTrans" cxnId="{32894B56-9632-4DA2-9316-86D215968056}">
      <dgm:prSet/>
      <dgm:spPr/>
      <dgm:t>
        <a:bodyPr/>
        <a:lstStyle/>
        <a:p>
          <a:endParaRPr lang="en-US"/>
        </a:p>
      </dgm:t>
    </dgm:pt>
    <dgm:pt modelId="{CBC7A8F0-6193-41C0-8011-A7FCFC4BC015}">
      <dgm:prSet phldrT="[Text]" custT="1"/>
      <dgm:spPr/>
      <dgm:t>
        <a:bodyPr/>
        <a:lstStyle/>
        <a:p>
          <a:r>
            <a:rPr lang="en-US" sz="1400" dirty="0" smtClean="0">
              <a:latin typeface="Arial" pitchFamily="34" charset="0"/>
              <a:cs typeface="Arial" pitchFamily="34" charset="0"/>
            </a:rPr>
            <a:t>Sequences</a:t>
          </a:r>
          <a:endParaRPr lang="en-US" sz="1400" dirty="0">
            <a:latin typeface="Arial" pitchFamily="34" charset="0"/>
            <a:cs typeface="Arial" pitchFamily="34" charset="0"/>
          </a:endParaRPr>
        </a:p>
      </dgm:t>
    </dgm:pt>
    <dgm:pt modelId="{52140A8B-0873-4F28-A786-C35D5F0FEEC3}" type="parTrans" cxnId="{A2861200-5FBB-4F89-BCAF-E89B5D0AD775}">
      <dgm:prSet/>
      <dgm:spPr/>
      <dgm:t>
        <a:bodyPr/>
        <a:lstStyle/>
        <a:p>
          <a:endParaRPr lang="en-US"/>
        </a:p>
      </dgm:t>
    </dgm:pt>
    <dgm:pt modelId="{4448DB6F-DC57-4234-BAA0-1CD363CF0D78}" type="sibTrans" cxnId="{A2861200-5FBB-4F89-BCAF-E89B5D0AD775}">
      <dgm:prSet/>
      <dgm:spPr/>
      <dgm:t>
        <a:bodyPr/>
        <a:lstStyle/>
        <a:p>
          <a:endParaRPr lang="en-US"/>
        </a:p>
      </dgm:t>
    </dgm:pt>
    <dgm:pt modelId="{8C44FECF-AC52-4572-9D3D-7F3308C0CC3B}">
      <dgm:prSet phldrT="[Text]" custT="1"/>
      <dgm:spPr/>
      <dgm:t>
        <a:bodyPr/>
        <a:lstStyle/>
        <a:p>
          <a:r>
            <a:rPr lang="en-US" sz="1400" dirty="0" smtClean="0">
              <a:latin typeface="Arial" pitchFamily="34" charset="0"/>
              <a:cs typeface="Arial" pitchFamily="34" charset="0"/>
            </a:rPr>
            <a:t>Alphabets</a:t>
          </a:r>
          <a:endParaRPr lang="en-US" sz="1400" dirty="0">
            <a:latin typeface="Arial" pitchFamily="34" charset="0"/>
            <a:cs typeface="Arial" pitchFamily="34" charset="0"/>
          </a:endParaRPr>
        </a:p>
      </dgm:t>
    </dgm:pt>
    <dgm:pt modelId="{DC5C8C9D-F660-4920-AF12-7A24F1E08A74}" type="parTrans" cxnId="{03008274-022D-406A-9D8E-BF291B54CE01}">
      <dgm:prSet/>
      <dgm:spPr/>
      <dgm:t>
        <a:bodyPr/>
        <a:lstStyle/>
        <a:p>
          <a:endParaRPr lang="en-US"/>
        </a:p>
      </dgm:t>
    </dgm:pt>
    <dgm:pt modelId="{E6E041E9-1053-4B48-AD25-4377E80EF85A}" type="sibTrans" cxnId="{03008274-022D-406A-9D8E-BF291B54CE01}">
      <dgm:prSet/>
      <dgm:spPr/>
      <dgm:t>
        <a:bodyPr/>
        <a:lstStyle/>
        <a:p>
          <a:endParaRPr lang="en-US"/>
        </a:p>
      </dgm:t>
    </dgm:pt>
    <dgm:pt modelId="{4B8867FE-071F-4CBE-AC70-2D7AC71B3D09}">
      <dgm:prSet phldrT="[Text]" custT="1"/>
      <dgm:spPr/>
      <dgm:t>
        <a:bodyPr/>
        <a:lstStyle/>
        <a:p>
          <a:r>
            <a:rPr lang="en-US" sz="1800" b="1" dirty="0" smtClean="0">
              <a:latin typeface="Consolas" pitchFamily="49" charset="0"/>
              <a:cs typeface="Consolas" pitchFamily="49" charset="0"/>
            </a:rPr>
            <a:t>Bio.IO</a:t>
          </a:r>
          <a:endParaRPr lang="en-US" sz="1800" b="1" dirty="0">
            <a:latin typeface="Consolas" pitchFamily="49" charset="0"/>
            <a:cs typeface="Consolas" pitchFamily="49" charset="0"/>
          </a:endParaRPr>
        </a:p>
      </dgm:t>
    </dgm:pt>
    <dgm:pt modelId="{D466366D-DFBB-4105-822D-10C1B5DB7C56}" type="parTrans" cxnId="{CB44C22A-01D4-44CF-9E3E-2EDF20096727}">
      <dgm:prSet/>
      <dgm:spPr/>
      <dgm:t>
        <a:bodyPr/>
        <a:lstStyle/>
        <a:p>
          <a:endParaRPr lang="en-US"/>
        </a:p>
      </dgm:t>
    </dgm:pt>
    <dgm:pt modelId="{1744D891-1DE2-4BB9-B23C-A0A81E2E8648}" type="sibTrans" cxnId="{CB44C22A-01D4-44CF-9E3E-2EDF20096727}">
      <dgm:prSet/>
      <dgm:spPr/>
      <dgm:t>
        <a:bodyPr/>
        <a:lstStyle/>
        <a:p>
          <a:endParaRPr lang="en-US"/>
        </a:p>
      </dgm:t>
    </dgm:pt>
    <dgm:pt modelId="{3928B7AE-90BB-4D62-AE18-B8669335DC94}">
      <dgm:prSet phldrT="[Text]" custT="1"/>
      <dgm:spPr/>
      <dgm:t>
        <a:bodyPr/>
        <a:lstStyle/>
        <a:p>
          <a:r>
            <a:rPr lang="en-US" sz="1400" dirty="0" smtClean="0">
              <a:latin typeface="Arial" pitchFamily="34" charset="0"/>
              <a:cs typeface="Arial" pitchFamily="34" charset="0"/>
            </a:rPr>
            <a:t>Translation</a:t>
          </a:r>
          <a:endParaRPr lang="en-US" sz="1400" dirty="0">
            <a:latin typeface="Arial" pitchFamily="34" charset="0"/>
            <a:cs typeface="Arial" pitchFamily="34" charset="0"/>
          </a:endParaRPr>
        </a:p>
      </dgm:t>
    </dgm:pt>
    <dgm:pt modelId="{39ADCF88-F53A-4387-AA34-216739BA1207}" type="parTrans" cxnId="{3CDD8D94-12C2-47F2-96A3-15C282B0EE71}">
      <dgm:prSet/>
      <dgm:spPr/>
      <dgm:t>
        <a:bodyPr/>
        <a:lstStyle/>
        <a:p>
          <a:endParaRPr lang="en-US"/>
        </a:p>
      </dgm:t>
    </dgm:pt>
    <dgm:pt modelId="{3BCBF7DD-BEEF-47BB-8FF7-F9872C4D9B0A}" type="sibTrans" cxnId="{3CDD8D94-12C2-47F2-96A3-15C282B0EE71}">
      <dgm:prSet/>
      <dgm:spPr/>
      <dgm:t>
        <a:bodyPr/>
        <a:lstStyle/>
        <a:p>
          <a:endParaRPr lang="en-US"/>
        </a:p>
      </dgm:t>
    </dgm:pt>
    <dgm:pt modelId="{CAB19BBD-5960-4248-BBF3-1F9EF214FA4D}">
      <dgm:prSet phldrT="[Text]" custT="1"/>
      <dgm:spPr/>
      <dgm:t>
        <a:bodyPr/>
        <a:lstStyle/>
        <a:p>
          <a:r>
            <a:rPr lang="en-US" sz="1800" b="1" dirty="0" err="1" smtClean="0">
              <a:latin typeface="Consolas" pitchFamily="49" charset="0"/>
              <a:cs typeface="Consolas" pitchFamily="49" charset="0"/>
            </a:rPr>
            <a:t>Bio.Web</a:t>
          </a:r>
          <a:endParaRPr lang="en-US" sz="1800" b="1" dirty="0">
            <a:latin typeface="Consolas" pitchFamily="49" charset="0"/>
            <a:cs typeface="Consolas" pitchFamily="49" charset="0"/>
          </a:endParaRPr>
        </a:p>
      </dgm:t>
    </dgm:pt>
    <dgm:pt modelId="{57481D75-57D7-4D50-955E-601B2FFB404D}" type="parTrans" cxnId="{32E82AE5-5B3B-4949-8E2C-FDE9EAAA9BB1}">
      <dgm:prSet/>
      <dgm:spPr/>
      <dgm:t>
        <a:bodyPr/>
        <a:lstStyle/>
        <a:p>
          <a:endParaRPr lang="en-US"/>
        </a:p>
      </dgm:t>
    </dgm:pt>
    <dgm:pt modelId="{BB31ADF1-148E-441B-B44C-1EEE2A447AEE}" type="sibTrans" cxnId="{32E82AE5-5B3B-4949-8E2C-FDE9EAAA9BB1}">
      <dgm:prSet/>
      <dgm:spPr/>
      <dgm:t>
        <a:bodyPr/>
        <a:lstStyle/>
        <a:p>
          <a:endParaRPr lang="en-US"/>
        </a:p>
      </dgm:t>
    </dgm:pt>
    <dgm:pt modelId="{BBECB443-779E-43B6-9DD6-C465A5A9DE89}">
      <dgm:prSet phldrT="[Text]" custT="1"/>
      <dgm:spPr/>
      <dgm:t>
        <a:bodyPr/>
        <a:lstStyle/>
        <a:p>
          <a:r>
            <a:rPr lang="en-US" sz="1400" dirty="0" smtClean="0">
              <a:latin typeface="Arial" pitchFamily="34" charset="0"/>
              <a:cs typeface="Arial" pitchFamily="34" charset="0"/>
            </a:rPr>
            <a:t>BLAST</a:t>
          </a:r>
          <a:endParaRPr lang="en-US" sz="1400" dirty="0">
            <a:latin typeface="Arial" pitchFamily="34" charset="0"/>
            <a:cs typeface="Arial" pitchFamily="34" charset="0"/>
          </a:endParaRPr>
        </a:p>
      </dgm:t>
    </dgm:pt>
    <dgm:pt modelId="{6C2476B1-AF7C-4BFE-A8E9-3FBFF6E1B914}" type="parTrans" cxnId="{75FC91D2-9EE3-4385-B044-40C05856E235}">
      <dgm:prSet/>
      <dgm:spPr/>
      <dgm:t>
        <a:bodyPr/>
        <a:lstStyle/>
        <a:p>
          <a:endParaRPr lang="en-US"/>
        </a:p>
      </dgm:t>
    </dgm:pt>
    <dgm:pt modelId="{0A86DAEF-FBEE-4BE8-A716-AA0201A18119}" type="sibTrans" cxnId="{75FC91D2-9EE3-4385-B044-40C05856E235}">
      <dgm:prSet/>
      <dgm:spPr/>
      <dgm:t>
        <a:bodyPr/>
        <a:lstStyle/>
        <a:p>
          <a:endParaRPr lang="en-US"/>
        </a:p>
      </dgm:t>
    </dgm:pt>
    <dgm:pt modelId="{FE32453C-45FB-418D-836C-ECD8CE35A7BA}">
      <dgm:prSet phldrT="[Text]" custT="1"/>
      <dgm:spPr/>
      <dgm:t>
        <a:bodyPr/>
        <a:lstStyle/>
        <a:p>
          <a:r>
            <a:rPr lang="en-US" sz="1400" dirty="0" smtClean="0">
              <a:latin typeface="Arial" pitchFamily="34" charset="0"/>
              <a:cs typeface="Arial" pitchFamily="34" charset="0"/>
            </a:rPr>
            <a:t>Alignments</a:t>
          </a:r>
          <a:endParaRPr lang="en-US" sz="1400" dirty="0">
            <a:latin typeface="Arial" pitchFamily="34" charset="0"/>
            <a:cs typeface="Arial" pitchFamily="34" charset="0"/>
          </a:endParaRPr>
        </a:p>
      </dgm:t>
    </dgm:pt>
    <dgm:pt modelId="{F9C823E3-E7D3-4CF1-88F3-A8004B1B6022}" type="parTrans" cxnId="{DB566CF3-6AF4-4A06-9EC8-214BFDA366CA}">
      <dgm:prSet/>
      <dgm:spPr/>
      <dgm:t>
        <a:bodyPr/>
        <a:lstStyle/>
        <a:p>
          <a:endParaRPr lang="en-US"/>
        </a:p>
      </dgm:t>
    </dgm:pt>
    <dgm:pt modelId="{4FDE8862-D128-481C-A235-F96DF54DE131}" type="sibTrans" cxnId="{DB566CF3-6AF4-4A06-9EC8-214BFDA366CA}">
      <dgm:prSet/>
      <dgm:spPr/>
      <dgm:t>
        <a:bodyPr/>
        <a:lstStyle/>
        <a:p>
          <a:endParaRPr lang="en-US"/>
        </a:p>
      </dgm:t>
    </dgm:pt>
    <dgm:pt modelId="{E177367A-FB60-4A09-BF6D-3BA77E0F65BE}">
      <dgm:prSet phldrT="[Text]" custT="1"/>
      <dgm:spPr/>
      <dgm:t>
        <a:bodyPr/>
        <a:lstStyle/>
        <a:p>
          <a:r>
            <a:rPr lang="en-US" sz="1400" dirty="0" smtClean="0">
              <a:latin typeface="Arial" pitchFamily="34" charset="0"/>
              <a:cs typeface="Arial" pitchFamily="34" charset="0"/>
            </a:rPr>
            <a:t>Genomic Intervals</a:t>
          </a:r>
          <a:endParaRPr lang="en-US" sz="1400" dirty="0">
            <a:latin typeface="Arial" pitchFamily="34" charset="0"/>
            <a:cs typeface="Arial" pitchFamily="34" charset="0"/>
          </a:endParaRPr>
        </a:p>
      </dgm:t>
    </dgm:pt>
    <dgm:pt modelId="{ABAA5481-0507-4036-8A5C-F0F80D7E6FE2}" type="parTrans" cxnId="{D5B7F80F-AEAE-46FC-AA3F-8F0CAF319929}">
      <dgm:prSet/>
      <dgm:spPr/>
      <dgm:t>
        <a:bodyPr/>
        <a:lstStyle/>
        <a:p>
          <a:endParaRPr lang="en-US"/>
        </a:p>
      </dgm:t>
    </dgm:pt>
    <dgm:pt modelId="{3094987F-A425-4660-B01C-B33553EDD7EF}" type="sibTrans" cxnId="{D5B7F80F-AEAE-46FC-AA3F-8F0CAF319929}">
      <dgm:prSet/>
      <dgm:spPr/>
      <dgm:t>
        <a:bodyPr/>
        <a:lstStyle/>
        <a:p>
          <a:endParaRPr lang="en-US"/>
        </a:p>
      </dgm:t>
    </dgm:pt>
    <dgm:pt modelId="{5AD9DD28-3DB9-43F7-9464-4CC44D7F77B6}">
      <dgm:prSet phldrT="[Text]" custT="1"/>
      <dgm:spPr/>
      <dgm:t>
        <a:bodyPr/>
        <a:lstStyle/>
        <a:p>
          <a:r>
            <a:rPr lang="en-US" sz="1400" dirty="0" smtClean="0">
              <a:latin typeface="Arial" pitchFamily="34" charset="0"/>
              <a:cs typeface="Arial" pitchFamily="34" charset="0"/>
            </a:rPr>
            <a:t>Phylogeny</a:t>
          </a:r>
          <a:endParaRPr lang="en-US" sz="1400" dirty="0">
            <a:latin typeface="Arial" pitchFamily="34" charset="0"/>
            <a:cs typeface="Arial" pitchFamily="34" charset="0"/>
          </a:endParaRPr>
        </a:p>
      </dgm:t>
    </dgm:pt>
    <dgm:pt modelId="{3AC2B945-678E-48FA-820E-6D30A5301644}" type="parTrans" cxnId="{FB720E56-E36A-4604-88AF-AC465832FCAA}">
      <dgm:prSet/>
      <dgm:spPr/>
      <dgm:t>
        <a:bodyPr/>
        <a:lstStyle/>
        <a:p>
          <a:endParaRPr lang="en-US"/>
        </a:p>
      </dgm:t>
    </dgm:pt>
    <dgm:pt modelId="{251F7B79-1CF8-4485-A4FE-C44F04F15640}" type="sibTrans" cxnId="{FB720E56-E36A-4604-88AF-AC465832FCAA}">
      <dgm:prSet/>
      <dgm:spPr/>
      <dgm:t>
        <a:bodyPr/>
        <a:lstStyle/>
        <a:p>
          <a:endParaRPr lang="en-US"/>
        </a:p>
      </dgm:t>
    </dgm:pt>
    <dgm:pt modelId="{0F28D602-CC36-4A43-9DCC-FB4F631C96BA}">
      <dgm:prSet phldrT="[Text]" custT="1"/>
      <dgm:spPr/>
      <dgm:t>
        <a:bodyPr/>
        <a:lstStyle/>
        <a:p>
          <a:r>
            <a:rPr lang="en-US" sz="1400" dirty="0" smtClean="0">
              <a:latin typeface="Arial" pitchFamily="34" charset="0"/>
              <a:cs typeface="Arial" pitchFamily="34" charset="0"/>
            </a:rPr>
            <a:t>Sequence Assembly</a:t>
          </a:r>
          <a:endParaRPr lang="en-US" sz="1400" dirty="0">
            <a:latin typeface="Arial" pitchFamily="34" charset="0"/>
            <a:cs typeface="Arial" pitchFamily="34" charset="0"/>
          </a:endParaRPr>
        </a:p>
      </dgm:t>
    </dgm:pt>
    <dgm:pt modelId="{3D7D4D11-52F5-4D76-AFC5-70A63998332A}" type="parTrans" cxnId="{4979C0C1-6F27-4C24-9A93-C380C11F3239}">
      <dgm:prSet/>
      <dgm:spPr/>
      <dgm:t>
        <a:bodyPr/>
        <a:lstStyle/>
        <a:p>
          <a:endParaRPr lang="en-US"/>
        </a:p>
      </dgm:t>
    </dgm:pt>
    <dgm:pt modelId="{A4FC051F-F859-4B81-92B8-B2D3B0CEAFBB}" type="sibTrans" cxnId="{4979C0C1-6F27-4C24-9A93-C380C11F3239}">
      <dgm:prSet/>
      <dgm:spPr/>
      <dgm:t>
        <a:bodyPr/>
        <a:lstStyle/>
        <a:p>
          <a:endParaRPr lang="en-US"/>
        </a:p>
      </dgm:t>
    </dgm:pt>
    <dgm:pt modelId="{D70D8BB6-6D71-4854-8FF7-0D1EA6CAF847}">
      <dgm:prSet phldrT="[Text]" custT="1"/>
      <dgm:spPr/>
      <dgm:t>
        <a:bodyPr/>
        <a:lstStyle/>
        <a:p>
          <a:r>
            <a:rPr lang="en-US" sz="1400" dirty="0" err="1" smtClean="0">
              <a:latin typeface="Arial" pitchFamily="34" charset="0"/>
              <a:cs typeface="Arial" pitchFamily="34" charset="0"/>
            </a:rPr>
            <a:t>ClustalW</a:t>
          </a:r>
          <a:endParaRPr lang="en-US" sz="1400" dirty="0">
            <a:latin typeface="Arial" pitchFamily="34" charset="0"/>
            <a:cs typeface="Arial" pitchFamily="34" charset="0"/>
          </a:endParaRPr>
        </a:p>
      </dgm:t>
    </dgm:pt>
    <dgm:pt modelId="{4D8170D4-A81C-4F53-B8DA-69D9E50F6090}" type="parTrans" cxnId="{CF09A6F9-9B53-47E8-9A2D-140984BF51B0}">
      <dgm:prSet/>
      <dgm:spPr/>
      <dgm:t>
        <a:bodyPr/>
        <a:lstStyle/>
        <a:p>
          <a:endParaRPr lang="en-US"/>
        </a:p>
      </dgm:t>
    </dgm:pt>
    <dgm:pt modelId="{E321DE09-28DD-4F96-B783-9D3DB51BD0BA}" type="sibTrans" cxnId="{CF09A6F9-9B53-47E8-9A2D-140984BF51B0}">
      <dgm:prSet/>
      <dgm:spPr/>
      <dgm:t>
        <a:bodyPr/>
        <a:lstStyle/>
        <a:p>
          <a:endParaRPr lang="en-US"/>
        </a:p>
      </dgm:t>
    </dgm:pt>
    <dgm:pt modelId="{888A2C60-F017-488B-8686-7A831EF8E530}">
      <dgm:prSet phldrT="[Text]" custT="1"/>
      <dgm:spPr/>
      <dgm:t>
        <a:bodyPr/>
        <a:lstStyle/>
        <a:p>
          <a:r>
            <a:rPr lang="en-US" sz="1400" dirty="0" err="1" smtClean="0">
              <a:latin typeface="Arial" pitchFamily="34" charset="0"/>
              <a:cs typeface="Arial" pitchFamily="34" charset="0"/>
            </a:rPr>
            <a:t>BioHPC</a:t>
          </a:r>
          <a:endParaRPr lang="en-US" sz="1400" dirty="0">
            <a:latin typeface="Arial" pitchFamily="34" charset="0"/>
            <a:cs typeface="Arial" pitchFamily="34" charset="0"/>
          </a:endParaRPr>
        </a:p>
      </dgm:t>
    </dgm:pt>
    <dgm:pt modelId="{CA88BB36-6B9A-4221-8489-59BDFDF2A438}" type="parTrans" cxnId="{3EA9FFE8-7D1C-43FA-A85D-8C9476A74800}">
      <dgm:prSet/>
      <dgm:spPr/>
      <dgm:t>
        <a:bodyPr/>
        <a:lstStyle/>
        <a:p>
          <a:endParaRPr lang="en-US"/>
        </a:p>
      </dgm:t>
    </dgm:pt>
    <dgm:pt modelId="{96FA4BBB-6535-4B1F-8679-BDD7988EB944}" type="sibTrans" cxnId="{3EA9FFE8-7D1C-43FA-A85D-8C9476A74800}">
      <dgm:prSet/>
      <dgm:spPr/>
      <dgm:t>
        <a:bodyPr/>
        <a:lstStyle/>
        <a:p>
          <a:endParaRPr lang="en-US"/>
        </a:p>
      </dgm:t>
    </dgm:pt>
    <dgm:pt modelId="{5E129DE3-3220-4286-85AE-1A29C67C2673}">
      <dgm:prSet phldrT="[Text]" custT="1"/>
      <dgm:spPr/>
      <dgm:t>
        <a:bodyPr/>
        <a:lstStyle/>
        <a:p>
          <a:r>
            <a:rPr lang="en-US" sz="1400" dirty="0" smtClean="0">
              <a:latin typeface="Arial" pitchFamily="34" charset="0"/>
              <a:cs typeface="Arial" pitchFamily="34" charset="0"/>
            </a:rPr>
            <a:t>FASTA / FASTQ</a:t>
          </a:r>
          <a:endParaRPr lang="en-US" sz="1400" dirty="0">
            <a:latin typeface="Arial" pitchFamily="34" charset="0"/>
            <a:cs typeface="Arial" pitchFamily="34" charset="0"/>
          </a:endParaRPr>
        </a:p>
      </dgm:t>
    </dgm:pt>
    <dgm:pt modelId="{6320CDAD-467B-4D2A-8C29-77FB75153998}" type="parTrans" cxnId="{69CC1599-A03C-4F1F-821C-946B02F687EA}">
      <dgm:prSet/>
      <dgm:spPr/>
      <dgm:t>
        <a:bodyPr/>
        <a:lstStyle/>
        <a:p>
          <a:endParaRPr lang="en-US"/>
        </a:p>
      </dgm:t>
    </dgm:pt>
    <dgm:pt modelId="{275B2B06-13A5-4AA3-BCC2-67429CA15E6C}" type="sibTrans" cxnId="{69CC1599-A03C-4F1F-821C-946B02F687EA}">
      <dgm:prSet/>
      <dgm:spPr/>
      <dgm:t>
        <a:bodyPr/>
        <a:lstStyle/>
        <a:p>
          <a:endParaRPr lang="en-US"/>
        </a:p>
      </dgm:t>
    </dgm:pt>
    <dgm:pt modelId="{EC60A37A-CB65-4416-955F-3659AEB7A312}">
      <dgm:prSet phldrT="[Text]" custT="1"/>
      <dgm:spPr/>
      <dgm:t>
        <a:bodyPr/>
        <a:lstStyle/>
        <a:p>
          <a:r>
            <a:rPr lang="en-US" sz="1400" dirty="0" err="1" smtClean="0">
              <a:latin typeface="Arial" pitchFamily="34" charset="0"/>
              <a:cs typeface="Arial" pitchFamily="34" charset="0"/>
            </a:rPr>
            <a:t>GenBank</a:t>
          </a:r>
          <a:endParaRPr lang="en-US" sz="1400" dirty="0">
            <a:latin typeface="Arial" pitchFamily="34" charset="0"/>
            <a:cs typeface="Arial" pitchFamily="34" charset="0"/>
          </a:endParaRPr>
        </a:p>
      </dgm:t>
    </dgm:pt>
    <dgm:pt modelId="{1FABDB0B-3007-440B-AA43-2D958793FB11}" type="parTrans" cxnId="{21420DBF-1340-4452-8F96-CB8F2A9C00A4}">
      <dgm:prSet/>
      <dgm:spPr/>
      <dgm:t>
        <a:bodyPr/>
        <a:lstStyle/>
        <a:p>
          <a:endParaRPr lang="en-US"/>
        </a:p>
      </dgm:t>
    </dgm:pt>
    <dgm:pt modelId="{54CA19BA-38B1-48D6-8244-B87D8CAED7B1}" type="sibTrans" cxnId="{21420DBF-1340-4452-8F96-CB8F2A9C00A4}">
      <dgm:prSet/>
      <dgm:spPr/>
      <dgm:t>
        <a:bodyPr/>
        <a:lstStyle/>
        <a:p>
          <a:endParaRPr lang="en-US"/>
        </a:p>
      </dgm:t>
    </dgm:pt>
    <dgm:pt modelId="{B8A6FA92-5EAF-463B-9870-FC5CD27BB70E}">
      <dgm:prSet phldrT="[Text]" custT="1"/>
      <dgm:spPr/>
      <dgm:t>
        <a:bodyPr/>
        <a:lstStyle/>
        <a:p>
          <a:r>
            <a:rPr lang="en-US" sz="1400" dirty="0" smtClean="0">
              <a:latin typeface="Arial" pitchFamily="34" charset="0"/>
              <a:cs typeface="Arial" pitchFamily="34" charset="0"/>
            </a:rPr>
            <a:t>NEXUS</a:t>
          </a:r>
          <a:endParaRPr lang="en-US" sz="1400" dirty="0">
            <a:latin typeface="Arial" pitchFamily="34" charset="0"/>
            <a:cs typeface="Arial" pitchFamily="34" charset="0"/>
          </a:endParaRPr>
        </a:p>
      </dgm:t>
    </dgm:pt>
    <dgm:pt modelId="{A54303BC-A3AB-4A37-A8FD-889FE79AC656}" type="parTrans" cxnId="{9552FA06-06CA-4620-993C-34920DBE1E0F}">
      <dgm:prSet/>
      <dgm:spPr/>
      <dgm:t>
        <a:bodyPr/>
        <a:lstStyle/>
        <a:p>
          <a:endParaRPr lang="en-US"/>
        </a:p>
      </dgm:t>
    </dgm:pt>
    <dgm:pt modelId="{7E9A8902-5CEE-4EEC-869E-01D1D474EA4B}" type="sibTrans" cxnId="{9552FA06-06CA-4620-993C-34920DBE1E0F}">
      <dgm:prSet/>
      <dgm:spPr/>
      <dgm:t>
        <a:bodyPr/>
        <a:lstStyle/>
        <a:p>
          <a:endParaRPr lang="en-US"/>
        </a:p>
      </dgm:t>
    </dgm:pt>
    <dgm:pt modelId="{A0284F42-213D-44C3-8D4F-F09A89E41ABF}">
      <dgm:prSet phldrT="[Text]" custT="1"/>
      <dgm:spPr/>
      <dgm:t>
        <a:bodyPr/>
        <a:lstStyle/>
        <a:p>
          <a:r>
            <a:rPr lang="en-US" sz="1800" b="1" dirty="0" err="1" smtClean="0">
              <a:latin typeface="Consolas" pitchFamily="49" charset="0"/>
              <a:cs typeface="Consolas" pitchFamily="49" charset="0"/>
            </a:rPr>
            <a:t>Bio.Algorithms</a:t>
          </a:r>
          <a:endParaRPr lang="en-US" sz="1800" b="1" dirty="0">
            <a:latin typeface="Consolas" pitchFamily="49" charset="0"/>
            <a:cs typeface="Consolas" pitchFamily="49" charset="0"/>
          </a:endParaRPr>
        </a:p>
      </dgm:t>
    </dgm:pt>
    <dgm:pt modelId="{F269DB3F-4A9A-4E24-BA1D-8ADFA9DA9308}" type="parTrans" cxnId="{C8601B1F-D5DE-4795-A8D0-02DBA0B83031}">
      <dgm:prSet/>
      <dgm:spPr/>
      <dgm:t>
        <a:bodyPr/>
        <a:lstStyle/>
        <a:p>
          <a:endParaRPr lang="en-US"/>
        </a:p>
      </dgm:t>
    </dgm:pt>
    <dgm:pt modelId="{1B75957D-36FE-4929-9C2B-6D789A2D36A6}" type="sibTrans" cxnId="{C8601B1F-D5DE-4795-A8D0-02DBA0B83031}">
      <dgm:prSet/>
      <dgm:spPr/>
      <dgm:t>
        <a:bodyPr/>
        <a:lstStyle/>
        <a:p>
          <a:endParaRPr lang="en-US"/>
        </a:p>
      </dgm:t>
    </dgm:pt>
    <dgm:pt modelId="{F65978F8-CAAE-4A7B-9FFC-CA1594C7ED00}">
      <dgm:prSet phldrT="[Text]" custT="1"/>
      <dgm:spPr/>
      <dgm:t>
        <a:bodyPr/>
        <a:lstStyle/>
        <a:p>
          <a:r>
            <a:rPr lang="en-US" sz="1400" dirty="0" smtClean="0">
              <a:latin typeface="Arial" pitchFamily="34" charset="0"/>
              <a:cs typeface="Arial" pitchFamily="34" charset="0"/>
            </a:rPr>
            <a:t>…</a:t>
          </a:r>
          <a:endParaRPr lang="en-US" sz="1400" dirty="0">
            <a:latin typeface="Arial" pitchFamily="34" charset="0"/>
            <a:cs typeface="Arial" pitchFamily="34" charset="0"/>
          </a:endParaRPr>
        </a:p>
      </dgm:t>
    </dgm:pt>
    <dgm:pt modelId="{3FA4F2F4-A2E7-4BF7-A713-E5478765CB82}" type="parTrans" cxnId="{1F118D66-3C15-4010-9D14-2599665D0215}">
      <dgm:prSet/>
      <dgm:spPr/>
      <dgm:t>
        <a:bodyPr/>
        <a:lstStyle/>
        <a:p>
          <a:endParaRPr lang="en-US"/>
        </a:p>
      </dgm:t>
    </dgm:pt>
    <dgm:pt modelId="{BC89A164-C55F-44D1-A942-AA03A3BD6D56}" type="sibTrans" cxnId="{1F118D66-3C15-4010-9D14-2599665D0215}">
      <dgm:prSet/>
      <dgm:spPr/>
      <dgm:t>
        <a:bodyPr/>
        <a:lstStyle/>
        <a:p>
          <a:endParaRPr lang="en-US"/>
        </a:p>
      </dgm:t>
    </dgm:pt>
    <dgm:pt modelId="{44108273-0218-42B8-A4DB-AFCA1FAADF48}">
      <dgm:prSet phldrT="[Text]" custT="1"/>
      <dgm:spPr/>
      <dgm:t>
        <a:bodyPr/>
        <a:lstStyle/>
        <a:p>
          <a:r>
            <a:rPr lang="en-US" sz="1400" dirty="0" smtClean="0">
              <a:latin typeface="Arial" pitchFamily="34" charset="0"/>
              <a:cs typeface="Arial" pitchFamily="34" charset="0"/>
            </a:rPr>
            <a:t>…</a:t>
          </a:r>
          <a:endParaRPr lang="en-US" sz="1400" dirty="0">
            <a:latin typeface="Arial" pitchFamily="34" charset="0"/>
            <a:cs typeface="Arial" pitchFamily="34" charset="0"/>
          </a:endParaRPr>
        </a:p>
      </dgm:t>
    </dgm:pt>
    <dgm:pt modelId="{5FDB3FAA-250B-445B-A892-5B1F2FB232D9}" type="parTrans" cxnId="{3A178D64-610E-4396-AFF5-F083D6524950}">
      <dgm:prSet/>
      <dgm:spPr/>
      <dgm:t>
        <a:bodyPr/>
        <a:lstStyle/>
        <a:p>
          <a:endParaRPr lang="en-US"/>
        </a:p>
      </dgm:t>
    </dgm:pt>
    <dgm:pt modelId="{69F5C65E-1B8B-4B7E-944D-EA88E35669AA}" type="sibTrans" cxnId="{3A178D64-610E-4396-AFF5-F083D6524950}">
      <dgm:prSet/>
      <dgm:spPr/>
      <dgm:t>
        <a:bodyPr/>
        <a:lstStyle/>
        <a:p>
          <a:endParaRPr lang="en-US"/>
        </a:p>
      </dgm:t>
    </dgm:pt>
    <dgm:pt modelId="{68CE6610-44F8-4468-ACD2-8C0D9F68787B}">
      <dgm:prSet phldrT="[Text]" custT="1"/>
      <dgm:spPr/>
      <dgm:t>
        <a:bodyPr/>
        <a:lstStyle/>
        <a:p>
          <a:r>
            <a:rPr lang="en-US" sz="1400" dirty="0" smtClean="0">
              <a:latin typeface="Arial" pitchFamily="34" charset="0"/>
              <a:cs typeface="Arial" pitchFamily="34" charset="0"/>
            </a:rPr>
            <a:t>…</a:t>
          </a:r>
          <a:endParaRPr lang="en-US" sz="1400" dirty="0">
            <a:latin typeface="Arial" pitchFamily="34" charset="0"/>
            <a:cs typeface="Arial" pitchFamily="34" charset="0"/>
          </a:endParaRPr>
        </a:p>
      </dgm:t>
    </dgm:pt>
    <dgm:pt modelId="{30620B72-E9FA-4EAB-8338-D0BA593E81E8}" type="parTrans" cxnId="{0C812F37-99CC-4A8A-88A0-55F925218958}">
      <dgm:prSet/>
      <dgm:spPr/>
      <dgm:t>
        <a:bodyPr/>
        <a:lstStyle/>
        <a:p>
          <a:endParaRPr lang="en-US"/>
        </a:p>
      </dgm:t>
    </dgm:pt>
    <dgm:pt modelId="{4BCA58CC-C480-45FA-99E3-9B76C29D6D02}" type="sibTrans" cxnId="{0C812F37-99CC-4A8A-88A0-55F925218958}">
      <dgm:prSet/>
      <dgm:spPr/>
      <dgm:t>
        <a:bodyPr/>
        <a:lstStyle/>
        <a:p>
          <a:endParaRPr lang="en-US"/>
        </a:p>
      </dgm:t>
    </dgm:pt>
    <dgm:pt modelId="{3CB92ECB-E4CC-4638-BDA7-88BE15B3CE43}">
      <dgm:prSet phldrT="[Text]" custT="1"/>
      <dgm:spPr/>
      <dgm:t>
        <a:bodyPr/>
        <a:lstStyle/>
        <a:p>
          <a:r>
            <a:rPr lang="en-US" sz="1400" dirty="0" smtClean="0">
              <a:latin typeface="Arial" pitchFamily="34" charset="0"/>
              <a:cs typeface="Arial" pitchFamily="34" charset="0"/>
            </a:rPr>
            <a:t>Alignment</a:t>
          </a:r>
          <a:endParaRPr lang="en-US" sz="1400" dirty="0">
            <a:latin typeface="Arial" pitchFamily="34" charset="0"/>
            <a:cs typeface="Arial" pitchFamily="34" charset="0"/>
          </a:endParaRPr>
        </a:p>
      </dgm:t>
    </dgm:pt>
    <dgm:pt modelId="{C2DFDDF6-CF22-46C7-A083-FC958EC51ABA}" type="parTrans" cxnId="{80121062-D95D-4A75-9C34-CAF7674340A5}">
      <dgm:prSet/>
      <dgm:spPr/>
      <dgm:t>
        <a:bodyPr/>
        <a:lstStyle/>
        <a:p>
          <a:endParaRPr lang="en-US"/>
        </a:p>
      </dgm:t>
    </dgm:pt>
    <dgm:pt modelId="{ADD8665D-2740-4FD8-B291-B9F686CFF8A3}" type="sibTrans" cxnId="{80121062-D95D-4A75-9C34-CAF7674340A5}">
      <dgm:prSet/>
      <dgm:spPr/>
      <dgm:t>
        <a:bodyPr/>
        <a:lstStyle/>
        <a:p>
          <a:endParaRPr lang="en-US"/>
        </a:p>
      </dgm:t>
    </dgm:pt>
    <dgm:pt modelId="{29231DEB-FEBA-4093-8538-DEC7F838D474}" type="pres">
      <dgm:prSet presAssocID="{5ED02F0C-A03F-4CEA-B326-6E2E9BBDF232}" presName="matrix" presStyleCnt="0">
        <dgm:presLayoutVars>
          <dgm:chMax val="1"/>
          <dgm:dir/>
          <dgm:resizeHandles val="exact"/>
        </dgm:presLayoutVars>
      </dgm:prSet>
      <dgm:spPr/>
      <dgm:t>
        <a:bodyPr/>
        <a:lstStyle/>
        <a:p>
          <a:endParaRPr lang="en-US"/>
        </a:p>
      </dgm:t>
    </dgm:pt>
    <dgm:pt modelId="{1DF0CDC8-83C9-4B45-9E90-C67E278538D0}" type="pres">
      <dgm:prSet presAssocID="{5ED02F0C-A03F-4CEA-B326-6E2E9BBDF232}" presName="diamond" presStyleLbl="bgShp" presStyleIdx="0" presStyleCnt="1"/>
      <dgm:spPr/>
    </dgm:pt>
    <dgm:pt modelId="{4EA62EAC-C330-4DE5-8BA0-E84C688B5F79}" type="pres">
      <dgm:prSet presAssocID="{5ED02F0C-A03F-4CEA-B326-6E2E9BBDF232}" presName="quad1" presStyleLbl="node1" presStyleIdx="0" presStyleCnt="4" custScaleX="115385" custLinFactNeighborX="-7692">
        <dgm:presLayoutVars>
          <dgm:chMax val="0"/>
          <dgm:chPref val="0"/>
          <dgm:bulletEnabled val="1"/>
        </dgm:presLayoutVars>
      </dgm:prSet>
      <dgm:spPr/>
      <dgm:t>
        <a:bodyPr/>
        <a:lstStyle/>
        <a:p>
          <a:endParaRPr lang="en-US"/>
        </a:p>
      </dgm:t>
    </dgm:pt>
    <dgm:pt modelId="{1415BD66-8E91-4589-BB0B-21BB17CB7F43}" type="pres">
      <dgm:prSet presAssocID="{5ED02F0C-A03F-4CEA-B326-6E2E9BBDF232}" presName="quad2" presStyleLbl="node1" presStyleIdx="1" presStyleCnt="4" custScaleX="115385" custLinFactNeighborX="7692">
        <dgm:presLayoutVars>
          <dgm:chMax val="0"/>
          <dgm:chPref val="0"/>
          <dgm:bulletEnabled val="1"/>
        </dgm:presLayoutVars>
      </dgm:prSet>
      <dgm:spPr/>
      <dgm:t>
        <a:bodyPr/>
        <a:lstStyle/>
        <a:p>
          <a:endParaRPr lang="en-US"/>
        </a:p>
      </dgm:t>
    </dgm:pt>
    <dgm:pt modelId="{274DA136-0C46-4413-B367-FC1B4C3AA5D2}" type="pres">
      <dgm:prSet presAssocID="{5ED02F0C-A03F-4CEA-B326-6E2E9BBDF232}" presName="quad3" presStyleLbl="node1" presStyleIdx="2" presStyleCnt="4" custScaleX="115385" custLinFactNeighborX="-7692">
        <dgm:presLayoutVars>
          <dgm:chMax val="0"/>
          <dgm:chPref val="0"/>
          <dgm:bulletEnabled val="1"/>
        </dgm:presLayoutVars>
      </dgm:prSet>
      <dgm:spPr/>
      <dgm:t>
        <a:bodyPr/>
        <a:lstStyle/>
        <a:p>
          <a:endParaRPr lang="en-US"/>
        </a:p>
      </dgm:t>
    </dgm:pt>
    <dgm:pt modelId="{8C3C7F09-0636-4AFC-AF06-A491062DDFEE}" type="pres">
      <dgm:prSet presAssocID="{5ED02F0C-A03F-4CEA-B326-6E2E9BBDF232}" presName="quad4" presStyleLbl="node1" presStyleIdx="3" presStyleCnt="4" custScaleX="115385" custLinFactNeighborX="7692" custLinFactNeighborY="-530">
        <dgm:presLayoutVars>
          <dgm:chMax val="0"/>
          <dgm:chPref val="0"/>
          <dgm:bulletEnabled val="1"/>
        </dgm:presLayoutVars>
      </dgm:prSet>
      <dgm:spPr/>
      <dgm:t>
        <a:bodyPr/>
        <a:lstStyle/>
        <a:p>
          <a:endParaRPr lang="en-US"/>
        </a:p>
      </dgm:t>
    </dgm:pt>
  </dgm:ptLst>
  <dgm:cxnLst>
    <dgm:cxn modelId="{AC0DF90F-93F5-475E-8DA7-17FB8323846D}" type="presOf" srcId="{F65978F8-CAAE-4A7B-9FFC-CA1594C7ED00}" destId="{1415BD66-8E91-4589-BB0B-21BB17CB7F43}" srcOrd="0" destOrd="4" presId="urn:microsoft.com/office/officeart/2005/8/layout/matrix3"/>
    <dgm:cxn modelId="{3A178D64-610E-4396-AFF5-F083D6524950}" srcId="{CAB19BBD-5960-4248-BBF3-1F9EF214FA4D}" destId="{44108273-0218-42B8-A4DB-AFCA1FAADF48}" srcOrd="3" destOrd="0" parTransId="{5FDB3FAA-250B-445B-A892-5B1F2FB232D9}" sibTransId="{69F5C65E-1B8B-4B7E-944D-EA88E35669AA}"/>
    <dgm:cxn modelId="{3CDD8D94-12C2-47F2-96A3-15C282B0EE71}" srcId="{A0284F42-213D-44C3-8D4F-F09A89E41ABF}" destId="{3928B7AE-90BB-4D62-AE18-B8669335DC94}" srcOrd="0" destOrd="0" parTransId="{39ADCF88-F53A-4387-AA34-216739BA1207}" sibTransId="{3BCBF7DD-BEEF-47BB-8FF7-F9872C4D9B0A}"/>
    <dgm:cxn modelId="{396E21CB-897D-4939-968A-92447E27684F}" type="presOf" srcId="{FE32453C-45FB-418D-836C-ECD8CE35A7BA}" destId="{4EA62EAC-C330-4DE5-8BA0-E84C688B5F79}" srcOrd="0" destOrd="3" presId="urn:microsoft.com/office/officeart/2005/8/layout/matrix3"/>
    <dgm:cxn modelId="{C8601B1F-D5DE-4795-A8D0-02DBA0B83031}" srcId="{5ED02F0C-A03F-4CEA-B326-6E2E9BBDF232}" destId="{A0284F42-213D-44C3-8D4F-F09A89E41ABF}" srcOrd="2" destOrd="0" parTransId="{F269DB3F-4A9A-4E24-BA1D-8ADFA9DA9308}" sibTransId="{1B75957D-36FE-4929-9C2B-6D789A2D36A6}"/>
    <dgm:cxn modelId="{03008274-022D-406A-9D8E-BF291B54CE01}" srcId="{34356956-36CD-4366-BD40-7DC570088B4D}" destId="{8C44FECF-AC52-4572-9D3D-7F3308C0CC3B}" srcOrd="1" destOrd="0" parTransId="{DC5C8C9D-F660-4920-AF12-7A24F1E08A74}" sibTransId="{E6E041E9-1053-4B48-AD25-4377E80EF85A}"/>
    <dgm:cxn modelId="{DB566CF3-6AF4-4A06-9EC8-214BFDA366CA}" srcId="{34356956-36CD-4366-BD40-7DC570088B4D}" destId="{FE32453C-45FB-418D-836C-ECD8CE35A7BA}" srcOrd="2" destOrd="0" parTransId="{F9C823E3-E7D3-4CF1-88F3-A8004B1B6022}" sibTransId="{4FDE8862-D128-481C-A235-F96DF54DE131}"/>
    <dgm:cxn modelId="{32E82AE5-5B3B-4949-8E2C-FDE9EAAA9BB1}" srcId="{5ED02F0C-A03F-4CEA-B326-6E2E9BBDF232}" destId="{CAB19BBD-5960-4248-BBF3-1F9EF214FA4D}" srcOrd="3" destOrd="0" parTransId="{57481D75-57D7-4D50-955E-601B2FFB404D}" sibTransId="{BB31ADF1-148E-441B-B44C-1EEE2A447AEE}"/>
    <dgm:cxn modelId="{3FE69EC1-0533-4785-9856-5455E6FF56FD}" type="presOf" srcId="{44108273-0218-42B8-A4DB-AFCA1FAADF48}" destId="{8C3C7F09-0636-4AFC-AF06-A491062DDFEE}" srcOrd="0" destOrd="4" presId="urn:microsoft.com/office/officeart/2005/8/layout/matrix3"/>
    <dgm:cxn modelId="{21420DBF-1340-4452-8F96-CB8F2A9C00A4}" srcId="{4B8867FE-071F-4CBE-AC70-2D7AC71B3D09}" destId="{EC60A37A-CB65-4416-955F-3659AEB7A312}" srcOrd="1" destOrd="0" parTransId="{1FABDB0B-3007-440B-AA43-2D958793FB11}" sibTransId="{54CA19BA-38B1-48D6-8244-B87D8CAED7B1}"/>
    <dgm:cxn modelId="{847F9175-ADBB-4F12-ACFE-DA981552D51C}" type="presOf" srcId="{888A2C60-F017-488B-8686-7A831EF8E530}" destId="{8C3C7F09-0636-4AFC-AF06-A491062DDFEE}" srcOrd="0" destOrd="3" presId="urn:microsoft.com/office/officeart/2005/8/layout/matrix3"/>
    <dgm:cxn modelId="{32894B56-9632-4DA2-9316-86D215968056}" srcId="{5ED02F0C-A03F-4CEA-B326-6E2E9BBDF232}" destId="{34356956-36CD-4366-BD40-7DC570088B4D}" srcOrd="0" destOrd="0" parTransId="{AFBACBCC-0A6B-4EEA-948C-2073A09449D8}" sibTransId="{F57C0B6A-B7C4-48E4-9BA8-E35C5638C597}"/>
    <dgm:cxn modelId="{D5B7F80F-AEAE-46FC-AA3F-8F0CAF319929}" srcId="{34356956-36CD-4366-BD40-7DC570088B4D}" destId="{E177367A-FB60-4A09-BF6D-3BA77E0F65BE}" srcOrd="3" destOrd="0" parTransId="{ABAA5481-0507-4036-8A5C-F0F80D7E6FE2}" sibTransId="{3094987F-A425-4660-B01C-B33553EDD7EF}"/>
    <dgm:cxn modelId="{75FC91D2-9EE3-4385-B044-40C05856E235}" srcId="{CAB19BBD-5960-4248-BBF3-1F9EF214FA4D}" destId="{BBECB443-779E-43B6-9DD6-C465A5A9DE89}" srcOrd="0" destOrd="0" parTransId="{6C2476B1-AF7C-4BFE-A8E9-3FBFF6E1B914}" sibTransId="{0A86DAEF-FBEE-4BE8-A716-AA0201A18119}"/>
    <dgm:cxn modelId="{0C812F37-99CC-4A8A-88A0-55F925218958}" srcId="{A0284F42-213D-44C3-8D4F-F09A89E41ABF}" destId="{68CE6610-44F8-4468-ACD2-8C0D9F68787B}" srcOrd="3" destOrd="0" parTransId="{30620B72-E9FA-4EAB-8338-D0BA593E81E8}" sibTransId="{4BCA58CC-C480-45FA-99E3-9B76C29D6D02}"/>
    <dgm:cxn modelId="{639FA446-52C9-4C3E-8D34-AFAAE1BD51CB}" type="presOf" srcId="{BBECB443-779E-43B6-9DD6-C465A5A9DE89}" destId="{8C3C7F09-0636-4AFC-AF06-A491062DDFEE}" srcOrd="0" destOrd="1" presId="urn:microsoft.com/office/officeart/2005/8/layout/matrix3"/>
    <dgm:cxn modelId="{1F118D66-3C15-4010-9D14-2599665D0215}" srcId="{4B8867FE-071F-4CBE-AC70-2D7AC71B3D09}" destId="{F65978F8-CAAE-4A7B-9FFC-CA1594C7ED00}" srcOrd="3" destOrd="0" parTransId="{3FA4F2F4-A2E7-4BF7-A713-E5478765CB82}" sibTransId="{BC89A164-C55F-44D1-A942-AA03A3BD6D56}"/>
    <dgm:cxn modelId="{71190374-9012-42DC-9B37-CD7F8A32DF09}" type="presOf" srcId="{A0284F42-213D-44C3-8D4F-F09A89E41ABF}" destId="{274DA136-0C46-4413-B367-FC1B4C3AA5D2}" srcOrd="0" destOrd="0" presId="urn:microsoft.com/office/officeart/2005/8/layout/matrix3"/>
    <dgm:cxn modelId="{82C44E55-E365-42C3-8A10-0AB9AE0FDEA8}" type="presOf" srcId="{34356956-36CD-4366-BD40-7DC570088B4D}" destId="{4EA62EAC-C330-4DE5-8BA0-E84C688B5F79}" srcOrd="0" destOrd="0" presId="urn:microsoft.com/office/officeart/2005/8/layout/matrix3"/>
    <dgm:cxn modelId="{83480F57-51EE-4E77-AC33-5750B3A2F5E0}" type="presOf" srcId="{5E129DE3-3220-4286-85AE-1A29C67C2673}" destId="{1415BD66-8E91-4589-BB0B-21BB17CB7F43}" srcOrd="0" destOrd="1" presId="urn:microsoft.com/office/officeart/2005/8/layout/matrix3"/>
    <dgm:cxn modelId="{9552FA06-06CA-4620-993C-34920DBE1E0F}" srcId="{4B8867FE-071F-4CBE-AC70-2D7AC71B3D09}" destId="{B8A6FA92-5EAF-463B-9870-FC5CD27BB70E}" srcOrd="2" destOrd="0" parTransId="{A54303BC-A3AB-4A37-A8FD-889FE79AC656}" sibTransId="{7E9A8902-5CEE-4EEC-869E-01D1D474EA4B}"/>
    <dgm:cxn modelId="{CF09A6F9-9B53-47E8-9A2D-140984BF51B0}" srcId="{CAB19BBD-5960-4248-BBF3-1F9EF214FA4D}" destId="{D70D8BB6-6D71-4854-8FF7-0D1EA6CAF847}" srcOrd="1" destOrd="0" parTransId="{4D8170D4-A81C-4F53-B8DA-69D9E50F6090}" sibTransId="{E321DE09-28DD-4F96-B783-9D3DB51BD0BA}"/>
    <dgm:cxn modelId="{9E2DB343-4D42-4ADB-8891-FF1E4031B1EA}" type="presOf" srcId="{0F28D602-CC36-4A43-9DCC-FB4F631C96BA}" destId="{274DA136-0C46-4413-B367-FC1B4C3AA5D2}" srcOrd="0" destOrd="3" presId="urn:microsoft.com/office/officeart/2005/8/layout/matrix3"/>
    <dgm:cxn modelId="{3EA9FFE8-7D1C-43FA-A85D-8C9476A74800}" srcId="{CAB19BBD-5960-4248-BBF3-1F9EF214FA4D}" destId="{888A2C60-F017-488B-8686-7A831EF8E530}" srcOrd="2" destOrd="0" parTransId="{CA88BB36-6B9A-4221-8489-59BDFDF2A438}" sibTransId="{96FA4BBB-6535-4B1F-8679-BDD7988EB944}"/>
    <dgm:cxn modelId="{A39C76AF-3CAB-4C02-9B65-25898C3657A8}" type="presOf" srcId="{5ED02F0C-A03F-4CEA-B326-6E2E9BBDF232}" destId="{29231DEB-FEBA-4093-8538-DEC7F838D474}" srcOrd="0" destOrd="0" presId="urn:microsoft.com/office/officeart/2005/8/layout/matrix3"/>
    <dgm:cxn modelId="{69CC1599-A03C-4F1F-821C-946B02F687EA}" srcId="{4B8867FE-071F-4CBE-AC70-2D7AC71B3D09}" destId="{5E129DE3-3220-4286-85AE-1A29C67C2673}" srcOrd="0" destOrd="0" parTransId="{6320CDAD-467B-4D2A-8C29-77FB75153998}" sibTransId="{275B2B06-13A5-4AA3-BCC2-67429CA15E6C}"/>
    <dgm:cxn modelId="{0D16FF52-8E9F-49D8-8760-69446BD8602C}" type="presOf" srcId="{B8A6FA92-5EAF-463B-9870-FC5CD27BB70E}" destId="{1415BD66-8E91-4589-BB0B-21BB17CB7F43}" srcOrd="0" destOrd="3" presId="urn:microsoft.com/office/officeart/2005/8/layout/matrix3"/>
    <dgm:cxn modelId="{D68BCB29-094E-4D64-9B38-61A1A1CA0E35}" type="presOf" srcId="{EC60A37A-CB65-4416-955F-3659AEB7A312}" destId="{1415BD66-8E91-4589-BB0B-21BB17CB7F43}" srcOrd="0" destOrd="2" presId="urn:microsoft.com/office/officeart/2005/8/layout/matrix3"/>
    <dgm:cxn modelId="{4979C0C1-6F27-4C24-9A93-C380C11F3239}" srcId="{A0284F42-213D-44C3-8D4F-F09A89E41ABF}" destId="{0F28D602-CC36-4A43-9DCC-FB4F631C96BA}" srcOrd="2" destOrd="0" parTransId="{3D7D4D11-52F5-4D76-AFC5-70A63998332A}" sibTransId="{A4FC051F-F859-4B81-92B8-B2D3B0CEAFBB}"/>
    <dgm:cxn modelId="{40BBCDF8-BAB2-4995-852C-B6BD97DDB1DC}" type="presOf" srcId="{8C44FECF-AC52-4572-9D3D-7F3308C0CC3B}" destId="{4EA62EAC-C330-4DE5-8BA0-E84C688B5F79}" srcOrd="0" destOrd="2" presId="urn:microsoft.com/office/officeart/2005/8/layout/matrix3"/>
    <dgm:cxn modelId="{10D23C71-1FC3-4516-BE9C-ECC341CEA7D7}" type="presOf" srcId="{CAB19BBD-5960-4248-BBF3-1F9EF214FA4D}" destId="{8C3C7F09-0636-4AFC-AF06-A491062DDFEE}" srcOrd="0" destOrd="0" presId="urn:microsoft.com/office/officeart/2005/8/layout/matrix3"/>
    <dgm:cxn modelId="{80121062-D95D-4A75-9C34-CAF7674340A5}" srcId="{A0284F42-213D-44C3-8D4F-F09A89E41ABF}" destId="{3CB92ECB-E4CC-4638-BDA7-88BE15B3CE43}" srcOrd="1" destOrd="0" parTransId="{C2DFDDF6-CF22-46C7-A083-FC958EC51ABA}" sibTransId="{ADD8665D-2740-4FD8-B291-B9F686CFF8A3}"/>
    <dgm:cxn modelId="{8ACE59BE-234F-4DB0-B494-B277E6D4B2A2}" type="presOf" srcId="{5AD9DD28-3DB9-43F7-9464-4CC44D7F77B6}" destId="{4EA62EAC-C330-4DE5-8BA0-E84C688B5F79}" srcOrd="0" destOrd="5" presId="urn:microsoft.com/office/officeart/2005/8/layout/matrix3"/>
    <dgm:cxn modelId="{1E42B373-D8E5-4928-B637-B109728413FA}" type="presOf" srcId="{4B8867FE-071F-4CBE-AC70-2D7AC71B3D09}" destId="{1415BD66-8E91-4589-BB0B-21BB17CB7F43}" srcOrd="0" destOrd="0" presId="urn:microsoft.com/office/officeart/2005/8/layout/matrix3"/>
    <dgm:cxn modelId="{5B8D1618-E479-4622-AC3C-95288AACDC84}" type="presOf" srcId="{D70D8BB6-6D71-4854-8FF7-0D1EA6CAF847}" destId="{8C3C7F09-0636-4AFC-AF06-A491062DDFEE}" srcOrd="0" destOrd="2" presId="urn:microsoft.com/office/officeart/2005/8/layout/matrix3"/>
    <dgm:cxn modelId="{970E1BA9-A0CB-4ADF-AA87-8F26EDFD6EAF}" type="presOf" srcId="{E177367A-FB60-4A09-BF6D-3BA77E0F65BE}" destId="{4EA62EAC-C330-4DE5-8BA0-E84C688B5F79}" srcOrd="0" destOrd="4" presId="urn:microsoft.com/office/officeart/2005/8/layout/matrix3"/>
    <dgm:cxn modelId="{FB720E56-E36A-4604-88AF-AC465832FCAA}" srcId="{34356956-36CD-4366-BD40-7DC570088B4D}" destId="{5AD9DD28-3DB9-43F7-9464-4CC44D7F77B6}" srcOrd="4" destOrd="0" parTransId="{3AC2B945-678E-48FA-820E-6D30A5301644}" sibTransId="{251F7B79-1CF8-4485-A4FE-C44F04F15640}"/>
    <dgm:cxn modelId="{CB44C22A-01D4-44CF-9E3E-2EDF20096727}" srcId="{5ED02F0C-A03F-4CEA-B326-6E2E9BBDF232}" destId="{4B8867FE-071F-4CBE-AC70-2D7AC71B3D09}" srcOrd="1" destOrd="0" parTransId="{D466366D-DFBB-4105-822D-10C1B5DB7C56}" sibTransId="{1744D891-1DE2-4BB9-B23C-A0A81E2E8648}"/>
    <dgm:cxn modelId="{A2861200-5FBB-4F89-BCAF-E89B5D0AD775}" srcId="{34356956-36CD-4366-BD40-7DC570088B4D}" destId="{CBC7A8F0-6193-41C0-8011-A7FCFC4BC015}" srcOrd="0" destOrd="0" parTransId="{52140A8B-0873-4F28-A786-C35D5F0FEEC3}" sibTransId="{4448DB6F-DC57-4234-BAA0-1CD363CF0D78}"/>
    <dgm:cxn modelId="{5F8B98A2-9513-401F-8D4F-7FCE5D5026CA}" type="presOf" srcId="{3928B7AE-90BB-4D62-AE18-B8669335DC94}" destId="{274DA136-0C46-4413-B367-FC1B4C3AA5D2}" srcOrd="0" destOrd="1" presId="urn:microsoft.com/office/officeart/2005/8/layout/matrix3"/>
    <dgm:cxn modelId="{A7337A0E-E61B-4A27-8E89-48723A5BA0A0}" type="presOf" srcId="{CBC7A8F0-6193-41C0-8011-A7FCFC4BC015}" destId="{4EA62EAC-C330-4DE5-8BA0-E84C688B5F79}" srcOrd="0" destOrd="1" presId="urn:microsoft.com/office/officeart/2005/8/layout/matrix3"/>
    <dgm:cxn modelId="{512BA420-12B4-4878-8130-09B36A9896EE}" type="presOf" srcId="{68CE6610-44F8-4468-ACD2-8C0D9F68787B}" destId="{274DA136-0C46-4413-B367-FC1B4C3AA5D2}" srcOrd="0" destOrd="4" presId="urn:microsoft.com/office/officeart/2005/8/layout/matrix3"/>
    <dgm:cxn modelId="{D1E0B8AC-D3C8-4531-9795-CD5DDF80A85F}" type="presOf" srcId="{3CB92ECB-E4CC-4638-BDA7-88BE15B3CE43}" destId="{274DA136-0C46-4413-B367-FC1B4C3AA5D2}" srcOrd="0" destOrd="2" presId="urn:microsoft.com/office/officeart/2005/8/layout/matrix3"/>
    <dgm:cxn modelId="{386BD042-2423-4251-AEF3-0342D6B4C853}" type="presParOf" srcId="{29231DEB-FEBA-4093-8538-DEC7F838D474}" destId="{1DF0CDC8-83C9-4B45-9E90-C67E278538D0}" srcOrd="0" destOrd="0" presId="urn:microsoft.com/office/officeart/2005/8/layout/matrix3"/>
    <dgm:cxn modelId="{1B70747F-67E4-4A86-B92F-C7CE65ECAB9D}" type="presParOf" srcId="{29231DEB-FEBA-4093-8538-DEC7F838D474}" destId="{4EA62EAC-C330-4DE5-8BA0-E84C688B5F79}" srcOrd="1" destOrd="0" presId="urn:microsoft.com/office/officeart/2005/8/layout/matrix3"/>
    <dgm:cxn modelId="{A6DA46AB-DA91-45BA-82BA-A4AB199DA030}" type="presParOf" srcId="{29231DEB-FEBA-4093-8538-DEC7F838D474}" destId="{1415BD66-8E91-4589-BB0B-21BB17CB7F43}" srcOrd="2" destOrd="0" presId="urn:microsoft.com/office/officeart/2005/8/layout/matrix3"/>
    <dgm:cxn modelId="{E10CDEC6-A011-40AF-B23C-99D893375A98}" type="presParOf" srcId="{29231DEB-FEBA-4093-8538-DEC7F838D474}" destId="{274DA136-0C46-4413-B367-FC1B4C3AA5D2}" srcOrd="3" destOrd="0" presId="urn:microsoft.com/office/officeart/2005/8/layout/matrix3"/>
    <dgm:cxn modelId="{AF19944D-2C4D-4207-A286-D2C06F12761D}" type="presParOf" srcId="{29231DEB-FEBA-4093-8538-DEC7F838D474}" destId="{8C3C7F09-0636-4AFC-AF06-A491062DDFEE}"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022740-B891-40EB-82D8-5E437CACA66B}">
      <dsp:nvSpPr>
        <dsp:cNvPr id="0" name=""/>
        <dsp:cNvSpPr/>
      </dsp:nvSpPr>
      <dsp:spPr>
        <a:xfrm>
          <a:off x="3520082" y="787"/>
          <a:ext cx="1189434" cy="773132"/>
        </a:xfrm>
        <a:prstGeom prst="roundRect">
          <a:avLst/>
        </a:prstGeom>
        <a:gradFill rotWithShape="0">
          <a:gsLst>
            <a:gs pos="0">
              <a:schemeClr val="accent3">
                <a:hueOff val="0"/>
                <a:satOff val="0"/>
                <a:lumOff val="0"/>
                <a:alphaOff val="0"/>
                <a:tint val="43000"/>
                <a:satMod val="165000"/>
              </a:schemeClr>
            </a:gs>
            <a:gs pos="55000">
              <a:schemeClr val="accent3">
                <a:hueOff val="0"/>
                <a:satOff val="0"/>
                <a:lumOff val="0"/>
                <a:alphaOff val="0"/>
                <a:tint val="83000"/>
                <a:satMod val="155000"/>
              </a:schemeClr>
            </a:gs>
            <a:gs pos="100000">
              <a:schemeClr val="accent3">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Console (Text)</a:t>
          </a:r>
          <a:endParaRPr lang="en-US" sz="1400" b="1" kern="1200" dirty="0"/>
        </a:p>
      </dsp:txBody>
      <dsp:txXfrm>
        <a:off x="3557823" y="38528"/>
        <a:ext cx="1113952" cy="697650"/>
      </dsp:txXfrm>
    </dsp:sp>
    <dsp:sp modelId="{47C8CE65-CFAD-43C7-9BA2-2A0332215239}">
      <dsp:nvSpPr>
        <dsp:cNvPr id="0" name=""/>
        <dsp:cNvSpPr/>
      </dsp:nvSpPr>
      <dsp:spPr>
        <a:xfrm>
          <a:off x="2292353" y="387353"/>
          <a:ext cx="3644892" cy="3644892"/>
        </a:xfrm>
        <a:custGeom>
          <a:avLst/>
          <a:gdLst/>
          <a:ahLst/>
          <a:cxnLst/>
          <a:rect l="0" t="0" r="0" b="0"/>
          <a:pathLst>
            <a:path>
              <a:moveTo>
                <a:pt x="2424775" y="102414"/>
              </a:moveTo>
              <a:arcTo wR="1822446" hR="1822446" stAng="17357968" swAng="1502400"/>
            </a:path>
          </a:pathLst>
        </a:custGeom>
        <a:noFill/>
        <a:ln w="31750" cap="flat" cmpd="sng" algn="ctr">
          <a:solidFill>
            <a:schemeClr val="accent1"/>
          </a:solidFill>
          <a:prstDash val="solid"/>
        </a:ln>
        <a:effectLst>
          <a:outerShdw blurRad="50800" dist="25400" dir="5400000" rotWithShape="0">
            <a:srgbClr val="000000">
              <a:alpha val="45000"/>
            </a:srgbClr>
          </a:outerShdw>
        </a:effectLst>
        <a:scene3d>
          <a:camera prst="orthographicFront"/>
          <a:lightRig rig="flat" dir="t"/>
        </a:scene3d>
        <a:sp3d z="-40000"/>
      </dsp:spPr>
      <dsp:style>
        <a:lnRef idx="3">
          <a:schemeClr val="accent1"/>
        </a:lnRef>
        <a:fillRef idx="0">
          <a:schemeClr val="accent1"/>
        </a:fillRef>
        <a:effectRef idx="2">
          <a:schemeClr val="accent1"/>
        </a:effectRef>
        <a:fontRef idx="minor">
          <a:schemeClr val="tx1"/>
        </a:fontRef>
      </dsp:style>
    </dsp:sp>
    <dsp:sp modelId="{F0F3DFC7-5982-42D9-9553-9B1FFB369641}">
      <dsp:nvSpPr>
        <dsp:cNvPr id="0" name=""/>
        <dsp:cNvSpPr/>
      </dsp:nvSpPr>
      <dsp:spPr>
        <a:xfrm>
          <a:off x="5098367" y="912010"/>
          <a:ext cx="1189434" cy="773132"/>
        </a:xfrm>
        <a:prstGeom prst="roundRect">
          <a:avLst/>
        </a:prstGeom>
        <a:gradFill rotWithShape="0">
          <a:gsLst>
            <a:gs pos="0">
              <a:schemeClr val="accent3">
                <a:hueOff val="-3307855"/>
                <a:satOff val="5364"/>
                <a:lumOff val="39"/>
                <a:alphaOff val="0"/>
                <a:tint val="43000"/>
                <a:satMod val="165000"/>
              </a:schemeClr>
            </a:gs>
            <a:gs pos="55000">
              <a:schemeClr val="accent3">
                <a:hueOff val="-3307855"/>
                <a:satOff val="5364"/>
                <a:lumOff val="39"/>
                <a:alphaOff val="0"/>
                <a:tint val="83000"/>
                <a:satMod val="155000"/>
              </a:schemeClr>
            </a:gs>
            <a:gs pos="100000">
              <a:schemeClr val="accent3">
                <a:hueOff val="-3307855"/>
                <a:satOff val="5364"/>
                <a:lumOff val="39"/>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Win Forms &amp; WPF</a:t>
          </a:r>
          <a:endParaRPr lang="en-US" sz="1400" b="1" kern="1200" dirty="0"/>
        </a:p>
      </dsp:txBody>
      <dsp:txXfrm>
        <a:off x="5136108" y="949751"/>
        <a:ext cx="1113952" cy="697650"/>
      </dsp:txXfrm>
    </dsp:sp>
    <dsp:sp modelId="{4FE6C815-CA0B-44FC-949C-AD9340FE39F3}">
      <dsp:nvSpPr>
        <dsp:cNvPr id="0" name=""/>
        <dsp:cNvSpPr/>
      </dsp:nvSpPr>
      <dsp:spPr>
        <a:xfrm>
          <a:off x="2292353" y="387353"/>
          <a:ext cx="3644892" cy="3644892"/>
        </a:xfrm>
        <a:custGeom>
          <a:avLst/>
          <a:gdLst/>
          <a:ahLst/>
          <a:cxnLst/>
          <a:rect l="0" t="0" r="0" b="0"/>
          <a:pathLst>
            <a:path>
              <a:moveTo>
                <a:pt x="3570730" y="1307846"/>
              </a:moveTo>
              <a:arcTo wR="1822446" hR="1822446" stAng="20615907" swAng="1968186"/>
            </a:path>
          </a:pathLst>
        </a:custGeom>
        <a:noFill/>
        <a:ln w="31750" cap="flat" cmpd="sng" algn="ctr">
          <a:solidFill>
            <a:schemeClr val="accent1"/>
          </a:solidFill>
          <a:prstDash val="solid"/>
        </a:ln>
        <a:effectLst>
          <a:outerShdw blurRad="50800" dist="25400" dir="5400000" rotWithShape="0">
            <a:srgbClr val="000000">
              <a:alpha val="45000"/>
            </a:srgbClr>
          </a:outerShdw>
        </a:effectLst>
        <a:scene3d>
          <a:camera prst="orthographicFront"/>
          <a:lightRig rig="flat" dir="t"/>
        </a:scene3d>
        <a:sp3d z="-40000"/>
      </dsp:spPr>
      <dsp:style>
        <a:lnRef idx="3">
          <a:schemeClr val="accent1"/>
        </a:lnRef>
        <a:fillRef idx="0">
          <a:schemeClr val="accent1"/>
        </a:fillRef>
        <a:effectRef idx="2">
          <a:schemeClr val="accent1"/>
        </a:effectRef>
        <a:fontRef idx="minor">
          <a:schemeClr val="tx1"/>
        </a:fontRef>
      </dsp:style>
    </dsp:sp>
    <dsp:sp modelId="{F2E11679-236C-46B9-B907-91F11B48FBD1}">
      <dsp:nvSpPr>
        <dsp:cNvPr id="0" name=""/>
        <dsp:cNvSpPr/>
      </dsp:nvSpPr>
      <dsp:spPr>
        <a:xfrm>
          <a:off x="5098367" y="2734456"/>
          <a:ext cx="1189434" cy="773132"/>
        </a:xfrm>
        <a:prstGeom prst="roundRect">
          <a:avLst/>
        </a:prstGeom>
        <a:gradFill rotWithShape="0">
          <a:gsLst>
            <a:gs pos="0">
              <a:schemeClr val="accent3">
                <a:hueOff val="-6615709"/>
                <a:satOff val="10729"/>
                <a:lumOff val="79"/>
                <a:alphaOff val="0"/>
                <a:tint val="43000"/>
                <a:satMod val="165000"/>
              </a:schemeClr>
            </a:gs>
            <a:gs pos="55000">
              <a:schemeClr val="accent3">
                <a:hueOff val="-6615709"/>
                <a:satOff val="10729"/>
                <a:lumOff val="79"/>
                <a:alphaOff val="0"/>
                <a:tint val="83000"/>
                <a:satMod val="155000"/>
              </a:schemeClr>
            </a:gs>
            <a:gs pos="100000">
              <a:schemeClr val="accent3">
                <a:hueOff val="-6615709"/>
                <a:satOff val="10729"/>
                <a:lumOff val="79"/>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ASP.NET / WCF</a:t>
          </a:r>
          <a:endParaRPr lang="en-US" sz="1400" b="1" kern="1200" dirty="0"/>
        </a:p>
      </dsp:txBody>
      <dsp:txXfrm>
        <a:off x="5136108" y="2772197"/>
        <a:ext cx="1113952" cy="697650"/>
      </dsp:txXfrm>
    </dsp:sp>
    <dsp:sp modelId="{17A20730-E27D-4E36-A888-96A8E2171124}">
      <dsp:nvSpPr>
        <dsp:cNvPr id="0" name=""/>
        <dsp:cNvSpPr/>
      </dsp:nvSpPr>
      <dsp:spPr>
        <a:xfrm>
          <a:off x="2292353" y="387353"/>
          <a:ext cx="3644892" cy="3644892"/>
        </a:xfrm>
        <a:custGeom>
          <a:avLst/>
          <a:gdLst/>
          <a:ahLst/>
          <a:cxnLst/>
          <a:rect l="0" t="0" r="0" b="0"/>
          <a:pathLst>
            <a:path>
              <a:moveTo>
                <a:pt x="3096168" y="3125880"/>
              </a:moveTo>
              <a:arcTo wR="1822446" hR="1822446" stAng="2739632" swAng="1502400"/>
            </a:path>
          </a:pathLst>
        </a:custGeom>
        <a:noFill/>
        <a:ln w="31750" cap="flat" cmpd="sng" algn="ctr">
          <a:solidFill>
            <a:schemeClr val="accent1"/>
          </a:solidFill>
          <a:prstDash val="solid"/>
        </a:ln>
        <a:effectLst>
          <a:outerShdw blurRad="50800" dist="25400" dir="5400000" rotWithShape="0">
            <a:srgbClr val="000000">
              <a:alpha val="45000"/>
            </a:srgbClr>
          </a:outerShdw>
        </a:effectLst>
        <a:scene3d>
          <a:camera prst="orthographicFront"/>
          <a:lightRig rig="flat" dir="t"/>
        </a:scene3d>
        <a:sp3d z="-40000"/>
      </dsp:spPr>
      <dsp:style>
        <a:lnRef idx="3">
          <a:schemeClr val="accent1"/>
        </a:lnRef>
        <a:fillRef idx="0">
          <a:schemeClr val="accent1"/>
        </a:fillRef>
        <a:effectRef idx="2">
          <a:schemeClr val="accent1"/>
        </a:effectRef>
        <a:fontRef idx="minor">
          <a:schemeClr val="tx1"/>
        </a:fontRef>
      </dsp:style>
    </dsp:sp>
    <dsp:sp modelId="{F9F66CB9-48B3-498A-8DEB-FB8F3EDB9471}">
      <dsp:nvSpPr>
        <dsp:cNvPr id="0" name=""/>
        <dsp:cNvSpPr/>
      </dsp:nvSpPr>
      <dsp:spPr>
        <a:xfrm>
          <a:off x="3520082" y="3645680"/>
          <a:ext cx="1189434" cy="773132"/>
        </a:xfrm>
        <a:prstGeom prst="roundRect">
          <a:avLst/>
        </a:prstGeom>
        <a:gradFill rotWithShape="0">
          <a:gsLst>
            <a:gs pos="0">
              <a:schemeClr val="accent3">
                <a:hueOff val="-9923564"/>
                <a:satOff val="16093"/>
                <a:lumOff val="118"/>
                <a:alphaOff val="0"/>
                <a:tint val="43000"/>
                <a:satMod val="165000"/>
              </a:schemeClr>
            </a:gs>
            <a:gs pos="55000">
              <a:schemeClr val="accent3">
                <a:hueOff val="-9923564"/>
                <a:satOff val="16093"/>
                <a:lumOff val="118"/>
                <a:alphaOff val="0"/>
                <a:tint val="83000"/>
                <a:satMod val="155000"/>
              </a:schemeClr>
            </a:gs>
            <a:gs pos="100000">
              <a:schemeClr val="accent3">
                <a:hueOff val="-9923564"/>
                <a:satOff val="16093"/>
                <a:lumOff val="118"/>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Silverlight</a:t>
          </a:r>
          <a:endParaRPr lang="en-US" sz="1400" b="1" kern="1200" dirty="0"/>
        </a:p>
      </dsp:txBody>
      <dsp:txXfrm>
        <a:off x="3557823" y="3683421"/>
        <a:ext cx="1113952" cy="697650"/>
      </dsp:txXfrm>
    </dsp:sp>
    <dsp:sp modelId="{21CDBF4B-4BC2-4FAE-9281-54FA15A53E18}">
      <dsp:nvSpPr>
        <dsp:cNvPr id="0" name=""/>
        <dsp:cNvSpPr/>
      </dsp:nvSpPr>
      <dsp:spPr>
        <a:xfrm>
          <a:off x="2292353" y="387353"/>
          <a:ext cx="3644892" cy="3644892"/>
        </a:xfrm>
        <a:custGeom>
          <a:avLst/>
          <a:gdLst/>
          <a:ahLst/>
          <a:cxnLst/>
          <a:rect l="0" t="0" r="0" b="0"/>
          <a:pathLst>
            <a:path>
              <a:moveTo>
                <a:pt x="1220117" y="3542478"/>
              </a:moveTo>
              <a:arcTo wR="1822446" hR="1822446" stAng="6557968" swAng="1502400"/>
            </a:path>
          </a:pathLst>
        </a:custGeom>
        <a:noFill/>
        <a:ln w="31750" cap="flat" cmpd="sng" algn="ctr">
          <a:solidFill>
            <a:schemeClr val="accent1"/>
          </a:solidFill>
          <a:prstDash val="solid"/>
        </a:ln>
        <a:effectLst>
          <a:outerShdw blurRad="50800" dist="25400" dir="5400000" rotWithShape="0">
            <a:srgbClr val="000000">
              <a:alpha val="45000"/>
            </a:srgbClr>
          </a:outerShdw>
        </a:effectLst>
        <a:scene3d>
          <a:camera prst="orthographicFront"/>
          <a:lightRig rig="flat" dir="t"/>
        </a:scene3d>
        <a:sp3d z="-40000"/>
      </dsp:spPr>
      <dsp:style>
        <a:lnRef idx="3">
          <a:schemeClr val="accent1"/>
        </a:lnRef>
        <a:fillRef idx="0">
          <a:schemeClr val="accent1"/>
        </a:fillRef>
        <a:effectRef idx="2">
          <a:schemeClr val="accent1"/>
        </a:effectRef>
        <a:fontRef idx="minor">
          <a:schemeClr val="tx1"/>
        </a:fontRef>
      </dsp:style>
    </dsp:sp>
    <dsp:sp modelId="{E1296590-5A61-4D1F-9C96-2871154813D7}">
      <dsp:nvSpPr>
        <dsp:cNvPr id="0" name=""/>
        <dsp:cNvSpPr/>
      </dsp:nvSpPr>
      <dsp:spPr>
        <a:xfrm>
          <a:off x="1941798" y="2734456"/>
          <a:ext cx="1189434" cy="773132"/>
        </a:xfrm>
        <a:prstGeom prst="roundRect">
          <a:avLst/>
        </a:prstGeom>
        <a:gradFill rotWithShape="0">
          <a:gsLst>
            <a:gs pos="0">
              <a:schemeClr val="accent3">
                <a:hueOff val="-13231418"/>
                <a:satOff val="21458"/>
                <a:lumOff val="158"/>
                <a:alphaOff val="0"/>
                <a:tint val="43000"/>
                <a:satMod val="165000"/>
              </a:schemeClr>
            </a:gs>
            <a:gs pos="55000">
              <a:schemeClr val="accent3">
                <a:hueOff val="-13231418"/>
                <a:satOff val="21458"/>
                <a:lumOff val="158"/>
                <a:alphaOff val="0"/>
                <a:tint val="83000"/>
                <a:satMod val="155000"/>
              </a:schemeClr>
            </a:gs>
            <a:gs pos="100000">
              <a:schemeClr val="accent3">
                <a:hueOff val="-13231418"/>
                <a:satOff val="21458"/>
                <a:lumOff val="158"/>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Azure</a:t>
          </a:r>
          <a:endParaRPr lang="en-US" sz="1400" b="1" kern="1200" dirty="0"/>
        </a:p>
      </dsp:txBody>
      <dsp:txXfrm>
        <a:off x="1979539" y="2772197"/>
        <a:ext cx="1113952" cy="697650"/>
      </dsp:txXfrm>
    </dsp:sp>
    <dsp:sp modelId="{2ECFBC95-D4FC-443F-96EF-52A23F1B400E}">
      <dsp:nvSpPr>
        <dsp:cNvPr id="0" name=""/>
        <dsp:cNvSpPr/>
      </dsp:nvSpPr>
      <dsp:spPr>
        <a:xfrm>
          <a:off x="2292353" y="387353"/>
          <a:ext cx="3644892" cy="3644892"/>
        </a:xfrm>
        <a:custGeom>
          <a:avLst/>
          <a:gdLst/>
          <a:ahLst/>
          <a:cxnLst/>
          <a:rect l="0" t="0" r="0" b="0"/>
          <a:pathLst>
            <a:path>
              <a:moveTo>
                <a:pt x="74162" y="2337045"/>
              </a:moveTo>
              <a:arcTo wR="1822446" hR="1822446" stAng="9815907" swAng="1968186"/>
            </a:path>
          </a:pathLst>
        </a:custGeom>
        <a:noFill/>
        <a:ln w="31750" cap="flat" cmpd="sng" algn="ctr">
          <a:solidFill>
            <a:schemeClr val="accent1"/>
          </a:solidFill>
          <a:prstDash val="solid"/>
        </a:ln>
        <a:effectLst>
          <a:outerShdw blurRad="50800" dist="25400" dir="5400000" rotWithShape="0">
            <a:srgbClr val="000000">
              <a:alpha val="45000"/>
            </a:srgbClr>
          </a:outerShdw>
        </a:effectLst>
        <a:scene3d>
          <a:camera prst="orthographicFront"/>
          <a:lightRig rig="flat" dir="t"/>
        </a:scene3d>
        <a:sp3d z="-40000"/>
      </dsp:spPr>
      <dsp:style>
        <a:lnRef idx="3">
          <a:schemeClr val="accent1"/>
        </a:lnRef>
        <a:fillRef idx="0">
          <a:schemeClr val="accent1"/>
        </a:fillRef>
        <a:effectRef idx="2">
          <a:schemeClr val="accent1"/>
        </a:effectRef>
        <a:fontRef idx="minor">
          <a:schemeClr val="tx1"/>
        </a:fontRef>
      </dsp:style>
    </dsp:sp>
    <dsp:sp modelId="{8E33CD3D-7D2C-473B-BE49-7D0ED34213E9}">
      <dsp:nvSpPr>
        <dsp:cNvPr id="0" name=""/>
        <dsp:cNvSpPr/>
      </dsp:nvSpPr>
      <dsp:spPr>
        <a:xfrm>
          <a:off x="1941798" y="912010"/>
          <a:ext cx="1189434" cy="773132"/>
        </a:xfrm>
        <a:prstGeom prst="roundRect">
          <a:avLst/>
        </a:prstGeom>
        <a:gradFill rotWithShape="0">
          <a:gsLst>
            <a:gs pos="0">
              <a:schemeClr val="accent3">
                <a:hueOff val="-16539272"/>
                <a:satOff val="26822"/>
                <a:lumOff val="197"/>
                <a:alphaOff val="0"/>
                <a:tint val="43000"/>
                <a:satMod val="165000"/>
              </a:schemeClr>
            </a:gs>
            <a:gs pos="55000">
              <a:schemeClr val="accent3">
                <a:hueOff val="-16539272"/>
                <a:satOff val="26822"/>
                <a:lumOff val="197"/>
                <a:alphaOff val="0"/>
                <a:tint val="83000"/>
                <a:satMod val="155000"/>
              </a:schemeClr>
            </a:gs>
            <a:gs pos="100000">
              <a:schemeClr val="accent3">
                <a:hueOff val="-16539272"/>
                <a:satOff val="26822"/>
                <a:lumOff val="197"/>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b="1" kern="1200" dirty="0" smtClean="0"/>
            <a:t>NT Service</a:t>
          </a:r>
          <a:endParaRPr lang="en-US" sz="1400" b="1" kern="1200" dirty="0"/>
        </a:p>
      </dsp:txBody>
      <dsp:txXfrm>
        <a:off x="1979539" y="949751"/>
        <a:ext cx="1113952" cy="697650"/>
      </dsp:txXfrm>
    </dsp:sp>
    <dsp:sp modelId="{C239B33B-960D-4780-8C66-20C71BC8B8E5}">
      <dsp:nvSpPr>
        <dsp:cNvPr id="0" name=""/>
        <dsp:cNvSpPr/>
      </dsp:nvSpPr>
      <dsp:spPr>
        <a:xfrm>
          <a:off x="2292353" y="387353"/>
          <a:ext cx="3644892" cy="3644892"/>
        </a:xfrm>
        <a:custGeom>
          <a:avLst/>
          <a:gdLst/>
          <a:ahLst/>
          <a:cxnLst/>
          <a:rect l="0" t="0" r="0" b="0"/>
          <a:pathLst>
            <a:path>
              <a:moveTo>
                <a:pt x="548723" y="519011"/>
              </a:moveTo>
              <a:arcTo wR="1822446" hR="1822446" stAng="13539632" swAng="1502400"/>
            </a:path>
          </a:pathLst>
        </a:custGeom>
        <a:noFill/>
        <a:ln w="31750" cap="flat" cmpd="sng" algn="ctr">
          <a:solidFill>
            <a:schemeClr val="accent1"/>
          </a:solidFill>
          <a:prstDash val="solid"/>
        </a:ln>
        <a:effectLst>
          <a:outerShdw blurRad="50800" dist="25400" dir="5400000" rotWithShape="0">
            <a:srgbClr val="000000">
              <a:alpha val="45000"/>
            </a:srgbClr>
          </a:outerShdw>
        </a:effectLst>
        <a:scene3d>
          <a:camera prst="orthographicFront"/>
          <a:lightRig rig="flat" dir="t"/>
        </a:scene3d>
        <a:sp3d z="-40000"/>
      </dsp:spPr>
      <dsp:style>
        <a:lnRef idx="3">
          <a:schemeClr val="accent1"/>
        </a:lnRef>
        <a:fillRef idx="0">
          <a:schemeClr val="accent1"/>
        </a:fillRef>
        <a:effectRef idx="2">
          <a:schemeClr val="accent1"/>
        </a:effectRef>
        <a:fontRef idx="minor">
          <a:schemeClr val="tx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F0CDC8-83C9-4B45-9E90-C67E278538D0}">
      <dsp:nvSpPr>
        <dsp:cNvPr id="0" name=""/>
        <dsp:cNvSpPr/>
      </dsp:nvSpPr>
      <dsp:spPr>
        <a:xfrm>
          <a:off x="1879600" y="0"/>
          <a:ext cx="5080000" cy="5080000"/>
        </a:xfrm>
        <a:prstGeom prst="diamond">
          <a:avLst/>
        </a:prstGeom>
        <a:gradFill rotWithShape="0">
          <a:gsLst>
            <a:gs pos="0">
              <a:schemeClr val="accent2">
                <a:tint val="40000"/>
                <a:hueOff val="0"/>
                <a:satOff val="0"/>
                <a:lumOff val="0"/>
                <a:alphaOff val="0"/>
                <a:tint val="43000"/>
                <a:satMod val="165000"/>
              </a:schemeClr>
            </a:gs>
            <a:gs pos="55000">
              <a:schemeClr val="accent2">
                <a:tint val="40000"/>
                <a:hueOff val="0"/>
                <a:satOff val="0"/>
                <a:lumOff val="0"/>
                <a:alphaOff val="0"/>
                <a:tint val="83000"/>
                <a:satMod val="155000"/>
              </a:schemeClr>
            </a:gs>
            <a:gs pos="100000">
              <a:schemeClr val="accent2">
                <a:tint val="40000"/>
                <a:hueOff val="0"/>
                <a:satOff val="0"/>
                <a:lumOff val="0"/>
                <a:alphaOff val="0"/>
                <a:shade val="85000"/>
              </a:schemeClr>
            </a:gs>
          </a:gsLst>
          <a:path path="circle">
            <a:fillToRect l="-40000" t="-90000" r="140000" b="190000"/>
          </a:path>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4EA62EAC-C330-4DE5-8BA0-E84C688B5F79}">
      <dsp:nvSpPr>
        <dsp:cNvPr id="0" name=""/>
        <dsp:cNvSpPr/>
      </dsp:nvSpPr>
      <dsp:spPr>
        <a:xfrm>
          <a:off x="2057402" y="482600"/>
          <a:ext cx="2286007" cy="1981200"/>
        </a:xfrm>
        <a:prstGeom prst="roundRect">
          <a:avLst/>
        </a:prstGeom>
        <a:gradFill rotWithShape="0">
          <a:gsLst>
            <a:gs pos="0">
              <a:schemeClr val="accent2">
                <a:hueOff val="0"/>
                <a:satOff val="0"/>
                <a:lumOff val="0"/>
                <a:alphaOff val="0"/>
                <a:tint val="43000"/>
                <a:satMod val="165000"/>
              </a:schemeClr>
            </a:gs>
            <a:gs pos="55000">
              <a:schemeClr val="accent2">
                <a:hueOff val="0"/>
                <a:satOff val="0"/>
                <a:lumOff val="0"/>
                <a:alphaOff val="0"/>
                <a:tint val="83000"/>
                <a:satMod val="155000"/>
              </a:schemeClr>
            </a:gs>
            <a:gs pos="100000">
              <a:schemeClr val="accent2">
                <a:hueOff val="0"/>
                <a:satOff val="0"/>
                <a:lumOff val="0"/>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b="1" kern="1200" dirty="0" smtClean="0">
              <a:latin typeface="Consolas" pitchFamily="49" charset="0"/>
              <a:cs typeface="Consolas" pitchFamily="49" charset="0"/>
            </a:rPr>
            <a:t>Bio</a:t>
          </a:r>
          <a:endParaRPr lang="en-US" sz="1800" b="1" kern="1200" dirty="0">
            <a:latin typeface="Consolas" pitchFamily="49" charset="0"/>
            <a:cs typeface="Consolas" pitchFamily="49" charset="0"/>
          </a:endParaRPr>
        </a:p>
        <a:p>
          <a:pPr marL="114300" lvl="1" indent="-114300" algn="l" defTabSz="622300">
            <a:lnSpc>
              <a:spcPct val="90000"/>
            </a:lnSpc>
            <a:spcBef>
              <a:spcPct val="0"/>
            </a:spcBef>
            <a:spcAft>
              <a:spcPct val="15000"/>
            </a:spcAft>
            <a:buChar char="••"/>
          </a:pPr>
          <a:r>
            <a:rPr lang="en-US" sz="1400" kern="1200" dirty="0" smtClean="0">
              <a:latin typeface="Arial" pitchFamily="34" charset="0"/>
              <a:cs typeface="Arial" pitchFamily="34" charset="0"/>
            </a:rPr>
            <a:t>Sequences</a:t>
          </a:r>
          <a:endParaRPr lang="en-US" sz="1400" kern="1200" dirty="0">
            <a:latin typeface="Arial" pitchFamily="34" charset="0"/>
            <a:cs typeface="Arial" pitchFamily="34" charset="0"/>
          </a:endParaRPr>
        </a:p>
        <a:p>
          <a:pPr marL="114300" lvl="1" indent="-114300" algn="l" defTabSz="622300">
            <a:lnSpc>
              <a:spcPct val="90000"/>
            </a:lnSpc>
            <a:spcBef>
              <a:spcPct val="0"/>
            </a:spcBef>
            <a:spcAft>
              <a:spcPct val="15000"/>
            </a:spcAft>
            <a:buChar char="••"/>
          </a:pPr>
          <a:r>
            <a:rPr lang="en-US" sz="1400" kern="1200" dirty="0" smtClean="0">
              <a:latin typeface="Arial" pitchFamily="34" charset="0"/>
              <a:cs typeface="Arial" pitchFamily="34" charset="0"/>
            </a:rPr>
            <a:t>Alphabets</a:t>
          </a:r>
          <a:endParaRPr lang="en-US" sz="1400" kern="1200" dirty="0">
            <a:latin typeface="Arial" pitchFamily="34" charset="0"/>
            <a:cs typeface="Arial" pitchFamily="34" charset="0"/>
          </a:endParaRPr>
        </a:p>
        <a:p>
          <a:pPr marL="114300" lvl="1" indent="-114300" algn="l" defTabSz="622300">
            <a:lnSpc>
              <a:spcPct val="90000"/>
            </a:lnSpc>
            <a:spcBef>
              <a:spcPct val="0"/>
            </a:spcBef>
            <a:spcAft>
              <a:spcPct val="15000"/>
            </a:spcAft>
            <a:buChar char="••"/>
          </a:pPr>
          <a:r>
            <a:rPr lang="en-US" sz="1400" kern="1200" dirty="0" smtClean="0">
              <a:latin typeface="Arial" pitchFamily="34" charset="0"/>
              <a:cs typeface="Arial" pitchFamily="34" charset="0"/>
            </a:rPr>
            <a:t>Alignments</a:t>
          </a:r>
          <a:endParaRPr lang="en-US" sz="1400" kern="1200" dirty="0">
            <a:latin typeface="Arial" pitchFamily="34" charset="0"/>
            <a:cs typeface="Arial" pitchFamily="34" charset="0"/>
          </a:endParaRPr>
        </a:p>
        <a:p>
          <a:pPr marL="114300" lvl="1" indent="-114300" algn="l" defTabSz="622300">
            <a:lnSpc>
              <a:spcPct val="90000"/>
            </a:lnSpc>
            <a:spcBef>
              <a:spcPct val="0"/>
            </a:spcBef>
            <a:spcAft>
              <a:spcPct val="15000"/>
            </a:spcAft>
            <a:buChar char="••"/>
          </a:pPr>
          <a:r>
            <a:rPr lang="en-US" sz="1400" kern="1200" dirty="0" smtClean="0">
              <a:latin typeface="Arial" pitchFamily="34" charset="0"/>
              <a:cs typeface="Arial" pitchFamily="34" charset="0"/>
            </a:rPr>
            <a:t>Genomic Intervals</a:t>
          </a:r>
          <a:endParaRPr lang="en-US" sz="1400" kern="1200" dirty="0">
            <a:latin typeface="Arial" pitchFamily="34" charset="0"/>
            <a:cs typeface="Arial" pitchFamily="34" charset="0"/>
          </a:endParaRPr>
        </a:p>
        <a:p>
          <a:pPr marL="114300" lvl="1" indent="-114300" algn="l" defTabSz="622300">
            <a:lnSpc>
              <a:spcPct val="90000"/>
            </a:lnSpc>
            <a:spcBef>
              <a:spcPct val="0"/>
            </a:spcBef>
            <a:spcAft>
              <a:spcPct val="15000"/>
            </a:spcAft>
            <a:buChar char="••"/>
          </a:pPr>
          <a:r>
            <a:rPr lang="en-US" sz="1400" kern="1200" dirty="0" smtClean="0">
              <a:latin typeface="Arial" pitchFamily="34" charset="0"/>
              <a:cs typeface="Arial" pitchFamily="34" charset="0"/>
            </a:rPr>
            <a:t>Phylogeny</a:t>
          </a:r>
          <a:endParaRPr lang="en-US" sz="1400" kern="1200" dirty="0">
            <a:latin typeface="Arial" pitchFamily="34" charset="0"/>
            <a:cs typeface="Arial" pitchFamily="34" charset="0"/>
          </a:endParaRPr>
        </a:p>
      </dsp:txBody>
      <dsp:txXfrm>
        <a:off x="2154116" y="579314"/>
        <a:ext cx="2092579" cy="1787772"/>
      </dsp:txXfrm>
    </dsp:sp>
    <dsp:sp modelId="{1415BD66-8E91-4589-BB0B-21BB17CB7F43}">
      <dsp:nvSpPr>
        <dsp:cNvPr id="0" name=""/>
        <dsp:cNvSpPr/>
      </dsp:nvSpPr>
      <dsp:spPr>
        <a:xfrm>
          <a:off x="4495790" y="482600"/>
          <a:ext cx="2286007" cy="1981200"/>
        </a:xfrm>
        <a:prstGeom prst="roundRect">
          <a:avLst/>
        </a:prstGeom>
        <a:gradFill rotWithShape="0">
          <a:gsLst>
            <a:gs pos="0">
              <a:schemeClr val="accent2">
                <a:hueOff val="2250664"/>
                <a:satOff val="834"/>
                <a:lumOff val="2549"/>
                <a:alphaOff val="0"/>
                <a:tint val="43000"/>
                <a:satMod val="165000"/>
              </a:schemeClr>
            </a:gs>
            <a:gs pos="55000">
              <a:schemeClr val="accent2">
                <a:hueOff val="2250664"/>
                <a:satOff val="834"/>
                <a:lumOff val="2549"/>
                <a:alphaOff val="0"/>
                <a:tint val="83000"/>
                <a:satMod val="155000"/>
              </a:schemeClr>
            </a:gs>
            <a:gs pos="100000">
              <a:schemeClr val="accent2">
                <a:hueOff val="2250664"/>
                <a:satOff val="834"/>
                <a:lumOff val="2549"/>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b="1" kern="1200" dirty="0" smtClean="0">
              <a:latin typeface="Consolas" pitchFamily="49" charset="0"/>
              <a:cs typeface="Consolas" pitchFamily="49" charset="0"/>
            </a:rPr>
            <a:t>Bio.IO</a:t>
          </a:r>
          <a:endParaRPr lang="en-US" sz="1800" b="1" kern="1200" dirty="0">
            <a:latin typeface="Consolas" pitchFamily="49" charset="0"/>
            <a:cs typeface="Consolas" pitchFamily="49" charset="0"/>
          </a:endParaRPr>
        </a:p>
        <a:p>
          <a:pPr marL="114300" lvl="1" indent="-114300" algn="l" defTabSz="622300">
            <a:lnSpc>
              <a:spcPct val="90000"/>
            </a:lnSpc>
            <a:spcBef>
              <a:spcPct val="0"/>
            </a:spcBef>
            <a:spcAft>
              <a:spcPct val="15000"/>
            </a:spcAft>
            <a:buChar char="••"/>
          </a:pPr>
          <a:r>
            <a:rPr lang="en-US" sz="1400" kern="1200" dirty="0" smtClean="0">
              <a:latin typeface="Arial" pitchFamily="34" charset="0"/>
              <a:cs typeface="Arial" pitchFamily="34" charset="0"/>
            </a:rPr>
            <a:t>FASTA / FASTQ</a:t>
          </a:r>
          <a:endParaRPr lang="en-US" sz="1400" kern="1200" dirty="0">
            <a:latin typeface="Arial" pitchFamily="34" charset="0"/>
            <a:cs typeface="Arial" pitchFamily="34" charset="0"/>
          </a:endParaRPr>
        </a:p>
        <a:p>
          <a:pPr marL="114300" lvl="1" indent="-114300" algn="l" defTabSz="622300">
            <a:lnSpc>
              <a:spcPct val="90000"/>
            </a:lnSpc>
            <a:spcBef>
              <a:spcPct val="0"/>
            </a:spcBef>
            <a:spcAft>
              <a:spcPct val="15000"/>
            </a:spcAft>
            <a:buChar char="••"/>
          </a:pPr>
          <a:r>
            <a:rPr lang="en-US" sz="1400" kern="1200" dirty="0" err="1" smtClean="0">
              <a:latin typeface="Arial" pitchFamily="34" charset="0"/>
              <a:cs typeface="Arial" pitchFamily="34" charset="0"/>
            </a:rPr>
            <a:t>GenBank</a:t>
          </a:r>
          <a:endParaRPr lang="en-US" sz="1400" kern="1200" dirty="0">
            <a:latin typeface="Arial" pitchFamily="34" charset="0"/>
            <a:cs typeface="Arial" pitchFamily="34" charset="0"/>
          </a:endParaRPr>
        </a:p>
        <a:p>
          <a:pPr marL="114300" lvl="1" indent="-114300" algn="l" defTabSz="622300">
            <a:lnSpc>
              <a:spcPct val="90000"/>
            </a:lnSpc>
            <a:spcBef>
              <a:spcPct val="0"/>
            </a:spcBef>
            <a:spcAft>
              <a:spcPct val="15000"/>
            </a:spcAft>
            <a:buChar char="••"/>
          </a:pPr>
          <a:r>
            <a:rPr lang="en-US" sz="1400" kern="1200" dirty="0" smtClean="0">
              <a:latin typeface="Arial" pitchFamily="34" charset="0"/>
              <a:cs typeface="Arial" pitchFamily="34" charset="0"/>
            </a:rPr>
            <a:t>NEXUS</a:t>
          </a:r>
          <a:endParaRPr lang="en-US" sz="1400" kern="1200" dirty="0">
            <a:latin typeface="Arial" pitchFamily="34" charset="0"/>
            <a:cs typeface="Arial" pitchFamily="34" charset="0"/>
          </a:endParaRPr>
        </a:p>
        <a:p>
          <a:pPr marL="114300" lvl="1" indent="-114300" algn="l" defTabSz="622300">
            <a:lnSpc>
              <a:spcPct val="90000"/>
            </a:lnSpc>
            <a:spcBef>
              <a:spcPct val="0"/>
            </a:spcBef>
            <a:spcAft>
              <a:spcPct val="15000"/>
            </a:spcAft>
            <a:buChar char="••"/>
          </a:pPr>
          <a:r>
            <a:rPr lang="en-US" sz="1400" kern="1200" dirty="0" smtClean="0">
              <a:latin typeface="Arial" pitchFamily="34" charset="0"/>
              <a:cs typeface="Arial" pitchFamily="34" charset="0"/>
            </a:rPr>
            <a:t>…</a:t>
          </a:r>
          <a:endParaRPr lang="en-US" sz="1400" kern="1200" dirty="0">
            <a:latin typeface="Arial" pitchFamily="34" charset="0"/>
            <a:cs typeface="Arial" pitchFamily="34" charset="0"/>
          </a:endParaRPr>
        </a:p>
      </dsp:txBody>
      <dsp:txXfrm>
        <a:off x="4592504" y="579314"/>
        <a:ext cx="2092579" cy="1787772"/>
      </dsp:txXfrm>
    </dsp:sp>
    <dsp:sp modelId="{274DA136-0C46-4413-B367-FC1B4C3AA5D2}">
      <dsp:nvSpPr>
        <dsp:cNvPr id="0" name=""/>
        <dsp:cNvSpPr/>
      </dsp:nvSpPr>
      <dsp:spPr>
        <a:xfrm>
          <a:off x="2057402" y="2616200"/>
          <a:ext cx="2286007" cy="1981200"/>
        </a:xfrm>
        <a:prstGeom prst="roundRect">
          <a:avLst/>
        </a:prstGeom>
        <a:gradFill rotWithShape="0">
          <a:gsLst>
            <a:gs pos="0">
              <a:schemeClr val="accent2">
                <a:hueOff val="4501327"/>
                <a:satOff val="1667"/>
                <a:lumOff val="5097"/>
                <a:alphaOff val="0"/>
                <a:tint val="43000"/>
                <a:satMod val="165000"/>
              </a:schemeClr>
            </a:gs>
            <a:gs pos="55000">
              <a:schemeClr val="accent2">
                <a:hueOff val="4501327"/>
                <a:satOff val="1667"/>
                <a:lumOff val="5097"/>
                <a:alphaOff val="0"/>
                <a:tint val="83000"/>
                <a:satMod val="155000"/>
              </a:schemeClr>
            </a:gs>
            <a:gs pos="100000">
              <a:schemeClr val="accent2">
                <a:hueOff val="4501327"/>
                <a:satOff val="1667"/>
                <a:lumOff val="5097"/>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b="1" kern="1200" dirty="0" err="1" smtClean="0">
              <a:latin typeface="Consolas" pitchFamily="49" charset="0"/>
              <a:cs typeface="Consolas" pitchFamily="49" charset="0"/>
            </a:rPr>
            <a:t>Bio.Algorithms</a:t>
          </a:r>
          <a:endParaRPr lang="en-US" sz="1800" b="1" kern="1200" dirty="0">
            <a:latin typeface="Consolas" pitchFamily="49" charset="0"/>
            <a:cs typeface="Consolas" pitchFamily="49" charset="0"/>
          </a:endParaRPr>
        </a:p>
        <a:p>
          <a:pPr marL="114300" lvl="1" indent="-114300" algn="l" defTabSz="622300">
            <a:lnSpc>
              <a:spcPct val="90000"/>
            </a:lnSpc>
            <a:spcBef>
              <a:spcPct val="0"/>
            </a:spcBef>
            <a:spcAft>
              <a:spcPct val="15000"/>
            </a:spcAft>
            <a:buChar char="••"/>
          </a:pPr>
          <a:r>
            <a:rPr lang="en-US" sz="1400" kern="1200" dirty="0" smtClean="0">
              <a:latin typeface="Arial" pitchFamily="34" charset="0"/>
              <a:cs typeface="Arial" pitchFamily="34" charset="0"/>
            </a:rPr>
            <a:t>Translation</a:t>
          </a:r>
          <a:endParaRPr lang="en-US" sz="1400" kern="1200" dirty="0">
            <a:latin typeface="Arial" pitchFamily="34" charset="0"/>
            <a:cs typeface="Arial" pitchFamily="34" charset="0"/>
          </a:endParaRPr>
        </a:p>
        <a:p>
          <a:pPr marL="114300" lvl="1" indent="-114300" algn="l" defTabSz="622300">
            <a:lnSpc>
              <a:spcPct val="90000"/>
            </a:lnSpc>
            <a:spcBef>
              <a:spcPct val="0"/>
            </a:spcBef>
            <a:spcAft>
              <a:spcPct val="15000"/>
            </a:spcAft>
            <a:buChar char="••"/>
          </a:pPr>
          <a:r>
            <a:rPr lang="en-US" sz="1400" kern="1200" dirty="0" smtClean="0">
              <a:latin typeface="Arial" pitchFamily="34" charset="0"/>
              <a:cs typeface="Arial" pitchFamily="34" charset="0"/>
            </a:rPr>
            <a:t>Alignment</a:t>
          </a:r>
          <a:endParaRPr lang="en-US" sz="1400" kern="1200" dirty="0">
            <a:latin typeface="Arial" pitchFamily="34" charset="0"/>
            <a:cs typeface="Arial" pitchFamily="34" charset="0"/>
          </a:endParaRPr>
        </a:p>
        <a:p>
          <a:pPr marL="114300" lvl="1" indent="-114300" algn="l" defTabSz="622300">
            <a:lnSpc>
              <a:spcPct val="90000"/>
            </a:lnSpc>
            <a:spcBef>
              <a:spcPct val="0"/>
            </a:spcBef>
            <a:spcAft>
              <a:spcPct val="15000"/>
            </a:spcAft>
            <a:buChar char="••"/>
          </a:pPr>
          <a:r>
            <a:rPr lang="en-US" sz="1400" kern="1200" dirty="0" smtClean="0">
              <a:latin typeface="Arial" pitchFamily="34" charset="0"/>
              <a:cs typeface="Arial" pitchFamily="34" charset="0"/>
            </a:rPr>
            <a:t>Sequence Assembly</a:t>
          </a:r>
          <a:endParaRPr lang="en-US" sz="1400" kern="1200" dirty="0">
            <a:latin typeface="Arial" pitchFamily="34" charset="0"/>
            <a:cs typeface="Arial" pitchFamily="34" charset="0"/>
          </a:endParaRPr>
        </a:p>
        <a:p>
          <a:pPr marL="114300" lvl="1" indent="-114300" algn="l" defTabSz="622300">
            <a:lnSpc>
              <a:spcPct val="90000"/>
            </a:lnSpc>
            <a:spcBef>
              <a:spcPct val="0"/>
            </a:spcBef>
            <a:spcAft>
              <a:spcPct val="15000"/>
            </a:spcAft>
            <a:buChar char="••"/>
          </a:pPr>
          <a:r>
            <a:rPr lang="en-US" sz="1400" kern="1200" dirty="0" smtClean="0">
              <a:latin typeface="Arial" pitchFamily="34" charset="0"/>
              <a:cs typeface="Arial" pitchFamily="34" charset="0"/>
            </a:rPr>
            <a:t>…</a:t>
          </a:r>
          <a:endParaRPr lang="en-US" sz="1400" kern="1200" dirty="0">
            <a:latin typeface="Arial" pitchFamily="34" charset="0"/>
            <a:cs typeface="Arial" pitchFamily="34" charset="0"/>
          </a:endParaRPr>
        </a:p>
      </dsp:txBody>
      <dsp:txXfrm>
        <a:off x="2154116" y="2712914"/>
        <a:ext cx="2092579" cy="1787772"/>
      </dsp:txXfrm>
    </dsp:sp>
    <dsp:sp modelId="{8C3C7F09-0636-4AFC-AF06-A491062DDFEE}">
      <dsp:nvSpPr>
        <dsp:cNvPr id="0" name=""/>
        <dsp:cNvSpPr/>
      </dsp:nvSpPr>
      <dsp:spPr>
        <a:xfrm>
          <a:off x="4495790" y="2605699"/>
          <a:ext cx="2286007" cy="1981200"/>
        </a:xfrm>
        <a:prstGeom prst="roundRect">
          <a:avLst/>
        </a:prstGeom>
        <a:gradFill rotWithShape="0">
          <a:gsLst>
            <a:gs pos="0">
              <a:schemeClr val="accent2">
                <a:hueOff val="6751990"/>
                <a:satOff val="2501"/>
                <a:lumOff val="7646"/>
                <a:alphaOff val="0"/>
                <a:tint val="43000"/>
                <a:satMod val="165000"/>
              </a:schemeClr>
            </a:gs>
            <a:gs pos="55000">
              <a:schemeClr val="accent2">
                <a:hueOff val="6751990"/>
                <a:satOff val="2501"/>
                <a:lumOff val="7646"/>
                <a:alphaOff val="0"/>
                <a:tint val="83000"/>
                <a:satMod val="155000"/>
              </a:schemeClr>
            </a:gs>
            <a:gs pos="100000">
              <a:schemeClr val="accent2">
                <a:hueOff val="6751990"/>
                <a:satOff val="2501"/>
                <a:lumOff val="7646"/>
                <a:alphaOff val="0"/>
                <a:shade val="85000"/>
              </a:schemeClr>
            </a:gs>
          </a:gsLst>
          <a:path path="circle">
            <a:fillToRect l="-40000" t="-90000" r="140000" b="190000"/>
          </a:path>
        </a:gradFill>
        <a:ln>
          <a:noFill/>
        </a:ln>
        <a:effectLst>
          <a:outerShdw blurRad="508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b="1" kern="1200" dirty="0" err="1" smtClean="0">
              <a:latin typeface="Consolas" pitchFamily="49" charset="0"/>
              <a:cs typeface="Consolas" pitchFamily="49" charset="0"/>
            </a:rPr>
            <a:t>Bio.Web</a:t>
          </a:r>
          <a:endParaRPr lang="en-US" sz="1800" b="1" kern="1200" dirty="0">
            <a:latin typeface="Consolas" pitchFamily="49" charset="0"/>
            <a:cs typeface="Consolas" pitchFamily="49" charset="0"/>
          </a:endParaRPr>
        </a:p>
        <a:p>
          <a:pPr marL="114300" lvl="1" indent="-114300" algn="l" defTabSz="622300">
            <a:lnSpc>
              <a:spcPct val="90000"/>
            </a:lnSpc>
            <a:spcBef>
              <a:spcPct val="0"/>
            </a:spcBef>
            <a:spcAft>
              <a:spcPct val="15000"/>
            </a:spcAft>
            <a:buChar char="••"/>
          </a:pPr>
          <a:r>
            <a:rPr lang="en-US" sz="1400" kern="1200" dirty="0" smtClean="0">
              <a:latin typeface="Arial" pitchFamily="34" charset="0"/>
              <a:cs typeface="Arial" pitchFamily="34" charset="0"/>
            </a:rPr>
            <a:t>BLAST</a:t>
          </a:r>
          <a:endParaRPr lang="en-US" sz="1400" kern="1200" dirty="0">
            <a:latin typeface="Arial" pitchFamily="34" charset="0"/>
            <a:cs typeface="Arial" pitchFamily="34" charset="0"/>
          </a:endParaRPr>
        </a:p>
        <a:p>
          <a:pPr marL="114300" lvl="1" indent="-114300" algn="l" defTabSz="622300">
            <a:lnSpc>
              <a:spcPct val="90000"/>
            </a:lnSpc>
            <a:spcBef>
              <a:spcPct val="0"/>
            </a:spcBef>
            <a:spcAft>
              <a:spcPct val="15000"/>
            </a:spcAft>
            <a:buChar char="••"/>
          </a:pPr>
          <a:r>
            <a:rPr lang="en-US" sz="1400" kern="1200" dirty="0" err="1" smtClean="0">
              <a:latin typeface="Arial" pitchFamily="34" charset="0"/>
              <a:cs typeface="Arial" pitchFamily="34" charset="0"/>
            </a:rPr>
            <a:t>ClustalW</a:t>
          </a:r>
          <a:endParaRPr lang="en-US" sz="1400" kern="1200" dirty="0">
            <a:latin typeface="Arial" pitchFamily="34" charset="0"/>
            <a:cs typeface="Arial" pitchFamily="34" charset="0"/>
          </a:endParaRPr>
        </a:p>
        <a:p>
          <a:pPr marL="114300" lvl="1" indent="-114300" algn="l" defTabSz="622300">
            <a:lnSpc>
              <a:spcPct val="90000"/>
            </a:lnSpc>
            <a:spcBef>
              <a:spcPct val="0"/>
            </a:spcBef>
            <a:spcAft>
              <a:spcPct val="15000"/>
            </a:spcAft>
            <a:buChar char="••"/>
          </a:pPr>
          <a:r>
            <a:rPr lang="en-US" sz="1400" kern="1200" dirty="0" err="1" smtClean="0">
              <a:latin typeface="Arial" pitchFamily="34" charset="0"/>
              <a:cs typeface="Arial" pitchFamily="34" charset="0"/>
            </a:rPr>
            <a:t>BioHPC</a:t>
          </a:r>
          <a:endParaRPr lang="en-US" sz="1400" kern="1200" dirty="0">
            <a:latin typeface="Arial" pitchFamily="34" charset="0"/>
            <a:cs typeface="Arial" pitchFamily="34" charset="0"/>
          </a:endParaRPr>
        </a:p>
        <a:p>
          <a:pPr marL="114300" lvl="1" indent="-114300" algn="l" defTabSz="622300">
            <a:lnSpc>
              <a:spcPct val="90000"/>
            </a:lnSpc>
            <a:spcBef>
              <a:spcPct val="0"/>
            </a:spcBef>
            <a:spcAft>
              <a:spcPct val="15000"/>
            </a:spcAft>
            <a:buChar char="••"/>
          </a:pPr>
          <a:r>
            <a:rPr lang="en-US" sz="1400" kern="1200" dirty="0" smtClean="0">
              <a:latin typeface="Arial" pitchFamily="34" charset="0"/>
              <a:cs typeface="Arial" pitchFamily="34" charset="0"/>
            </a:rPr>
            <a:t>…</a:t>
          </a:r>
          <a:endParaRPr lang="en-US" sz="1400" kern="1200" dirty="0">
            <a:latin typeface="Arial" pitchFamily="34" charset="0"/>
            <a:cs typeface="Arial" pitchFamily="34" charset="0"/>
          </a:endParaRPr>
        </a:p>
      </dsp:txBody>
      <dsp:txXfrm>
        <a:off x="4592504" y="2702413"/>
        <a:ext cx="2092579" cy="1787772"/>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810C0A9-1F12-4FFC-AD46-5D294E7981DE}" type="datetimeFigureOut">
              <a:rPr lang="en-US" smtClean="0"/>
              <a:pPr/>
              <a:t>10/23/11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C8F9A1-2CE2-40B7-B180-1704E449396B}" type="slidenum">
              <a:rPr lang="en-US" smtClean="0"/>
              <a:pPr/>
              <a:t>‹#›</a:t>
            </a:fld>
            <a:endParaRPr lang="en-US"/>
          </a:p>
        </p:txBody>
      </p:sp>
    </p:spTree>
    <p:extLst>
      <p:ext uri="{BB962C8B-B14F-4D97-AF65-F5344CB8AC3E}">
        <p14:creationId xmlns:p14="http://schemas.microsoft.com/office/powerpoint/2010/main" val="35316512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29AF65-B886-469F-90F1-998FFD838F69}" type="datetimeFigureOut">
              <a:rPr lang="en-US" smtClean="0"/>
              <a:pPr/>
              <a:t>10/23/11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4A0AD1-7EEF-4D66-8A72-458D74866C35}" type="slidenum">
              <a:rPr lang="en-US" smtClean="0"/>
              <a:pPr/>
              <a:t>‹#›</a:t>
            </a:fld>
            <a:endParaRPr lang="en-US"/>
          </a:p>
        </p:txBody>
      </p:sp>
    </p:spTree>
    <p:extLst>
      <p:ext uri="{BB962C8B-B14F-4D97-AF65-F5344CB8AC3E}">
        <p14:creationId xmlns:p14="http://schemas.microsoft.com/office/powerpoint/2010/main" val="3550395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21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22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This allows</a:t>
            </a:r>
            <a:r>
              <a:rPr lang="en-US" baseline="0" dirty="0" smtClean="0"/>
              <a:t> more complex algorithms to be segregated to their own assemblies and only included when used/required.  It also allows for easier versioning.  .NET Bio will locate and make available the algorithms</a:t>
            </a:r>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23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29</a:t>
            </a:fld>
            <a:endParaRPr lang="en-US"/>
          </a:p>
        </p:txBody>
      </p:sp>
    </p:spTree>
    <p:extLst>
      <p:ext uri="{BB962C8B-B14F-4D97-AF65-F5344CB8AC3E}">
        <p14:creationId xmlns:p14="http://schemas.microsoft.com/office/powerpoint/2010/main" val="2200325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30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To</a:t>
            </a:r>
            <a:r>
              <a:rPr lang="en-US" baseline="0" dirty="0" smtClean="0"/>
              <a:t> use .NET Bio in other environments, you will use Silverlight as your application style and then rely on Mono/Moonlight or the Silverlight plug-in on the OSX platform to run your code.  You can still use Visual Studio for your IDE on the Windows platform, or if you are willing to work with the source code, you can use a Mono-based IDE such as </a:t>
            </a:r>
            <a:r>
              <a:rPr lang="en-US" baseline="0" dirty="0" err="1" smtClean="0"/>
              <a:t>MonoDevelop</a:t>
            </a:r>
            <a:r>
              <a:rPr lang="en-US" baseline="0" dirty="0" smtClean="0"/>
              <a:t> or </a:t>
            </a:r>
            <a:r>
              <a:rPr lang="en-US" baseline="0" dirty="0" err="1" smtClean="0"/>
              <a:t>SharpDevelop</a:t>
            </a:r>
            <a:r>
              <a:rPr lang="en-US" baseline="0" dirty="0" smtClean="0"/>
              <a:t>. </a:t>
            </a:r>
          </a:p>
          <a:p>
            <a:endParaRPr lang="en-US" baseline="0" dirty="0" smtClean="0"/>
          </a:p>
        </p:txBody>
      </p:sp>
      <p:sp>
        <p:nvSpPr>
          <p:cNvPr id="4" name="Slide Number Placeholder 3"/>
          <p:cNvSpPr>
            <a:spLocks noGrp="1"/>
          </p:cNvSpPr>
          <p:nvPr>
            <p:ph type="sldNum" sz="quarter" idx="10"/>
          </p:nvPr>
        </p:nvSpPr>
        <p:spPr/>
        <p:txBody>
          <a:bodyPr/>
          <a:lstStyle/>
          <a:p>
            <a:fld id="{4C4A0AD1-7EEF-4D66-8A72-458D74866C35}"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will look at Bio,</a:t>
            </a:r>
            <a:r>
              <a:rPr lang="en-US" baseline="0" dirty="0" smtClean="0"/>
              <a:t> IO and Algorithms here – and save Web for later.</a:t>
            </a:r>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 </a:t>
            </a:r>
            <a:r>
              <a:rPr lang="en-US" b="1" dirty="0" err="1" smtClean="0"/>
              <a:t>ConvertToString</a:t>
            </a:r>
            <a:r>
              <a:rPr lang="en-US" dirty="0" smtClean="0"/>
              <a:t> method on the</a:t>
            </a:r>
            <a:r>
              <a:rPr lang="en-US" baseline="0" dirty="0" smtClean="0"/>
              <a:t> Sequence type which will do the above more efficiently, however it is not present on </a:t>
            </a:r>
            <a:r>
              <a:rPr lang="en-US" baseline="0" dirty="0" err="1" smtClean="0"/>
              <a:t>ISequence</a:t>
            </a:r>
            <a:r>
              <a:rPr lang="en-US" baseline="0" dirty="0" smtClean="0"/>
              <a:t> so you have to know it’s a Sequence type which makes it not as useful as it sounds.</a:t>
            </a:r>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15</a:t>
            </a:fld>
            <a:endParaRPr lang="en-US"/>
          </a:p>
        </p:txBody>
      </p:sp>
    </p:spTree>
    <p:extLst>
      <p:ext uri="{BB962C8B-B14F-4D97-AF65-F5344CB8AC3E}">
        <p14:creationId xmlns:p14="http://schemas.microsoft.com/office/powerpoint/2010/main" val="3060696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.NET Bio actually</a:t>
            </a:r>
            <a:r>
              <a:rPr lang="en-US" baseline="0" dirty="0" smtClean="0"/>
              <a:t> has a host of parsers/formatters built in.  We will focus on a couple here, and look at the remainder later.</a:t>
            </a:r>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This</a:t>
            </a:r>
            <a:r>
              <a:rPr lang="en-US" baseline="0" dirty="0" smtClean="0"/>
              <a:t> can happen more often than you might think – the test done today is to check the known file extensions; if the file has an uncommon extension it might not be properly recognized.</a:t>
            </a:r>
            <a:endParaRPr lang="en-US" dirty="0"/>
          </a:p>
        </p:txBody>
      </p:sp>
      <p:sp>
        <p:nvSpPr>
          <p:cNvPr id="4" name="Slide Number Placeholder 3"/>
          <p:cNvSpPr>
            <a:spLocks noGrp="1"/>
          </p:cNvSpPr>
          <p:nvPr>
            <p:ph type="sldNum" sz="quarter" idx="10"/>
          </p:nvPr>
        </p:nvSpPr>
        <p:spPr/>
        <p:txBody>
          <a:bodyPr/>
          <a:lstStyle/>
          <a:p>
            <a:fld id="{4C4A0AD1-7EEF-4D66-8A72-458D74866C35}"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4191000"/>
            <a:ext cx="84582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2AA957AF-53C0-420B-9C2D-77DB1416566C}" type="slidenum">
              <a:rPr kumimoji="0" lang="en-US" smtClean="0"/>
              <a:pPr/>
              <a:t>‹#›</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10/23/11</a:t>
            </a:fld>
            <a:endParaRPr lang="en-US" dirty="0"/>
          </a:p>
        </p:txBody>
      </p:sp>
      <p:sp>
        <p:nvSpPr>
          <p:cNvPr id="5" name="Footer Placeholder 4"/>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10/23/11</a:t>
            </a:fld>
            <a:endParaRPr lang="en-US"/>
          </a:p>
        </p:txBody>
      </p:sp>
      <p:sp>
        <p:nvSpPr>
          <p:cNvPr id="5" name="Footer Placeholder 4"/>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lvl1pPr>
              <a:defRPr sz="2000" b="1">
                <a:latin typeface="Arial" pitchFamily="34" charset="0"/>
                <a:cs typeface="Arial" pitchFamily="34" charset="0"/>
              </a:defRPr>
            </a:lvl1pPr>
            <a:lvl2pPr>
              <a:defRPr sz="2000">
                <a:solidFill>
                  <a:schemeClr val="tx1"/>
                </a:solidFill>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10/23/11</a:t>
            </a:fld>
            <a:endParaRPr lang="en-US"/>
          </a:p>
        </p:txBody>
      </p:sp>
      <p:sp>
        <p:nvSpPr>
          <p:cNvPr id="5" name="Footer Placeholder 4"/>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6" name="Slide Number Placeholder 5"/>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10/23/11</a:t>
            </a:fld>
            <a:endParaRPr lang="en-US"/>
          </a:p>
        </p:txBody>
      </p:sp>
      <p:sp>
        <p:nvSpPr>
          <p:cNvPr id="6" name="Footer Placeholder 5"/>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a:xfrm>
            <a:off x="6586536" y="612648"/>
            <a:ext cx="957264" cy="457200"/>
          </a:xfrm>
          <a:prstGeom prst="rect">
            <a:avLst/>
          </a:prstGeom>
        </p:spPr>
        <p:txBody>
          <a:bodyPr rtlCol="0"/>
          <a:lstStyle/>
          <a:p>
            <a:fld id="{E637BB6B-EE1B-48FB-8575-0D55C373DE88}" type="datetimeFigureOut">
              <a:rPr lang="en-US" smtClean="0"/>
              <a:pPr/>
              <a:t>10/23/11</a:t>
            </a:fld>
            <a:endParaRPr lang="en-US"/>
          </a:p>
        </p:txBody>
      </p:sp>
      <p:sp>
        <p:nvSpPr>
          <p:cNvPr id="27" name="Slide Number Placeholder 26"/>
          <p:cNvSpPr>
            <a:spLocks noGrp="1"/>
          </p:cNvSpPr>
          <p:nvPr>
            <p:ph type="sldNum" sz="quarter" idx="11"/>
          </p:nvPr>
        </p:nvSpPr>
        <p:spPr/>
        <p:txBody>
          <a:bodyPr rtlCol="0"/>
          <a:lstStyle/>
          <a:p>
            <a:fld id="{2AA957AF-53C0-420B-9C2D-77DB1416566C}" type="slidenum">
              <a:rPr kumimoji="0" lang="en-US" smtClean="0"/>
              <a:pPr/>
              <a:t>‹#›</a:t>
            </a:fld>
            <a:endParaRPr kumimoji="0" lang="en-US"/>
          </a:p>
        </p:txBody>
      </p:sp>
      <p:sp>
        <p:nvSpPr>
          <p:cNvPr id="28" name="Footer Placeholder 27"/>
          <p:cNvSpPr>
            <a:spLocks noGrp="1"/>
          </p:cNvSpPr>
          <p:nvPr>
            <p:ph type="ftr" sz="quarter" idx="12"/>
          </p:nvPr>
        </p:nvSpPr>
        <p:spPr>
          <a:xfrm>
            <a:off x="5257800" y="612648"/>
            <a:ext cx="1325880" cy="457200"/>
          </a:xfrm>
          <a:prstGeom prst="rect">
            <a:avLst/>
          </a:prstGeom>
        </p:spPr>
        <p:txBody>
          <a:bodyPr rtlCol="0"/>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a:prstGeom prst="rect">
            <a:avLst/>
          </a:prstGeom>
        </p:spPr>
        <p:txBody>
          <a:bodyPr/>
          <a:lstStyle/>
          <a:p>
            <a:fld id="{E637BB6B-EE1B-48FB-8575-0D55C373DE88}" type="datetimeFigureOut">
              <a:rPr lang="en-US" smtClean="0"/>
              <a:pPr/>
              <a:t>10/23/11</a:t>
            </a:fld>
            <a:endParaRPr lang="en-US"/>
          </a:p>
        </p:txBody>
      </p:sp>
      <p:sp>
        <p:nvSpPr>
          <p:cNvPr id="4" name="Footer Placeholder 3"/>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5" name="Slide Number Placeholder 4"/>
          <p:cNvSpPr>
            <a:spLocks noGrp="1"/>
          </p:cNvSpPr>
          <p:nvPr>
            <p:ph type="sldNum" sz="quarter" idx="12"/>
          </p:nvPr>
        </p:nvSpPr>
        <p:spPr>
          <a:xfrm>
            <a:off x="8174736" y="2272"/>
            <a:ext cx="762000" cy="365760"/>
          </a:xfrm>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10/23/11</a:t>
            </a:fld>
            <a:endParaRPr lang="en-US"/>
          </a:p>
        </p:txBody>
      </p:sp>
      <p:sp>
        <p:nvSpPr>
          <p:cNvPr id="3" name="Footer Placeholder 2"/>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10/23/11</a:t>
            </a:fld>
            <a:endParaRPr lang="en-US"/>
          </a:p>
        </p:txBody>
      </p:sp>
      <p:sp>
        <p:nvSpPr>
          <p:cNvPr id="6" name="Footer Placeholder 5"/>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586536" y="612648"/>
            <a:ext cx="957264" cy="457200"/>
          </a:xfrm>
          <a:prstGeom prst="rect">
            <a:avLst/>
          </a:prstGeom>
        </p:spPr>
        <p:txBody>
          <a:bodyPr/>
          <a:lstStyle/>
          <a:p>
            <a:fld id="{E637BB6B-EE1B-48FB-8575-0D55C373DE88}" type="datetimeFigureOut">
              <a:rPr lang="en-US" smtClean="0"/>
              <a:pPr/>
              <a:t>10/23/11</a:t>
            </a:fld>
            <a:endParaRPr lang="en-US"/>
          </a:p>
        </p:txBody>
      </p:sp>
      <p:sp>
        <p:nvSpPr>
          <p:cNvPr id="6" name="Footer Placeholder 5"/>
          <p:cNvSpPr>
            <a:spLocks noGrp="1"/>
          </p:cNvSpPr>
          <p:nvPr>
            <p:ph type="ftr" sz="quarter" idx="11"/>
          </p:nvPr>
        </p:nvSpPr>
        <p:spPr>
          <a:xfrm>
            <a:off x="5257800" y="612648"/>
            <a:ext cx="1325880" cy="457200"/>
          </a:xfrm>
          <a:prstGeom prst="rect">
            <a:avLst/>
          </a:prstGeom>
        </p:spPr>
        <p:txBody>
          <a:bodyPr/>
          <a:lstStyle/>
          <a:p>
            <a:endParaRPr kumimoji="0" lang="en-US"/>
          </a:p>
        </p:txBody>
      </p:sp>
      <p:sp>
        <p:nvSpPr>
          <p:cNvPr id="7" name="Slide Number Placeholder 6"/>
          <p:cNvSpPr>
            <a:spLocks noGrp="1"/>
          </p:cNvSpPr>
          <p:nvPr>
            <p:ph type="sldNum" sz="quarter" idx="12"/>
          </p:nvPr>
        </p:nvSpPr>
        <p:spPr/>
        <p:txBody>
          <a:bodyPr/>
          <a:lstStyle/>
          <a:p>
            <a:fld id="{2AA957AF-53C0-420B-9C2D-77DB1416566C}"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4572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974336"/>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2AA957AF-53C0-420B-9C2D-77DB1416566C}" type="slidenum">
              <a:rPr kumimoji="0" lang="en-US" smtClean="0"/>
              <a:pPr/>
              <a:t>‹#›</a:t>
            </a:fld>
            <a:endParaRPr kumimoji="0" lang="en-US" sz="1000" dirty="0">
              <a:solidFill>
                <a:schemeClr val="tx2">
                  <a:shade val="50000"/>
                </a:scheme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research.microsoft.com/bio" TargetMode="External"/><Relationship Id="rId1" Type="http://schemas.openxmlformats.org/officeDocument/2006/relationships/slideLayout" Target="../slideLayouts/slideLayout2.xml"/><Relationship Id="rId2" Type="http://schemas.openxmlformats.org/officeDocument/2006/relationships/hyperlink" Target="http://creativecommons.org/licenses/by/3.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www.outercurve.org/" TargetMode="External"/><Relationship Id="rId4" Type="http://schemas.openxmlformats.org/officeDocument/2006/relationships/image" Target="../media/image20.gi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hyperlink" Target="http://bio.codeplex.com/" TargetMode="External"/><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gif"/><Relationship Id="rId7" Type="http://schemas.openxmlformats.org/officeDocument/2006/relationships/image" Target="../media/image7.jpeg"/><Relationship Id="rId8"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057400"/>
            <a:ext cx="8458200" cy="1470025"/>
          </a:xfrm>
        </p:spPr>
        <p:txBody>
          <a:bodyPr/>
          <a:lstStyle/>
          <a:p>
            <a:r>
              <a:rPr lang="en-US" dirty="0" smtClean="0"/>
              <a:t>Building your own applications using .NET Bio</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Alphabets</a:t>
            </a:r>
            <a:endParaRPr lang="en-US" dirty="0"/>
          </a:p>
        </p:txBody>
      </p:sp>
      <p:sp>
        <p:nvSpPr>
          <p:cNvPr id="3" name="Content Placeholder 2"/>
          <p:cNvSpPr>
            <a:spLocks noGrp="1"/>
          </p:cNvSpPr>
          <p:nvPr>
            <p:ph idx="1"/>
          </p:nvPr>
        </p:nvSpPr>
        <p:spPr>
          <a:xfrm>
            <a:off x="457200" y="1600200"/>
            <a:ext cx="8229600" cy="2743200"/>
          </a:xfrm>
        </p:spPr>
        <p:txBody>
          <a:bodyPr>
            <a:normAutofit/>
          </a:bodyPr>
          <a:lstStyle/>
          <a:p>
            <a:r>
              <a:rPr lang="en-US" dirty="0" smtClean="0"/>
              <a:t>Valid symbols are defined in terms of an </a:t>
            </a:r>
            <a:r>
              <a:rPr lang="en-US" i="1" dirty="0" smtClean="0"/>
              <a:t>alphabet</a:t>
            </a:r>
          </a:p>
          <a:p>
            <a:pPr lvl="1"/>
            <a:r>
              <a:rPr lang="en-US" dirty="0" smtClean="0"/>
              <a:t>determines allowed characters and meaning	</a:t>
            </a:r>
          </a:p>
          <a:p>
            <a:r>
              <a:rPr lang="en-US" dirty="0" smtClean="0"/>
              <a:t>Access standard alphabets through </a:t>
            </a:r>
            <a:r>
              <a:rPr lang="en-US" dirty="0" smtClean="0">
                <a:solidFill>
                  <a:srgbClr val="0070C0"/>
                </a:solidFill>
                <a:latin typeface="Consolas" pitchFamily="49" charset="0"/>
                <a:cs typeface="Consolas" pitchFamily="49" charset="0"/>
              </a:rPr>
              <a:t>Instance</a:t>
            </a:r>
            <a:r>
              <a:rPr lang="en-US" dirty="0" smtClean="0"/>
              <a:t> properties</a:t>
            </a:r>
          </a:p>
          <a:p>
            <a:pPr lvl="1"/>
            <a:r>
              <a:rPr lang="en-US" dirty="0" smtClean="0"/>
              <a:t>supplies standard alphabets for DNA, RNA and protein sets</a:t>
            </a:r>
          </a:p>
          <a:p>
            <a:pPr lvl="1"/>
            <a:r>
              <a:rPr lang="en-US" dirty="0" smtClean="0"/>
              <a:t>can also access them using </a:t>
            </a:r>
            <a:r>
              <a:rPr lang="en-US" b="1" dirty="0" smtClean="0">
                <a:solidFill>
                  <a:srgbClr val="FF0000"/>
                </a:solidFill>
                <a:latin typeface="Consolas" pitchFamily="49" charset="0"/>
                <a:cs typeface="Consolas" pitchFamily="49" charset="0"/>
              </a:rPr>
              <a:t>Alphabets</a:t>
            </a:r>
            <a:r>
              <a:rPr lang="en-US" dirty="0" smtClean="0"/>
              <a:t> static class</a:t>
            </a:r>
          </a:p>
          <a:p>
            <a:r>
              <a:rPr lang="en-US" dirty="0" smtClean="0"/>
              <a:t>Or create custom alphabets if necessary</a:t>
            </a:r>
          </a:p>
          <a:p>
            <a:pPr lvl="1"/>
            <a:r>
              <a:rPr lang="en-US" dirty="0" smtClean="0"/>
              <a:t>by implementing the </a:t>
            </a:r>
            <a:r>
              <a:rPr lang="en-US" b="1" dirty="0" err="1" smtClean="0">
                <a:latin typeface="Consolas" pitchFamily="49" charset="0"/>
                <a:cs typeface="Consolas" pitchFamily="49" charset="0"/>
              </a:rPr>
              <a:t>IAlphabet</a:t>
            </a:r>
            <a:r>
              <a:rPr lang="en-US" dirty="0" smtClean="0"/>
              <a:t> interface</a:t>
            </a:r>
            <a:endParaRPr lang="en-US" dirty="0"/>
          </a:p>
        </p:txBody>
      </p:sp>
      <p:sp>
        <p:nvSpPr>
          <p:cNvPr id="5" name="Rectangle 4"/>
          <p:cNvSpPr>
            <a:spLocks noChangeArrowheads="1"/>
          </p:cNvSpPr>
          <p:nvPr/>
        </p:nvSpPr>
        <p:spPr bwMode="blackWhite">
          <a:xfrm>
            <a:off x="990600" y="4343400"/>
            <a:ext cx="7086600" cy="150169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82562" tIns="92075" rIns="182562" bIns="92075">
            <a:spAutoFit/>
          </a:bodyPr>
          <a:lstStyle/>
          <a:p>
            <a:pPr marL="9525" indent="-9525" defTabSz="960438">
              <a:lnSpc>
                <a:spcPct val="95000"/>
              </a:lnSpc>
              <a:tabLst>
                <a:tab pos="1143000" algn="l"/>
                <a:tab pos="1485900" algn="l"/>
                <a:tab pos="1828800" algn="l"/>
                <a:tab pos="2228850" algn="l"/>
              </a:tabLst>
            </a:pPr>
            <a:r>
              <a:rPr lang="en-US" sz="1800" dirty="0" err="1" smtClean="0">
                <a:latin typeface="Consolas" pitchFamily="49" charset="0"/>
                <a:cs typeface="Consolas" pitchFamily="49" charset="0"/>
              </a:rPr>
              <a:t>var</a:t>
            </a:r>
            <a:r>
              <a:rPr lang="en-US" sz="1800" dirty="0" smtClean="0">
                <a:latin typeface="Consolas" pitchFamily="49" charset="0"/>
                <a:cs typeface="Consolas" pitchFamily="49" charset="0"/>
              </a:rPr>
              <a:t> </a:t>
            </a:r>
            <a:r>
              <a:rPr lang="en-US" sz="1800" dirty="0" err="1" smtClean="0">
                <a:latin typeface="Consolas" pitchFamily="49" charset="0"/>
                <a:cs typeface="Consolas" pitchFamily="49" charset="0"/>
              </a:rPr>
              <a:t>dnaAlphabet</a:t>
            </a:r>
            <a:r>
              <a:rPr lang="en-US" sz="1800" dirty="0" smtClean="0">
                <a:latin typeface="Consolas" pitchFamily="49" charset="0"/>
                <a:cs typeface="Consolas" pitchFamily="49" charset="0"/>
              </a:rPr>
              <a:t> = </a:t>
            </a:r>
            <a:r>
              <a:rPr lang="en-US" sz="1800" b="1" dirty="0" err="1" smtClean="0">
                <a:solidFill>
                  <a:srgbClr val="0070C0"/>
                </a:solidFill>
                <a:latin typeface="Consolas" pitchFamily="49" charset="0"/>
                <a:cs typeface="Consolas" pitchFamily="49" charset="0"/>
              </a:rPr>
              <a:t>DnaAlphabet.Instance</a:t>
            </a:r>
            <a:r>
              <a:rPr lang="en-US" sz="1800" dirty="0" smtClean="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endParaRPr lang="en-US" dirty="0" smtClean="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smtClean="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endParaRPr lang="en-US" dirty="0" smtClean="0">
              <a:latin typeface="Consolas" pitchFamily="49" charset="0"/>
              <a:cs typeface="Consolas" pitchFamily="49" charset="0"/>
            </a:endParaRPr>
          </a:p>
          <a:p>
            <a:pPr marL="9525" indent="-9525" defTabSz="960438">
              <a:lnSpc>
                <a:spcPct val="95000"/>
              </a:lnSpc>
              <a:tabLst>
                <a:tab pos="1143000" algn="l"/>
                <a:tab pos="1485900" algn="l"/>
                <a:tab pos="1828800" algn="l"/>
                <a:tab pos="2228850" algn="l"/>
              </a:tabLst>
            </a:pPr>
            <a:r>
              <a:rPr lang="en-US" sz="1800" dirty="0" err="1" smtClean="0">
                <a:latin typeface="Consolas" pitchFamily="49" charset="0"/>
                <a:cs typeface="Consolas" pitchFamily="49" charset="0"/>
              </a:rPr>
              <a:t>var</a:t>
            </a:r>
            <a:r>
              <a:rPr lang="en-US" sz="1800" dirty="0" smtClean="0">
                <a:latin typeface="Consolas" pitchFamily="49" charset="0"/>
                <a:cs typeface="Consolas" pitchFamily="49" charset="0"/>
              </a:rPr>
              <a:t> </a:t>
            </a:r>
            <a:r>
              <a:rPr lang="en-US" dirty="0" smtClean="0">
                <a:latin typeface="Consolas" pitchFamily="49" charset="0"/>
                <a:cs typeface="Consolas" pitchFamily="49" charset="0"/>
              </a:rPr>
              <a:t>d</a:t>
            </a:r>
            <a:r>
              <a:rPr lang="en-US" sz="1800" dirty="0" smtClean="0">
                <a:latin typeface="Consolas" pitchFamily="49" charset="0"/>
                <a:cs typeface="Consolas" pitchFamily="49" charset="0"/>
              </a:rPr>
              <a:t>naAlphabet2 = </a:t>
            </a:r>
            <a:r>
              <a:rPr lang="en-US" sz="1800" b="1" dirty="0" smtClean="0">
                <a:solidFill>
                  <a:srgbClr val="FF0000"/>
                </a:solidFill>
                <a:latin typeface="Consolas" pitchFamily="49" charset="0"/>
                <a:cs typeface="Consolas" pitchFamily="49" charset="0"/>
              </a:rPr>
              <a:t>Alphabets.DNA</a:t>
            </a:r>
            <a:r>
              <a:rPr lang="en-US" sz="1800" dirty="0" smtClean="0">
                <a:latin typeface="Consolas" pitchFamily="49" charset="0"/>
                <a:cs typeface="Consolas" pitchFamily="49" charset="0"/>
              </a:rPr>
              <a:t>;</a:t>
            </a:r>
            <a:endParaRPr lang="en-US" sz="1800" dirty="0">
              <a:latin typeface="Consolas" pitchFamily="49" charset="0"/>
              <a:cs typeface="Consolas" pitchFamily="49" charset="0"/>
            </a:endParaRPr>
          </a:p>
        </p:txBody>
      </p:sp>
      <p:sp>
        <p:nvSpPr>
          <p:cNvPr id="6" name="TextBox 5"/>
          <p:cNvSpPr txBox="1"/>
          <p:nvPr/>
        </p:nvSpPr>
        <p:spPr>
          <a:xfrm>
            <a:off x="952500" y="6161561"/>
            <a:ext cx="7162800" cy="369332"/>
          </a:xfrm>
          <a:prstGeom prst="rect">
            <a:avLst/>
          </a:prstGeom>
          <a:noFill/>
        </p:spPr>
        <p:txBody>
          <a:bodyPr wrap="square" rtlCol="0">
            <a:spAutoFit/>
          </a:bodyPr>
          <a:lstStyle/>
          <a:p>
            <a:pPr algn="ctr"/>
            <a:r>
              <a:rPr lang="en-US" b="1" dirty="0" smtClean="0">
                <a:latin typeface="Arial" pitchFamily="34" charset="0"/>
                <a:cs typeface="Arial" pitchFamily="34" charset="0"/>
              </a:rPr>
              <a:t>These two statements retrieve the same alphabet</a:t>
            </a:r>
            <a:endParaRPr lang="en-US" b="1"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Alphabet details</a:t>
            </a:r>
            <a:endParaRPr lang="en-US" dirty="0"/>
          </a:p>
        </p:txBody>
      </p:sp>
      <p:sp>
        <p:nvSpPr>
          <p:cNvPr id="3" name="Content Placeholder 2"/>
          <p:cNvSpPr>
            <a:spLocks noGrp="1"/>
          </p:cNvSpPr>
          <p:nvPr>
            <p:ph idx="1"/>
          </p:nvPr>
        </p:nvSpPr>
        <p:spPr>
          <a:xfrm>
            <a:off x="457200" y="1600200"/>
            <a:ext cx="5867400" cy="1295400"/>
          </a:xfrm>
        </p:spPr>
        <p:txBody>
          <a:bodyPr>
            <a:normAutofit/>
          </a:bodyPr>
          <a:lstStyle/>
          <a:p>
            <a:r>
              <a:rPr lang="en-US" dirty="0" err="1" smtClean="0">
                <a:latin typeface="Consolas" pitchFamily="49" charset="0"/>
                <a:cs typeface="Consolas" pitchFamily="49" charset="0"/>
              </a:rPr>
              <a:t>IAlphabet</a:t>
            </a:r>
            <a:r>
              <a:rPr lang="en-US" dirty="0" smtClean="0">
                <a:latin typeface="Consolas" pitchFamily="49" charset="0"/>
                <a:cs typeface="Consolas" pitchFamily="49" charset="0"/>
              </a:rPr>
              <a:t> contains alphabet details</a:t>
            </a:r>
            <a:endParaRPr lang="en-US" dirty="0" smtClean="0"/>
          </a:p>
          <a:p>
            <a:pPr lvl="1"/>
            <a:r>
              <a:rPr lang="en-US" dirty="0" smtClean="0"/>
              <a:t>provides access to valid symbols </a:t>
            </a:r>
          </a:p>
          <a:p>
            <a:pPr lvl="1"/>
            <a:r>
              <a:rPr lang="en-US" dirty="0" smtClean="0"/>
              <a:t>also has methods for alphabet analysis</a:t>
            </a:r>
          </a:p>
        </p:txBody>
      </p:sp>
      <p:sp>
        <p:nvSpPr>
          <p:cNvPr id="4" name="Rectangle 3"/>
          <p:cNvSpPr>
            <a:spLocks noChangeArrowheads="1"/>
          </p:cNvSpPr>
          <p:nvPr/>
        </p:nvSpPr>
        <p:spPr bwMode="blackWhite">
          <a:xfrm>
            <a:off x="374332" y="3200400"/>
            <a:ext cx="5874068" cy="1589409"/>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82562" tIns="92075" rIns="182562" bIns="92075">
            <a:spAutoFit/>
          </a:bodyPr>
          <a:lstStyle/>
          <a:p>
            <a:pPr marL="9525" indent="-9525" defTabSz="960438">
              <a:lnSpc>
                <a:spcPct val="95000"/>
              </a:lnSpc>
              <a:tabLst>
                <a:tab pos="1143000" algn="l"/>
                <a:tab pos="1485900" algn="l"/>
                <a:tab pos="1828800" algn="l"/>
                <a:tab pos="2228850" algn="l"/>
              </a:tabLst>
            </a:pPr>
            <a:r>
              <a:rPr lang="en-US" sz="1600" dirty="0" err="1" smtClean="0">
                <a:latin typeface="Consolas" pitchFamily="49" charset="0"/>
                <a:cs typeface="Consolas" pitchFamily="49" charset="0"/>
              </a:rPr>
              <a:t>var</a:t>
            </a:r>
            <a:r>
              <a:rPr lang="en-US" sz="1600" dirty="0">
                <a:latin typeface="Consolas" pitchFamily="49" charset="0"/>
                <a:cs typeface="Consolas" pitchFamily="49" charset="0"/>
              </a:rPr>
              <a:t> </a:t>
            </a:r>
            <a:r>
              <a:rPr lang="en-US" sz="1600" dirty="0" smtClean="0">
                <a:latin typeface="Consolas" pitchFamily="49" charset="0"/>
                <a:cs typeface="Consolas" pitchFamily="49" charset="0"/>
              </a:rPr>
              <a:t>alphabet</a:t>
            </a:r>
            <a:r>
              <a:rPr lang="en-US" sz="1600" dirty="0">
                <a:latin typeface="Consolas" pitchFamily="49" charset="0"/>
                <a:cs typeface="Consolas" pitchFamily="49" charset="0"/>
              </a:rPr>
              <a:t> = </a:t>
            </a:r>
            <a:r>
              <a:rPr lang="en-US" sz="1600" dirty="0" err="1">
                <a:latin typeface="Consolas" pitchFamily="49" charset="0"/>
                <a:cs typeface="Consolas" pitchFamily="49" charset="0"/>
              </a:rPr>
              <a:t>DnaAlphabet.Instance</a:t>
            </a:r>
            <a:r>
              <a:rPr lang="en-US" sz="1600" dirty="0" smtClean="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sz="1600" dirty="0" err="1" smtClean="0">
                <a:latin typeface="Consolas" pitchFamily="49" charset="0"/>
                <a:cs typeface="Consolas" pitchFamily="49" charset="0"/>
              </a:rPr>
              <a:t>Console.WriteLine</a:t>
            </a:r>
            <a:r>
              <a:rPr lang="en-US" sz="1600" dirty="0" smtClean="0">
                <a:latin typeface="Consolas" pitchFamily="49" charset="0"/>
                <a:cs typeface="Consolas" pitchFamily="49" charset="0"/>
              </a:rPr>
              <a:t>("{</a:t>
            </a:r>
            <a:r>
              <a:rPr lang="en-US" sz="1600" dirty="0">
                <a:latin typeface="Consolas" pitchFamily="49" charset="0"/>
                <a:cs typeface="Consolas" pitchFamily="49" charset="0"/>
              </a:rPr>
              <a:t>0}, T:{1}, G:{2}, A:{3</a:t>
            </a:r>
            <a:r>
              <a:rPr lang="en-US" sz="1600" dirty="0" smtClean="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sz="1600" dirty="0" smtClean="0">
                <a:latin typeface="Consolas" pitchFamily="49" charset="0"/>
                <a:cs typeface="Consolas" pitchFamily="49" charset="0"/>
              </a:rPr>
              <a:t>    </a:t>
            </a:r>
            <a:r>
              <a:rPr lang="en-US" sz="1600" dirty="0">
                <a:latin typeface="Consolas" pitchFamily="49" charset="0"/>
                <a:cs typeface="Consolas" pitchFamily="49" charset="0"/>
              </a:rPr>
              <a:t>  </a:t>
            </a:r>
            <a:r>
              <a:rPr lang="en-US" sz="1600" dirty="0" err="1" smtClean="0">
                <a:latin typeface="Consolas" pitchFamily="49" charset="0"/>
                <a:cs typeface="Consolas" pitchFamily="49" charset="0"/>
              </a:rPr>
              <a:t>alphabet.Name</a:t>
            </a:r>
            <a:r>
              <a:rPr lang="en-US" sz="1600" dirty="0" smtClean="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sz="1600" dirty="0">
                <a:latin typeface="Consolas" pitchFamily="49" charset="0"/>
                <a:cs typeface="Consolas" pitchFamily="49" charset="0"/>
              </a:rPr>
              <a:t>      </a:t>
            </a:r>
            <a:r>
              <a:rPr lang="en-US" sz="1600" dirty="0" err="1" smtClean="0">
                <a:latin typeface="Consolas" pitchFamily="49" charset="0"/>
                <a:cs typeface="Consolas" pitchFamily="49" charset="0"/>
              </a:rPr>
              <a:t>alphabet.HasTerminations</a:t>
            </a:r>
            <a:r>
              <a:rPr lang="en-US" sz="1600" dirty="0" smtClean="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sz="1600" dirty="0">
                <a:latin typeface="Consolas" pitchFamily="49" charset="0"/>
                <a:cs typeface="Consolas" pitchFamily="49" charset="0"/>
              </a:rPr>
              <a:t>      </a:t>
            </a:r>
            <a:r>
              <a:rPr lang="en-US" sz="1600" dirty="0" err="1" smtClean="0">
                <a:latin typeface="Consolas" pitchFamily="49" charset="0"/>
                <a:cs typeface="Consolas" pitchFamily="49" charset="0"/>
              </a:rPr>
              <a:t>alphabet.HasGaps</a:t>
            </a:r>
            <a:r>
              <a:rPr lang="en-US" sz="1600" dirty="0" smtClean="0">
                <a:latin typeface="Consolas" pitchFamily="49" charset="0"/>
                <a:cs typeface="Consolas" pitchFamily="49" charset="0"/>
              </a:rPr>
              <a:t>,</a:t>
            </a:r>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alphabet.HasAmbiguity</a:t>
            </a:r>
            <a:r>
              <a:rPr lang="en-US" sz="1600" dirty="0">
                <a:latin typeface="Consolas" pitchFamily="49" charset="0"/>
                <a:cs typeface="Consolas" pitchFamily="49" charset="0"/>
              </a:rPr>
              <a:t>); </a:t>
            </a:r>
            <a:endParaRPr lang="en-US" sz="1600" dirty="0" smtClean="0">
              <a:latin typeface="Consolas" pitchFamily="49" charset="0"/>
              <a:cs typeface="Consolas" pitchFamily="49" charset="0"/>
            </a:endParaRPr>
          </a:p>
        </p:txBody>
      </p:sp>
      <p:sp>
        <p:nvSpPr>
          <p:cNvPr id="7" name="TextBox 6"/>
          <p:cNvSpPr txBox="1"/>
          <p:nvPr/>
        </p:nvSpPr>
        <p:spPr>
          <a:xfrm>
            <a:off x="374332" y="5144751"/>
            <a:ext cx="5797868" cy="461665"/>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da-DK" sz="2400" dirty="0">
                <a:solidFill>
                  <a:schemeClr val="bg1"/>
                </a:solidFill>
                <a:latin typeface="Arial" pitchFamily="34" charset="0"/>
                <a:cs typeface="Arial" pitchFamily="34" charset="0"/>
              </a:rPr>
              <a:t>Dna, T:False, G:True, A:False</a:t>
            </a:r>
            <a:endParaRPr lang="en-US" sz="2400" dirty="0">
              <a:solidFill>
                <a:schemeClr val="bg1"/>
              </a:solidFill>
              <a:latin typeface="Arial" pitchFamily="34" charset="0"/>
              <a:cs typeface="Arial" pitchFamily="34"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1041583"/>
            <a:ext cx="2638425"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95580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Alphabet elements</a:t>
            </a:r>
            <a:endParaRPr lang="en-US" dirty="0"/>
          </a:p>
        </p:txBody>
      </p:sp>
      <p:sp>
        <p:nvSpPr>
          <p:cNvPr id="3" name="Content Placeholder 2"/>
          <p:cNvSpPr>
            <a:spLocks noGrp="1"/>
          </p:cNvSpPr>
          <p:nvPr>
            <p:ph idx="1"/>
          </p:nvPr>
        </p:nvSpPr>
        <p:spPr>
          <a:xfrm>
            <a:off x="457200" y="1600200"/>
            <a:ext cx="8153400" cy="1295400"/>
          </a:xfrm>
        </p:spPr>
        <p:txBody>
          <a:bodyPr>
            <a:normAutofit/>
          </a:bodyPr>
          <a:lstStyle/>
          <a:p>
            <a:r>
              <a:rPr lang="en-US" dirty="0" smtClean="0"/>
              <a:t>Symbols are stored as </a:t>
            </a:r>
            <a:r>
              <a:rPr lang="en-US" dirty="0" smtClean="0">
                <a:solidFill>
                  <a:srgbClr val="FF0000"/>
                </a:solidFill>
              </a:rPr>
              <a:t>bytes</a:t>
            </a:r>
            <a:r>
              <a:rPr lang="en-US" dirty="0" smtClean="0"/>
              <a:t> for efficiency</a:t>
            </a:r>
          </a:p>
          <a:p>
            <a:pPr lvl="1"/>
            <a:r>
              <a:rPr lang="en-US" b="1" dirty="0" err="1" smtClean="0">
                <a:latin typeface="Consolas" pitchFamily="49" charset="0"/>
                <a:cs typeface="Consolas" pitchFamily="49" charset="0"/>
              </a:rPr>
              <a:t>IAlphabet</a:t>
            </a:r>
            <a:r>
              <a:rPr lang="en-US" dirty="0" smtClean="0"/>
              <a:t> implements </a:t>
            </a:r>
            <a:r>
              <a:rPr lang="en-US" b="1" dirty="0" err="1" smtClean="0">
                <a:latin typeface="Consolas" pitchFamily="49" charset="0"/>
                <a:cs typeface="Consolas" pitchFamily="49" charset="0"/>
              </a:rPr>
              <a:t>IEnumerable</a:t>
            </a:r>
            <a:r>
              <a:rPr lang="en-US" b="1" dirty="0" smtClean="0">
                <a:latin typeface="Consolas" pitchFamily="49" charset="0"/>
                <a:cs typeface="Consolas" pitchFamily="49" charset="0"/>
              </a:rPr>
              <a:t>&lt;byte&gt;</a:t>
            </a:r>
            <a:r>
              <a:rPr lang="en-US" dirty="0" smtClean="0"/>
              <a:t> for iteration</a:t>
            </a:r>
          </a:p>
          <a:p>
            <a:pPr lvl="1"/>
            <a:r>
              <a:rPr lang="en-US" dirty="0" smtClean="0"/>
              <a:t>also includes direct indexer to access by position</a:t>
            </a:r>
          </a:p>
        </p:txBody>
      </p:sp>
      <p:sp>
        <p:nvSpPr>
          <p:cNvPr id="4" name="Rectangle 3"/>
          <p:cNvSpPr>
            <a:spLocks noChangeArrowheads="1"/>
          </p:cNvSpPr>
          <p:nvPr/>
        </p:nvSpPr>
        <p:spPr bwMode="blackWhite">
          <a:xfrm>
            <a:off x="374332" y="2814260"/>
            <a:ext cx="8623936" cy="2027991"/>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82562" tIns="92075" rIns="182562" bIns="92075">
            <a:spAutoFit/>
          </a:bodyPr>
          <a:lstStyle/>
          <a:p>
            <a:pPr marL="9525" indent="-9525" defTabSz="960438">
              <a:lnSpc>
                <a:spcPct val="95000"/>
              </a:lnSpc>
              <a:tabLst>
                <a:tab pos="1143000" algn="l"/>
                <a:tab pos="1485900" algn="l"/>
                <a:tab pos="1828800" algn="l"/>
                <a:tab pos="2228850" algn="l"/>
              </a:tabLst>
            </a:pPr>
            <a:r>
              <a:rPr lang="en-US" dirty="0">
                <a:latin typeface="Consolas" pitchFamily="49" charset="0"/>
                <a:cs typeface="Consolas" pitchFamily="49" charset="0"/>
              </a:rPr>
              <a:t> </a:t>
            </a:r>
            <a:r>
              <a:rPr lang="en-US" dirty="0" err="1" smtClean="0">
                <a:latin typeface="Consolas" pitchFamily="49" charset="0"/>
                <a:cs typeface="Consolas" pitchFamily="49" charset="0"/>
              </a:rPr>
              <a:t>var</a:t>
            </a:r>
            <a:r>
              <a:rPr lang="en-US" dirty="0">
                <a:latin typeface="Consolas" pitchFamily="49" charset="0"/>
                <a:cs typeface="Consolas" pitchFamily="49" charset="0"/>
              </a:rPr>
              <a:t> alphabet = </a:t>
            </a:r>
            <a:r>
              <a:rPr lang="en-US" dirty="0" err="1">
                <a:latin typeface="Consolas" pitchFamily="49" charset="0"/>
                <a:cs typeface="Consolas" pitchFamily="49" charset="0"/>
              </a:rPr>
              <a:t>Alphabets.DNA</a:t>
            </a:r>
            <a:r>
              <a:rPr lang="en-US" dirty="0" smtClean="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dirty="0">
                <a:latin typeface="Consolas" pitchFamily="49" charset="0"/>
                <a:cs typeface="Consolas" pitchFamily="49" charset="0"/>
              </a:rPr>
              <a:t> </a:t>
            </a:r>
            <a:r>
              <a:rPr lang="en-US" dirty="0" err="1">
                <a:latin typeface="Consolas" pitchFamily="49" charset="0"/>
                <a:cs typeface="Consolas" pitchFamily="49" charset="0"/>
              </a:rPr>
              <a:t>foreach</a:t>
            </a:r>
            <a:r>
              <a:rPr lang="en-US" dirty="0">
                <a:latin typeface="Consolas" pitchFamily="49" charset="0"/>
                <a:cs typeface="Consolas" pitchFamily="49" charset="0"/>
              </a:rPr>
              <a:t> (</a:t>
            </a:r>
            <a:r>
              <a:rPr lang="en-US" dirty="0">
                <a:solidFill>
                  <a:srgbClr val="FF0000"/>
                </a:solidFill>
                <a:latin typeface="Consolas" pitchFamily="49" charset="0"/>
                <a:cs typeface="Consolas" pitchFamily="49" charset="0"/>
              </a:rPr>
              <a:t>byte</a:t>
            </a:r>
            <a:r>
              <a:rPr lang="en-US" dirty="0">
                <a:latin typeface="Consolas" pitchFamily="49" charset="0"/>
                <a:cs typeface="Consolas" pitchFamily="49" charset="0"/>
              </a:rPr>
              <a:t> value in alphabet</a:t>
            </a:r>
            <a:r>
              <a:rPr lang="en-US" dirty="0" smtClean="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dirty="0">
                <a:latin typeface="Consolas" pitchFamily="49" charset="0"/>
                <a:cs typeface="Consolas" pitchFamily="49" charset="0"/>
              </a:rPr>
              <a:t> </a:t>
            </a:r>
            <a:r>
              <a:rPr lang="en-US" dirty="0" smtClean="0">
                <a:latin typeface="Consolas" pitchFamily="49" charset="0"/>
                <a:cs typeface="Consolas" pitchFamily="49" charset="0"/>
              </a:rPr>
              <a:t>{</a:t>
            </a:r>
          </a:p>
          <a:p>
            <a:pPr marL="9525" indent="-9525" defTabSz="960438">
              <a:lnSpc>
                <a:spcPct val="95000"/>
              </a:lnSpc>
              <a:tabLst>
                <a:tab pos="1143000" algn="l"/>
                <a:tab pos="1485900" algn="l"/>
                <a:tab pos="1828800" algn="l"/>
                <a:tab pos="2228850" algn="l"/>
              </a:tabLst>
            </a:pPr>
            <a:r>
              <a:rPr lang="en-US" dirty="0" smtClean="0">
                <a:latin typeface="Consolas" pitchFamily="49" charset="0"/>
                <a:cs typeface="Consolas" pitchFamily="49" charset="0"/>
              </a:rPr>
              <a:t>   </a:t>
            </a:r>
            <a:r>
              <a:rPr lang="en-US" dirty="0">
                <a:latin typeface="Consolas" pitchFamily="49" charset="0"/>
                <a:cs typeface="Consolas" pitchFamily="49" charset="0"/>
              </a:rPr>
              <a:t> </a:t>
            </a:r>
            <a:r>
              <a:rPr lang="en-US" dirty="0" err="1">
                <a:latin typeface="Consolas" pitchFamily="49" charset="0"/>
                <a:cs typeface="Consolas" pitchFamily="49" charset="0"/>
              </a:rPr>
              <a:t>Console.WriteLine</a:t>
            </a:r>
            <a:r>
              <a:rPr lang="en-US" dirty="0">
                <a:latin typeface="Consolas" pitchFamily="49" charset="0"/>
                <a:cs typeface="Consolas" pitchFamily="49" charset="0"/>
              </a:rPr>
              <a:t>("{0}: [{1}] {2} {3</a:t>
            </a:r>
            <a:r>
              <a:rPr lang="en-US" dirty="0" smtClean="0">
                <a:latin typeface="Consolas" pitchFamily="49" charset="0"/>
                <a:cs typeface="Consolas" pitchFamily="49" charset="0"/>
              </a:rPr>
              <a:t>}", value</a:t>
            </a:r>
            <a:r>
              <a:rPr lang="en-US" dirty="0">
                <a:latin typeface="Consolas" pitchFamily="49" charset="0"/>
                <a:cs typeface="Consolas" pitchFamily="49" charset="0"/>
              </a:rPr>
              <a:t>, (char)value</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en-US" dirty="0">
                <a:latin typeface="Consolas" pitchFamily="49" charset="0"/>
                <a:cs typeface="Consolas" pitchFamily="49" charset="0"/>
              </a:rPr>
              <a:t>              </a:t>
            </a:r>
            <a:r>
              <a:rPr lang="en-US" dirty="0" err="1">
                <a:latin typeface="Consolas" pitchFamily="49" charset="0"/>
                <a:cs typeface="Consolas" pitchFamily="49" charset="0"/>
              </a:rPr>
              <a:t>alphabet.CheckIsAmbiguous</a:t>
            </a:r>
            <a:r>
              <a:rPr lang="en-US" dirty="0">
                <a:latin typeface="Consolas" pitchFamily="49" charset="0"/>
                <a:cs typeface="Consolas" pitchFamily="49" charset="0"/>
              </a:rPr>
              <a:t>(value</a:t>
            </a:r>
            <a:r>
              <a:rPr lang="en-US" dirty="0" smtClean="0">
                <a:latin typeface="Consolas" pitchFamily="49" charset="0"/>
                <a:cs typeface="Consolas" pitchFamily="49" charset="0"/>
              </a:rPr>
              <a:t>),</a:t>
            </a:r>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alphabet.CheckIsGap</a:t>
            </a:r>
            <a:r>
              <a:rPr lang="en-US" dirty="0" smtClean="0">
                <a:latin typeface="Consolas" pitchFamily="49" charset="0"/>
                <a:cs typeface="Consolas" pitchFamily="49" charset="0"/>
              </a:rPr>
              <a:t>(value));</a:t>
            </a:r>
          </a:p>
          <a:p>
            <a:pPr marL="9525" indent="-9525" defTabSz="960438">
              <a:lnSpc>
                <a:spcPct val="95000"/>
              </a:lnSpc>
              <a:tabLst>
                <a:tab pos="1143000" algn="l"/>
                <a:tab pos="1485900" algn="l"/>
                <a:tab pos="1828800" algn="l"/>
                <a:tab pos="2228850" algn="l"/>
              </a:tabLst>
            </a:pPr>
            <a:r>
              <a:rPr lang="en-US" dirty="0">
                <a:latin typeface="Consolas" pitchFamily="49" charset="0"/>
                <a:cs typeface="Consolas" pitchFamily="49" charset="0"/>
              </a:rPr>
              <a:t> } </a:t>
            </a:r>
            <a:endParaRPr lang="en-US" dirty="0" smtClean="0">
              <a:latin typeface="Consolas" pitchFamily="49" charset="0"/>
              <a:cs typeface="Consolas" pitchFamily="49" charset="0"/>
            </a:endParaRPr>
          </a:p>
        </p:txBody>
      </p:sp>
      <p:sp>
        <p:nvSpPr>
          <p:cNvPr id="7" name="TextBox 6"/>
          <p:cNvSpPr txBox="1"/>
          <p:nvPr/>
        </p:nvSpPr>
        <p:spPr>
          <a:xfrm>
            <a:off x="3200400" y="4648200"/>
            <a:ext cx="5797868" cy="193899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da-DK" sz="2400" dirty="0">
                <a:solidFill>
                  <a:schemeClr val="bg1"/>
                </a:solidFill>
                <a:latin typeface="Arial" pitchFamily="34" charset="0"/>
                <a:cs typeface="Arial" pitchFamily="34" charset="0"/>
              </a:rPr>
              <a:t>65: [A] False False</a:t>
            </a:r>
          </a:p>
          <a:p>
            <a:r>
              <a:rPr lang="da-DK" sz="2400" dirty="0">
                <a:solidFill>
                  <a:schemeClr val="bg1"/>
                </a:solidFill>
                <a:latin typeface="Arial" pitchFamily="34" charset="0"/>
                <a:cs typeface="Arial" pitchFamily="34" charset="0"/>
              </a:rPr>
              <a:t>67: [C] False False</a:t>
            </a:r>
          </a:p>
          <a:p>
            <a:r>
              <a:rPr lang="da-DK" sz="2400" dirty="0">
                <a:solidFill>
                  <a:schemeClr val="bg1"/>
                </a:solidFill>
                <a:latin typeface="Arial" pitchFamily="34" charset="0"/>
                <a:cs typeface="Arial" pitchFamily="34" charset="0"/>
              </a:rPr>
              <a:t>71: [G] False False</a:t>
            </a:r>
          </a:p>
          <a:p>
            <a:r>
              <a:rPr lang="da-DK" sz="2400" dirty="0">
                <a:solidFill>
                  <a:schemeClr val="bg1"/>
                </a:solidFill>
                <a:latin typeface="Arial" pitchFamily="34" charset="0"/>
                <a:cs typeface="Arial" pitchFamily="34" charset="0"/>
              </a:rPr>
              <a:t>84: [T] False False</a:t>
            </a:r>
          </a:p>
          <a:p>
            <a:r>
              <a:rPr lang="da-DK" sz="2400" dirty="0">
                <a:solidFill>
                  <a:schemeClr val="bg1"/>
                </a:solidFill>
                <a:latin typeface="Arial" pitchFamily="34" charset="0"/>
                <a:cs typeface="Arial" pitchFamily="34" charset="0"/>
              </a:rPr>
              <a:t>45: [-] False True</a:t>
            </a:r>
            <a:endParaRPr lang="en-US" sz="2400" dirty="0">
              <a:solidFill>
                <a:schemeClr val="bg1"/>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Representing Sequences</a:t>
            </a:r>
            <a:endParaRPr lang="en-US" dirty="0"/>
          </a:p>
        </p:txBody>
      </p:sp>
      <p:sp>
        <p:nvSpPr>
          <p:cNvPr id="3" name="Content Placeholder 2"/>
          <p:cNvSpPr>
            <a:spLocks noGrp="1"/>
          </p:cNvSpPr>
          <p:nvPr>
            <p:ph idx="1"/>
          </p:nvPr>
        </p:nvSpPr>
        <p:spPr>
          <a:xfrm>
            <a:off x="457200" y="1600200"/>
            <a:ext cx="8229600" cy="1371600"/>
          </a:xfrm>
        </p:spPr>
        <p:txBody>
          <a:bodyPr>
            <a:normAutofit/>
          </a:bodyPr>
          <a:lstStyle/>
          <a:p>
            <a:r>
              <a:rPr lang="en-US" dirty="0" err="1" smtClean="0">
                <a:latin typeface="Consolas" pitchFamily="49" charset="0"/>
                <a:cs typeface="Consolas" pitchFamily="49" charset="0"/>
              </a:rPr>
              <a:t>ISequence</a:t>
            </a:r>
            <a:r>
              <a:rPr lang="en-US" dirty="0" smtClean="0"/>
              <a:t> interface represents ordered list of sequence values</a:t>
            </a:r>
          </a:p>
          <a:p>
            <a:pPr lvl="1"/>
            <a:r>
              <a:rPr lang="en-US" dirty="0" smtClean="0"/>
              <a:t>store data relevant to DNA, RNA and Amino Acid structures</a:t>
            </a:r>
          </a:p>
          <a:p>
            <a:pPr lvl="1"/>
            <a:r>
              <a:rPr lang="en-US" dirty="0" smtClean="0"/>
              <a:t>work with sequence as a </a:t>
            </a:r>
            <a:r>
              <a:rPr lang="en-US" dirty="0" smtClean="0">
                <a:solidFill>
                  <a:srgbClr val="0070C0"/>
                </a:solidFill>
              </a:rPr>
              <a:t>enumerable set of items </a:t>
            </a:r>
            <a:r>
              <a:rPr lang="en-US" dirty="0" smtClean="0"/>
              <a:t>(bytes)</a:t>
            </a:r>
          </a:p>
        </p:txBody>
      </p:sp>
      <p:sp>
        <p:nvSpPr>
          <p:cNvPr id="5" name="Rectangle 4"/>
          <p:cNvSpPr>
            <a:spLocks noChangeArrowheads="1"/>
          </p:cNvSpPr>
          <p:nvPr/>
        </p:nvSpPr>
        <p:spPr bwMode="blackWhite">
          <a:xfrm>
            <a:off x="990600" y="3112262"/>
            <a:ext cx="7086600" cy="240194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82562" tIns="92075" rIns="182562" bIns="92075">
            <a:spAutoFit/>
          </a:bodyPr>
          <a:lstStyle/>
          <a:p>
            <a:r>
              <a:rPr lang="en-US" dirty="0" smtClean="0">
                <a:latin typeface="Consolas" pitchFamily="49" charset="0"/>
                <a:cs typeface="Consolas" pitchFamily="49" charset="0"/>
              </a:rPr>
              <a:t>public interface </a:t>
            </a:r>
            <a:r>
              <a:rPr lang="en-US" dirty="0" err="1" smtClean="0">
                <a:latin typeface="Consolas" pitchFamily="49" charset="0"/>
                <a:cs typeface="Consolas" pitchFamily="49" charset="0"/>
              </a:rPr>
              <a:t>ISequence</a:t>
            </a:r>
            <a:r>
              <a:rPr lang="en-US" dirty="0" smtClean="0">
                <a:latin typeface="Consolas" pitchFamily="49" charset="0"/>
                <a:cs typeface="Consolas" pitchFamily="49" charset="0"/>
              </a:rPr>
              <a:t> : </a:t>
            </a:r>
            <a:r>
              <a:rPr lang="en-US" b="1" dirty="0" smtClean="0">
                <a:solidFill>
                  <a:srgbClr val="0070C0"/>
                </a:solidFill>
                <a:latin typeface="Consolas" pitchFamily="49" charset="0"/>
                <a:cs typeface="Consolas" pitchFamily="49" charset="0"/>
              </a:rPr>
              <a:t>	</a:t>
            </a:r>
            <a:r>
              <a:rPr lang="en-US" b="1" dirty="0" err="1" smtClean="0">
                <a:solidFill>
                  <a:srgbClr val="0070C0"/>
                </a:solidFill>
                <a:latin typeface="Consolas" pitchFamily="49" charset="0"/>
                <a:cs typeface="Consolas" pitchFamily="49" charset="0"/>
              </a:rPr>
              <a:t>IEnumerable</a:t>
            </a:r>
            <a:r>
              <a:rPr lang="en-US" b="1" dirty="0" smtClean="0">
                <a:solidFill>
                  <a:srgbClr val="0070C0"/>
                </a:solidFill>
                <a:latin typeface="Consolas" pitchFamily="49" charset="0"/>
                <a:cs typeface="Consolas" pitchFamily="49" charset="0"/>
              </a:rPr>
              <a:t>&lt;byte&gt;</a:t>
            </a:r>
          </a:p>
          <a:p>
            <a:r>
              <a:rPr lang="en-US" dirty="0" smtClean="0">
                <a:latin typeface="Consolas" pitchFamily="49" charset="0"/>
                <a:cs typeface="Consolas" pitchFamily="49" charset="0"/>
              </a:rPr>
              <a:t>{</a:t>
            </a:r>
          </a:p>
          <a:p>
            <a:r>
              <a:rPr lang="en-US" dirty="0" smtClean="0">
                <a:latin typeface="Consolas" pitchFamily="49" charset="0"/>
                <a:cs typeface="Consolas" pitchFamily="49" charset="0"/>
              </a:rPr>
              <a:t>   string </a:t>
            </a:r>
            <a:r>
              <a:rPr lang="en-US" b="1" dirty="0" smtClean="0">
                <a:latin typeface="Consolas" pitchFamily="49" charset="0"/>
                <a:cs typeface="Consolas" pitchFamily="49" charset="0"/>
              </a:rPr>
              <a:t>ID</a:t>
            </a:r>
            <a:r>
              <a:rPr lang="en-US" dirty="0" smtClean="0">
                <a:latin typeface="Consolas" pitchFamily="49" charset="0"/>
                <a:cs typeface="Consolas" pitchFamily="49" charset="0"/>
              </a:rPr>
              <a:t> { get; }</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int</a:t>
            </a:r>
            <a:r>
              <a:rPr lang="en-US" dirty="0" smtClean="0">
                <a:latin typeface="Consolas" pitchFamily="49" charset="0"/>
                <a:cs typeface="Consolas" pitchFamily="49" charset="0"/>
              </a:rPr>
              <a:t> </a:t>
            </a:r>
            <a:r>
              <a:rPr lang="en-US" b="1" dirty="0" smtClean="0">
                <a:latin typeface="Consolas" pitchFamily="49" charset="0"/>
                <a:cs typeface="Consolas" pitchFamily="49" charset="0"/>
              </a:rPr>
              <a:t>Count</a:t>
            </a:r>
            <a:r>
              <a:rPr lang="en-US" dirty="0" smtClean="0">
                <a:latin typeface="Consolas" pitchFamily="49" charset="0"/>
                <a:cs typeface="Consolas" pitchFamily="49" charset="0"/>
              </a:rPr>
              <a:t> { get; }</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IAlphabet</a:t>
            </a:r>
            <a:r>
              <a:rPr lang="en-US" dirty="0" smtClean="0">
                <a:latin typeface="Consolas" pitchFamily="49" charset="0"/>
                <a:cs typeface="Consolas" pitchFamily="49" charset="0"/>
              </a:rPr>
              <a:t> </a:t>
            </a:r>
            <a:r>
              <a:rPr lang="en-US" b="1" dirty="0" smtClean="0">
                <a:latin typeface="Consolas" pitchFamily="49" charset="0"/>
                <a:cs typeface="Consolas" pitchFamily="49" charset="0"/>
              </a:rPr>
              <a:t>Alphabet</a:t>
            </a:r>
            <a:r>
              <a:rPr lang="en-US" dirty="0" smtClean="0">
                <a:latin typeface="Consolas" pitchFamily="49" charset="0"/>
                <a:cs typeface="Consolas" pitchFamily="49" charset="0"/>
              </a:rPr>
              <a:t> { get; }</a:t>
            </a:r>
          </a:p>
          <a:p>
            <a:r>
              <a:rPr lang="en-US" dirty="0" smtClean="0">
                <a:solidFill>
                  <a:srgbClr val="0070C0"/>
                </a:solidFill>
                <a:latin typeface="Consolas" pitchFamily="49" charset="0"/>
                <a:cs typeface="Consolas" pitchFamily="49" charset="0"/>
              </a:rPr>
              <a:t>   </a:t>
            </a:r>
            <a:r>
              <a:rPr lang="en-US" b="1" dirty="0" smtClean="0">
                <a:solidFill>
                  <a:srgbClr val="0070C0"/>
                </a:solidFill>
                <a:latin typeface="Consolas" pitchFamily="49" charset="0"/>
                <a:cs typeface="Consolas" pitchFamily="49" charset="0"/>
              </a:rPr>
              <a:t>byte this[long index] { get; }</a:t>
            </a:r>
            <a:r>
              <a:rPr lang="en-US" dirty="0" smtClean="0">
                <a:solidFill>
                  <a:srgbClr val="0070C0"/>
                </a:solidFill>
                <a:latin typeface="Consolas" pitchFamily="49" charset="0"/>
                <a:cs typeface="Consolas" pitchFamily="49" charset="0"/>
              </a:rPr>
              <a:t>   </a:t>
            </a:r>
          </a:p>
          <a:p>
            <a:r>
              <a:rPr lang="en-US" dirty="0" smtClean="0">
                <a:latin typeface="Consolas" pitchFamily="49" charset="0"/>
                <a:cs typeface="Consolas" pitchFamily="49" charset="0"/>
              </a:rPr>
              <a:t>   ...</a:t>
            </a:r>
          </a:p>
          <a:p>
            <a:r>
              <a:rPr lang="en-US" dirty="0" smtClean="0">
                <a:latin typeface="Consolas" pitchFamily="49" charset="0"/>
                <a:cs typeface="Consolas" pitchFamily="49" charset="0"/>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Implementations</a:t>
            </a:r>
            <a:endParaRPr lang="en-US" dirty="0"/>
          </a:p>
        </p:txBody>
      </p:sp>
      <p:sp>
        <p:nvSpPr>
          <p:cNvPr id="3" name="Content Placeholder 2"/>
          <p:cNvSpPr>
            <a:spLocks noGrp="1"/>
          </p:cNvSpPr>
          <p:nvPr>
            <p:ph idx="1"/>
          </p:nvPr>
        </p:nvSpPr>
        <p:spPr>
          <a:xfrm>
            <a:off x="457200" y="1600200"/>
            <a:ext cx="8229600" cy="990600"/>
          </a:xfrm>
        </p:spPr>
        <p:txBody>
          <a:bodyPr>
            <a:normAutofit/>
          </a:bodyPr>
          <a:lstStyle/>
          <a:p>
            <a:r>
              <a:rPr lang="en-US" dirty="0" smtClean="0"/>
              <a:t>Several </a:t>
            </a:r>
            <a:r>
              <a:rPr lang="en-US" dirty="0" err="1" smtClean="0">
                <a:latin typeface="Consolas" pitchFamily="49" charset="0"/>
                <a:cs typeface="Consolas" pitchFamily="49" charset="0"/>
              </a:rPr>
              <a:t>ISequence</a:t>
            </a:r>
            <a:r>
              <a:rPr lang="en-US" dirty="0" smtClean="0"/>
              <a:t> implementations in the framework</a:t>
            </a:r>
          </a:p>
          <a:p>
            <a:pPr lvl="1"/>
            <a:r>
              <a:rPr lang="en-US" dirty="0" smtClean="0"/>
              <a:t>each optimized for a specific purpose, most common is </a:t>
            </a:r>
            <a:r>
              <a:rPr lang="en-US" b="1" dirty="0" smtClean="0">
                <a:latin typeface="Consolas" pitchFamily="49" charset="0"/>
                <a:cs typeface="Consolas" pitchFamily="49" charset="0"/>
              </a:rPr>
              <a:t>Sequence</a:t>
            </a:r>
          </a:p>
          <a:p>
            <a:pPr lvl="1"/>
            <a:endParaRPr lang="en-US" dirty="0" smtClean="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585344235"/>
              </p:ext>
            </p:extLst>
          </p:nvPr>
        </p:nvGraphicFramePr>
        <p:xfrm>
          <a:off x="381000" y="3124200"/>
          <a:ext cx="8305800" cy="2641956"/>
        </p:xfrm>
        <a:graphic>
          <a:graphicData uri="http://schemas.openxmlformats.org/drawingml/2006/table">
            <a:tbl>
              <a:tblPr firstRow="1" bandRow="1">
                <a:effectLst>
                  <a:outerShdw blurRad="50800" dist="38100" algn="l" rotWithShape="0">
                    <a:prstClr val="black">
                      <a:alpha val="40000"/>
                    </a:prstClr>
                  </a:outerShdw>
                </a:effectLst>
                <a:tableStyleId>{5C22544A-7EE6-4342-B048-85BDC9FD1C3A}</a:tableStyleId>
              </a:tblPr>
              <a:tblGrid>
                <a:gridCol w="2507411"/>
                <a:gridCol w="5798389"/>
              </a:tblGrid>
              <a:tr h="310872">
                <a:tc>
                  <a:txBody>
                    <a:bodyPr/>
                    <a:lstStyle/>
                    <a:p>
                      <a:r>
                        <a:rPr lang="en-US" sz="1400" dirty="0" smtClean="0"/>
                        <a:t>Sequence Type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Description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1054">
                <a:tc>
                  <a:txBody>
                    <a:bodyPr/>
                    <a:lstStyle/>
                    <a:p>
                      <a:r>
                        <a:rPr lang="en-US" sz="1600" b="1" dirty="0" smtClean="0">
                          <a:latin typeface="Consolas" pitchFamily="49" charset="0"/>
                          <a:cs typeface="Consolas" pitchFamily="49" charset="0"/>
                        </a:rPr>
                        <a:t>Sequence</a:t>
                      </a:r>
                      <a:endParaRPr lang="en-US" sz="1600" b="1"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Standard implementation</a:t>
                      </a:r>
                      <a:r>
                        <a:rPr lang="en-US" sz="1400" baseline="0" dirty="0" smtClean="0"/>
                        <a:t> for managing a sequence.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1054">
                <a:tc>
                  <a:txBody>
                    <a:bodyPr/>
                    <a:lstStyle/>
                    <a:p>
                      <a:r>
                        <a:rPr lang="en-US" sz="1600" b="1" dirty="0" err="1" smtClean="0">
                          <a:latin typeface="Consolas" pitchFamily="49" charset="0"/>
                          <a:cs typeface="Consolas" pitchFamily="49" charset="0"/>
                        </a:rPr>
                        <a:t>DerivedSequence</a:t>
                      </a:r>
                      <a:endParaRPr lang="en-US" sz="1600" b="1"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M</a:t>
                      </a:r>
                      <a:r>
                        <a:rPr lang="en-US" sz="1400" baseline="0" dirty="0" smtClean="0"/>
                        <a:t>aintains original source sequence along with changes.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1054">
                <a:tc>
                  <a:txBody>
                    <a:bodyPr/>
                    <a:lstStyle/>
                    <a:p>
                      <a:r>
                        <a:rPr lang="en-US" sz="1600" b="1" dirty="0" err="1" smtClean="0">
                          <a:latin typeface="Consolas" pitchFamily="49" charset="0"/>
                          <a:cs typeface="Consolas" pitchFamily="49" charset="0"/>
                        </a:rPr>
                        <a:t>QualitativeSequence</a:t>
                      </a:r>
                      <a:endParaRPr lang="en-US" sz="1600" b="1"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Stores sequence</a:t>
                      </a:r>
                      <a:r>
                        <a:rPr lang="en-US" sz="1400" baseline="0" dirty="0" smtClean="0"/>
                        <a:t> items and quality score (Sanger, </a:t>
                      </a:r>
                      <a:r>
                        <a:rPr lang="en-US" sz="1400" baseline="0" dirty="0" err="1" smtClean="0"/>
                        <a:t>Solexa</a:t>
                      </a:r>
                      <a:r>
                        <a:rPr lang="en-US" sz="1400" baseline="0" dirty="0" smtClean="0"/>
                        <a:t>, </a:t>
                      </a:r>
                      <a:r>
                        <a:rPr lang="en-US" sz="1400" baseline="0" dirty="0" err="1" smtClean="0"/>
                        <a:t>Illumina</a:t>
                      </a:r>
                      <a:r>
                        <a:rPr lang="en-US" sz="1400" baseline="0" dirty="0" smtClean="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77922">
                <a:tc>
                  <a:txBody>
                    <a:bodyPr/>
                    <a:lstStyle/>
                    <a:p>
                      <a:r>
                        <a:rPr lang="en-US" sz="1600" b="1" dirty="0" err="1" smtClean="0">
                          <a:latin typeface="Consolas" pitchFamily="49" charset="0"/>
                          <a:cs typeface="Consolas" pitchFamily="49" charset="0"/>
                        </a:rPr>
                        <a:t>SparseSequence</a:t>
                      </a:r>
                      <a:endParaRPr lang="en-US" sz="1600" b="1" dirty="0">
                        <a:latin typeface="Consolas" pitchFamily="49" charset="0"/>
                        <a:cs typeface="Consolas"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t>Sequence composed of discontinuous</a:t>
                      </a:r>
                      <a:r>
                        <a:rPr lang="en-US" sz="1400" baseline="0" dirty="0" smtClean="0"/>
                        <a:t> fragments from a longer sequence.  Useful if you only want to work with portions of a long sequence.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new sequences</a:t>
            </a:r>
            <a:endParaRPr lang="en-US" dirty="0"/>
          </a:p>
        </p:txBody>
      </p:sp>
      <p:sp>
        <p:nvSpPr>
          <p:cNvPr id="3" name="Content Placeholder 2"/>
          <p:cNvSpPr>
            <a:spLocks noGrp="1"/>
          </p:cNvSpPr>
          <p:nvPr>
            <p:ph idx="1"/>
          </p:nvPr>
        </p:nvSpPr>
        <p:spPr>
          <a:xfrm>
            <a:off x="457200" y="1600200"/>
            <a:ext cx="8229600" cy="4191000"/>
          </a:xfrm>
        </p:spPr>
        <p:txBody>
          <a:bodyPr/>
          <a:lstStyle/>
          <a:p>
            <a:r>
              <a:rPr lang="en-US" dirty="0" smtClean="0">
                <a:latin typeface="Consolas" pitchFamily="49" charset="0"/>
                <a:cs typeface="Consolas" pitchFamily="49" charset="0"/>
              </a:rPr>
              <a:t>Sequence</a:t>
            </a:r>
            <a:r>
              <a:rPr lang="en-US" dirty="0" smtClean="0"/>
              <a:t> type is most basic </a:t>
            </a:r>
            <a:r>
              <a:rPr lang="en-US" dirty="0" err="1" smtClean="0">
                <a:latin typeface="Consolas" pitchFamily="49" charset="0"/>
                <a:cs typeface="Consolas" pitchFamily="49" charset="0"/>
              </a:rPr>
              <a:t>ISequence</a:t>
            </a:r>
            <a:r>
              <a:rPr lang="en-US" dirty="0" smtClean="0"/>
              <a:t> implementation</a:t>
            </a:r>
          </a:p>
          <a:p>
            <a:pPr lvl="1"/>
            <a:r>
              <a:rPr lang="en-US" dirty="0" smtClean="0"/>
              <a:t>always </a:t>
            </a:r>
            <a:r>
              <a:rPr lang="en-US" dirty="0" smtClean="0">
                <a:solidFill>
                  <a:srgbClr val="FF0000"/>
                </a:solidFill>
              </a:rPr>
              <a:t>read-only</a:t>
            </a:r>
            <a:endParaRPr lang="en-US" dirty="0" smtClean="0"/>
          </a:p>
          <a:p>
            <a:pPr lvl="1"/>
            <a:r>
              <a:rPr lang="en-US" dirty="0" smtClean="0"/>
              <a:t>must supply string or byte array to constructor to initialize</a:t>
            </a:r>
          </a:p>
          <a:p>
            <a:r>
              <a:rPr lang="en-US" dirty="0" smtClean="0"/>
              <a:t>Sequence stores data as byte array internally</a:t>
            </a:r>
          </a:p>
          <a:p>
            <a:pPr lvl="1"/>
            <a:r>
              <a:rPr lang="en-US" dirty="0" smtClean="0"/>
              <a:t>each item has ASCII value of symbol – can cast to </a:t>
            </a:r>
            <a:r>
              <a:rPr lang="en-US" b="1" dirty="0" smtClean="0">
                <a:latin typeface="Consolas" pitchFamily="49" charset="0"/>
                <a:cs typeface="Consolas" pitchFamily="49" charset="0"/>
              </a:rPr>
              <a:t>char</a:t>
            </a:r>
            <a:endParaRPr lang="en-US" b="1" dirty="0">
              <a:latin typeface="Consolas" pitchFamily="49" charset="0"/>
              <a:cs typeface="Consolas" pitchFamily="49" charset="0"/>
            </a:endParaRPr>
          </a:p>
        </p:txBody>
      </p:sp>
      <p:sp>
        <p:nvSpPr>
          <p:cNvPr id="4" name="Rectangle 3"/>
          <p:cNvSpPr>
            <a:spLocks noChangeArrowheads="1"/>
          </p:cNvSpPr>
          <p:nvPr/>
        </p:nvSpPr>
        <p:spPr bwMode="blackWhite">
          <a:xfrm>
            <a:off x="457200" y="3763057"/>
            <a:ext cx="8153400" cy="184794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82562" tIns="92075" rIns="182562" bIns="92075">
            <a:spAutoFit/>
          </a:bodyPr>
          <a:lstStyle/>
          <a:p>
            <a:r>
              <a:rPr lang="en-US" dirty="0" err="1" smtClean="0">
                <a:latin typeface="Consolas" pitchFamily="49" charset="0"/>
                <a:cs typeface="Consolas" pitchFamily="49" charset="0"/>
              </a:rPr>
              <a:t>ISequence</a:t>
            </a:r>
            <a:r>
              <a:rPr lang="en-US" dirty="0" smtClean="0">
                <a:latin typeface="Consolas" pitchFamily="49" charset="0"/>
                <a:cs typeface="Consolas" pitchFamily="49" charset="0"/>
              </a:rPr>
              <a:t> sequence = new Sequence(Alphabets.DNA, "A-G-CT");</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string</a:t>
            </a:r>
            <a:r>
              <a:rPr lang="en-US" dirty="0">
                <a:latin typeface="Consolas" pitchFamily="49" charset="0"/>
                <a:cs typeface="Consolas" pitchFamily="49" charset="0"/>
              </a:rPr>
              <a:t> </a:t>
            </a:r>
            <a:r>
              <a:rPr lang="en-US" dirty="0" err="1">
                <a:latin typeface="Consolas" pitchFamily="49" charset="0"/>
                <a:cs typeface="Consolas" pitchFamily="49" charset="0"/>
              </a:rPr>
              <a:t>sequenceData</a:t>
            </a:r>
            <a:r>
              <a:rPr lang="en-US" dirty="0">
                <a:latin typeface="Consolas" pitchFamily="49" charset="0"/>
                <a:cs typeface="Consolas" pitchFamily="49" charset="0"/>
              </a:rPr>
              <a:t> = new string</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 </a:t>
            </a:r>
            <a:r>
              <a:rPr lang="en-US" dirty="0">
                <a:latin typeface="Consolas" pitchFamily="49" charset="0"/>
                <a:cs typeface="Consolas" pitchFamily="49" charset="0"/>
              </a:rPr>
              <a:t>         </a:t>
            </a:r>
            <a:r>
              <a:rPr lang="en-US" dirty="0" err="1" smtClean="0">
                <a:latin typeface="Consolas" pitchFamily="49" charset="0"/>
                <a:cs typeface="Consolas" pitchFamily="49" charset="0"/>
              </a:rPr>
              <a:t>sequence.Select</a:t>
            </a:r>
            <a:r>
              <a:rPr lang="en-US" dirty="0">
                <a:latin typeface="Consolas" pitchFamily="49" charset="0"/>
                <a:cs typeface="Consolas" pitchFamily="49" charset="0"/>
              </a:rPr>
              <a:t>(b =&gt; (char)b).</a:t>
            </a:r>
            <a:r>
              <a:rPr lang="en-US" dirty="0" err="1">
                <a:latin typeface="Consolas" pitchFamily="49" charset="0"/>
                <a:cs typeface="Consolas" pitchFamily="49" charset="0"/>
              </a:rPr>
              <a:t>ToArray</a:t>
            </a:r>
            <a:r>
              <a:rPr lang="en-US" dirty="0">
                <a:latin typeface="Consolas" pitchFamily="49" charset="0"/>
                <a:cs typeface="Consolas" pitchFamily="49" charset="0"/>
              </a:rPr>
              <a:t>()); </a:t>
            </a:r>
            <a:endParaRPr lang="en-US" dirty="0" smtClean="0">
              <a:latin typeface="Consolas" pitchFamily="49" charset="0"/>
              <a:cs typeface="Consolas" pitchFamily="49" charset="0"/>
            </a:endParaRPr>
          </a:p>
          <a:p>
            <a:endParaRPr lang="en-US" dirty="0" smtClean="0">
              <a:latin typeface="Consolas" pitchFamily="49" charset="0"/>
              <a:cs typeface="Consolas" pitchFamily="49" charset="0"/>
            </a:endParaRPr>
          </a:p>
          <a:p>
            <a:r>
              <a:rPr lang="en-US" dirty="0" err="1" smtClean="0">
                <a:latin typeface="Consolas" pitchFamily="49" charset="0"/>
                <a:cs typeface="Consolas" pitchFamily="49" charset="0"/>
              </a:rPr>
              <a:t>Console.WriteLine</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sequenceData</a:t>
            </a:r>
            <a:r>
              <a:rPr lang="en-US" dirty="0" smtClean="0">
                <a:latin typeface="Consolas" pitchFamily="49" charset="0"/>
                <a:cs typeface="Consolas" pitchFamily="49" charset="0"/>
              </a:rPr>
              <a:t>);</a:t>
            </a:r>
          </a:p>
        </p:txBody>
      </p:sp>
      <p:sp>
        <p:nvSpPr>
          <p:cNvPr id="5" name="TextBox 4"/>
          <p:cNvSpPr txBox="1"/>
          <p:nvPr/>
        </p:nvSpPr>
        <p:spPr>
          <a:xfrm>
            <a:off x="7086600" y="5486400"/>
            <a:ext cx="1600200" cy="461665"/>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da-DK" sz="2400" dirty="0" smtClean="0">
                <a:solidFill>
                  <a:schemeClr val="bg1"/>
                </a:solidFill>
                <a:latin typeface="Arial" pitchFamily="34" charset="0"/>
                <a:cs typeface="Arial" pitchFamily="34" charset="0"/>
              </a:rPr>
              <a:t>A-G-CT</a:t>
            </a:r>
            <a:endParaRPr lang="en-US" sz="2400" dirty="0">
              <a:solidFill>
                <a:schemeClr val="bg1"/>
              </a:solidFill>
              <a:latin typeface="Arial" pitchFamily="34" charset="0"/>
              <a:cs typeface="Arial" pitchFamily="34" charset="0"/>
            </a:endParaRPr>
          </a:p>
        </p:txBody>
      </p:sp>
      <p:sp>
        <p:nvSpPr>
          <p:cNvPr id="6" name="TextBox 5"/>
          <p:cNvSpPr txBox="1"/>
          <p:nvPr/>
        </p:nvSpPr>
        <p:spPr>
          <a:xfrm>
            <a:off x="609600" y="5869633"/>
            <a:ext cx="7772400" cy="369332"/>
          </a:xfrm>
          <a:prstGeom prst="rect">
            <a:avLst/>
          </a:prstGeom>
          <a:noFill/>
        </p:spPr>
        <p:txBody>
          <a:bodyPr wrap="square" rtlCol="0">
            <a:spAutoFit/>
          </a:bodyPr>
          <a:lstStyle/>
          <a:p>
            <a:r>
              <a:rPr lang="en-US" dirty="0" smtClean="0">
                <a:latin typeface="Arial" pitchFamily="34" charset="0"/>
                <a:cs typeface="Arial" pitchFamily="34" charset="0"/>
              </a:rPr>
              <a:t>here we create a new string to display the entire sequence</a:t>
            </a:r>
            <a:endParaRPr lang="en-US"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and writing sequences</a:t>
            </a:r>
            <a:endParaRPr lang="en-US" dirty="0"/>
          </a:p>
        </p:txBody>
      </p:sp>
      <p:sp>
        <p:nvSpPr>
          <p:cNvPr id="3" name="Content Placeholder 2"/>
          <p:cNvSpPr>
            <a:spLocks noGrp="1"/>
          </p:cNvSpPr>
          <p:nvPr>
            <p:ph idx="1"/>
          </p:nvPr>
        </p:nvSpPr>
        <p:spPr/>
        <p:txBody>
          <a:bodyPr/>
          <a:lstStyle/>
          <a:p>
            <a:r>
              <a:rPr lang="en-US" dirty="0" smtClean="0"/>
              <a:t>Most common way to obtain a sequence is through a </a:t>
            </a:r>
            <a:r>
              <a:rPr lang="en-US" i="1" dirty="0" smtClean="0"/>
              <a:t>parser</a:t>
            </a:r>
          </a:p>
          <a:p>
            <a:pPr lvl="1"/>
            <a:r>
              <a:rPr lang="en-US" dirty="0" smtClean="0"/>
              <a:t>loads sequence data from some persistent storage</a:t>
            </a:r>
          </a:p>
          <a:p>
            <a:pPr lvl="1"/>
            <a:r>
              <a:rPr lang="en-US" dirty="0" smtClean="0"/>
              <a:t>tied to a specific format</a:t>
            </a:r>
          </a:p>
          <a:p>
            <a:pPr lvl="1"/>
            <a:r>
              <a:rPr lang="en-US" dirty="0" smtClean="0"/>
              <a:t>can load one or more sequences together</a:t>
            </a:r>
          </a:p>
          <a:p>
            <a:pPr lvl="1"/>
            <a:r>
              <a:rPr lang="en-US" dirty="0" smtClean="0"/>
              <a:t>can support metadata and statistics for sequence</a:t>
            </a:r>
          </a:p>
          <a:p>
            <a:r>
              <a:rPr lang="en-US" dirty="0" smtClean="0"/>
              <a:t>Once loaded, sequence can be processed</a:t>
            </a:r>
          </a:p>
          <a:p>
            <a:pPr lvl="1"/>
            <a:r>
              <a:rPr lang="en-US" dirty="0" smtClean="0"/>
              <a:t>through methods of </a:t>
            </a:r>
            <a:r>
              <a:rPr lang="en-US" b="1" dirty="0" err="1" smtClean="0">
                <a:latin typeface="Consolas" pitchFamily="49" charset="0"/>
                <a:cs typeface="Consolas" pitchFamily="49" charset="0"/>
              </a:rPr>
              <a:t>ISequence</a:t>
            </a:r>
            <a:r>
              <a:rPr lang="en-US" dirty="0" smtClean="0"/>
              <a:t>, or by algorithms</a:t>
            </a:r>
          </a:p>
          <a:p>
            <a:r>
              <a:rPr lang="en-US" dirty="0" smtClean="0"/>
              <a:t>Finally, sequences are saved using </a:t>
            </a:r>
            <a:r>
              <a:rPr lang="en-US" i="1" dirty="0" smtClean="0"/>
              <a:t>formatters</a:t>
            </a:r>
          </a:p>
          <a:p>
            <a:pPr lvl="1"/>
            <a:r>
              <a:rPr lang="en-US" dirty="0" smtClean="0"/>
              <a:t>writes collection of </a:t>
            </a:r>
            <a:r>
              <a:rPr lang="en-US" b="1" dirty="0" err="1" smtClean="0">
                <a:latin typeface="Consolas" pitchFamily="49" charset="0"/>
                <a:cs typeface="Consolas" pitchFamily="49" charset="0"/>
              </a:rPr>
              <a:t>ISequence</a:t>
            </a:r>
            <a:r>
              <a:rPr lang="en-US" dirty="0" smtClean="0"/>
              <a:t> objects to persistent storage</a:t>
            </a:r>
          </a:p>
          <a:p>
            <a:r>
              <a:rPr lang="en-US" dirty="0" smtClean="0"/>
              <a:t>.NET Bio has several available parsers and formatters</a:t>
            </a:r>
            <a:r>
              <a:rPr lang="en-US" baseline="30000" dirty="0" smtClean="0"/>
              <a:t>[1]</a:t>
            </a:r>
          </a:p>
          <a:p>
            <a:pPr lvl="1"/>
            <a:r>
              <a:rPr lang="en-US" dirty="0" smtClean="0"/>
              <a:t>contained in the </a:t>
            </a:r>
            <a:r>
              <a:rPr lang="en-US" b="1" dirty="0" smtClean="0">
                <a:latin typeface="Consolas" pitchFamily="49" charset="0"/>
                <a:cs typeface="Consolas" pitchFamily="49" charset="0"/>
              </a:rPr>
              <a:t>Bio.IO</a:t>
            </a:r>
            <a:r>
              <a:rPr lang="en-US" dirty="0" smtClean="0"/>
              <a:t> namespace</a:t>
            </a:r>
          </a:p>
          <a:p>
            <a:pPr lvl="1"/>
            <a:r>
              <a:rPr lang="en-US" dirty="0" smtClean="0"/>
              <a:t>designed for extensibility – to support your formats</a:t>
            </a: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sequences with parsers</a:t>
            </a:r>
            <a:endParaRPr lang="en-US" dirty="0"/>
          </a:p>
        </p:txBody>
      </p:sp>
      <p:sp>
        <p:nvSpPr>
          <p:cNvPr id="3" name="Content Placeholder 2"/>
          <p:cNvSpPr>
            <a:spLocks noGrp="1"/>
          </p:cNvSpPr>
          <p:nvPr>
            <p:ph idx="1"/>
          </p:nvPr>
        </p:nvSpPr>
        <p:spPr>
          <a:xfrm>
            <a:off x="457200" y="1600200"/>
            <a:ext cx="8229600" cy="2057400"/>
          </a:xfrm>
        </p:spPr>
        <p:txBody>
          <a:bodyPr/>
          <a:lstStyle/>
          <a:p>
            <a:r>
              <a:rPr lang="en-US" dirty="0" smtClean="0"/>
              <a:t>Several supplied parsers load common bio sequence formats</a:t>
            </a:r>
          </a:p>
          <a:p>
            <a:pPr lvl="1"/>
            <a:r>
              <a:rPr lang="en-US" dirty="0" err="1" smtClean="0"/>
              <a:t>FastA</a:t>
            </a:r>
            <a:r>
              <a:rPr lang="en-US" dirty="0" smtClean="0"/>
              <a:t>, </a:t>
            </a:r>
            <a:r>
              <a:rPr lang="en-US" dirty="0" err="1" smtClean="0"/>
              <a:t>FastQ</a:t>
            </a:r>
            <a:r>
              <a:rPr lang="en-US" dirty="0" smtClean="0"/>
              <a:t>, </a:t>
            </a:r>
            <a:r>
              <a:rPr lang="en-US" dirty="0" err="1" smtClean="0"/>
              <a:t>GenBank</a:t>
            </a:r>
            <a:r>
              <a:rPr lang="en-US" dirty="0" smtClean="0"/>
              <a:t>, </a:t>
            </a:r>
            <a:r>
              <a:rPr lang="en-US" dirty="0" err="1" smtClean="0"/>
              <a:t>Gff</a:t>
            </a:r>
            <a:endParaRPr lang="en-US" dirty="0" smtClean="0"/>
          </a:p>
          <a:p>
            <a:r>
              <a:rPr lang="en-US" dirty="0" smtClean="0"/>
              <a:t>All sequence parsers implement </a:t>
            </a:r>
            <a:r>
              <a:rPr lang="en-US" dirty="0" err="1" smtClean="0">
                <a:solidFill>
                  <a:srgbClr val="0070C0"/>
                </a:solidFill>
                <a:latin typeface="Consolas" pitchFamily="49" charset="0"/>
                <a:cs typeface="Consolas" pitchFamily="49" charset="0"/>
              </a:rPr>
              <a:t>ISequenceParser</a:t>
            </a:r>
            <a:endParaRPr lang="en-US" dirty="0" smtClean="0">
              <a:solidFill>
                <a:srgbClr val="0070C0"/>
              </a:solidFill>
              <a:latin typeface="Consolas" pitchFamily="49" charset="0"/>
              <a:cs typeface="Consolas" pitchFamily="49" charset="0"/>
            </a:endParaRPr>
          </a:p>
          <a:p>
            <a:pPr lvl="1"/>
            <a:r>
              <a:rPr lang="en-US" dirty="0" smtClean="0"/>
              <a:t>provides consistent interface to parsing data</a:t>
            </a:r>
          </a:p>
          <a:p>
            <a:pPr lvl="1"/>
            <a:r>
              <a:rPr lang="en-US" dirty="0" smtClean="0"/>
              <a:t>supports loading data from files (more on this later)</a:t>
            </a:r>
            <a:endParaRPr lang="en-US" dirty="0"/>
          </a:p>
        </p:txBody>
      </p:sp>
      <p:sp>
        <p:nvSpPr>
          <p:cNvPr id="4" name="Rectangle 3"/>
          <p:cNvSpPr>
            <a:spLocks noChangeArrowheads="1"/>
          </p:cNvSpPr>
          <p:nvPr/>
        </p:nvSpPr>
        <p:spPr bwMode="blackWhite">
          <a:xfrm>
            <a:off x="304800" y="3505200"/>
            <a:ext cx="8305800" cy="314060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82562" tIns="92075" rIns="182562" bIns="92075">
            <a:spAutoFit/>
          </a:bodyPr>
          <a:lstStyle/>
          <a:p>
            <a:r>
              <a:rPr lang="en-US" sz="1600" dirty="0" smtClean="0">
                <a:latin typeface="Consolas" pitchFamily="49" charset="0"/>
                <a:cs typeface="Consolas" pitchFamily="49" charset="0"/>
              </a:rPr>
              <a:t>public interface </a:t>
            </a:r>
            <a:r>
              <a:rPr lang="en-US" sz="1600" dirty="0" err="1" smtClean="0">
                <a:latin typeface="Consolas" pitchFamily="49" charset="0"/>
                <a:cs typeface="Consolas" pitchFamily="49" charset="0"/>
              </a:rPr>
              <a:t>ISequenceParser</a:t>
            </a:r>
            <a:r>
              <a:rPr lang="en-US" sz="1600" dirty="0" smtClean="0">
                <a:latin typeface="Consolas" pitchFamily="49" charset="0"/>
                <a:cs typeface="Consolas" pitchFamily="49" charset="0"/>
              </a:rPr>
              <a:t> : </a:t>
            </a:r>
            <a:r>
              <a:rPr lang="en-US" sz="1600" dirty="0" err="1" smtClean="0">
                <a:latin typeface="Consolas" pitchFamily="49" charset="0"/>
                <a:cs typeface="Consolas" pitchFamily="49" charset="0"/>
              </a:rPr>
              <a:t>IParser</a:t>
            </a:r>
            <a:endParaRPr lang="en-US" sz="1600" dirty="0" smtClean="0">
              <a:latin typeface="Consolas" pitchFamily="49" charset="0"/>
              <a:cs typeface="Consolas" pitchFamily="49" charset="0"/>
            </a:endParaRPr>
          </a:p>
          <a:p>
            <a:r>
              <a:rPr lang="en-US" sz="1600" dirty="0" smtClean="0">
                <a:latin typeface="Consolas" pitchFamily="49" charset="0"/>
                <a:cs typeface="Consolas" pitchFamily="49" charset="0"/>
              </a:rPr>
              <a:t>{</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string Name { get; }</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string Description { get; }</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string </a:t>
            </a:r>
            <a:r>
              <a:rPr lang="en-US" sz="1600" dirty="0" err="1" smtClean="0">
                <a:latin typeface="Consolas" pitchFamily="49" charset="0"/>
                <a:cs typeface="Consolas" pitchFamily="49" charset="0"/>
              </a:rPr>
              <a:t>SupportedFileTypes</a:t>
            </a:r>
            <a:r>
              <a:rPr lang="en-US" sz="1600" dirty="0" smtClean="0">
                <a:latin typeface="Consolas" pitchFamily="49" charset="0"/>
                <a:cs typeface="Consolas" pitchFamily="49" charset="0"/>
              </a:rPr>
              <a:t> { get; }</a:t>
            </a:r>
          </a:p>
          <a:p>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IAlphabet</a:t>
            </a:r>
            <a:r>
              <a:rPr lang="en-US" sz="1600" dirty="0" smtClean="0">
                <a:latin typeface="Consolas" pitchFamily="49" charset="0"/>
                <a:cs typeface="Consolas" pitchFamily="49" charset="0"/>
              </a:rPr>
              <a:t> Alphabet { get; set; }</a:t>
            </a:r>
            <a:endParaRPr lang="en-US" sz="1600" dirty="0">
              <a:latin typeface="Consolas" pitchFamily="49" charset="0"/>
              <a:cs typeface="Consolas" pitchFamily="49" charset="0"/>
            </a:endParaRPr>
          </a:p>
          <a:p>
            <a:endParaRPr lang="en-US" sz="1600" dirty="0" smtClean="0">
              <a:latin typeface="Consolas" pitchFamily="49" charset="0"/>
              <a:cs typeface="Consolas" pitchFamily="49" charset="0"/>
            </a:endParaRP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void Open(string filename);</a:t>
            </a:r>
          </a:p>
          <a:p>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IEnumerable</a:t>
            </a:r>
            <a:r>
              <a:rPr lang="en-US" sz="1600" dirty="0" smtClean="0">
                <a:latin typeface="Consolas" pitchFamily="49" charset="0"/>
                <a:cs typeface="Consolas" pitchFamily="49" charset="0"/>
              </a:rPr>
              <a:t>&lt;</a:t>
            </a:r>
            <a:r>
              <a:rPr lang="en-US" sz="1600" dirty="0" err="1" smtClean="0">
                <a:latin typeface="Consolas" pitchFamily="49" charset="0"/>
                <a:cs typeface="Consolas" pitchFamily="49" charset="0"/>
              </a:rPr>
              <a:t>ISequence</a:t>
            </a:r>
            <a:r>
              <a:rPr lang="en-US" sz="1600" dirty="0" smtClean="0">
                <a:latin typeface="Consolas" pitchFamily="49" charset="0"/>
                <a:cs typeface="Consolas" pitchFamily="49" charset="0"/>
              </a:rPr>
              <a:t>&gt; Parse()</a:t>
            </a:r>
            <a:r>
              <a:rPr lang="en-US" sz="1600" dirty="0" smtClean="0">
                <a:latin typeface="Consolas" pitchFamily="49" charset="0"/>
                <a:cs typeface="Consolas" pitchFamily="49" charset="0"/>
              </a:rPr>
              <a:t>;</a:t>
            </a: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a:t>
            </a:r>
            <a:r>
              <a:rPr lang="en-US" sz="1600" dirty="0" err="1" smtClean="0">
                <a:latin typeface="Consolas" pitchFamily="49" charset="0"/>
                <a:cs typeface="Consolas" pitchFamily="49" charset="0"/>
              </a:rPr>
              <a:t>IEnumerable</a:t>
            </a:r>
            <a:r>
              <a:rPr lang="en-US" sz="1600" dirty="0" smtClean="0">
                <a:latin typeface="Consolas" pitchFamily="49" charset="0"/>
                <a:cs typeface="Consolas" pitchFamily="49" charset="0"/>
              </a:rPr>
              <a:t>&lt;</a:t>
            </a:r>
            <a:r>
              <a:rPr lang="en-US" sz="1600" dirty="0" err="1" smtClean="0">
                <a:latin typeface="Consolas" pitchFamily="49" charset="0"/>
                <a:cs typeface="Consolas" pitchFamily="49" charset="0"/>
              </a:rPr>
              <a:t>Isequence</a:t>
            </a:r>
            <a:r>
              <a:rPr lang="en-US" sz="1600" dirty="0" smtClean="0">
                <a:latin typeface="Consolas" pitchFamily="49" charset="0"/>
                <a:cs typeface="Consolas" pitchFamily="49" charset="0"/>
              </a:rPr>
              <a:t>&gt; Parse(</a:t>
            </a:r>
            <a:r>
              <a:rPr lang="en-US" sz="1600" dirty="0" err="1" smtClean="0">
                <a:latin typeface="Consolas" pitchFamily="49" charset="0"/>
                <a:cs typeface="Consolas" pitchFamily="49" charset="0"/>
              </a:rPr>
              <a:t>StreamReader</a:t>
            </a:r>
            <a:r>
              <a:rPr lang="en-US" sz="1600" dirty="0" smtClean="0">
                <a:latin typeface="Consolas" pitchFamily="49" charset="0"/>
                <a:cs typeface="Consolas" pitchFamily="49" charset="0"/>
              </a:rPr>
              <a:t> reader);</a:t>
            </a:r>
            <a:endParaRPr lang="en-US" sz="1600" dirty="0" smtClean="0">
              <a:latin typeface="Consolas" pitchFamily="49" charset="0"/>
              <a:cs typeface="Consolas" pitchFamily="49" charset="0"/>
            </a:endParaRPr>
          </a:p>
          <a:p>
            <a:r>
              <a:rPr lang="en-US" sz="1600" dirty="0">
                <a:latin typeface="Consolas" pitchFamily="49" charset="0"/>
                <a:cs typeface="Consolas" pitchFamily="49" charset="0"/>
              </a:rPr>
              <a:t> </a:t>
            </a:r>
            <a:r>
              <a:rPr lang="en-US" sz="1600" dirty="0" smtClean="0">
                <a:latin typeface="Consolas" pitchFamily="49" charset="0"/>
                <a:cs typeface="Consolas" pitchFamily="49" charset="0"/>
              </a:rPr>
              <a:t>  void Close();</a:t>
            </a:r>
          </a:p>
          <a:p>
            <a:r>
              <a:rPr lang="en-US" sz="1600" dirty="0" smtClean="0">
                <a:latin typeface="Consolas" pitchFamily="49" charset="0"/>
                <a:cs typeface="Consolas" pitchFamily="49" charset="0"/>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Loading data from specific formats</a:t>
            </a:r>
            <a:endParaRPr lang="en-US" dirty="0"/>
          </a:p>
        </p:txBody>
      </p:sp>
      <p:sp>
        <p:nvSpPr>
          <p:cNvPr id="3" name="Content Placeholder 2"/>
          <p:cNvSpPr>
            <a:spLocks noGrp="1"/>
          </p:cNvSpPr>
          <p:nvPr>
            <p:ph idx="1"/>
          </p:nvPr>
        </p:nvSpPr>
        <p:spPr>
          <a:xfrm>
            <a:off x="457200" y="1600200"/>
            <a:ext cx="8229600" cy="990600"/>
          </a:xfrm>
        </p:spPr>
        <p:txBody>
          <a:bodyPr/>
          <a:lstStyle/>
          <a:p>
            <a:r>
              <a:rPr lang="en-US" dirty="0" smtClean="0"/>
              <a:t>If file format is known, </a:t>
            </a:r>
            <a:r>
              <a:rPr lang="en-US" dirty="0" smtClean="0">
                <a:solidFill>
                  <a:srgbClr val="0070C0"/>
                </a:solidFill>
              </a:rPr>
              <a:t>specific parser</a:t>
            </a:r>
            <a:r>
              <a:rPr lang="en-US" dirty="0" smtClean="0"/>
              <a:t> can be used to load data</a:t>
            </a:r>
          </a:p>
          <a:p>
            <a:pPr lvl="1"/>
            <a:r>
              <a:rPr lang="en-US" dirty="0" smtClean="0"/>
              <a:t>easiest and least error prone method to loading data</a:t>
            </a:r>
            <a:endParaRPr lang="en-US" dirty="0"/>
          </a:p>
        </p:txBody>
      </p:sp>
      <p:sp>
        <p:nvSpPr>
          <p:cNvPr id="4" name="Rectangle 3"/>
          <p:cNvSpPr>
            <a:spLocks noChangeArrowheads="1"/>
          </p:cNvSpPr>
          <p:nvPr/>
        </p:nvSpPr>
        <p:spPr bwMode="blackWhite">
          <a:xfrm>
            <a:off x="457200" y="2819400"/>
            <a:ext cx="8305800" cy="1847942"/>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82562" tIns="92075" rIns="182562" bIns="92075">
            <a:spAutoFit/>
          </a:bodyPr>
          <a:lstStyle/>
          <a:p>
            <a:r>
              <a:rPr lang="en-US" dirty="0" smtClean="0">
                <a:latin typeface="Consolas" pitchFamily="49" charset="0"/>
                <a:cs typeface="Consolas" pitchFamily="49" charset="0"/>
              </a:rPr>
              <a:t>private </a:t>
            </a:r>
            <a:r>
              <a:rPr lang="en-US" dirty="0" err="1" smtClean="0">
                <a:latin typeface="Consolas" pitchFamily="49" charset="0"/>
                <a:cs typeface="Consolas" pitchFamily="49" charset="0"/>
              </a:rPr>
              <a:t>IEnumerable</a:t>
            </a:r>
            <a:r>
              <a:rPr lang="en-US" dirty="0" smtClean="0">
                <a:latin typeface="Consolas" pitchFamily="49" charset="0"/>
                <a:cs typeface="Consolas" pitchFamily="49" charset="0"/>
              </a:rPr>
              <a:t>&lt;</a:t>
            </a:r>
            <a:r>
              <a:rPr lang="en-US" dirty="0" err="1" smtClean="0">
                <a:latin typeface="Consolas" pitchFamily="49" charset="0"/>
                <a:cs typeface="Consolas" pitchFamily="49" charset="0"/>
              </a:rPr>
              <a:t>ISequence</a:t>
            </a:r>
            <a:r>
              <a:rPr lang="en-US" dirty="0" smtClean="0">
                <a:latin typeface="Consolas" pitchFamily="49" charset="0"/>
                <a:cs typeface="Consolas" pitchFamily="49" charset="0"/>
              </a:rPr>
              <a:t>&gt; </a:t>
            </a:r>
            <a:r>
              <a:rPr lang="en-US" dirty="0" err="1" smtClean="0">
                <a:latin typeface="Consolas" pitchFamily="49" charset="0"/>
                <a:cs typeface="Consolas" pitchFamily="49" charset="0"/>
              </a:rPr>
              <a:t>LoadSequence</a:t>
            </a:r>
            <a:r>
              <a:rPr lang="en-US" dirty="0" smtClean="0">
                <a:latin typeface="Consolas" pitchFamily="49" charset="0"/>
                <a:cs typeface="Consolas" pitchFamily="49" charset="0"/>
              </a:rPr>
              <a:t>(string filename)</a:t>
            </a:r>
            <a:br>
              <a:rPr lang="en-US" dirty="0" smtClean="0">
                <a:latin typeface="Consolas" pitchFamily="49" charset="0"/>
                <a:cs typeface="Consolas" pitchFamily="49" charset="0"/>
              </a:rPr>
            </a:br>
            <a:r>
              <a:rPr lang="en-US" dirty="0" smtClean="0">
                <a:latin typeface="Consolas" pitchFamily="49" charset="0"/>
                <a:cs typeface="Consolas" pitchFamily="49" charset="0"/>
              </a:rPr>
              <a:t>{</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FastAParser</a:t>
            </a:r>
            <a:r>
              <a:rPr lang="en-US" dirty="0" smtClean="0">
                <a:latin typeface="Consolas" pitchFamily="49" charset="0"/>
                <a:cs typeface="Consolas" pitchFamily="49" charset="0"/>
              </a:rPr>
              <a:t> parser = </a:t>
            </a:r>
            <a:r>
              <a:rPr lang="en-US" b="1" dirty="0" smtClean="0">
                <a:solidFill>
                  <a:srgbClr val="0070C0"/>
                </a:solidFill>
                <a:latin typeface="Consolas" pitchFamily="49" charset="0"/>
                <a:cs typeface="Consolas" pitchFamily="49" charset="0"/>
              </a:rPr>
              <a:t>new </a:t>
            </a:r>
            <a:r>
              <a:rPr lang="en-US" b="1" dirty="0" err="1" smtClean="0">
                <a:solidFill>
                  <a:srgbClr val="0070C0"/>
                </a:solidFill>
                <a:latin typeface="Consolas" pitchFamily="49" charset="0"/>
                <a:cs typeface="Consolas" pitchFamily="49" charset="0"/>
              </a:rPr>
              <a:t>FastAParser</a:t>
            </a:r>
            <a:r>
              <a:rPr lang="en-US" dirty="0" smtClean="0">
                <a:latin typeface="Consolas" pitchFamily="49" charset="0"/>
                <a:cs typeface="Consolas" pitchFamily="49" charset="0"/>
              </a:rPr>
              <a:t>(filename);</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IEnumerable</a:t>
            </a:r>
            <a:r>
              <a:rPr lang="en-US" dirty="0" smtClean="0">
                <a:latin typeface="Consolas" pitchFamily="49" charset="0"/>
                <a:cs typeface="Consolas" pitchFamily="49" charset="0"/>
              </a:rPr>
              <a:t>&lt;</a:t>
            </a:r>
            <a:r>
              <a:rPr lang="en-US" dirty="0" err="1" smtClean="0">
                <a:latin typeface="Consolas" pitchFamily="49" charset="0"/>
                <a:cs typeface="Consolas" pitchFamily="49" charset="0"/>
              </a:rPr>
              <a:t>ISequence</a:t>
            </a:r>
            <a:r>
              <a:rPr lang="en-US" dirty="0" smtClean="0">
                <a:latin typeface="Consolas" pitchFamily="49" charset="0"/>
                <a:cs typeface="Consolas" pitchFamily="49" charset="0"/>
              </a:rPr>
              <a:t>&gt; data = </a:t>
            </a:r>
            <a:r>
              <a:rPr lang="en-US" dirty="0" err="1" smtClean="0">
                <a:latin typeface="Consolas" pitchFamily="49" charset="0"/>
                <a:cs typeface="Consolas" pitchFamily="49" charset="0"/>
              </a:rPr>
              <a:t>parser.Parse</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    return data;</a:t>
            </a:r>
            <a:br>
              <a:rPr lang="en-US" dirty="0" smtClean="0">
                <a:latin typeface="Consolas" pitchFamily="49" charset="0"/>
                <a:cs typeface="Consolas" pitchFamily="49" charset="0"/>
              </a:rPr>
            </a:br>
            <a:r>
              <a:rPr lang="en-US" dirty="0" smtClean="0">
                <a:latin typeface="Consolas" pitchFamily="49" charset="0"/>
                <a:cs typeface="Consolas" pitchFamily="49" charset="0"/>
              </a:rPr>
              <a:t>}</a:t>
            </a:r>
          </a:p>
        </p:txBody>
      </p:sp>
      <p:sp>
        <p:nvSpPr>
          <p:cNvPr id="5" name="TextBox 4"/>
          <p:cNvSpPr txBox="1"/>
          <p:nvPr/>
        </p:nvSpPr>
        <p:spPr>
          <a:xfrm>
            <a:off x="4876800" y="4810171"/>
            <a:ext cx="3886200" cy="1477328"/>
          </a:xfrm>
          <a:prstGeom prst="rect">
            <a:avLst/>
          </a:prstGeom>
          <a:noFill/>
        </p:spPr>
        <p:txBody>
          <a:bodyPr wrap="square" rtlCol="0">
            <a:spAutoFit/>
          </a:bodyPr>
          <a:lstStyle/>
          <a:p>
            <a:r>
              <a:rPr lang="en-US" dirty="0" smtClean="0">
                <a:latin typeface="Arial" pitchFamily="34" charset="0"/>
                <a:cs typeface="Arial" pitchFamily="34" charset="0"/>
              </a:rPr>
              <a:t>constructor takes optional parameter to set the filename during the construction of the parser – however it is not read until the </a:t>
            </a:r>
            <a:r>
              <a:rPr lang="en-US" b="1" dirty="0" smtClean="0">
                <a:latin typeface="Consolas" pitchFamily="49" charset="0"/>
                <a:cs typeface="Consolas" pitchFamily="49" charset="0"/>
              </a:rPr>
              <a:t>Parse</a:t>
            </a:r>
            <a:r>
              <a:rPr lang="en-US" dirty="0" smtClean="0">
                <a:latin typeface="Arial" pitchFamily="34" charset="0"/>
                <a:cs typeface="Arial" pitchFamily="34" charset="0"/>
              </a:rPr>
              <a:t> method is called</a:t>
            </a:r>
            <a:endParaRPr lang="en-US" dirty="0">
              <a:latin typeface="Arial" pitchFamily="34" charset="0"/>
              <a:cs typeface="Arial" pitchFamily="34" charset="0"/>
            </a:endParaRPr>
          </a:p>
        </p:txBody>
      </p:sp>
      <p:cxnSp>
        <p:nvCxnSpPr>
          <p:cNvPr id="7" name="Straight Arrow Connector 6"/>
          <p:cNvCxnSpPr/>
          <p:nvPr/>
        </p:nvCxnSpPr>
        <p:spPr>
          <a:xfrm flipH="1" flipV="1">
            <a:off x="6783388" y="3743371"/>
            <a:ext cx="303212" cy="1066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457200" y="4948670"/>
            <a:ext cx="3916680" cy="1200329"/>
          </a:xfrm>
          <a:prstGeom prst="rect">
            <a:avLst/>
          </a:prstGeom>
          <a:noFill/>
        </p:spPr>
        <p:txBody>
          <a:bodyPr wrap="square" rtlCol="0">
            <a:spAutoFit/>
          </a:bodyPr>
          <a:lstStyle/>
          <a:p>
            <a:r>
              <a:rPr lang="en-US" b="1" dirty="0" smtClean="0">
                <a:latin typeface="Consolas" pitchFamily="49" charset="0"/>
                <a:cs typeface="Consolas" pitchFamily="49" charset="0"/>
              </a:rPr>
              <a:t>Parse</a:t>
            </a:r>
            <a:r>
              <a:rPr lang="en-US" dirty="0" smtClean="0">
                <a:latin typeface="Arial" pitchFamily="34" charset="0"/>
                <a:cs typeface="Arial" pitchFamily="34" charset="0"/>
              </a:rPr>
              <a:t> lazy loads the data – make sure to at least fetch one record before </a:t>
            </a:r>
            <a:r>
              <a:rPr lang="en-US" i="1" dirty="0" smtClean="0">
                <a:latin typeface="Arial" pitchFamily="34" charset="0"/>
                <a:cs typeface="Arial" pitchFamily="34" charset="0"/>
              </a:rPr>
              <a:t>closing</a:t>
            </a:r>
            <a:r>
              <a:rPr lang="en-US" dirty="0" smtClean="0">
                <a:latin typeface="Arial" pitchFamily="34" charset="0"/>
                <a:cs typeface="Arial" pitchFamily="34" charset="0"/>
              </a:rPr>
              <a:t> the parser object or an exception will result</a:t>
            </a:r>
            <a:endParaRPr lang="en-US" dirty="0">
              <a:latin typeface="Arial" pitchFamily="34" charset="0"/>
              <a:cs typeface="Arial" pitchFamily="34" charset="0"/>
            </a:endParaRPr>
          </a:p>
        </p:txBody>
      </p:sp>
      <p:cxnSp>
        <p:nvCxnSpPr>
          <p:cNvPr id="9" name="Straight Arrow Connector 8"/>
          <p:cNvCxnSpPr/>
          <p:nvPr/>
        </p:nvCxnSpPr>
        <p:spPr>
          <a:xfrm flipV="1">
            <a:off x="2209800" y="4286342"/>
            <a:ext cx="1588" cy="533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multiple file formats</a:t>
            </a:r>
            <a:endParaRPr lang="en-US" dirty="0"/>
          </a:p>
        </p:txBody>
      </p:sp>
      <p:sp>
        <p:nvSpPr>
          <p:cNvPr id="3" name="Content Placeholder 2"/>
          <p:cNvSpPr>
            <a:spLocks noGrp="1"/>
          </p:cNvSpPr>
          <p:nvPr>
            <p:ph idx="1"/>
          </p:nvPr>
        </p:nvSpPr>
        <p:spPr>
          <a:xfrm>
            <a:off x="457200" y="1600200"/>
            <a:ext cx="8229600" cy="1524000"/>
          </a:xfrm>
        </p:spPr>
        <p:txBody>
          <a:bodyPr/>
          <a:lstStyle/>
          <a:p>
            <a:r>
              <a:rPr lang="en-US" dirty="0" err="1" smtClean="0">
                <a:solidFill>
                  <a:srgbClr val="0070C0"/>
                </a:solidFill>
                <a:latin typeface="Consolas" pitchFamily="49" charset="0"/>
                <a:cs typeface="Consolas" pitchFamily="49" charset="0"/>
              </a:rPr>
              <a:t>SequenceParsers</a:t>
            </a:r>
            <a:r>
              <a:rPr lang="en-US" dirty="0" smtClean="0"/>
              <a:t> class manages built-in parser types</a:t>
            </a:r>
          </a:p>
          <a:p>
            <a:pPr lvl="1"/>
            <a:r>
              <a:rPr lang="en-US" dirty="0" smtClean="0"/>
              <a:t>use </a:t>
            </a:r>
            <a:r>
              <a:rPr lang="en-US" b="1" dirty="0" err="1" smtClean="0">
                <a:latin typeface="Consolas" pitchFamily="49" charset="0"/>
                <a:cs typeface="Consolas" pitchFamily="49" charset="0"/>
              </a:rPr>
              <a:t>FindParserByFileName</a:t>
            </a:r>
            <a:r>
              <a:rPr lang="en-US" dirty="0" smtClean="0"/>
              <a:t> to locate parser from filename</a:t>
            </a:r>
          </a:p>
          <a:p>
            <a:pPr lvl="1"/>
            <a:r>
              <a:rPr lang="en-US" dirty="0" smtClean="0"/>
              <a:t>can also identify specific parser by name (</a:t>
            </a:r>
            <a:r>
              <a:rPr lang="en-US" b="1" dirty="0" err="1" smtClean="0">
                <a:latin typeface="Consolas" pitchFamily="49" charset="0"/>
                <a:cs typeface="Consolas" pitchFamily="49" charset="0"/>
              </a:rPr>
              <a:t>FindParserByName</a:t>
            </a:r>
            <a:r>
              <a:rPr lang="en-US" dirty="0" smtClean="0"/>
              <a:t>)</a:t>
            </a:r>
            <a:endParaRPr lang="en-US" dirty="0"/>
          </a:p>
        </p:txBody>
      </p:sp>
      <p:sp>
        <p:nvSpPr>
          <p:cNvPr id="4" name="Rectangle 3"/>
          <p:cNvSpPr>
            <a:spLocks noChangeArrowheads="1"/>
          </p:cNvSpPr>
          <p:nvPr/>
        </p:nvSpPr>
        <p:spPr bwMode="blackWhite">
          <a:xfrm>
            <a:off x="457200" y="2971800"/>
            <a:ext cx="8305800" cy="26789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82562" tIns="92075" rIns="182562" bIns="92075">
            <a:spAutoFit/>
          </a:bodyPr>
          <a:lstStyle/>
          <a:p>
            <a:r>
              <a:rPr lang="en-US" dirty="0" smtClean="0">
                <a:latin typeface="Consolas" pitchFamily="49" charset="0"/>
                <a:cs typeface="Consolas" pitchFamily="49" charset="0"/>
              </a:rPr>
              <a:t>private </a:t>
            </a:r>
            <a:r>
              <a:rPr lang="en-US" dirty="0" err="1" smtClean="0">
                <a:latin typeface="Consolas" pitchFamily="49" charset="0"/>
                <a:cs typeface="Consolas" pitchFamily="49" charset="0"/>
              </a:rPr>
              <a:t>IEnumerable</a:t>
            </a:r>
            <a:r>
              <a:rPr lang="en-US" dirty="0" smtClean="0">
                <a:latin typeface="Consolas" pitchFamily="49" charset="0"/>
                <a:cs typeface="Consolas" pitchFamily="49" charset="0"/>
              </a:rPr>
              <a:t>&lt;</a:t>
            </a:r>
            <a:r>
              <a:rPr lang="en-US" dirty="0" err="1" smtClean="0">
                <a:latin typeface="Consolas" pitchFamily="49" charset="0"/>
                <a:cs typeface="Consolas" pitchFamily="49" charset="0"/>
              </a:rPr>
              <a:t>ISequence</a:t>
            </a:r>
            <a:r>
              <a:rPr lang="en-US" dirty="0" smtClean="0">
                <a:latin typeface="Consolas" pitchFamily="49" charset="0"/>
                <a:cs typeface="Consolas" pitchFamily="49" charset="0"/>
              </a:rPr>
              <a:t>&gt; </a:t>
            </a:r>
            <a:r>
              <a:rPr lang="en-US" dirty="0" err="1" smtClean="0">
                <a:latin typeface="Consolas" pitchFamily="49" charset="0"/>
                <a:cs typeface="Consolas" pitchFamily="49" charset="0"/>
              </a:rPr>
              <a:t>LoadSequence</a:t>
            </a:r>
            <a:r>
              <a:rPr lang="en-US" dirty="0" smtClean="0">
                <a:latin typeface="Consolas" pitchFamily="49" charset="0"/>
                <a:cs typeface="Consolas" pitchFamily="49" charset="0"/>
              </a:rPr>
              <a:t>(string filename)</a:t>
            </a:r>
            <a:br>
              <a:rPr lang="en-US" dirty="0" smtClean="0">
                <a:latin typeface="Consolas" pitchFamily="49" charset="0"/>
                <a:cs typeface="Consolas" pitchFamily="49" charset="0"/>
              </a:rPr>
            </a:br>
            <a:r>
              <a:rPr lang="en-US" dirty="0" smtClean="0">
                <a:latin typeface="Consolas" pitchFamily="49" charset="0"/>
                <a:cs typeface="Consolas" pitchFamily="49" charset="0"/>
              </a:rPr>
              <a:t>{</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ISequenceParser</a:t>
            </a:r>
            <a:r>
              <a:rPr lang="en-US" dirty="0" smtClean="0">
                <a:latin typeface="Consolas" pitchFamily="49" charset="0"/>
                <a:cs typeface="Consolas" pitchFamily="49" charset="0"/>
              </a:rPr>
              <a:t> parser = </a:t>
            </a:r>
          </a:p>
          <a:p>
            <a:r>
              <a:rPr lang="en-US" b="1" dirty="0" smtClean="0">
                <a:solidFill>
                  <a:srgbClr val="0070C0"/>
                </a:solidFill>
                <a:latin typeface="Consolas" pitchFamily="49" charset="0"/>
                <a:cs typeface="Consolas" pitchFamily="49" charset="0"/>
              </a:rPr>
              <a:t>	  </a:t>
            </a:r>
            <a:r>
              <a:rPr lang="en-US" b="1" dirty="0" err="1" smtClean="0">
                <a:solidFill>
                  <a:srgbClr val="0070C0"/>
                </a:solidFill>
                <a:latin typeface="Consolas" pitchFamily="49" charset="0"/>
                <a:cs typeface="Consolas" pitchFamily="49" charset="0"/>
              </a:rPr>
              <a:t>SequenceParsers.FindParserByFileName</a:t>
            </a:r>
            <a:r>
              <a:rPr lang="en-US" dirty="0" smtClean="0">
                <a:solidFill>
                  <a:schemeClr val="tx1"/>
                </a:solidFill>
                <a:latin typeface="Consolas" pitchFamily="49" charset="0"/>
                <a:cs typeface="Consolas" pitchFamily="49" charset="0"/>
              </a:rPr>
              <a:t>(filename);</a:t>
            </a:r>
          </a:p>
          <a:p>
            <a:r>
              <a:rPr lang="en-US" dirty="0" smtClean="0">
                <a:solidFill>
                  <a:schemeClr val="tx1"/>
                </a:solidFill>
                <a:latin typeface="Consolas" pitchFamily="49" charset="0"/>
                <a:cs typeface="Consolas" pitchFamily="49" charset="0"/>
              </a:rPr>
              <a:t>    if (parser == null)</a:t>
            </a:r>
          </a:p>
          <a:p>
            <a:r>
              <a:rPr lang="en-US" dirty="0" smtClean="0">
                <a:solidFill>
                  <a:schemeClr val="tx1"/>
                </a:solidFill>
                <a:latin typeface="Consolas" pitchFamily="49" charset="0"/>
                <a:cs typeface="Consolas" pitchFamily="49" charset="0"/>
              </a:rPr>
              <a:t>       return null;</a:t>
            </a:r>
          </a:p>
          <a:p>
            <a:endParaRPr lang="en-US" dirty="0" smtClean="0">
              <a:solidFill>
                <a:schemeClr val="tx1"/>
              </a:solidFill>
              <a:latin typeface="Consolas" pitchFamily="49" charset="0"/>
              <a:cs typeface="Consolas" pitchFamily="49" charset="0"/>
            </a:endParaRPr>
          </a:p>
          <a:p>
            <a:r>
              <a:rPr lang="en-US" dirty="0" smtClean="0">
                <a:latin typeface="Consolas" pitchFamily="49" charset="0"/>
                <a:cs typeface="Consolas" pitchFamily="49" charset="0"/>
              </a:rPr>
              <a:t>    return </a:t>
            </a:r>
            <a:r>
              <a:rPr lang="en-US" dirty="0" err="1" smtClean="0">
                <a:latin typeface="Consolas" pitchFamily="49" charset="0"/>
                <a:cs typeface="Consolas" pitchFamily="49" charset="0"/>
              </a:rPr>
              <a:t>parser.Parse</a:t>
            </a:r>
            <a:r>
              <a:rPr lang="en-US" dirty="0" smtClean="0">
                <a:latin typeface="Consolas" pitchFamily="49" charset="0"/>
                <a:cs typeface="Consolas" pitchFamily="49" charset="0"/>
              </a:rPr>
              <a:t>();</a:t>
            </a:r>
            <a:endParaRPr lang="en-US" dirty="0">
              <a:latin typeface="Consolas" pitchFamily="49" charset="0"/>
              <a:cs typeface="Consolas" pitchFamily="49" charset="0"/>
            </a:endParaRPr>
          </a:p>
          <a:p>
            <a:r>
              <a:rPr lang="en-US" dirty="0" smtClean="0">
                <a:latin typeface="Consolas" pitchFamily="49" charset="0"/>
                <a:cs typeface="Consolas" pitchFamily="49" charset="0"/>
              </a:rPr>
              <a:t>}</a:t>
            </a:r>
          </a:p>
        </p:txBody>
      </p:sp>
      <p:sp>
        <p:nvSpPr>
          <p:cNvPr id="8" name="TextBox 7"/>
          <p:cNvSpPr txBox="1"/>
          <p:nvPr/>
        </p:nvSpPr>
        <p:spPr>
          <a:xfrm>
            <a:off x="472440" y="5726668"/>
            <a:ext cx="8305800" cy="369332"/>
          </a:xfrm>
          <a:prstGeom prst="rect">
            <a:avLst/>
          </a:prstGeom>
          <a:noFill/>
        </p:spPr>
        <p:txBody>
          <a:bodyPr wrap="square" rtlCol="0">
            <a:spAutoFit/>
          </a:bodyPr>
          <a:lstStyle/>
          <a:p>
            <a:r>
              <a:rPr lang="en-US" b="1" dirty="0" err="1" smtClean="0">
                <a:latin typeface="Consolas" pitchFamily="49" charset="0"/>
                <a:cs typeface="Consolas" pitchFamily="49" charset="0"/>
              </a:rPr>
              <a:t>FindParserByFile</a:t>
            </a:r>
            <a:r>
              <a:rPr lang="en-US" b="1" dirty="0" smtClean="0">
                <a:latin typeface="Consolas" pitchFamily="49" charset="0"/>
                <a:cs typeface="Consolas" pitchFamily="49" charset="0"/>
              </a:rPr>
              <a:t>[Name]</a:t>
            </a:r>
            <a:r>
              <a:rPr lang="en-US" dirty="0" smtClean="0">
                <a:latin typeface="Arial" pitchFamily="34" charset="0"/>
                <a:cs typeface="Arial" pitchFamily="34" charset="0"/>
              </a:rPr>
              <a:t> returns null if file could not be identified</a:t>
            </a:r>
            <a:r>
              <a:rPr lang="en-US" baseline="30000" dirty="0" smtClean="0">
                <a:latin typeface="Arial" pitchFamily="34" charset="0"/>
                <a:cs typeface="Arial" pitchFamily="34" charset="0"/>
              </a:rPr>
              <a:t>[1]</a:t>
            </a:r>
            <a:endParaRPr lang="en-US" baseline="30000" dirty="0">
              <a:latin typeface="Arial" pitchFamily="34" charset="0"/>
              <a:cs typeface="Arial" pitchFamily="34" charset="0"/>
            </a:endParaRPr>
          </a:p>
        </p:txBody>
      </p:sp>
      <p:sp>
        <p:nvSpPr>
          <p:cNvPr id="6" name="TextBox 5"/>
          <p:cNvSpPr txBox="1"/>
          <p:nvPr/>
        </p:nvSpPr>
        <p:spPr>
          <a:xfrm>
            <a:off x="472440" y="6248400"/>
            <a:ext cx="8305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dirty="0" smtClean="0">
                <a:latin typeface="Arial" pitchFamily="34" charset="0"/>
                <a:cs typeface="Arial" pitchFamily="34" charset="0"/>
              </a:rPr>
              <a:t>Do not call </a:t>
            </a:r>
            <a:r>
              <a:rPr lang="en-US" b="1" dirty="0" smtClean="0">
                <a:latin typeface="Consolas" pitchFamily="49" charset="0"/>
                <a:cs typeface="Consolas" pitchFamily="49" charset="0"/>
              </a:rPr>
              <a:t>Open()</a:t>
            </a:r>
            <a:r>
              <a:rPr lang="en-US" dirty="0" smtClean="0">
                <a:latin typeface="Arial" pitchFamily="34" charset="0"/>
                <a:cs typeface="Arial" pitchFamily="34" charset="0"/>
              </a:rPr>
              <a:t> on the parser if you use this method – it is already open!</a:t>
            </a:r>
            <a:endParaRPr lang="en-US" baseline="30000"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197864"/>
            <a:ext cx="8229600" cy="3526536"/>
          </a:xfrm>
        </p:spPr>
        <p:txBody>
          <a:bodyPr>
            <a:normAutofit fontScale="70000" lnSpcReduction="20000"/>
          </a:bodyPr>
          <a:lstStyle/>
          <a:p>
            <a:pPr marL="411480" lvl="1" indent="0">
              <a:buNone/>
            </a:pPr>
            <a:r>
              <a:rPr lang="en-US" dirty="0"/>
              <a:t>Information in this document is subject to change without notice. The example companies, organizations, products, people, and events depicted herein are fictitious. No association with any real company, organization, product, person or event is intended or should be inferred. Complying with all applicable copyright laws is the responsibility of the </a:t>
            </a:r>
            <a:r>
              <a:rPr lang="en-US" dirty="0" smtClean="0"/>
              <a:t>user.</a:t>
            </a:r>
          </a:p>
          <a:p>
            <a:pPr marL="411480" lvl="1" indent="0">
              <a:buNone/>
            </a:pPr>
            <a:endParaRPr lang="en-US" dirty="0" smtClean="0"/>
          </a:p>
          <a:p>
            <a:pPr marL="411480" lvl="1" indent="0">
              <a:buNone/>
            </a:pPr>
            <a:r>
              <a:rPr lang="en-US" dirty="0" smtClean="0"/>
              <a:t>Microsoft </a:t>
            </a:r>
            <a:r>
              <a:rPr lang="en-US" dirty="0"/>
              <a:t>may have patents, patent applications, trademarked, copyrights, or other intellectual property rights covering subject matter in this document. Except as expressly provided in any </a:t>
            </a:r>
            <a:r>
              <a:rPr lang="en-US" dirty="0" smtClean="0"/>
              <a:t>license </a:t>
            </a:r>
            <a:r>
              <a:rPr lang="en-US" dirty="0"/>
              <a:t>agreement from Microsoft, the furnishing of this document does not give you any license to these patents, trademarks</a:t>
            </a:r>
            <a:r>
              <a:rPr lang="en-US" dirty="0" smtClean="0"/>
              <a:t>, </a:t>
            </a:r>
            <a:r>
              <a:rPr lang="en-US" dirty="0"/>
              <a:t>or other intellectual property</a:t>
            </a:r>
            <a:r>
              <a:rPr lang="en-US" dirty="0" smtClean="0"/>
              <a:t>.</a:t>
            </a:r>
          </a:p>
          <a:p>
            <a:pPr marL="411480" lvl="1" indent="0">
              <a:buNone/>
            </a:pPr>
            <a:endParaRPr lang="en-US" dirty="0"/>
          </a:p>
          <a:p>
            <a:pPr marL="411480" lvl="1" indent="0">
              <a:buNone/>
            </a:pPr>
            <a:r>
              <a:rPr lang="en-US" dirty="0"/>
              <a:t>© </a:t>
            </a:r>
            <a:r>
              <a:rPr lang="en-US" dirty="0" smtClean="0"/>
              <a:t>2011 </a:t>
            </a:r>
            <a:r>
              <a:rPr lang="en-US" dirty="0"/>
              <a:t>Microsoft Corporation. All rights reserved.</a:t>
            </a:r>
          </a:p>
          <a:p>
            <a:pPr marL="411480" lvl="1" indent="0">
              <a:buNone/>
            </a:pPr>
            <a:endParaRPr lang="en-US" dirty="0" smtClean="0"/>
          </a:p>
          <a:p>
            <a:pPr marL="411480" lvl="1" indent="0">
              <a:buNone/>
            </a:pPr>
            <a:r>
              <a:rPr lang="en-US" dirty="0" smtClean="0"/>
              <a:t>Microsoft, </a:t>
            </a:r>
            <a:r>
              <a:rPr lang="en-US" dirty="0"/>
              <a:t>MS, Windows</a:t>
            </a:r>
            <a:r>
              <a:rPr lang="en-US" dirty="0" smtClean="0"/>
              <a:t>, MSDN, </a:t>
            </a:r>
            <a:r>
              <a:rPr lang="en-US" dirty="0"/>
              <a:t>Visual Basic, Visual C++, </a:t>
            </a:r>
            <a:r>
              <a:rPr lang="en-US" dirty="0" smtClean="0"/>
              <a:t>Visual </a:t>
            </a:r>
            <a:r>
              <a:rPr lang="en-US" dirty="0"/>
              <a:t>C#, </a:t>
            </a:r>
            <a:r>
              <a:rPr lang="en-US" dirty="0" smtClean="0"/>
              <a:t>and </a:t>
            </a:r>
            <a:r>
              <a:rPr lang="en-US" dirty="0"/>
              <a:t>Visual Studio are either registered trademarks or trademarks of Microsoft Corporation in the U.S.A. and/or other countries.</a:t>
            </a:r>
          </a:p>
          <a:p>
            <a:pPr marL="411480" lvl="1" indent="0">
              <a:buNone/>
            </a:pPr>
            <a:endParaRPr lang="en-US" dirty="0" smtClean="0"/>
          </a:p>
          <a:p>
            <a:pPr marL="411480" lvl="1" indent="0">
              <a:buNone/>
            </a:pPr>
            <a:r>
              <a:rPr lang="en-US" dirty="0" smtClean="0"/>
              <a:t>Other </a:t>
            </a:r>
            <a:r>
              <a:rPr lang="en-US" dirty="0"/>
              <a:t>product and company names herein may be the trademarks of their respective owners.</a:t>
            </a:r>
          </a:p>
        </p:txBody>
      </p:sp>
      <p:grpSp>
        <p:nvGrpSpPr>
          <p:cNvPr id="5" name="Group 4"/>
          <p:cNvGrpSpPr/>
          <p:nvPr/>
        </p:nvGrpSpPr>
        <p:grpSpPr>
          <a:xfrm>
            <a:off x="838200" y="4953000"/>
            <a:ext cx="8001000" cy="1066680"/>
            <a:chOff x="413289" y="617511"/>
            <a:chExt cx="8229600" cy="1066680"/>
          </a:xfrm>
        </p:grpSpPr>
        <p:pic>
          <p:nvPicPr>
            <p:cNvPr id="6" name="Picture 2"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17511"/>
              <a:ext cx="1491712" cy="52548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13289" y="1160971"/>
              <a:ext cx="8229600" cy="523220"/>
            </a:xfrm>
            <a:prstGeom prst="rect">
              <a:avLst/>
            </a:prstGeom>
            <a:noFill/>
          </p:spPr>
          <p:txBody>
            <a:bodyPr wrap="square" rtlCol="0">
              <a:spAutoFit/>
            </a:bodyPr>
            <a:lstStyle/>
            <a:p>
              <a:r>
                <a:rPr lang="en-US" sz="1400" dirty="0">
                  <a:latin typeface="Arial" pitchFamily="34" charset="0"/>
                  <a:cs typeface="Arial" pitchFamily="34" charset="0"/>
                </a:rPr>
                <a:t>Microsoft Biology Initiative Training by </a:t>
              </a:r>
              <a:r>
                <a:rPr lang="en-US" sz="1400" dirty="0">
                  <a:latin typeface="Arial" pitchFamily="34" charset="0"/>
                  <a:cs typeface="Arial" pitchFamily="34" charset="0"/>
                  <a:hlinkClick r:id="rId4"/>
                </a:rPr>
                <a:t>Microsoft Corporation</a:t>
              </a:r>
              <a:r>
                <a:rPr lang="en-US" sz="1400" dirty="0">
                  <a:latin typeface="Arial" pitchFamily="34" charset="0"/>
                  <a:cs typeface="Arial" pitchFamily="34" charset="0"/>
                </a:rPr>
                <a:t> is licensed under a </a:t>
              </a:r>
              <a:r>
                <a:rPr lang="en-US" sz="1400" dirty="0">
                  <a:latin typeface="Arial" pitchFamily="34" charset="0"/>
                  <a:cs typeface="Arial" pitchFamily="34" charset="0"/>
                  <a:hlinkClick r:id="rId2"/>
                </a:rPr>
                <a:t>Creative Commons Attribution 3.0 </a:t>
              </a:r>
              <a:r>
                <a:rPr lang="en-US" sz="1400" dirty="0" err="1">
                  <a:latin typeface="Arial" pitchFamily="34" charset="0"/>
                  <a:cs typeface="Arial" pitchFamily="34" charset="0"/>
                  <a:hlinkClick r:id="rId2"/>
                </a:rPr>
                <a:t>Unported</a:t>
              </a:r>
              <a:r>
                <a:rPr lang="en-US" sz="1400" dirty="0">
                  <a:latin typeface="Arial" pitchFamily="34" charset="0"/>
                  <a:cs typeface="Arial" pitchFamily="34" charset="0"/>
                  <a:hlinkClick r:id="rId2"/>
                </a:rPr>
                <a:t> </a:t>
              </a:r>
              <a:r>
                <a:rPr lang="en-US" sz="1400" dirty="0" smtClean="0">
                  <a:latin typeface="Arial" pitchFamily="34" charset="0"/>
                  <a:cs typeface="Arial" pitchFamily="34" charset="0"/>
                  <a:hlinkClick r:id="rId2"/>
                </a:rPr>
                <a:t>License</a:t>
              </a:r>
              <a:r>
                <a:rPr lang="en-US" sz="1400" dirty="0" smtClean="0">
                  <a:latin typeface="Arial" pitchFamily="34" charset="0"/>
                  <a:cs typeface="Arial" pitchFamily="34" charset="0"/>
                </a:rPr>
                <a:t>. Based </a:t>
              </a:r>
              <a:r>
                <a:rPr lang="en-US" sz="1400" dirty="0">
                  <a:latin typeface="Arial" pitchFamily="34" charset="0"/>
                  <a:cs typeface="Arial" pitchFamily="34" charset="0"/>
                </a:rPr>
                <a:t>on a work at </a:t>
              </a:r>
              <a:r>
                <a:rPr lang="en-US" sz="1400" dirty="0" smtClean="0">
                  <a:latin typeface="Arial" pitchFamily="34" charset="0"/>
                  <a:cs typeface="Arial" pitchFamily="34" charset="0"/>
                  <a:hlinkClick r:id="rId4"/>
                </a:rPr>
                <a:t>research.microsoft.com/bio</a:t>
              </a:r>
              <a:r>
                <a:rPr lang="en-US" sz="1400" dirty="0" smtClean="0">
                  <a:latin typeface="Arial" pitchFamily="34" charset="0"/>
                  <a:cs typeface="Arial" pitchFamily="34" charset="0"/>
                </a:rPr>
                <a:t>.</a:t>
              </a:r>
              <a:endParaRPr lang="en-US" sz="1400" dirty="0">
                <a:latin typeface="Arial" pitchFamily="34" charset="0"/>
                <a:cs typeface="Arial" pitchFamily="34" charset="0"/>
              </a:endParaRPr>
            </a:p>
          </p:txBody>
        </p:sp>
      </p:grpSp>
    </p:spTree>
    <p:extLst>
      <p:ext uri="{BB962C8B-B14F-4D97-AF65-F5344CB8AC3E}">
        <p14:creationId xmlns:p14="http://schemas.microsoft.com/office/powerpoint/2010/main" val="24627811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sequences back to files</a:t>
            </a:r>
            <a:endParaRPr lang="en-US" dirty="0"/>
          </a:p>
        </p:txBody>
      </p:sp>
      <p:sp>
        <p:nvSpPr>
          <p:cNvPr id="3" name="Content Placeholder 2"/>
          <p:cNvSpPr>
            <a:spLocks noGrp="1"/>
          </p:cNvSpPr>
          <p:nvPr>
            <p:ph idx="1"/>
          </p:nvPr>
        </p:nvSpPr>
        <p:spPr>
          <a:xfrm>
            <a:off x="457200" y="1600200"/>
            <a:ext cx="8229600" cy="1905000"/>
          </a:xfrm>
        </p:spPr>
        <p:txBody>
          <a:bodyPr>
            <a:normAutofit/>
          </a:bodyPr>
          <a:lstStyle/>
          <a:p>
            <a:r>
              <a:rPr lang="en-US" i="1" dirty="0" smtClean="0"/>
              <a:t>Formatters</a:t>
            </a:r>
            <a:r>
              <a:rPr lang="en-US" dirty="0" smtClean="0"/>
              <a:t> take sequences and persists them</a:t>
            </a:r>
          </a:p>
          <a:p>
            <a:pPr lvl="1"/>
            <a:r>
              <a:rPr lang="en-US" dirty="0" smtClean="0"/>
              <a:t>same formats supported: </a:t>
            </a:r>
            <a:r>
              <a:rPr lang="en-US" dirty="0" err="1" smtClean="0"/>
              <a:t>FastA</a:t>
            </a:r>
            <a:r>
              <a:rPr lang="en-US" dirty="0" smtClean="0"/>
              <a:t>, </a:t>
            </a:r>
            <a:r>
              <a:rPr lang="en-US" dirty="0" err="1" smtClean="0"/>
              <a:t>FastQ</a:t>
            </a:r>
            <a:r>
              <a:rPr lang="en-US" dirty="0" smtClean="0"/>
              <a:t>, </a:t>
            </a:r>
            <a:r>
              <a:rPr lang="en-US" dirty="0" err="1" smtClean="0"/>
              <a:t>GenBank</a:t>
            </a:r>
            <a:r>
              <a:rPr lang="en-US" dirty="0" smtClean="0"/>
              <a:t> and </a:t>
            </a:r>
            <a:r>
              <a:rPr lang="en-US" dirty="0" err="1" smtClean="0"/>
              <a:t>Gff</a:t>
            </a:r>
            <a:endParaRPr lang="en-US" dirty="0" smtClean="0"/>
          </a:p>
          <a:p>
            <a:r>
              <a:rPr lang="en-US" dirty="0" smtClean="0"/>
              <a:t>Abstracted by </a:t>
            </a:r>
            <a:r>
              <a:rPr lang="en-US" dirty="0" err="1" smtClean="0">
                <a:latin typeface="Consolas" pitchFamily="49" charset="0"/>
                <a:cs typeface="Consolas" pitchFamily="49" charset="0"/>
              </a:rPr>
              <a:t>ISequenceFormatter</a:t>
            </a:r>
            <a:r>
              <a:rPr lang="en-US" dirty="0" smtClean="0">
                <a:latin typeface="Consolas" pitchFamily="49" charset="0"/>
                <a:cs typeface="Consolas" pitchFamily="49" charset="0"/>
              </a:rPr>
              <a:t> </a:t>
            </a:r>
            <a:r>
              <a:rPr lang="en-US" dirty="0" smtClean="0"/>
              <a:t>interface</a:t>
            </a:r>
          </a:p>
          <a:p>
            <a:pPr lvl="1"/>
            <a:r>
              <a:rPr lang="en-US" dirty="0" smtClean="0"/>
              <a:t>supports </a:t>
            </a:r>
            <a:r>
              <a:rPr lang="en-US" dirty="0" smtClean="0"/>
              <a:t>file or stream-</a:t>
            </a:r>
            <a:r>
              <a:rPr lang="en-US" dirty="0" smtClean="0"/>
              <a:t>based storage for 1+ </a:t>
            </a:r>
            <a:r>
              <a:rPr lang="en-US" dirty="0" smtClean="0"/>
              <a:t>sequences</a:t>
            </a:r>
            <a:endParaRPr lang="en-US" dirty="0"/>
          </a:p>
        </p:txBody>
      </p:sp>
      <p:sp>
        <p:nvSpPr>
          <p:cNvPr id="4" name="Rectangle 3"/>
          <p:cNvSpPr>
            <a:spLocks noChangeArrowheads="1"/>
          </p:cNvSpPr>
          <p:nvPr/>
        </p:nvSpPr>
        <p:spPr bwMode="blackWhite">
          <a:xfrm>
            <a:off x="228600" y="3437659"/>
            <a:ext cx="8686800" cy="2124941"/>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82562" tIns="92075" rIns="182562" bIns="92075">
            <a:spAutoFit/>
          </a:bodyPr>
          <a:lstStyle/>
          <a:p>
            <a:r>
              <a:rPr lang="en-US" dirty="0" smtClean="0">
                <a:latin typeface="Consolas" pitchFamily="49" charset="0"/>
                <a:cs typeface="Consolas" pitchFamily="49" charset="0"/>
              </a:rPr>
              <a:t>public interface </a:t>
            </a:r>
            <a:r>
              <a:rPr lang="en-US" dirty="0" err="1" smtClean="0">
                <a:latin typeface="Consolas" pitchFamily="49" charset="0"/>
                <a:cs typeface="Consolas" pitchFamily="49" charset="0"/>
              </a:rPr>
              <a:t>ISequenceFormatter</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IFormatter</a:t>
            </a:r>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a:t>
            </a:r>
          </a:p>
          <a:p>
            <a:r>
              <a:rPr lang="en-US" dirty="0" smtClean="0">
                <a:latin typeface="Consolas" pitchFamily="49" charset="0"/>
                <a:cs typeface="Consolas" pitchFamily="49" charset="0"/>
              </a:rPr>
              <a:t>   void Open(string filename)</a:t>
            </a:r>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void Open(</a:t>
            </a:r>
            <a:r>
              <a:rPr lang="en-US" dirty="0" err="1" smtClean="0">
                <a:latin typeface="Consolas" pitchFamily="49" charset="0"/>
                <a:cs typeface="Consolas" pitchFamily="49" charset="0"/>
              </a:rPr>
              <a:t>StreamWriter</a:t>
            </a:r>
            <a:r>
              <a:rPr lang="en-US" dirty="0" smtClean="0">
                <a:latin typeface="Consolas" pitchFamily="49" charset="0"/>
                <a:cs typeface="Consolas" pitchFamily="49" charset="0"/>
              </a:rPr>
              <a:t> writer);</a:t>
            </a:r>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   void Write(</a:t>
            </a:r>
            <a:r>
              <a:rPr lang="en-US" dirty="0" err="1" smtClean="0">
                <a:latin typeface="Consolas" pitchFamily="49" charset="0"/>
                <a:cs typeface="Consolas" pitchFamily="49" charset="0"/>
              </a:rPr>
              <a:t>ISequence</a:t>
            </a:r>
            <a:r>
              <a:rPr lang="en-US" dirty="0" smtClean="0">
                <a:latin typeface="Consolas" pitchFamily="49" charset="0"/>
                <a:cs typeface="Consolas" pitchFamily="49" charset="0"/>
              </a:rPr>
              <a:t> sequence)</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   void </a:t>
            </a:r>
            <a:r>
              <a:rPr lang="en-US" dirty="0" smtClean="0">
                <a:latin typeface="Consolas" pitchFamily="49" charset="0"/>
                <a:cs typeface="Consolas" pitchFamily="49" charset="0"/>
              </a:rPr>
              <a:t>Close();</a:t>
            </a:r>
          </a:p>
          <a:p>
            <a:r>
              <a:rPr lang="en-US" dirty="0" smtClean="0">
                <a:latin typeface="Consolas" pitchFamily="49" charset="0"/>
                <a:cs typeface="Consolas" pitchFamily="49" charset="0"/>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a sequence</a:t>
            </a:r>
            <a:endParaRPr lang="en-US" dirty="0"/>
          </a:p>
        </p:txBody>
      </p:sp>
      <p:sp>
        <p:nvSpPr>
          <p:cNvPr id="3" name="Content Placeholder 2"/>
          <p:cNvSpPr>
            <a:spLocks noGrp="1"/>
          </p:cNvSpPr>
          <p:nvPr>
            <p:ph idx="1"/>
          </p:nvPr>
        </p:nvSpPr>
        <p:spPr>
          <a:xfrm>
            <a:off x="457200" y="1600200"/>
            <a:ext cx="8229600" cy="838200"/>
          </a:xfrm>
        </p:spPr>
        <p:txBody>
          <a:bodyPr/>
          <a:lstStyle/>
          <a:p>
            <a:r>
              <a:rPr lang="en-US" dirty="0" err="1" smtClean="0">
                <a:latin typeface="Consolas" pitchFamily="49" charset="0"/>
                <a:cs typeface="Consolas" pitchFamily="49" charset="0"/>
              </a:rPr>
              <a:t>SequenceFormatters</a:t>
            </a:r>
            <a:r>
              <a:rPr lang="en-US" dirty="0" smtClean="0"/>
              <a:t> provides list of available formatters</a:t>
            </a:r>
          </a:p>
        </p:txBody>
      </p:sp>
      <p:sp>
        <p:nvSpPr>
          <p:cNvPr id="4" name="Rectangle 3"/>
          <p:cNvSpPr>
            <a:spLocks noChangeArrowheads="1"/>
          </p:cNvSpPr>
          <p:nvPr/>
        </p:nvSpPr>
        <p:spPr bwMode="blackWhite">
          <a:xfrm>
            <a:off x="152400" y="2362200"/>
            <a:ext cx="8763000" cy="3509936"/>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82562" tIns="92075" rIns="182562" bIns="92075">
            <a:spAutoFit/>
          </a:bodyPr>
          <a:lstStyle/>
          <a:p>
            <a:r>
              <a:rPr lang="en-US" dirty="0" smtClean="0">
                <a:latin typeface="Consolas" pitchFamily="49" charset="0"/>
                <a:cs typeface="Consolas" pitchFamily="49" charset="0"/>
              </a:rPr>
              <a:t>void </a:t>
            </a:r>
            <a:r>
              <a:rPr lang="en-US" dirty="0" err="1" smtClean="0">
                <a:latin typeface="Consolas" pitchFamily="49" charset="0"/>
                <a:cs typeface="Consolas" pitchFamily="49" charset="0"/>
              </a:rPr>
              <a:t>SaveSequence</a:t>
            </a:r>
            <a:r>
              <a:rPr lang="en-US" dirty="0" smtClean="0">
                <a:latin typeface="Consolas" pitchFamily="49" charset="0"/>
                <a:cs typeface="Consolas" pitchFamily="49" charset="0"/>
              </a:rPr>
              <a:t>(string filename, </a:t>
            </a:r>
            <a:r>
              <a:rPr lang="en-US" dirty="0" err="1" smtClean="0">
                <a:latin typeface="Consolas" pitchFamily="49" charset="0"/>
                <a:cs typeface="Consolas" pitchFamily="49" charset="0"/>
              </a:rPr>
              <a:t>IEnumerable</a:t>
            </a:r>
            <a:r>
              <a:rPr lang="en-US" dirty="0" smtClean="0">
                <a:latin typeface="Consolas" pitchFamily="49" charset="0"/>
                <a:cs typeface="Consolas" pitchFamily="49" charset="0"/>
              </a:rPr>
              <a:t>&lt;</a:t>
            </a:r>
            <a:r>
              <a:rPr lang="en-US" dirty="0" err="1" smtClean="0">
                <a:latin typeface="Consolas" pitchFamily="49" charset="0"/>
                <a:cs typeface="Consolas" pitchFamily="49" charset="0"/>
              </a:rPr>
              <a:t>ISequence</a:t>
            </a:r>
            <a:r>
              <a:rPr lang="en-US" dirty="0" smtClean="0">
                <a:latin typeface="Consolas" pitchFamily="49" charset="0"/>
                <a:cs typeface="Consolas" pitchFamily="49" charset="0"/>
              </a:rPr>
              <a:t>&gt; </a:t>
            </a:r>
            <a:r>
              <a:rPr lang="en-US" dirty="0" err="1" smtClean="0">
                <a:latin typeface="Consolas" pitchFamily="49" charset="0"/>
                <a:cs typeface="Consolas" pitchFamily="49" charset="0"/>
              </a:rPr>
              <a:t>seqList</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en-US" dirty="0" smtClean="0">
                <a:latin typeface="Consolas" pitchFamily="49" charset="0"/>
                <a:cs typeface="Consolas" pitchFamily="49" charset="0"/>
              </a:rPr>
              <a:t>{</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ISequenceFormatter</a:t>
            </a:r>
            <a:r>
              <a:rPr lang="en-US" dirty="0" smtClean="0">
                <a:latin typeface="Consolas" pitchFamily="49" charset="0"/>
                <a:cs typeface="Consolas" pitchFamily="49" charset="0"/>
              </a:rPr>
              <a:t> formatter = </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SequenceFormatters.FindFormatterByFileName</a:t>
            </a:r>
            <a:r>
              <a:rPr lang="en-US" dirty="0" smtClean="0">
                <a:latin typeface="Consolas" pitchFamily="49" charset="0"/>
                <a:cs typeface="Consolas" pitchFamily="49" charset="0"/>
              </a:rPr>
              <a:t>(filename);</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   </a:t>
            </a:r>
            <a:r>
              <a:rPr lang="en-US" dirty="0" smtClean="0">
                <a:latin typeface="Consolas" pitchFamily="49" charset="0"/>
                <a:cs typeface="Consolas" pitchFamily="49" charset="0"/>
              </a:rPr>
              <a:t>if (formatter != null)</a:t>
            </a:r>
          </a:p>
          <a:p>
            <a:r>
              <a:rPr lang="en-US" dirty="0" smtClean="0">
                <a:latin typeface="Consolas" pitchFamily="49" charset="0"/>
                <a:cs typeface="Consolas" pitchFamily="49" charset="0"/>
              </a:rPr>
              <a:t>   {</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foreach</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var</a:t>
            </a:r>
            <a:r>
              <a:rPr lang="en-US" dirty="0" smtClean="0">
                <a:latin typeface="Consolas" pitchFamily="49" charset="0"/>
                <a:cs typeface="Consolas" pitchFamily="49" charset="0"/>
              </a:rPr>
              <a:t> sequence in </a:t>
            </a:r>
            <a:r>
              <a:rPr lang="en-US" dirty="0" err="1" smtClean="0">
                <a:latin typeface="Consolas" pitchFamily="49" charset="0"/>
                <a:cs typeface="Consolas" pitchFamily="49" charset="0"/>
              </a:rPr>
              <a:t>seqList</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      </a:t>
            </a:r>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formatter.Write</a:t>
            </a:r>
            <a:r>
              <a:rPr lang="en-US" dirty="0" smtClean="0">
                <a:latin typeface="Consolas" pitchFamily="49" charset="0"/>
                <a:cs typeface="Consolas" pitchFamily="49" charset="0"/>
              </a:rPr>
              <a:t>(sequence)</a:t>
            </a:r>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formatter.Close</a:t>
            </a:r>
            <a:r>
              <a:rPr lang="en-US" dirty="0" smtClean="0">
                <a:latin typeface="Consolas" pitchFamily="49" charset="0"/>
                <a:cs typeface="Consolas" pitchFamily="49" charset="0"/>
              </a:rPr>
              <a:t>();</a:t>
            </a:r>
            <a:r>
              <a:rPr lang="en-US" dirty="0" smtClean="0">
                <a:latin typeface="Consolas" pitchFamily="49" charset="0"/>
                <a:cs typeface="Consolas" pitchFamily="49" charset="0"/>
              </a:rPr>
              <a:t/>
            </a:r>
            <a:br>
              <a:rPr lang="en-US" dirty="0" smtClean="0">
                <a:latin typeface="Consolas" pitchFamily="49" charset="0"/>
                <a:cs typeface="Consolas" pitchFamily="49" charset="0"/>
              </a:rPr>
            </a:br>
            <a:r>
              <a:rPr lang="en-US" dirty="0" smtClean="0">
                <a:latin typeface="Consolas" pitchFamily="49" charset="0"/>
                <a:cs typeface="Consolas" pitchFamily="49" charset="0"/>
              </a:rPr>
              <a:t>   }</a:t>
            </a:r>
          </a:p>
          <a:p>
            <a:r>
              <a:rPr lang="en-US" dirty="0" smtClean="0">
                <a:latin typeface="Consolas" pitchFamily="49" charset="0"/>
                <a:cs typeface="Consolas" pitchFamily="49" charset="0"/>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Saving a sequence</a:t>
            </a:r>
            <a:endParaRPr lang="en-US" dirty="0"/>
          </a:p>
        </p:txBody>
      </p:sp>
      <p:sp>
        <p:nvSpPr>
          <p:cNvPr id="3" name="Content Placeholder 2"/>
          <p:cNvSpPr>
            <a:spLocks noGrp="1"/>
          </p:cNvSpPr>
          <p:nvPr>
            <p:ph idx="1"/>
          </p:nvPr>
        </p:nvSpPr>
        <p:spPr>
          <a:xfrm>
            <a:off x="457200" y="1600200"/>
            <a:ext cx="8229600" cy="1371600"/>
          </a:xfrm>
        </p:spPr>
        <p:txBody>
          <a:bodyPr/>
          <a:lstStyle/>
          <a:p>
            <a:r>
              <a:rPr lang="en-US" dirty="0" err="1" smtClean="0">
                <a:latin typeface="Consolas" pitchFamily="49" charset="0"/>
                <a:cs typeface="Consolas" pitchFamily="49" charset="0"/>
              </a:rPr>
              <a:t>SequenceFormatters</a:t>
            </a:r>
            <a:r>
              <a:rPr lang="en-US" dirty="0" smtClean="0"/>
              <a:t> includes access to built-in formatters</a:t>
            </a:r>
          </a:p>
          <a:p>
            <a:pPr lvl="1"/>
            <a:r>
              <a:rPr lang="en-US" dirty="0" smtClean="0"/>
              <a:t>static properties expose known formatters</a:t>
            </a:r>
          </a:p>
          <a:p>
            <a:pPr lvl="1"/>
            <a:r>
              <a:rPr lang="en-US" dirty="0" smtClean="0"/>
              <a:t>can also create new instances of formatters (of course) </a:t>
            </a:r>
          </a:p>
        </p:txBody>
      </p:sp>
      <p:sp>
        <p:nvSpPr>
          <p:cNvPr id="5" name="Rectangle 4"/>
          <p:cNvSpPr>
            <a:spLocks noChangeArrowheads="1"/>
          </p:cNvSpPr>
          <p:nvPr/>
        </p:nvSpPr>
        <p:spPr bwMode="blackWhite">
          <a:xfrm>
            <a:off x="457200" y="2890865"/>
            <a:ext cx="8321040" cy="350993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82562" tIns="92075" rIns="182562" bIns="92075">
            <a:spAutoFit/>
          </a:bodyPr>
          <a:lstStyle/>
          <a:p>
            <a:r>
              <a:rPr lang="en-US" dirty="0" smtClean="0">
                <a:latin typeface="Consolas" pitchFamily="49" charset="0"/>
                <a:cs typeface="Consolas" pitchFamily="49" charset="0"/>
              </a:rPr>
              <a:t>void </a:t>
            </a:r>
            <a:r>
              <a:rPr lang="en-US" dirty="0" err="1" smtClean="0">
                <a:latin typeface="Consolas" pitchFamily="49" charset="0"/>
                <a:cs typeface="Consolas" pitchFamily="49" charset="0"/>
              </a:rPr>
              <a:t>SaveFastASequence</a:t>
            </a:r>
            <a:r>
              <a:rPr lang="en-US" dirty="0" smtClean="0">
                <a:latin typeface="Consolas" pitchFamily="49" charset="0"/>
                <a:cs typeface="Consolas" pitchFamily="49" charset="0"/>
              </a:rPr>
              <a:t>(string </a:t>
            </a:r>
            <a:r>
              <a:rPr lang="en-US" dirty="0" err="1" smtClean="0">
                <a:latin typeface="Consolas" pitchFamily="49" charset="0"/>
                <a:cs typeface="Consolas" pitchFamily="49" charset="0"/>
              </a:rPr>
              <a:t>fname</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IList</a:t>
            </a:r>
            <a:r>
              <a:rPr lang="en-US" dirty="0" smtClean="0">
                <a:latin typeface="Consolas" pitchFamily="49" charset="0"/>
                <a:cs typeface="Consolas" pitchFamily="49" charset="0"/>
              </a:rPr>
              <a:t>&lt;</a:t>
            </a:r>
            <a:r>
              <a:rPr lang="en-US" dirty="0" err="1" smtClean="0">
                <a:latin typeface="Consolas" pitchFamily="49" charset="0"/>
                <a:cs typeface="Consolas" pitchFamily="49" charset="0"/>
              </a:rPr>
              <a:t>ISequence</a:t>
            </a:r>
            <a:r>
              <a:rPr lang="en-US" dirty="0" smtClean="0">
                <a:latin typeface="Consolas" pitchFamily="49" charset="0"/>
                <a:cs typeface="Consolas" pitchFamily="49" charset="0"/>
              </a:rPr>
              <a:t>&gt; </a:t>
            </a:r>
            <a:r>
              <a:rPr lang="en-US" dirty="0" err="1" smtClean="0">
                <a:latin typeface="Consolas" pitchFamily="49" charset="0"/>
                <a:cs typeface="Consolas" pitchFamily="49" charset="0"/>
              </a:rPr>
              <a:t>seqList</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en-US" dirty="0" smtClean="0">
                <a:latin typeface="Consolas" pitchFamily="49" charset="0"/>
                <a:cs typeface="Consolas" pitchFamily="49" charset="0"/>
              </a:rPr>
              <a:t>{</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ISequenceFormatter</a:t>
            </a:r>
            <a:r>
              <a:rPr lang="en-US" dirty="0" smtClean="0">
                <a:latin typeface="Consolas" pitchFamily="49" charset="0"/>
                <a:cs typeface="Consolas" pitchFamily="49" charset="0"/>
              </a:rPr>
              <a:t> formatter = </a:t>
            </a:r>
            <a:r>
              <a:rPr lang="en-US" dirty="0" err="1" smtClean="0">
                <a:latin typeface="Consolas" pitchFamily="49" charset="0"/>
                <a:cs typeface="Consolas" pitchFamily="49" charset="0"/>
              </a:rPr>
              <a:t>SequenceFormatters.Fasta</a:t>
            </a:r>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formatter.Open</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fname</a:t>
            </a:r>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foreach</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var</a:t>
            </a:r>
            <a:r>
              <a:rPr lang="en-US" dirty="0" smtClean="0">
                <a:latin typeface="Consolas" pitchFamily="49" charset="0"/>
                <a:cs typeface="Consolas" pitchFamily="49" charset="0"/>
              </a:rPr>
              <a:t> sequence in </a:t>
            </a:r>
            <a:r>
              <a:rPr lang="en-US" dirty="0" err="1" smtClean="0">
                <a:latin typeface="Consolas" pitchFamily="49" charset="0"/>
                <a:cs typeface="Consolas" pitchFamily="49" charset="0"/>
              </a:rPr>
              <a:t>seqList</a:t>
            </a:r>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formatter.Write</a:t>
            </a:r>
            <a:r>
              <a:rPr lang="en-US" dirty="0" smtClean="0">
                <a:latin typeface="Consolas" pitchFamily="49" charset="0"/>
                <a:cs typeface="Consolas" pitchFamily="49" charset="0"/>
              </a:rPr>
              <a:t>(sequence)</a:t>
            </a:r>
            <a:br>
              <a:rPr lang="en-US" dirty="0" smtClean="0">
                <a:latin typeface="Consolas" pitchFamily="49" charset="0"/>
                <a:cs typeface="Consolas" pitchFamily="49" charset="0"/>
              </a:rPr>
            </a:br>
            <a:r>
              <a:rPr lang="en-US" dirty="0" smtClean="0">
                <a:latin typeface="Consolas" pitchFamily="49" charset="0"/>
                <a:cs typeface="Consolas" pitchFamily="49" charset="0"/>
              </a:rPr>
              <a:t>   }</a:t>
            </a:r>
          </a:p>
          <a:p>
            <a:endParaRPr lang="en-US" dirty="0" smtClean="0">
              <a:latin typeface="Consolas" pitchFamily="49" charset="0"/>
              <a:cs typeface="Consolas" pitchFamily="49" charset="0"/>
            </a:endParaRP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formatter.Close</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en-US" dirty="0" smtClean="0">
                <a:latin typeface="Consolas" pitchFamily="49" charset="0"/>
                <a:cs typeface="Consolas" pitchFamily="49" charset="0"/>
              </a:rPr>
              <a:t>}</a:t>
            </a:r>
          </a:p>
        </p:txBody>
      </p:sp>
    </p:spTree>
    <p:extLst>
      <p:ext uri="{BB962C8B-B14F-4D97-AF65-F5344CB8AC3E}">
        <p14:creationId xmlns:p14="http://schemas.microsoft.com/office/powerpoint/2010/main" val="1184624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2838" y="4119880"/>
            <a:ext cx="3968825" cy="2361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Running algorithms on Sequences</a:t>
            </a:r>
            <a:endParaRPr lang="en-US" dirty="0"/>
          </a:p>
        </p:txBody>
      </p:sp>
      <p:sp>
        <p:nvSpPr>
          <p:cNvPr id="3" name="Content Placeholder 2"/>
          <p:cNvSpPr>
            <a:spLocks noGrp="1"/>
          </p:cNvSpPr>
          <p:nvPr>
            <p:ph idx="1"/>
          </p:nvPr>
        </p:nvSpPr>
        <p:spPr>
          <a:xfrm>
            <a:off x="457200" y="1600200"/>
            <a:ext cx="8229600" cy="1828800"/>
          </a:xfrm>
        </p:spPr>
        <p:txBody>
          <a:bodyPr>
            <a:normAutofit/>
          </a:bodyPr>
          <a:lstStyle/>
          <a:p>
            <a:r>
              <a:rPr lang="en-US" dirty="0" smtClean="0"/>
              <a:t>.NET Bio provides a small collection of popular algorithms</a:t>
            </a:r>
          </a:p>
          <a:p>
            <a:pPr lvl="1"/>
            <a:r>
              <a:rPr lang="en-US" dirty="0" smtClean="0"/>
              <a:t>alignment, translation, assembly, …</a:t>
            </a:r>
          </a:p>
          <a:p>
            <a:pPr lvl="1"/>
            <a:r>
              <a:rPr lang="en-US" dirty="0" smtClean="0"/>
              <a:t>designed specifically to plug in new algorithms</a:t>
            </a:r>
          </a:p>
          <a:p>
            <a:r>
              <a:rPr lang="en-US" dirty="0" err="1" smtClean="0">
                <a:latin typeface="Consolas" pitchFamily="49" charset="0"/>
                <a:cs typeface="Consolas" pitchFamily="49" charset="0"/>
              </a:rPr>
              <a:t>Bio.Algorithms</a:t>
            </a:r>
            <a:r>
              <a:rPr lang="en-US" dirty="0" smtClean="0"/>
              <a:t> is where all the algorithmic code is located</a:t>
            </a:r>
          </a:p>
          <a:p>
            <a:pPr lvl="1"/>
            <a:r>
              <a:rPr lang="en-US" dirty="0" smtClean="0"/>
              <a:t>each algorithm is given unique namespace</a:t>
            </a:r>
          </a:p>
        </p:txBody>
      </p:sp>
      <p:grpSp>
        <p:nvGrpSpPr>
          <p:cNvPr id="4" name="Group 3"/>
          <p:cNvGrpSpPr/>
          <p:nvPr/>
        </p:nvGrpSpPr>
        <p:grpSpPr>
          <a:xfrm>
            <a:off x="5029200" y="3429000"/>
            <a:ext cx="3149221" cy="1381760"/>
            <a:chOff x="5308979" y="3657600"/>
            <a:chExt cx="3149221" cy="1381760"/>
          </a:xfrm>
        </p:grpSpPr>
        <p:pic>
          <p:nvPicPr>
            <p:cNvPr id="6" name="Picture 5"/>
            <p:cNvPicPr>
              <a:picLocks noChangeAspect="1" noChangeArrowheads="1"/>
            </p:cNvPicPr>
            <p:nvPr/>
          </p:nvPicPr>
          <p:blipFill>
            <a:blip r:embed="rId4" cstate="print"/>
            <a:srcRect/>
            <a:stretch>
              <a:fillRect/>
            </a:stretch>
          </p:blipFill>
          <p:spPr bwMode="auto">
            <a:xfrm>
              <a:off x="6520218" y="4003040"/>
              <a:ext cx="1726015" cy="194310"/>
            </a:xfrm>
            <a:prstGeom prst="rect">
              <a:avLst/>
            </a:prstGeom>
            <a:noFill/>
            <a:ln w="9525">
              <a:noFill/>
              <a:miter lim="800000"/>
              <a:headEnd/>
              <a:tailEnd/>
            </a:ln>
          </p:spPr>
        </p:pic>
        <p:pic>
          <p:nvPicPr>
            <p:cNvPr id="7" name="Picture 6"/>
            <p:cNvPicPr>
              <a:picLocks noChangeAspect="1" noChangeArrowheads="1"/>
            </p:cNvPicPr>
            <p:nvPr/>
          </p:nvPicPr>
          <p:blipFill>
            <a:blip r:embed="rId5" cstate="print"/>
            <a:srcRect/>
            <a:stretch>
              <a:fillRect/>
            </a:stretch>
          </p:blipFill>
          <p:spPr bwMode="auto">
            <a:xfrm>
              <a:off x="6520218" y="4246418"/>
              <a:ext cx="1917795" cy="205105"/>
            </a:xfrm>
            <a:prstGeom prst="rect">
              <a:avLst/>
            </a:prstGeom>
            <a:noFill/>
            <a:ln w="9525">
              <a:noFill/>
              <a:miter lim="800000"/>
              <a:headEnd/>
              <a:tailEnd/>
            </a:ln>
          </p:spPr>
        </p:pic>
        <p:pic>
          <p:nvPicPr>
            <p:cNvPr id="8" name="Picture 7"/>
            <p:cNvPicPr>
              <a:picLocks noChangeAspect="1" noChangeArrowheads="1"/>
            </p:cNvPicPr>
            <p:nvPr/>
          </p:nvPicPr>
          <p:blipFill>
            <a:blip r:embed="rId6" cstate="print"/>
            <a:srcRect/>
            <a:stretch>
              <a:fillRect/>
            </a:stretch>
          </p:blipFill>
          <p:spPr bwMode="auto">
            <a:xfrm>
              <a:off x="6520218" y="3743960"/>
              <a:ext cx="1816858" cy="237490"/>
            </a:xfrm>
            <a:prstGeom prst="rect">
              <a:avLst/>
            </a:prstGeom>
            <a:noFill/>
            <a:ln w="9525">
              <a:noFill/>
              <a:miter lim="800000"/>
              <a:headEnd/>
              <a:tailEnd/>
            </a:ln>
          </p:spPr>
        </p:pic>
        <p:pic>
          <p:nvPicPr>
            <p:cNvPr id="9" name="Picture 8"/>
            <p:cNvPicPr>
              <a:picLocks noChangeAspect="1" noChangeArrowheads="1"/>
            </p:cNvPicPr>
            <p:nvPr/>
          </p:nvPicPr>
          <p:blipFill>
            <a:blip r:embed="rId7" cstate="print"/>
            <a:srcRect/>
            <a:stretch>
              <a:fillRect/>
            </a:stretch>
          </p:blipFill>
          <p:spPr bwMode="auto">
            <a:xfrm>
              <a:off x="6520218" y="4521200"/>
              <a:ext cx="1140583" cy="226695"/>
            </a:xfrm>
            <a:prstGeom prst="rect">
              <a:avLst/>
            </a:prstGeom>
            <a:noFill/>
            <a:ln w="9525">
              <a:noFill/>
              <a:miter lim="800000"/>
              <a:headEnd/>
              <a:tailEnd/>
            </a:ln>
          </p:spPr>
        </p:pic>
        <p:cxnSp>
          <p:nvCxnSpPr>
            <p:cNvPr id="10" name="Straight Connector 9"/>
            <p:cNvCxnSpPr/>
            <p:nvPr/>
          </p:nvCxnSpPr>
          <p:spPr>
            <a:xfrm flipV="1">
              <a:off x="5308979" y="3657600"/>
              <a:ext cx="1211239" cy="77724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308979" y="4434840"/>
              <a:ext cx="1453487" cy="60452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00967" y="4639068"/>
              <a:ext cx="1857233" cy="313932"/>
            </a:xfrm>
            <a:prstGeom prst="rect">
              <a:avLst/>
            </a:prstGeom>
            <a:noFill/>
          </p:spPr>
          <p:txBody>
            <a:bodyPr wrap="square" rtlCol="0">
              <a:spAutoFit/>
            </a:bodyPr>
            <a:lstStyle/>
            <a:p>
              <a:r>
                <a:rPr lang="en-US" sz="1200" dirty="0" smtClean="0"/>
                <a:t>…</a:t>
              </a:r>
              <a:endParaRPr lang="en-US" sz="1200" dirty="0"/>
            </a:p>
          </p:txBody>
        </p:sp>
      </p:grpSp>
      <p:sp>
        <p:nvSpPr>
          <p:cNvPr id="13" name="Rectangle 12"/>
          <p:cNvSpPr/>
          <p:nvPr/>
        </p:nvSpPr>
        <p:spPr>
          <a:xfrm>
            <a:off x="609600" y="4423658"/>
            <a:ext cx="2286000" cy="1754326"/>
          </a:xfrm>
          <a:prstGeom prst="rect">
            <a:avLst/>
          </a:prstGeom>
        </p:spPr>
        <p:txBody>
          <a:bodyPr wrap="square">
            <a:spAutoFit/>
          </a:bodyPr>
          <a:lstStyle/>
          <a:p>
            <a:r>
              <a:rPr lang="en-US" dirty="0" smtClean="0">
                <a:latin typeface="Arial" pitchFamily="34" charset="0"/>
                <a:cs typeface="Arial" pitchFamily="34" charset="0"/>
              </a:rPr>
              <a:t>can also be supplied in separate assemblies that .NET Bio locates and provides access to at runtime</a:t>
            </a:r>
            <a:r>
              <a:rPr lang="en-US" baseline="30000" dirty="0" smtClean="0">
                <a:latin typeface="Arial" pitchFamily="34" charset="0"/>
                <a:cs typeface="Arial" pitchFamily="34" charset="0"/>
              </a:rPr>
              <a:t>[1] </a:t>
            </a:r>
          </a:p>
        </p:txBody>
      </p:sp>
      <p:cxnSp>
        <p:nvCxnSpPr>
          <p:cNvPr id="15" name="Straight Arrow Connector 14"/>
          <p:cNvCxnSpPr/>
          <p:nvPr/>
        </p:nvCxnSpPr>
        <p:spPr>
          <a:xfrm>
            <a:off x="2514600" y="5185658"/>
            <a:ext cx="685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algorithm classes</a:t>
            </a:r>
            <a:endParaRPr lang="en-US" dirty="0"/>
          </a:p>
        </p:txBody>
      </p:sp>
      <p:sp>
        <p:nvSpPr>
          <p:cNvPr id="3" name="Content Placeholder 2"/>
          <p:cNvSpPr>
            <a:spLocks noGrp="1"/>
          </p:cNvSpPr>
          <p:nvPr>
            <p:ph idx="1"/>
          </p:nvPr>
        </p:nvSpPr>
        <p:spPr>
          <a:xfrm>
            <a:off x="457200" y="1600200"/>
            <a:ext cx="8229600" cy="2362200"/>
          </a:xfrm>
        </p:spPr>
        <p:txBody>
          <a:bodyPr>
            <a:normAutofit/>
          </a:bodyPr>
          <a:lstStyle/>
          <a:p>
            <a:r>
              <a:rPr lang="en-US" dirty="0" smtClean="0"/>
              <a:t>Algorithms generally </a:t>
            </a:r>
          </a:p>
          <a:p>
            <a:pPr lvl="1"/>
            <a:r>
              <a:rPr lang="en-US" dirty="0" smtClean="0"/>
              <a:t>take one or more </a:t>
            </a:r>
            <a:r>
              <a:rPr lang="en-US" b="1" dirty="0" err="1" smtClean="0">
                <a:latin typeface="Consolas" pitchFamily="49" charset="0"/>
                <a:cs typeface="Consolas" pitchFamily="49" charset="0"/>
              </a:rPr>
              <a:t>ISequence</a:t>
            </a:r>
            <a:r>
              <a:rPr lang="en-US" dirty="0" smtClean="0"/>
              <a:t> elements as input and return one or more </a:t>
            </a:r>
            <a:r>
              <a:rPr lang="en-US" b="1" dirty="0" err="1" smtClean="0">
                <a:latin typeface="Consolas" pitchFamily="49" charset="0"/>
                <a:cs typeface="Consolas" pitchFamily="49" charset="0"/>
              </a:rPr>
              <a:t>ISequence</a:t>
            </a:r>
            <a:r>
              <a:rPr lang="en-US" dirty="0" smtClean="0"/>
              <a:t> elements as output</a:t>
            </a:r>
          </a:p>
          <a:p>
            <a:r>
              <a:rPr lang="en-US" dirty="0" smtClean="0"/>
              <a:t>Algorithms come in two forms</a:t>
            </a:r>
          </a:p>
          <a:p>
            <a:pPr lvl="1"/>
            <a:r>
              <a:rPr lang="en-US" dirty="0" smtClean="0">
                <a:solidFill>
                  <a:srgbClr val="0070C0"/>
                </a:solidFill>
              </a:rPr>
              <a:t>static methods </a:t>
            </a:r>
            <a:r>
              <a:rPr lang="en-US" dirty="0" smtClean="0"/>
              <a:t>– to run simple algorithm on a single sequence</a:t>
            </a:r>
          </a:p>
          <a:p>
            <a:pPr lvl="1"/>
            <a:r>
              <a:rPr lang="en-US" dirty="0" smtClean="0">
                <a:solidFill>
                  <a:srgbClr val="0070C0"/>
                </a:solidFill>
              </a:rPr>
              <a:t>instance classes </a:t>
            </a:r>
            <a:r>
              <a:rPr lang="en-US" dirty="0" smtClean="0"/>
              <a:t>– to run algorithms on 1+ sequences</a:t>
            </a:r>
          </a:p>
          <a:p>
            <a:endParaRPr lang="en-US" dirty="0"/>
          </a:p>
        </p:txBody>
      </p:sp>
      <p:sp>
        <p:nvSpPr>
          <p:cNvPr id="4" name="Rectangle 3"/>
          <p:cNvSpPr>
            <a:spLocks noChangeArrowheads="1"/>
          </p:cNvSpPr>
          <p:nvPr/>
        </p:nvSpPr>
        <p:spPr bwMode="blackWhite">
          <a:xfrm>
            <a:off x="228600" y="3886200"/>
            <a:ext cx="8610600" cy="2678938"/>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82562" tIns="92075" rIns="182562" bIns="92075">
            <a:spAutoFit/>
          </a:bodyPr>
          <a:lstStyle/>
          <a:p>
            <a:r>
              <a:rPr lang="en-US" dirty="0" smtClean="0">
                <a:latin typeface="Consolas" pitchFamily="49" charset="0"/>
                <a:cs typeface="Consolas" pitchFamily="49" charset="0"/>
              </a:rPr>
              <a:t>using </a:t>
            </a:r>
            <a:r>
              <a:rPr lang="en-US" dirty="0" err="1" smtClean="0">
                <a:latin typeface="Consolas" pitchFamily="49" charset="0"/>
                <a:cs typeface="Consolas" pitchFamily="49" charset="0"/>
              </a:rPr>
              <a:t>Bio.Algorithms.Translation</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a:t>
            </a:r>
          </a:p>
          <a:p>
            <a:endParaRPr lang="en-US" dirty="0" smtClean="0">
              <a:latin typeface="Consolas" pitchFamily="49" charset="0"/>
              <a:cs typeface="Consolas" pitchFamily="49" charset="0"/>
            </a:endParaRPr>
          </a:p>
          <a:p>
            <a:r>
              <a:rPr lang="en-US" dirty="0" err="1" smtClean="0">
                <a:latin typeface="Consolas" pitchFamily="49" charset="0"/>
                <a:cs typeface="Consolas" pitchFamily="49" charset="0"/>
              </a:rPr>
              <a:t>ISequence</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DNAtoRNA</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ISequence</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dnaSequence</a:t>
            </a:r>
            <a:r>
              <a:rPr lang="en-US" dirty="0" smtClean="0">
                <a:latin typeface="Consolas" pitchFamily="49" charset="0"/>
                <a:cs typeface="Consolas" pitchFamily="49" charset="0"/>
              </a:rPr>
              <a:t>)</a:t>
            </a:r>
            <a:br>
              <a:rPr lang="en-US" dirty="0" smtClean="0">
                <a:latin typeface="Consolas" pitchFamily="49" charset="0"/>
                <a:cs typeface="Consolas" pitchFamily="49" charset="0"/>
              </a:rPr>
            </a:br>
            <a:r>
              <a:rPr lang="en-US" dirty="0" smtClean="0">
                <a:latin typeface="Consolas" pitchFamily="49" charset="0"/>
                <a:cs typeface="Consolas" pitchFamily="49" charset="0"/>
              </a:rPr>
              <a:t>{</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ISequence</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rnaSequence</a:t>
            </a:r>
            <a:r>
              <a:rPr lang="en-US" dirty="0" smtClean="0">
                <a:latin typeface="Consolas" pitchFamily="49" charset="0"/>
                <a:cs typeface="Consolas" pitchFamily="49" charset="0"/>
              </a:rPr>
              <a:t> = </a:t>
            </a:r>
            <a:r>
              <a:rPr lang="en-US" b="1" dirty="0" err="1" smtClean="0">
                <a:latin typeface="Consolas" pitchFamily="49" charset="0"/>
                <a:cs typeface="Consolas" pitchFamily="49" charset="0"/>
              </a:rPr>
              <a:t>Transcription.Transcribe</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dnaSequence</a:t>
            </a:r>
            <a:r>
              <a:rPr lang="en-US" dirty="0" smtClean="0">
                <a:latin typeface="Consolas" pitchFamily="49" charset="0"/>
                <a:cs typeface="Consolas" pitchFamily="49" charset="0"/>
              </a:rPr>
              <a:t>);</a:t>
            </a:r>
          </a:p>
          <a:p>
            <a:endParaRPr lang="en-US" dirty="0" smtClean="0">
              <a:latin typeface="Consolas" pitchFamily="49" charset="0"/>
              <a:cs typeface="Consolas" pitchFamily="49" charset="0"/>
            </a:endParaRPr>
          </a:p>
          <a:p>
            <a:r>
              <a:rPr lang="en-US" dirty="0" smtClean="0">
                <a:latin typeface="Consolas" pitchFamily="49" charset="0"/>
                <a:cs typeface="Consolas" pitchFamily="49" charset="0"/>
              </a:rPr>
              <a:t>   return </a:t>
            </a:r>
            <a:r>
              <a:rPr lang="en-US" dirty="0" err="1" smtClean="0">
                <a:latin typeface="Consolas" pitchFamily="49" charset="0"/>
                <a:cs typeface="Consolas" pitchFamily="49" charset="0"/>
              </a:rPr>
              <a:t>rnaSequence</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.NET Bio in your applications</a:t>
            </a:r>
            <a:endParaRPr lang="en-US" dirty="0"/>
          </a:p>
        </p:txBody>
      </p:sp>
      <p:sp>
        <p:nvSpPr>
          <p:cNvPr id="3" name="Content Placeholder 2"/>
          <p:cNvSpPr>
            <a:spLocks noGrp="1"/>
          </p:cNvSpPr>
          <p:nvPr>
            <p:ph idx="1"/>
          </p:nvPr>
        </p:nvSpPr>
        <p:spPr>
          <a:xfrm>
            <a:off x="457200" y="1600200"/>
            <a:ext cx="8229600" cy="2286000"/>
          </a:xfrm>
        </p:spPr>
        <p:txBody>
          <a:bodyPr/>
          <a:lstStyle/>
          <a:p>
            <a:r>
              <a:rPr lang="en-US" dirty="0" smtClean="0"/>
              <a:t>Using .NET Bio is as simple as adding a reference to </a:t>
            </a:r>
            <a:r>
              <a:rPr lang="en-US" dirty="0" smtClean="0">
                <a:latin typeface="Consolas" pitchFamily="49" charset="0"/>
                <a:cs typeface="Consolas" pitchFamily="49" charset="0"/>
              </a:rPr>
              <a:t>Bio.dll</a:t>
            </a:r>
          </a:p>
          <a:p>
            <a:pPr lvl="1"/>
            <a:r>
              <a:rPr lang="en-US" dirty="0" smtClean="0"/>
              <a:t>can then begin consuming available types</a:t>
            </a:r>
          </a:p>
          <a:p>
            <a:pPr lvl="1"/>
            <a:r>
              <a:rPr lang="en-US" dirty="0" smtClean="0"/>
              <a:t>convenient to add assembly to project – to ensure it is available</a:t>
            </a:r>
          </a:p>
          <a:p>
            <a:pPr lvl="1"/>
            <a:r>
              <a:rPr lang="en-US" dirty="0" smtClean="0"/>
              <a:t>supplied distribution requires the full .NET 4.0 framework install</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352800"/>
            <a:ext cx="6031147"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044400"/>
            <a:ext cx="5386388" cy="3722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.NET Bio Starter Project  [Step 1]</a:t>
            </a:r>
            <a:endParaRPr lang="en-US" dirty="0"/>
          </a:p>
        </p:txBody>
      </p:sp>
      <p:sp>
        <p:nvSpPr>
          <p:cNvPr id="3" name="Content Placeholder 2"/>
          <p:cNvSpPr>
            <a:spLocks noGrp="1"/>
          </p:cNvSpPr>
          <p:nvPr>
            <p:ph idx="1"/>
          </p:nvPr>
        </p:nvSpPr>
        <p:spPr>
          <a:xfrm>
            <a:off x="457200" y="1600200"/>
            <a:ext cx="8229600" cy="838200"/>
          </a:xfrm>
        </p:spPr>
        <p:txBody>
          <a:bodyPr>
            <a:normAutofit fontScale="92500"/>
          </a:bodyPr>
          <a:lstStyle/>
          <a:p>
            <a:r>
              <a:rPr lang="en-US" dirty="0" smtClean="0"/>
              <a:t>If you are starting fresh, you can use the .NET Bio Starter Template</a:t>
            </a:r>
          </a:p>
          <a:p>
            <a:pPr lvl="1"/>
            <a:r>
              <a:rPr lang="en-US" dirty="0" smtClean="0"/>
              <a:t>added to Visual Studio 2010 when you installed .NET Bio</a:t>
            </a:r>
          </a:p>
        </p:txBody>
      </p:sp>
      <p:sp>
        <p:nvSpPr>
          <p:cNvPr id="8" name="TextBox 7"/>
          <p:cNvSpPr txBox="1"/>
          <p:nvPr/>
        </p:nvSpPr>
        <p:spPr>
          <a:xfrm>
            <a:off x="7040880" y="4999672"/>
            <a:ext cx="2057400" cy="1477328"/>
          </a:xfrm>
          <a:prstGeom prst="rect">
            <a:avLst/>
          </a:prstGeom>
          <a:noFill/>
        </p:spPr>
        <p:txBody>
          <a:bodyPr wrap="square" rtlCol="0">
            <a:spAutoFit/>
          </a:bodyPr>
          <a:lstStyle/>
          <a:p>
            <a:r>
              <a:rPr lang="en-US" dirty="0" smtClean="0">
                <a:latin typeface="Arial" pitchFamily="34" charset="0"/>
                <a:cs typeface="Arial" pitchFamily="34" charset="0"/>
              </a:rPr>
              <a:t>Select </a:t>
            </a:r>
            <a:r>
              <a:rPr lang="en-US" b="1" dirty="0" smtClean="0">
                <a:latin typeface="Arial" pitchFamily="34" charset="0"/>
                <a:cs typeface="Arial" pitchFamily="34" charset="0"/>
              </a:rPr>
              <a:t>.NET</a:t>
            </a:r>
            <a:r>
              <a:rPr lang="en-US" dirty="0" smtClean="0">
                <a:latin typeface="Arial" pitchFamily="34" charset="0"/>
                <a:cs typeface="Arial" pitchFamily="34" charset="0"/>
              </a:rPr>
              <a:t> </a:t>
            </a:r>
            <a:r>
              <a:rPr lang="en-US" b="1" dirty="0" smtClean="0">
                <a:latin typeface="Arial" pitchFamily="34" charset="0"/>
                <a:cs typeface="Arial" pitchFamily="34" charset="0"/>
              </a:rPr>
              <a:t>Bio Console Application</a:t>
            </a:r>
            <a:r>
              <a:rPr lang="en-US" dirty="0" smtClean="0">
                <a:latin typeface="Arial" pitchFamily="34" charset="0"/>
                <a:cs typeface="Arial" pitchFamily="34" charset="0"/>
              </a:rPr>
              <a:t> from project types</a:t>
            </a:r>
          </a:p>
          <a:p>
            <a:endParaRPr lang="en-US" dirty="0">
              <a:latin typeface="Arial" pitchFamily="34" charset="0"/>
              <a:cs typeface="Arial" pitchFamily="34" charset="0"/>
            </a:endParaRPr>
          </a:p>
        </p:txBody>
      </p:sp>
      <p:cxnSp>
        <p:nvCxnSpPr>
          <p:cNvPr id="10" name="Straight Arrow Connector 9"/>
          <p:cNvCxnSpPr/>
          <p:nvPr/>
        </p:nvCxnSpPr>
        <p:spPr>
          <a:xfrm flipH="1">
            <a:off x="5105400" y="5624036"/>
            <a:ext cx="1905000" cy="504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1" name="Rectangle 10"/>
          <p:cNvSpPr/>
          <p:nvPr/>
        </p:nvSpPr>
        <p:spPr>
          <a:xfrm>
            <a:off x="1066800" y="2476500"/>
            <a:ext cx="7162800" cy="369332"/>
          </a:xfrm>
          <a:prstGeom prst="rect">
            <a:avLst/>
          </a:prstGeom>
        </p:spPr>
        <p:txBody>
          <a:bodyPr wrap="square">
            <a:spAutoFit/>
          </a:bodyPr>
          <a:lstStyle/>
          <a:p>
            <a:r>
              <a:rPr lang="en-US" dirty="0" smtClean="0">
                <a:latin typeface="Arial" pitchFamily="34" charset="0"/>
                <a:cs typeface="Arial" pitchFamily="34" charset="0"/>
              </a:rPr>
              <a:t>requires </a:t>
            </a:r>
            <a:r>
              <a:rPr lang="en-US" b="1" dirty="0" smtClean="0">
                <a:latin typeface="Arial" pitchFamily="34" charset="0"/>
                <a:cs typeface="Arial" pitchFamily="34" charset="0"/>
              </a:rPr>
              <a:t>.NET Framework 4</a:t>
            </a:r>
            <a:r>
              <a:rPr lang="en-US" dirty="0" smtClean="0">
                <a:latin typeface="Arial" pitchFamily="34" charset="0"/>
                <a:cs typeface="Arial" pitchFamily="34" charset="0"/>
              </a:rPr>
              <a:t> and </a:t>
            </a:r>
            <a:r>
              <a:rPr lang="en-US" b="1" dirty="0" smtClean="0">
                <a:latin typeface="Arial" pitchFamily="34" charset="0"/>
                <a:cs typeface="Arial" pitchFamily="34" charset="0"/>
              </a:rPr>
              <a:t>Visual C# </a:t>
            </a:r>
            <a:r>
              <a:rPr lang="en-US" dirty="0" smtClean="0">
                <a:latin typeface="Arial" pitchFamily="34" charset="0"/>
                <a:cs typeface="Arial" pitchFamily="34" charset="0"/>
              </a:rPr>
              <a:t>project type selected</a:t>
            </a:r>
          </a:p>
        </p:txBody>
      </p:sp>
      <p:cxnSp>
        <p:nvCxnSpPr>
          <p:cNvPr id="13" name="Straight Arrow Connector 12"/>
          <p:cNvCxnSpPr/>
          <p:nvPr/>
        </p:nvCxnSpPr>
        <p:spPr>
          <a:xfrm rot="5400000">
            <a:off x="2971006" y="3009900"/>
            <a:ext cx="457994" cy="794"/>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rot="10800000" flipV="1">
            <a:off x="1981200" y="2781300"/>
            <a:ext cx="1219200" cy="91440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743200"/>
            <a:ext cx="4953000" cy="3784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.NET Bio Starter Project  [Step 2]</a:t>
            </a:r>
            <a:endParaRPr lang="en-US" dirty="0"/>
          </a:p>
        </p:txBody>
      </p:sp>
      <p:sp>
        <p:nvSpPr>
          <p:cNvPr id="3" name="Content Placeholder 2"/>
          <p:cNvSpPr>
            <a:spLocks noGrp="1"/>
          </p:cNvSpPr>
          <p:nvPr>
            <p:ph idx="1"/>
          </p:nvPr>
        </p:nvSpPr>
        <p:spPr>
          <a:xfrm>
            <a:off x="457200" y="1600200"/>
            <a:ext cx="8229600" cy="1371600"/>
          </a:xfrm>
        </p:spPr>
        <p:txBody>
          <a:bodyPr/>
          <a:lstStyle/>
          <a:p>
            <a:r>
              <a:rPr lang="en-US" dirty="0" smtClean="0"/>
              <a:t>Select options you want to use from .NET Bio in your new app</a:t>
            </a:r>
          </a:p>
          <a:p>
            <a:pPr lvl="1"/>
            <a:r>
              <a:rPr lang="en-US" dirty="0" smtClean="0"/>
              <a:t>each checkbox will add standard methods for you to utilize</a:t>
            </a:r>
          </a:p>
        </p:txBody>
      </p:sp>
      <p:sp>
        <p:nvSpPr>
          <p:cNvPr id="9" name="TextBox 8"/>
          <p:cNvSpPr txBox="1"/>
          <p:nvPr/>
        </p:nvSpPr>
        <p:spPr>
          <a:xfrm>
            <a:off x="7010401" y="5486400"/>
            <a:ext cx="1905000" cy="923330"/>
          </a:xfrm>
          <a:prstGeom prst="rect">
            <a:avLst/>
          </a:prstGeom>
          <a:noFill/>
        </p:spPr>
        <p:txBody>
          <a:bodyPr wrap="square" rtlCol="0">
            <a:spAutoFit/>
          </a:bodyPr>
          <a:lstStyle/>
          <a:p>
            <a:r>
              <a:rPr lang="en-US" dirty="0" smtClean="0">
                <a:latin typeface="Arial" pitchFamily="34" charset="0"/>
                <a:cs typeface="Arial" pitchFamily="34" charset="0"/>
              </a:rPr>
              <a:t>… click </a:t>
            </a:r>
            <a:r>
              <a:rPr lang="en-US" b="1" dirty="0" smtClean="0">
                <a:latin typeface="Arial" pitchFamily="34" charset="0"/>
                <a:cs typeface="Arial" pitchFamily="34" charset="0"/>
              </a:rPr>
              <a:t>Finish</a:t>
            </a:r>
            <a:r>
              <a:rPr lang="en-US" dirty="0" smtClean="0">
                <a:latin typeface="Arial" pitchFamily="34" charset="0"/>
                <a:cs typeface="Arial" pitchFamily="34" charset="0"/>
              </a:rPr>
              <a:t> to generate project</a:t>
            </a:r>
            <a:endParaRPr lang="en-US" dirty="0">
              <a:latin typeface="Arial" pitchFamily="34" charset="0"/>
              <a:cs typeface="Arial" pitchFamily="34" charset="0"/>
            </a:endParaRPr>
          </a:p>
        </p:txBody>
      </p:sp>
      <p:sp>
        <p:nvSpPr>
          <p:cNvPr id="10" name="TextBox 9"/>
          <p:cNvSpPr txBox="1"/>
          <p:nvPr/>
        </p:nvSpPr>
        <p:spPr>
          <a:xfrm>
            <a:off x="152400" y="4724400"/>
            <a:ext cx="1447800" cy="1200329"/>
          </a:xfrm>
          <a:prstGeom prst="rect">
            <a:avLst/>
          </a:prstGeom>
          <a:noFill/>
        </p:spPr>
        <p:txBody>
          <a:bodyPr wrap="square" rtlCol="0">
            <a:spAutoFit/>
          </a:bodyPr>
          <a:lstStyle/>
          <a:p>
            <a:r>
              <a:rPr lang="en-US" dirty="0" smtClean="0">
                <a:latin typeface="Arial" pitchFamily="34" charset="0"/>
                <a:cs typeface="Arial" pitchFamily="34" charset="0"/>
              </a:rPr>
              <a:t>provides simple text-file logging capability</a:t>
            </a:r>
            <a:endParaRPr lang="en-US" dirty="0">
              <a:latin typeface="Arial" pitchFamily="34" charset="0"/>
              <a:cs typeface="Arial" pitchFamily="34" charset="0"/>
            </a:endParaRPr>
          </a:p>
        </p:txBody>
      </p:sp>
      <p:cxnSp>
        <p:nvCxnSpPr>
          <p:cNvPr id="12" name="Straight Arrow Connector 11"/>
          <p:cNvCxnSpPr/>
          <p:nvPr/>
        </p:nvCxnSpPr>
        <p:spPr>
          <a:xfrm>
            <a:off x="1600200" y="5428488"/>
            <a:ext cx="381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rot="10800000">
            <a:off x="5715001" y="6248400"/>
            <a:ext cx="12954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Bio Starter Project [Step 3]</a:t>
            </a:r>
            <a:endParaRPr lang="en-US" dirty="0"/>
          </a:p>
        </p:txBody>
      </p:sp>
      <p:sp>
        <p:nvSpPr>
          <p:cNvPr id="3" name="Content Placeholder 2"/>
          <p:cNvSpPr>
            <a:spLocks noGrp="1"/>
          </p:cNvSpPr>
          <p:nvPr>
            <p:ph idx="1"/>
          </p:nvPr>
        </p:nvSpPr>
        <p:spPr>
          <a:xfrm>
            <a:off x="457200" y="1600200"/>
            <a:ext cx="8229600" cy="1143000"/>
          </a:xfrm>
        </p:spPr>
        <p:txBody>
          <a:bodyPr/>
          <a:lstStyle/>
          <a:p>
            <a:r>
              <a:rPr lang="en-US" dirty="0" smtClean="0"/>
              <a:t>Add your code to the </a:t>
            </a:r>
            <a:r>
              <a:rPr lang="en-US" dirty="0" smtClean="0">
                <a:latin typeface="Consolas" pitchFamily="49" charset="0"/>
                <a:cs typeface="Consolas" pitchFamily="49" charset="0"/>
              </a:rPr>
              <a:t>Main</a:t>
            </a:r>
            <a:r>
              <a:rPr lang="en-US" dirty="0" smtClean="0"/>
              <a:t> method</a:t>
            </a:r>
          </a:p>
          <a:p>
            <a:pPr lvl="1"/>
            <a:r>
              <a:rPr lang="en-US" dirty="0" smtClean="0"/>
              <a:t>call the supplied methods to get / save and manipulate the sequences</a:t>
            </a:r>
            <a:endParaRPr lang="en-US" dirty="0"/>
          </a:p>
        </p:txBody>
      </p:sp>
      <p:sp>
        <p:nvSpPr>
          <p:cNvPr id="5" name="Rectangle 4"/>
          <p:cNvSpPr>
            <a:spLocks noChangeArrowheads="1"/>
          </p:cNvSpPr>
          <p:nvPr/>
        </p:nvSpPr>
        <p:spPr bwMode="blackWhite">
          <a:xfrm>
            <a:off x="228600" y="2743200"/>
            <a:ext cx="8610600" cy="387926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82562" tIns="92075" rIns="182562" bIns="92075">
            <a:spAutoFit/>
          </a:bodyPr>
          <a:lstStyle/>
          <a:p>
            <a:r>
              <a:rPr lang="en-US" sz="1200" dirty="0" smtClean="0">
                <a:latin typeface="Consolas" pitchFamily="49" charset="0"/>
                <a:cs typeface="Consolas" pitchFamily="49" charset="0"/>
              </a:rPr>
              <a:t>class Program</a:t>
            </a:r>
          </a:p>
          <a:p>
            <a:r>
              <a:rPr lang="en-US" sz="1200" dirty="0" smtClean="0">
                <a:latin typeface="Consolas" pitchFamily="49" charset="0"/>
                <a:cs typeface="Consolas" pitchFamily="49" charset="0"/>
              </a:rPr>
              <a:t>{</a:t>
            </a:r>
          </a:p>
          <a:p>
            <a:r>
              <a:rPr lang="en-US" sz="1200" dirty="0" smtClean="0">
                <a:latin typeface="Consolas" pitchFamily="49" charset="0"/>
                <a:cs typeface="Consolas" pitchFamily="49" charset="0"/>
              </a:rPr>
              <a:t>   static void Main(string[] </a:t>
            </a:r>
            <a:r>
              <a:rPr lang="en-US" sz="1200" dirty="0" err="1" smtClean="0">
                <a:latin typeface="Consolas" pitchFamily="49" charset="0"/>
                <a:cs typeface="Consolas" pitchFamily="49" charset="0"/>
              </a:rPr>
              <a:t>args</a:t>
            </a:r>
            <a:r>
              <a:rPr lang="en-US" sz="1200" dirty="0" smtClean="0">
                <a:latin typeface="Consolas" pitchFamily="49" charset="0"/>
                <a:cs typeface="Consolas" pitchFamily="49" charset="0"/>
              </a:rPr>
              <a:t>)</a:t>
            </a:r>
          </a:p>
          <a:p>
            <a:r>
              <a:rPr lang="en-US" sz="1200" dirty="0" smtClean="0">
                <a:latin typeface="Consolas" pitchFamily="49" charset="0"/>
                <a:cs typeface="Consolas" pitchFamily="49" charset="0"/>
              </a:rPr>
              <a:t>   {</a:t>
            </a:r>
          </a:p>
          <a:p>
            <a:r>
              <a:rPr lang="en-US" sz="1200" b="1" dirty="0" smtClean="0">
                <a:solidFill>
                  <a:srgbClr val="FF0000"/>
                </a:solidFill>
                <a:latin typeface="Consolas" pitchFamily="49" charset="0"/>
                <a:cs typeface="Consolas" pitchFamily="49" charset="0"/>
              </a:rPr>
              <a:t>      // TODO: Your Code Goes Here</a:t>
            </a:r>
          </a:p>
          <a:p>
            <a:r>
              <a:rPr lang="en-US" sz="1200" dirty="0" smtClean="0">
                <a:latin typeface="Consolas" pitchFamily="49" charset="0"/>
                <a:cs typeface="Consolas" pitchFamily="49" charset="0"/>
              </a:rPr>
              <a:t>   }</a:t>
            </a:r>
          </a:p>
          <a:p>
            <a:endParaRPr lang="en-US" sz="1200" dirty="0" smtClean="0">
              <a:latin typeface="Consolas" pitchFamily="49" charset="0"/>
              <a:cs typeface="Consolas" pitchFamily="49" charset="0"/>
            </a:endParaRPr>
          </a:p>
          <a:p>
            <a:r>
              <a:rPr lang="en-US" sz="1200" dirty="0" smtClean="0">
                <a:latin typeface="Consolas" pitchFamily="49" charset="0"/>
                <a:cs typeface="Consolas" pitchFamily="49" charset="0"/>
              </a:rPr>
              <a:t>   // Exports a given sequence to a file in </a:t>
            </a:r>
            <a:r>
              <a:rPr lang="en-US" sz="1200" dirty="0" err="1" smtClean="0">
                <a:latin typeface="Consolas" pitchFamily="49" charset="0"/>
                <a:cs typeface="Consolas" pitchFamily="49" charset="0"/>
              </a:rPr>
              <a:t>FastA</a:t>
            </a:r>
            <a:r>
              <a:rPr lang="en-US" sz="1200" dirty="0" smtClean="0">
                <a:latin typeface="Consolas" pitchFamily="49" charset="0"/>
                <a:cs typeface="Consolas" pitchFamily="49" charset="0"/>
              </a:rPr>
              <a:t> format</a:t>
            </a:r>
          </a:p>
          <a:p>
            <a:r>
              <a:rPr lang="en-US" sz="1200" dirty="0" smtClean="0">
                <a:latin typeface="Consolas" pitchFamily="49" charset="0"/>
                <a:cs typeface="Consolas" pitchFamily="49" charset="0"/>
              </a:rPr>
              <a:t>   static void </a:t>
            </a:r>
            <a:r>
              <a:rPr lang="en-US" sz="1200" dirty="0" err="1" smtClean="0">
                <a:latin typeface="Consolas" pitchFamily="49" charset="0"/>
                <a:cs typeface="Consolas" pitchFamily="49" charset="0"/>
              </a:rPr>
              <a:t>ExportFastA</a:t>
            </a:r>
            <a:r>
              <a:rPr lang="en-US" sz="1200" dirty="0" smtClean="0">
                <a:latin typeface="Consolas" pitchFamily="49" charset="0"/>
                <a:cs typeface="Consolas" pitchFamily="49" charset="0"/>
              </a:rPr>
              <a:t>(</a:t>
            </a:r>
            <a:r>
              <a:rPr lang="en-US" sz="1200" dirty="0" err="1" smtClean="0">
                <a:latin typeface="Consolas" pitchFamily="49" charset="0"/>
                <a:cs typeface="Consolas" pitchFamily="49" charset="0"/>
              </a:rPr>
              <a:t>ISequence</a:t>
            </a:r>
            <a:r>
              <a:rPr lang="en-US" sz="1200" dirty="0" smtClean="0">
                <a:latin typeface="Consolas" pitchFamily="49" charset="0"/>
                <a:cs typeface="Consolas" pitchFamily="49" charset="0"/>
              </a:rPr>
              <a:t> sequence, string filename);</a:t>
            </a:r>
          </a:p>
          <a:p>
            <a:endParaRPr lang="en-US" sz="1200" dirty="0" smtClean="0">
              <a:latin typeface="Consolas" pitchFamily="49" charset="0"/>
              <a:cs typeface="Consolas" pitchFamily="49" charset="0"/>
            </a:endParaRPr>
          </a:p>
          <a:p>
            <a:r>
              <a:rPr lang="en-US" sz="1200" dirty="0" smtClean="0">
                <a:latin typeface="Consolas" pitchFamily="49" charset="0"/>
                <a:cs typeface="Consolas" pitchFamily="49" charset="0"/>
              </a:rPr>
              <a:t>   // Parses a </a:t>
            </a:r>
            <a:r>
              <a:rPr lang="en-US" sz="1200" dirty="0" err="1" smtClean="0">
                <a:latin typeface="Consolas" pitchFamily="49" charset="0"/>
                <a:cs typeface="Consolas" pitchFamily="49" charset="0"/>
              </a:rPr>
              <a:t>FastA</a:t>
            </a:r>
            <a:r>
              <a:rPr lang="en-US" sz="1200" dirty="0" smtClean="0">
                <a:latin typeface="Consolas" pitchFamily="49" charset="0"/>
                <a:cs typeface="Consolas" pitchFamily="49" charset="0"/>
              </a:rPr>
              <a:t> file which has one or more sequences.</a:t>
            </a:r>
          </a:p>
          <a:p>
            <a:r>
              <a:rPr lang="en-US" sz="1200" dirty="0" smtClean="0">
                <a:latin typeface="Consolas" pitchFamily="49" charset="0"/>
                <a:cs typeface="Consolas" pitchFamily="49" charset="0"/>
              </a:rPr>
              <a:t>   static </a:t>
            </a:r>
            <a:r>
              <a:rPr lang="en-US" sz="1200" dirty="0" err="1" smtClean="0">
                <a:latin typeface="Consolas" pitchFamily="49" charset="0"/>
                <a:cs typeface="Consolas" pitchFamily="49" charset="0"/>
              </a:rPr>
              <a:t>IEnumerable</a:t>
            </a:r>
            <a:r>
              <a:rPr lang="en-US" sz="1200" dirty="0" smtClean="0">
                <a:latin typeface="Consolas" pitchFamily="49" charset="0"/>
                <a:cs typeface="Consolas" pitchFamily="49" charset="0"/>
              </a:rPr>
              <a:t>&lt;</a:t>
            </a:r>
            <a:r>
              <a:rPr lang="en-US" sz="1200" dirty="0" err="1" smtClean="0">
                <a:latin typeface="Consolas" pitchFamily="49" charset="0"/>
                <a:cs typeface="Consolas" pitchFamily="49" charset="0"/>
              </a:rPr>
              <a:t>ISequence</a:t>
            </a:r>
            <a:r>
              <a:rPr lang="en-US" sz="1200" dirty="0" smtClean="0">
                <a:latin typeface="Consolas" pitchFamily="49" charset="0"/>
                <a:cs typeface="Consolas" pitchFamily="49" charset="0"/>
              </a:rPr>
              <a:t>&gt; </a:t>
            </a:r>
            <a:r>
              <a:rPr lang="en-US" sz="1200" dirty="0" err="1" smtClean="0">
                <a:latin typeface="Consolas" pitchFamily="49" charset="0"/>
                <a:cs typeface="Consolas" pitchFamily="49" charset="0"/>
              </a:rPr>
              <a:t>ParseFastA</a:t>
            </a:r>
            <a:r>
              <a:rPr lang="en-US" sz="1200" dirty="0" smtClean="0">
                <a:latin typeface="Consolas" pitchFamily="49" charset="0"/>
                <a:cs typeface="Consolas" pitchFamily="49" charset="0"/>
              </a:rPr>
              <a:t>(string filename);</a:t>
            </a:r>
          </a:p>
          <a:p>
            <a:endParaRPr lang="en-US" sz="1200" dirty="0" smtClean="0">
              <a:latin typeface="Consolas" pitchFamily="49" charset="0"/>
              <a:cs typeface="Consolas" pitchFamily="49" charset="0"/>
            </a:endParaRPr>
          </a:p>
          <a:p>
            <a:r>
              <a:rPr lang="en-US" sz="1200" dirty="0" smtClean="0">
                <a:latin typeface="Consolas" pitchFamily="49" charset="0"/>
                <a:cs typeface="Consolas" pitchFamily="49" charset="0"/>
              </a:rPr>
              <a:t>   // Write a given string to the application log.</a:t>
            </a:r>
          </a:p>
          <a:p>
            <a:r>
              <a:rPr lang="en-US" sz="1200" dirty="0" smtClean="0">
                <a:latin typeface="Consolas" pitchFamily="49" charset="0"/>
                <a:cs typeface="Consolas" pitchFamily="49" charset="0"/>
              </a:rPr>
              <a:t>   static void </a:t>
            </a:r>
            <a:r>
              <a:rPr lang="en-US" sz="1200" dirty="0" err="1" smtClean="0">
                <a:latin typeface="Consolas" pitchFamily="49" charset="0"/>
                <a:cs typeface="Consolas" pitchFamily="49" charset="0"/>
              </a:rPr>
              <a:t>WriteLog</a:t>
            </a:r>
            <a:r>
              <a:rPr lang="en-US" sz="1200" dirty="0" smtClean="0">
                <a:latin typeface="Consolas" pitchFamily="49" charset="0"/>
                <a:cs typeface="Consolas" pitchFamily="49" charset="0"/>
              </a:rPr>
              <a:t>(string matter);</a:t>
            </a:r>
          </a:p>
          <a:p>
            <a:endParaRPr lang="en-US" sz="1200" dirty="0" smtClean="0">
              <a:latin typeface="Consolas" pitchFamily="49" charset="0"/>
              <a:cs typeface="Consolas" pitchFamily="49" charset="0"/>
            </a:endParaRPr>
          </a:p>
          <a:p>
            <a:r>
              <a:rPr lang="en-US" sz="1200" dirty="0" smtClean="0">
                <a:latin typeface="Consolas" pitchFamily="49" charset="0"/>
                <a:cs typeface="Consolas" pitchFamily="49" charset="0"/>
              </a:rPr>
              <a:t>   // Method to align two sequences using </a:t>
            </a:r>
            <a:r>
              <a:rPr lang="en-US" sz="1200" dirty="0" err="1" smtClean="0">
                <a:latin typeface="Consolas" pitchFamily="49" charset="0"/>
                <a:cs typeface="Consolas" pitchFamily="49" charset="0"/>
              </a:rPr>
              <a:t>NeedlemanWunschAligner</a:t>
            </a:r>
            <a:r>
              <a:rPr lang="en-US" sz="1200" dirty="0" smtClean="0">
                <a:latin typeface="Consolas" pitchFamily="49" charset="0"/>
                <a:cs typeface="Consolas" pitchFamily="49" charset="0"/>
              </a:rPr>
              <a:t>.</a:t>
            </a:r>
          </a:p>
          <a:p>
            <a:r>
              <a:rPr lang="en-US" sz="1200" dirty="0" smtClean="0">
                <a:latin typeface="Consolas" pitchFamily="49" charset="0"/>
                <a:cs typeface="Consolas" pitchFamily="49" charset="0"/>
              </a:rPr>
              <a:t>   public static </a:t>
            </a:r>
            <a:r>
              <a:rPr lang="en-US" sz="1200" dirty="0" err="1" smtClean="0">
                <a:latin typeface="Consolas" pitchFamily="49" charset="0"/>
                <a:cs typeface="Consolas" pitchFamily="49" charset="0"/>
              </a:rPr>
              <a:t>IList</a:t>
            </a:r>
            <a:r>
              <a:rPr lang="en-US" sz="1200" dirty="0" smtClean="0">
                <a:latin typeface="Consolas" pitchFamily="49" charset="0"/>
                <a:cs typeface="Consolas" pitchFamily="49" charset="0"/>
              </a:rPr>
              <a:t>&lt;</a:t>
            </a:r>
            <a:r>
              <a:rPr lang="en-US" sz="1200" dirty="0" err="1" smtClean="0">
                <a:latin typeface="Consolas" pitchFamily="49" charset="0"/>
                <a:cs typeface="Consolas" pitchFamily="49" charset="0"/>
              </a:rPr>
              <a:t>IPairwiseSequenceAlignment</a:t>
            </a:r>
            <a:r>
              <a:rPr lang="en-US" sz="1200" dirty="0" smtClean="0">
                <a:latin typeface="Consolas" pitchFamily="49" charset="0"/>
                <a:cs typeface="Consolas" pitchFamily="49" charset="0"/>
              </a:rPr>
              <a:t>&gt; </a:t>
            </a:r>
            <a:r>
              <a:rPr lang="en-US" sz="1200" dirty="0" err="1" smtClean="0">
                <a:latin typeface="Consolas" pitchFamily="49" charset="0"/>
                <a:cs typeface="Consolas" pitchFamily="49" charset="0"/>
              </a:rPr>
              <a:t>AlignSequences</a:t>
            </a:r>
            <a:r>
              <a:rPr lang="en-US" sz="1200" dirty="0" smtClean="0">
                <a:latin typeface="Consolas" pitchFamily="49" charset="0"/>
                <a:cs typeface="Consolas" pitchFamily="49" charset="0"/>
              </a:rPr>
              <a:t>(</a:t>
            </a:r>
          </a:p>
          <a:p>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ISequence</a:t>
            </a: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referenceSequence</a:t>
            </a: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ISequence</a:t>
            </a: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querySequence</a:t>
            </a:r>
            <a:r>
              <a:rPr lang="en-US" sz="1200" dirty="0" smtClean="0">
                <a:latin typeface="Consolas" pitchFamily="49" charset="0"/>
                <a:cs typeface="Consolas" pitchFamily="49" charset="0"/>
              </a:rPr>
              <a:t>)</a:t>
            </a:r>
          </a:p>
          <a:p>
            <a:r>
              <a:rPr lang="en-US" sz="1200" dirty="0" smtClean="0">
                <a:latin typeface="Consolas" pitchFamily="49" charset="0"/>
                <a:cs typeface="Consolas" pitchFamily="49" charset="0"/>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Contributing back to .NET Bio</a:t>
            </a:r>
            <a:endParaRPr lang="en-US" dirty="0"/>
          </a:p>
        </p:txBody>
      </p:sp>
      <p:sp>
        <p:nvSpPr>
          <p:cNvPr id="3" name="Content Placeholder 2"/>
          <p:cNvSpPr>
            <a:spLocks noGrp="1"/>
          </p:cNvSpPr>
          <p:nvPr>
            <p:ph idx="1"/>
          </p:nvPr>
        </p:nvSpPr>
        <p:spPr>
          <a:xfrm>
            <a:off x="457200" y="1600200"/>
            <a:ext cx="8229600" cy="3810000"/>
          </a:xfrm>
        </p:spPr>
        <p:txBody>
          <a:bodyPr>
            <a:normAutofit/>
          </a:bodyPr>
          <a:lstStyle/>
          <a:p>
            <a:r>
              <a:rPr lang="en-US" dirty="0" smtClean="0"/>
              <a:t>.NET Bio is an open source project</a:t>
            </a:r>
          </a:p>
          <a:p>
            <a:pPr lvl="1"/>
            <a:r>
              <a:rPr lang="en-US" dirty="0" smtClean="0"/>
              <a:t>needs your ideas, contributions and feedback</a:t>
            </a:r>
          </a:p>
          <a:p>
            <a:r>
              <a:rPr lang="en-US" dirty="0" smtClean="0"/>
              <a:t>Go download the source code</a:t>
            </a:r>
          </a:p>
          <a:p>
            <a:pPr lvl="1"/>
            <a:r>
              <a:rPr lang="en-US" dirty="0" smtClean="0"/>
              <a:t>read through to get good coding practices</a:t>
            </a:r>
          </a:p>
          <a:p>
            <a:pPr lvl="1"/>
            <a:r>
              <a:rPr lang="en-US" dirty="0" smtClean="0"/>
              <a:t>extended or repurpose for your projects</a:t>
            </a:r>
          </a:p>
          <a:p>
            <a:r>
              <a:rPr lang="en-US" dirty="0" smtClean="0"/>
              <a:t>Consider contributing changes / features back to the project</a:t>
            </a:r>
          </a:p>
          <a:p>
            <a:pPr lvl="1"/>
            <a:r>
              <a:rPr lang="en-US" dirty="0" smtClean="0"/>
              <a:t>allow others to benefit from your work and research!</a:t>
            </a:r>
          </a:p>
          <a:p>
            <a:pPr lvl="1"/>
            <a:endParaRPr lang="en-US" dirty="0" smtClean="0"/>
          </a:p>
          <a:p>
            <a:endParaRPr lang="en-US" dirty="0" smtClean="0"/>
          </a:p>
          <a:p>
            <a:pPr lvl="1"/>
            <a:endParaRPr lang="en-US" dirty="0"/>
          </a:p>
        </p:txBody>
      </p:sp>
      <p:pic>
        <p:nvPicPr>
          <p:cNvPr id="3074" name="Picture 2" descr="The Outercurve Foundation">
            <a:hlinkClick r:id="rId3" tooltip="The Outercurve Foundation"/>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4953000"/>
            <a:ext cx="4586129" cy="10953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.NET Bio Architecture</a:t>
            </a:r>
          </a:p>
          <a:p>
            <a:pPr lvl="1"/>
            <a:r>
              <a:rPr lang="en-US" dirty="0" smtClean="0"/>
              <a:t>Sequences, alphabets and symbols</a:t>
            </a:r>
          </a:p>
          <a:p>
            <a:pPr lvl="1"/>
            <a:r>
              <a:rPr lang="en-US" dirty="0" smtClean="0"/>
              <a:t>Parsers and formatters</a:t>
            </a:r>
          </a:p>
          <a:p>
            <a:pPr lvl="1"/>
            <a:r>
              <a:rPr lang="en-US" dirty="0" smtClean="0">
                <a:latin typeface="Arial" pitchFamily="34" charset="0"/>
                <a:cs typeface="Arial" pitchFamily="34" charset="0"/>
              </a:rPr>
              <a:t>Introduction to algorithms</a:t>
            </a:r>
          </a:p>
          <a:p>
            <a:r>
              <a:rPr lang="en-US" dirty="0" smtClean="0"/>
              <a:t>.NET Bio Starter Project</a:t>
            </a:r>
          </a:p>
          <a:p>
            <a:pPr lvl="1"/>
            <a:r>
              <a:rPr lang="en-US" dirty="0" smtClean="0"/>
              <a:t>Creating a new C# project</a:t>
            </a:r>
          </a:p>
          <a:p>
            <a:r>
              <a:rPr lang="en-US" dirty="0" smtClean="0"/>
              <a:t>.NET Bio Source Code</a:t>
            </a:r>
          </a:p>
          <a:p>
            <a:pPr lvl="1"/>
            <a:r>
              <a:rPr lang="en-US" dirty="0" smtClean="0">
                <a:latin typeface="Arial" pitchFamily="34" charset="0"/>
                <a:cs typeface="Arial" pitchFamily="34" charset="0"/>
              </a:rPr>
              <a:t>Building the source</a:t>
            </a:r>
          </a:p>
          <a:p>
            <a:pPr lvl="1"/>
            <a:r>
              <a:rPr lang="en-US" dirty="0" smtClean="0">
                <a:latin typeface="Arial" pitchFamily="34" charset="0"/>
                <a:cs typeface="Arial" pitchFamily="34" charset="0"/>
              </a:rPr>
              <a:t>Testing</a:t>
            </a:r>
            <a:endParaRPr lang="en-US" dirty="0">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Examining the Source Code</a:t>
            </a:r>
            <a:endParaRPr lang="en-US" dirty="0"/>
          </a:p>
        </p:txBody>
      </p:sp>
      <p:sp>
        <p:nvSpPr>
          <p:cNvPr id="3" name="Content Placeholder 2"/>
          <p:cNvSpPr>
            <a:spLocks noGrp="1"/>
          </p:cNvSpPr>
          <p:nvPr>
            <p:ph idx="1"/>
          </p:nvPr>
        </p:nvSpPr>
        <p:spPr>
          <a:xfrm>
            <a:off x="457200" y="1600200"/>
            <a:ext cx="8229600" cy="2895600"/>
          </a:xfrm>
        </p:spPr>
        <p:txBody>
          <a:bodyPr>
            <a:normAutofit/>
          </a:bodyPr>
          <a:lstStyle/>
          <a:p>
            <a:r>
              <a:rPr lang="en-US" dirty="0" smtClean="0"/>
              <a:t>Can retrieve source code from </a:t>
            </a:r>
            <a:r>
              <a:rPr lang="en-US" dirty="0" smtClean="0">
                <a:hlinkClick r:id="rId3"/>
              </a:rPr>
              <a:t>http://bio.codeplex.com</a:t>
            </a:r>
            <a:endParaRPr lang="en-US" baseline="30000" dirty="0" smtClean="0"/>
          </a:p>
          <a:p>
            <a:pPr lvl="1"/>
            <a:r>
              <a:rPr lang="en-US" dirty="0" smtClean="0"/>
              <a:t>individual files or as self-contained .zip file</a:t>
            </a:r>
          </a:p>
          <a:p>
            <a:r>
              <a:rPr lang="en-US" dirty="0" smtClean="0"/>
              <a:t>Solution </a:t>
            </a:r>
            <a:r>
              <a:rPr lang="en-US" dirty="0" smtClean="0">
                <a:latin typeface="Consolas" pitchFamily="49" charset="0"/>
                <a:cs typeface="Consolas" pitchFamily="49" charset="0"/>
              </a:rPr>
              <a:t>Bio.sln</a:t>
            </a:r>
            <a:r>
              <a:rPr lang="en-US" dirty="0" smtClean="0"/>
              <a:t> contains all projects</a:t>
            </a:r>
          </a:p>
          <a:p>
            <a:pPr lvl="1"/>
            <a:r>
              <a:rPr lang="en-US" b="1" dirty="0" smtClean="0">
                <a:latin typeface="Consolas" pitchFamily="49" charset="0"/>
                <a:cs typeface="Consolas" pitchFamily="49" charset="0"/>
              </a:rPr>
              <a:t>Bio</a:t>
            </a:r>
            <a:r>
              <a:rPr lang="en-US" dirty="0" smtClean="0"/>
              <a:t> – core library</a:t>
            </a:r>
          </a:p>
          <a:p>
            <a:pPr lvl="1"/>
            <a:r>
              <a:rPr lang="en-US" b="1" dirty="0" err="1" smtClean="0">
                <a:latin typeface="Consolas" pitchFamily="49" charset="0"/>
                <a:cs typeface="Consolas" pitchFamily="49" charset="0"/>
              </a:rPr>
              <a:t>Bio.Workflow</a:t>
            </a:r>
            <a:endParaRPr lang="en-US" b="1" dirty="0" smtClean="0">
              <a:latin typeface="Consolas" pitchFamily="49" charset="0"/>
              <a:cs typeface="Consolas" pitchFamily="49" charset="0"/>
            </a:endParaRPr>
          </a:p>
          <a:p>
            <a:pPr lvl="1"/>
            <a:r>
              <a:rPr lang="en-US" b="1" dirty="0" err="1" smtClean="0">
                <a:latin typeface="Consolas" pitchFamily="49" charset="0"/>
                <a:cs typeface="Consolas" pitchFamily="49" charset="0"/>
              </a:rPr>
              <a:t>Bio.WebServiceHandlers</a:t>
            </a:r>
            <a:endParaRPr lang="en-US" b="1" dirty="0" smtClean="0">
              <a:latin typeface="Consolas" pitchFamily="49" charset="0"/>
              <a:cs typeface="Consolas" pitchFamily="49" charset="0"/>
            </a:endParaRPr>
          </a:p>
          <a:p>
            <a:pPr lvl="1"/>
            <a:r>
              <a:rPr lang="en-US" dirty="0" smtClean="0"/>
              <a:t>Unit tests</a:t>
            </a:r>
          </a:p>
          <a:p>
            <a:pPr lvl="1"/>
            <a:r>
              <a:rPr lang="en-US" dirty="0" smtClean="0"/>
              <a:t>Sample SDK code</a:t>
            </a:r>
          </a:p>
        </p:txBody>
      </p:sp>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2514598"/>
            <a:ext cx="2733675" cy="34555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a:xfrm>
            <a:off x="457200" y="1600200"/>
            <a:ext cx="8229600" cy="1600200"/>
          </a:xfrm>
        </p:spPr>
        <p:txBody>
          <a:bodyPr/>
          <a:lstStyle/>
          <a:p>
            <a:r>
              <a:rPr lang="en-US" dirty="0" smtClean="0"/>
              <a:t>.NET Bio includes suite of unit tests for all components</a:t>
            </a:r>
          </a:p>
          <a:p>
            <a:pPr lvl="1"/>
            <a:r>
              <a:rPr lang="en-US" dirty="0" smtClean="0"/>
              <a:t>uses Visual Studio unit test framework</a:t>
            </a:r>
          </a:p>
          <a:p>
            <a:pPr lvl="1"/>
            <a:r>
              <a:rPr lang="en-US" dirty="0" smtClean="0"/>
              <a:t>test cases are in separate unit-test assemblies</a:t>
            </a:r>
          </a:p>
          <a:p>
            <a:pPr lvl="1"/>
            <a:r>
              <a:rPr lang="en-US" dirty="0" smtClean="0"/>
              <a:t>any contributions to codebase must include unit tests</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352800"/>
            <a:ext cx="3368598" cy="2762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your own unit tests</a:t>
            </a:r>
            <a:endParaRPr lang="en-US" dirty="0"/>
          </a:p>
        </p:txBody>
      </p:sp>
      <p:sp>
        <p:nvSpPr>
          <p:cNvPr id="3" name="Content Placeholder 2"/>
          <p:cNvSpPr>
            <a:spLocks noGrp="1"/>
          </p:cNvSpPr>
          <p:nvPr>
            <p:ph idx="1"/>
          </p:nvPr>
        </p:nvSpPr>
        <p:spPr>
          <a:xfrm>
            <a:off x="457200" y="1600200"/>
            <a:ext cx="8229600" cy="1905000"/>
          </a:xfrm>
        </p:spPr>
        <p:txBody>
          <a:bodyPr/>
          <a:lstStyle/>
          <a:p>
            <a:r>
              <a:rPr lang="en-US" dirty="0" smtClean="0"/>
              <a:t>Unit tests are just blocks of code written to test other code</a:t>
            </a:r>
          </a:p>
          <a:p>
            <a:pPr lvl="1"/>
            <a:r>
              <a:rPr lang="en-US" dirty="0" smtClean="0"/>
              <a:t>tests assumptions, edge cases, error cases, and functionality</a:t>
            </a:r>
          </a:p>
          <a:p>
            <a:r>
              <a:rPr lang="en-US" dirty="0" smtClean="0"/>
              <a:t>Visual Studio makes writing test cases easy</a:t>
            </a:r>
          </a:p>
          <a:p>
            <a:pPr lvl="1"/>
            <a:r>
              <a:rPr lang="en-US" dirty="0" smtClean="0"/>
              <a:t>uses .NET </a:t>
            </a:r>
            <a:r>
              <a:rPr lang="en-US" dirty="0" smtClean="0">
                <a:solidFill>
                  <a:srgbClr val="0070C0"/>
                </a:solidFill>
              </a:rPr>
              <a:t>attributes</a:t>
            </a:r>
            <a:r>
              <a:rPr lang="en-US" dirty="0" smtClean="0"/>
              <a:t> to signal intent</a:t>
            </a:r>
          </a:p>
          <a:p>
            <a:pPr lvl="1"/>
            <a:r>
              <a:rPr lang="en-US" b="1" dirty="0" smtClean="0">
                <a:solidFill>
                  <a:srgbClr val="FF0000"/>
                </a:solidFill>
                <a:latin typeface="Consolas" pitchFamily="49" charset="0"/>
                <a:cs typeface="Consolas" pitchFamily="49" charset="0"/>
              </a:rPr>
              <a:t>Assert</a:t>
            </a:r>
            <a:r>
              <a:rPr lang="en-US" dirty="0" smtClean="0"/>
              <a:t> class provides helper methods to test assertions</a:t>
            </a:r>
            <a:endParaRPr lang="en-US" dirty="0"/>
          </a:p>
        </p:txBody>
      </p:sp>
      <p:sp>
        <p:nvSpPr>
          <p:cNvPr id="4" name="Rectangle 3"/>
          <p:cNvSpPr>
            <a:spLocks noChangeArrowheads="1"/>
          </p:cNvSpPr>
          <p:nvPr/>
        </p:nvSpPr>
        <p:spPr bwMode="blackWhite">
          <a:xfrm>
            <a:off x="1752600" y="3733800"/>
            <a:ext cx="6172200" cy="240194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182562" tIns="92075" rIns="182562" bIns="92075">
            <a:spAutoFit/>
          </a:bodyPr>
          <a:lstStyle/>
          <a:p>
            <a:r>
              <a:rPr lang="en-US" sz="1200" b="1" dirty="0" smtClean="0">
                <a:solidFill>
                  <a:srgbClr val="0070C0"/>
                </a:solidFill>
                <a:latin typeface="Consolas" pitchFamily="49" charset="0"/>
                <a:cs typeface="Consolas" pitchFamily="49" charset="0"/>
              </a:rPr>
              <a:t>[</a:t>
            </a:r>
            <a:r>
              <a:rPr lang="en-US" sz="1200" b="1" dirty="0" err="1" smtClean="0">
                <a:solidFill>
                  <a:srgbClr val="0070C0"/>
                </a:solidFill>
                <a:latin typeface="Consolas" pitchFamily="49" charset="0"/>
                <a:cs typeface="Consolas" pitchFamily="49" charset="0"/>
              </a:rPr>
              <a:t>TestClass</a:t>
            </a:r>
            <a:r>
              <a:rPr lang="en-US" sz="1200" b="1" dirty="0" smtClean="0">
                <a:solidFill>
                  <a:srgbClr val="0070C0"/>
                </a:solidFill>
                <a:latin typeface="Consolas" pitchFamily="49" charset="0"/>
                <a:cs typeface="Consolas" pitchFamily="49" charset="0"/>
              </a:rPr>
              <a:t>]</a:t>
            </a:r>
          </a:p>
          <a:p>
            <a:r>
              <a:rPr lang="en-US" sz="1200" dirty="0" smtClean="0">
                <a:latin typeface="Consolas" pitchFamily="49" charset="0"/>
                <a:cs typeface="Consolas" pitchFamily="49" charset="0"/>
              </a:rPr>
              <a:t>public class </a:t>
            </a:r>
            <a:r>
              <a:rPr lang="en-US" sz="1200" dirty="0" err="1" smtClean="0">
                <a:latin typeface="Consolas" pitchFamily="49" charset="0"/>
                <a:cs typeface="Consolas" pitchFamily="49" charset="0"/>
              </a:rPr>
              <a:t>ReverseTests</a:t>
            </a:r>
            <a:endParaRPr lang="en-US" sz="1200" dirty="0" smtClean="0">
              <a:latin typeface="Consolas" pitchFamily="49" charset="0"/>
              <a:cs typeface="Consolas" pitchFamily="49" charset="0"/>
            </a:endParaRPr>
          </a:p>
          <a:p>
            <a:r>
              <a:rPr lang="en-US" sz="1200" dirty="0" smtClean="0">
                <a:latin typeface="Consolas" pitchFamily="49" charset="0"/>
                <a:cs typeface="Consolas" pitchFamily="49" charset="0"/>
              </a:rPr>
              <a:t>{</a:t>
            </a:r>
          </a:p>
          <a:p>
            <a:r>
              <a:rPr lang="en-US" sz="1200" dirty="0" smtClean="0">
                <a:latin typeface="Consolas" pitchFamily="49" charset="0"/>
                <a:cs typeface="Consolas" pitchFamily="49" charset="0"/>
              </a:rPr>
              <a:t>   </a:t>
            </a:r>
            <a:r>
              <a:rPr lang="en-US" sz="1200" b="1" dirty="0" smtClean="0">
                <a:solidFill>
                  <a:srgbClr val="0070C0"/>
                </a:solidFill>
                <a:latin typeface="Consolas" pitchFamily="49" charset="0"/>
                <a:cs typeface="Consolas" pitchFamily="49" charset="0"/>
              </a:rPr>
              <a:t>[</a:t>
            </a:r>
            <a:r>
              <a:rPr lang="en-US" sz="1200" b="1" dirty="0" err="1" smtClean="0">
                <a:solidFill>
                  <a:srgbClr val="0070C0"/>
                </a:solidFill>
                <a:latin typeface="Consolas" pitchFamily="49" charset="0"/>
                <a:cs typeface="Consolas" pitchFamily="49" charset="0"/>
              </a:rPr>
              <a:t>TestMethod</a:t>
            </a:r>
            <a:r>
              <a:rPr lang="en-US" sz="1200" b="1" dirty="0" smtClean="0">
                <a:solidFill>
                  <a:srgbClr val="0070C0"/>
                </a:solidFill>
                <a:latin typeface="Consolas" pitchFamily="49" charset="0"/>
                <a:cs typeface="Consolas" pitchFamily="49" charset="0"/>
              </a:rPr>
              <a:t>]</a:t>
            </a:r>
          </a:p>
          <a:p>
            <a:r>
              <a:rPr lang="en-US" sz="1200" dirty="0" smtClean="0">
                <a:latin typeface="Consolas" pitchFamily="49" charset="0"/>
                <a:cs typeface="Consolas" pitchFamily="49" charset="0"/>
              </a:rPr>
              <a:t>   public void </a:t>
            </a:r>
            <a:r>
              <a:rPr lang="en-US" sz="1200" dirty="0" err="1" smtClean="0">
                <a:latin typeface="Consolas" pitchFamily="49" charset="0"/>
                <a:cs typeface="Consolas" pitchFamily="49" charset="0"/>
              </a:rPr>
              <a:t>TestReverse</a:t>
            </a:r>
            <a:r>
              <a:rPr lang="en-US" sz="1200" dirty="0" smtClean="0">
                <a:latin typeface="Consolas" pitchFamily="49" charset="0"/>
                <a:cs typeface="Consolas" pitchFamily="49" charset="0"/>
              </a:rPr>
              <a:t>()</a:t>
            </a:r>
          </a:p>
          <a:p>
            <a:r>
              <a:rPr lang="en-US" sz="1200" dirty="0" smtClean="0">
                <a:latin typeface="Consolas" pitchFamily="49" charset="0"/>
                <a:cs typeface="Consolas" pitchFamily="49" charset="0"/>
              </a:rPr>
              <a:t>   {</a:t>
            </a:r>
          </a:p>
          <a:p>
            <a:r>
              <a:rPr lang="en-US" sz="1200" dirty="0" smtClean="0">
                <a:latin typeface="Consolas" pitchFamily="49" charset="0"/>
                <a:cs typeface="Consolas" pitchFamily="49" charset="0"/>
              </a:rPr>
              <a:t>      Sequence </a:t>
            </a:r>
            <a:r>
              <a:rPr lang="en-US" sz="1200" dirty="0" err="1" smtClean="0">
                <a:latin typeface="Consolas" pitchFamily="49" charset="0"/>
                <a:cs typeface="Consolas" pitchFamily="49" charset="0"/>
              </a:rPr>
              <a:t>sequence</a:t>
            </a:r>
            <a:r>
              <a:rPr lang="en-US" sz="1200" dirty="0" smtClean="0">
                <a:latin typeface="Consolas" pitchFamily="49" charset="0"/>
                <a:cs typeface="Consolas" pitchFamily="49" charset="0"/>
              </a:rPr>
              <a:t> = new Sequence(Alphabets.DNA, "AGCT");</a:t>
            </a:r>
          </a:p>
          <a:p>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Seqeucen</a:t>
            </a:r>
            <a:r>
              <a:rPr lang="en-US" sz="1200" dirty="0" smtClean="0">
                <a:latin typeface="Consolas" pitchFamily="49" charset="0"/>
                <a:cs typeface="Consolas" pitchFamily="49" charset="0"/>
              </a:rPr>
              <a:t> reverse = </a:t>
            </a:r>
            <a:r>
              <a:rPr lang="en-US" sz="1200" dirty="0" err="1" smtClean="0">
                <a:latin typeface="Consolas" pitchFamily="49" charset="0"/>
                <a:cs typeface="Consolas" pitchFamily="49" charset="0"/>
              </a:rPr>
              <a:t>sequence.GetReversedSequence</a:t>
            </a:r>
            <a:r>
              <a:rPr lang="en-US" sz="1200" dirty="0" smtClean="0">
                <a:latin typeface="Consolas" pitchFamily="49" charset="0"/>
                <a:cs typeface="Consolas" pitchFamily="49" charset="0"/>
              </a:rPr>
              <a:t>();</a:t>
            </a:r>
          </a:p>
          <a:p>
            <a:r>
              <a:rPr lang="en-US" sz="1200" dirty="0" smtClean="0">
                <a:latin typeface="Consolas" pitchFamily="49" charset="0"/>
                <a:cs typeface="Consolas" pitchFamily="49" charset="0"/>
              </a:rPr>
              <a:t>      </a:t>
            </a:r>
          </a:p>
          <a:p>
            <a:r>
              <a:rPr lang="en-US" sz="1200" dirty="0" smtClean="0">
                <a:latin typeface="Consolas" pitchFamily="49" charset="0"/>
                <a:cs typeface="Consolas" pitchFamily="49" charset="0"/>
              </a:rPr>
              <a:t>      </a:t>
            </a:r>
            <a:r>
              <a:rPr lang="en-US" sz="1200" b="1" dirty="0" err="1" smtClean="0">
                <a:solidFill>
                  <a:srgbClr val="FF0000"/>
                </a:solidFill>
                <a:latin typeface="Consolas" pitchFamily="49" charset="0"/>
                <a:cs typeface="Consolas" pitchFamily="49" charset="0"/>
              </a:rPr>
              <a:t>Assert.AreEqual</a:t>
            </a:r>
            <a:r>
              <a:rPr lang="en-US" sz="1200" b="1" dirty="0" smtClean="0">
                <a:solidFill>
                  <a:srgbClr val="FF0000"/>
                </a:solidFill>
                <a:latin typeface="Consolas" pitchFamily="49" charset="0"/>
                <a:cs typeface="Consolas" pitchFamily="49" charset="0"/>
              </a:rPr>
              <a:t>((byte)'T', reverse[0]);</a:t>
            </a:r>
            <a:r>
              <a:rPr lang="en-US" sz="1200" dirty="0" smtClean="0">
                <a:latin typeface="Consolas" pitchFamily="49" charset="0"/>
                <a:cs typeface="Consolas" pitchFamily="49" charset="0"/>
              </a:rPr>
              <a:t/>
            </a:r>
            <a:br>
              <a:rPr lang="en-US" sz="1200" dirty="0" smtClean="0">
                <a:latin typeface="Consolas" pitchFamily="49" charset="0"/>
                <a:cs typeface="Consolas" pitchFamily="49" charset="0"/>
              </a:rPr>
            </a:br>
            <a:r>
              <a:rPr lang="en-US" sz="1200" dirty="0" smtClean="0">
                <a:latin typeface="Consolas" pitchFamily="49" charset="0"/>
                <a:cs typeface="Consolas" pitchFamily="49" charset="0"/>
              </a:rPr>
              <a:t>   }</a:t>
            </a:r>
          </a:p>
          <a:p>
            <a:r>
              <a:rPr lang="en-US" sz="1200" dirty="0" smtClean="0">
                <a:latin typeface="Consolas" pitchFamily="49" charset="0"/>
                <a:cs typeface="Consolas" pitchFamily="49" charset="0"/>
              </a:rPr>
              <a:t>}</a:t>
            </a:r>
          </a:p>
        </p:txBody>
      </p:sp>
      <p:sp>
        <p:nvSpPr>
          <p:cNvPr id="5" name="TextBox 4"/>
          <p:cNvSpPr txBox="1"/>
          <p:nvPr/>
        </p:nvSpPr>
        <p:spPr>
          <a:xfrm>
            <a:off x="228600" y="3505200"/>
            <a:ext cx="1447800" cy="1200329"/>
          </a:xfrm>
          <a:prstGeom prst="rect">
            <a:avLst/>
          </a:prstGeom>
          <a:noFill/>
        </p:spPr>
        <p:txBody>
          <a:bodyPr wrap="square" rtlCol="0">
            <a:spAutoFit/>
          </a:bodyPr>
          <a:lstStyle/>
          <a:p>
            <a:r>
              <a:rPr lang="en-US" dirty="0" smtClean="0">
                <a:latin typeface="Arial" pitchFamily="34" charset="0"/>
                <a:cs typeface="Arial" pitchFamily="34" charset="0"/>
              </a:rPr>
              <a:t>identifies this as a unit test class </a:t>
            </a:r>
            <a:endParaRPr lang="en-US" dirty="0">
              <a:latin typeface="Arial" pitchFamily="34" charset="0"/>
              <a:cs typeface="Arial" pitchFamily="34" charset="0"/>
            </a:endParaRPr>
          </a:p>
        </p:txBody>
      </p:sp>
      <p:cxnSp>
        <p:nvCxnSpPr>
          <p:cNvPr id="7" name="Straight Arrow Connector 6"/>
          <p:cNvCxnSpPr/>
          <p:nvPr/>
        </p:nvCxnSpPr>
        <p:spPr>
          <a:xfrm>
            <a:off x="1295400" y="3913632"/>
            <a:ext cx="6096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4953000" y="4038600"/>
            <a:ext cx="2514600" cy="646331"/>
          </a:xfrm>
          <a:prstGeom prst="rect">
            <a:avLst/>
          </a:prstGeom>
          <a:noFill/>
        </p:spPr>
        <p:txBody>
          <a:bodyPr wrap="square" rtlCol="0">
            <a:spAutoFit/>
          </a:bodyPr>
          <a:lstStyle/>
          <a:p>
            <a:r>
              <a:rPr lang="en-US" dirty="0" smtClean="0">
                <a:latin typeface="Arial" pitchFamily="34" charset="0"/>
                <a:cs typeface="Arial" pitchFamily="34" charset="0"/>
              </a:rPr>
              <a:t>identifies this as a unit test method</a:t>
            </a:r>
            <a:endParaRPr lang="en-US" dirty="0">
              <a:latin typeface="Arial" pitchFamily="34" charset="0"/>
              <a:cs typeface="Arial" pitchFamily="34" charset="0"/>
            </a:endParaRPr>
          </a:p>
        </p:txBody>
      </p:sp>
      <p:cxnSp>
        <p:nvCxnSpPr>
          <p:cNvPr id="10" name="Straight Arrow Connector 9"/>
          <p:cNvCxnSpPr/>
          <p:nvPr/>
        </p:nvCxnSpPr>
        <p:spPr>
          <a:xfrm flipH="1">
            <a:off x="3200400" y="4457764"/>
            <a:ext cx="1734312"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1219200" y="6183868"/>
            <a:ext cx="7620000" cy="369332"/>
          </a:xfrm>
          <a:prstGeom prst="rect">
            <a:avLst/>
          </a:prstGeom>
          <a:noFill/>
        </p:spPr>
        <p:txBody>
          <a:bodyPr wrap="square" rtlCol="0">
            <a:spAutoFit/>
          </a:bodyPr>
          <a:lstStyle/>
          <a:p>
            <a:r>
              <a:rPr lang="en-US" dirty="0" smtClean="0">
                <a:latin typeface="Arial" pitchFamily="34" charset="0"/>
                <a:cs typeface="Arial" pitchFamily="34" charset="0"/>
              </a:rPr>
              <a:t>verifies the first character is the last character in the original sequence</a:t>
            </a:r>
            <a:endParaRPr lang="en-US" dirty="0">
              <a:latin typeface="Arial" pitchFamily="34" charset="0"/>
              <a:cs typeface="Arial" pitchFamily="34" charset="0"/>
            </a:endParaRPr>
          </a:p>
        </p:txBody>
      </p:sp>
      <p:cxnSp>
        <p:nvCxnSpPr>
          <p:cNvPr id="13" name="Straight Arrow Connector 12"/>
          <p:cNvCxnSpPr/>
          <p:nvPr/>
        </p:nvCxnSpPr>
        <p:spPr>
          <a:xfrm rot="5400000" flipH="1" flipV="1">
            <a:off x="2743200" y="5942806"/>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.NET Bio framework is used to build bioinformatics applications</a:t>
            </a:r>
          </a:p>
          <a:p>
            <a:pPr lvl="1"/>
            <a:r>
              <a:rPr lang="en-US" dirty="0" smtClean="0"/>
              <a:t>open source</a:t>
            </a:r>
          </a:p>
          <a:p>
            <a:pPr lvl="1"/>
            <a:r>
              <a:rPr lang="en-US" dirty="0" smtClean="0"/>
              <a:t>highly extensible</a:t>
            </a:r>
          </a:p>
          <a:p>
            <a:pPr lvl="1"/>
            <a:r>
              <a:rPr lang="en-US" dirty="0" smtClean="0"/>
              <a:t>scalable</a:t>
            </a:r>
          </a:p>
          <a:p>
            <a:pPr lvl="1"/>
            <a:r>
              <a:rPr lang="en-US" dirty="0" smtClean="0"/>
              <a:t>flexible data architecture</a:t>
            </a:r>
          </a:p>
          <a:p>
            <a:r>
              <a:rPr lang="en-US" dirty="0" smtClean="0"/>
              <a:t>Based on .NET</a:t>
            </a:r>
          </a:p>
          <a:p>
            <a:pPr lvl="1"/>
            <a:r>
              <a:rPr lang="en-US" dirty="0" smtClean="0"/>
              <a:t>language agnostic</a:t>
            </a:r>
          </a:p>
          <a:p>
            <a:pPr lvl="1"/>
            <a:r>
              <a:rPr lang="en-US" dirty="0" smtClean="0"/>
              <a:t>allows any application style</a:t>
            </a:r>
          </a:p>
          <a:p>
            <a:pPr lvl="1"/>
            <a:r>
              <a:rPr lang="en-US" dirty="0" smtClean="0"/>
              <a:t>can use all the power and flexibility of .NET</a:t>
            </a:r>
          </a:p>
          <a:p>
            <a:r>
              <a:rPr lang="en-US" dirty="0" smtClean="0"/>
              <a:t>Sequences are the core concept in the framework</a:t>
            </a:r>
          </a:p>
          <a:p>
            <a:pPr lvl="1"/>
            <a:r>
              <a:rPr lang="en-US" dirty="0" smtClean="0"/>
              <a:t>contain sequence items [symbols]</a:t>
            </a:r>
          </a:p>
          <a:p>
            <a:pPr lvl="1"/>
            <a:r>
              <a:rPr lang="en-US" dirty="0" smtClean="0"/>
              <a:t>based on alphabets</a:t>
            </a:r>
          </a:p>
          <a:p>
            <a:pPr lvl="1"/>
            <a:r>
              <a:rPr lang="en-US" dirty="0" smtClean="0"/>
              <a:t>read/written using parsers/formatters</a:t>
            </a:r>
          </a:p>
          <a:p>
            <a:pPr lvl="1"/>
            <a:r>
              <a:rPr lang="en-US" dirty="0" smtClean="0"/>
              <a:t>passed as arguments and returned from algorithms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812536"/>
          </a:xfrm>
        </p:spPr>
        <p:txBody>
          <a:bodyPr/>
          <a:lstStyle/>
          <a:p>
            <a:pPr marL="411480" lvl="1" indent="0">
              <a:buNone/>
            </a:pPr>
            <a:r>
              <a:rPr lang="en-US" dirty="0"/>
              <a:t>Disclaimer: This document is provided "as-is". Information and views expressed in this document, including URL and other Internet Web site references, may change without notice. You bear the risk of using it. </a:t>
            </a:r>
          </a:p>
          <a:p>
            <a:pPr lvl="1"/>
            <a:endParaRPr lang="en-US" dirty="0" smtClean="0"/>
          </a:p>
          <a:p>
            <a:pPr marL="411480" lvl="1" indent="0">
              <a:buNone/>
            </a:pPr>
            <a:r>
              <a:rPr lang="en-US" dirty="0" smtClean="0"/>
              <a:t>This </a:t>
            </a:r>
            <a:r>
              <a:rPr lang="en-US" dirty="0"/>
              <a:t>document does not provide you with any legal rights to any intellectual property in any Microsoft product. You may copy and use this document for your internal, reference purposes. </a:t>
            </a:r>
          </a:p>
          <a:p>
            <a:pPr marL="411480" lvl="1" indent="0">
              <a:buNone/>
            </a:pPr>
            <a:endParaRPr lang="en-US" dirty="0" smtClean="0"/>
          </a:p>
          <a:p>
            <a:pPr marL="411480" lvl="1" indent="0">
              <a:buNone/>
            </a:pPr>
            <a:r>
              <a:rPr lang="en-US" smtClean="0"/>
              <a:t>© 2011 </a:t>
            </a:r>
            <a:r>
              <a:rPr lang="en-US" dirty="0"/>
              <a:t>Microsoft Corporation. All rights reserved.</a:t>
            </a:r>
          </a:p>
          <a:p>
            <a:pPr marL="411480" lvl="1" indent="0">
              <a:buNone/>
            </a:pPr>
            <a:endParaRPr lang="en-US" dirty="0" smtClean="0"/>
          </a:p>
          <a:p>
            <a:pPr marL="411480" lvl="1" indent="0">
              <a:buNone/>
            </a:pPr>
            <a:r>
              <a:rPr lang="en-US" dirty="0" smtClean="0"/>
              <a:t>Microsoft</a:t>
            </a:r>
            <a:r>
              <a:rPr lang="en-US" dirty="0"/>
              <a:t>, Visual Studio, and Windows are trademarks of the Microsoft group of companies. All other trademarks are property of their respective owners.</a:t>
            </a:r>
          </a:p>
          <a:p>
            <a:endParaRPr lang="en-US" dirty="0"/>
          </a:p>
        </p:txBody>
      </p:sp>
    </p:spTree>
    <p:extLst>
      <p:ext uri="{BB962C8B-B14F-4D97-AF65-F5344CB8AC3E}">
        <p14:creationId xmlns:p14="http://schemas.microsoft.com/office/powerpoint/2010/main" val="2945508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Bio Design Goals</a:t>
            </a:r>
            <a:endParaRPr lang="en-US" dirty="0"/>
          </a:p>
        </p:txBody>
      </p:sp>
      <p:sp>
        <p:nvSpPr>
          <p:cNvPr id="3" name="Content Placeholder 2"/>
          <p:cNvSpPr>
            <a:spLocks noGrp="1"/>
          </p:cNvSpPr>
          <p:nvPr>
            <p:ph idx="1"/>
          </p:nvPr>
        </p:nvSpPr>
        <p:spPr>
          <a:xfrm>
            <a:off x="457200" y="1578864"/>
            <a:ext cx="8229600" cy="4974336"/>
          </a:xfrm>
        </p:spPr>
        <p:txBody>
          <a:bodyPr/>
          <a:lstStyle/>
          <a:p>
            <a:r>
              <a:rPr lang="en-US" dirty="0" smtClean="0"/>
              <a:t>Extensibility was a primary goal</a:t>
            </a:r>
          </a:p>
          <a:p>
            <a:pPr lvl="1"/>
            <a:r>
              <a:rPr lang="en-US" dirty="0" smtClean="0"/>
              <a:t>core concepts mapped as interfaces and abstract classes</a:t>
            </a:r>
          </a:p>
          <a:p>
            <a:pPr lvl="1"/>
            <a:r>
              <a:rPr lang="en-US" dirty="0" smtClean="0"/>
              <a:t>can easily provide alternative implementations or add any missing features you need</a:t>
            </a:r>
          </a:p>
          <a:p>
            <a:r>
              <a:rPr lang="en-US" dirty="0" smtClean="0"/>
              <a:t>Language Neutral</a:t>
            </a:r>
          </a:p>
          <a:p>
            <a:pPr lvl="1"/>
            <a:r>
              <a:rPr lang="en-US" dirty="0" smtClean="0"/>
              <a:t>built on top of .NET – use any supported language (C++, F#, …)</a:t>
            </a:r>
          </a:p>
          <a:p>
            <a:pPr lvl="1"/>
            <a:r>
              <a:rPr lang="en-US" dirty="0" smtClean="0"/>
              <a:t>supports dynamic languages such as </a:t>
            </a:r>
            <a:r>
              <a:rPr lang="en-US" dirty="0" err="1" smtClean="0"/>
              <a:t>IronPython</a:t>
            </a:r>
            <a:endParaRPr lang="en-US" dirty="0" smtClean="0"/>
          </a:p>
          <a:p>
            <a:r>
              <a:rPr lang="en-US" dirty="0" smtClean="0"/>
              <a:t>Designed and implemented using best practices</a:t>
            </a:r>
          </a:p>
          <a:p>
            <a:pPr lvl="1"/>
            <a:r>
              <a:rPr lang="en-US" dirty="0" smtClean="0"/>
              <a:t>commented source code provided so nothing is a black box </a:t>
            </a:r>
          </a:p>
          <a:p>
            <a:pPr lvl="1"/>
            <a:r>
              <a:rPr lang="en-US" dirty="0" smtClean="0"/>
              <a:t>algorithms all cite publications</a:t>
            </a:r>
          </a:p>
          <a:p>
            <a:r>
              <a:rPr lang="en-US" dirty="0" smtClean="0"/>
              <a:t>Interoperability</a:t>
            </a:r>
          </a:p>
          <a:p>
            <a:pPr lvl="1"/>
            <a:r>
              <a:rPr lang="en-US" dirty="0" smtClean="0"/>
              <a:t>code can be run on several mainstream platforms</a:t>
            </a:r>
          </a:p>
          <a:p>
            <a:pPr lvl="1"/>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Bio vs. your application</a:t>
            </a:r>
            <a:endParaRPr lang="en-US" dirty="0"/>
          </a:p>
        </p:txBody>
      </p:sp>
      <p:sp>
        <p:nvSpPr>
          <p:cNvPr id="4" name="Content Placeholder 3"/>
          <p:cNvSpPr txBox="1">
            <a:spLocks noGrp="1"/>
          </p:cNvSpPr>
          <p:nvPr>
            <p:ph idx="1"/>
          </p:nvPr>
        </p:nvSpPr>
        <p:spPr>
          <a:xfrm>
            <a:off x="457200" y="1600200"/>
            <a:ext cx="8229600" cy="1092607"/>
          </a:xfrm>
          <a:prstGeom prst="rect">
            <a:avLst/>
          </a:prstGeom>
          <a:noFill/>
        </p:spPr>
        <p:txBody>
          <a:bodyPr wrap="square" rtlCol="0">
            <a:spAutoFit/>
          </a:bodyPr>
          <a:lstStyle/>
          <a:p>
            <a:r>
              <a:rPr lang="en-US" dirty="0" smtClean="0">
                <a:latin typeface="Arial" pitchFamily="34" charset="0"/>
                <a:cs typeface="Arial" pitchFamily="34" charset="0"/>
              </a:rPr>
              <a:t>.NET Bio is a set of tools used to </a:t>
            </a:r>
            <a:r>
              <a:rPr lang="en-US" i="1" dirty="0" smtClean="0">
                <a:latin typeface="Arial" pitchFamily="34" charset="0"/>
                <a:cs typeface="Arial" pitchFamily="34" charset="0"/>
              </a:rPr>
              <a:t>build</a:t>
            </a:r>
            <a:r>
              <a:rPr lang="en-US" dirty="0" smtClean="0">
                <a:latin typeface="Arial" pitchFamily="34" charset="0"/>
                <a:cs typeface="Arial" pitchFamily="34" charset="0"/>
              </a:rPr>
              <a:t> applications</a:t>
            </a:r>
          </a:p>
          <a:p>
            <a:pPr lvl="1"/>
            <a:r>
              <a:rPr lang="en-US" dirty="0" smtClean="0"/>
              <a:t>it does not provide any </a:t>
            </a:r>
            <a:r>
              <a:rPr lang="en-US" i="1" dirty="0" smtClean="0"/>
              <a:t>visualization</a:t>
            </a:r>
            <a:r>
              <a:rPr lang="en-US" dirty="0" smtClean="0"/>
              <a:t> of the data being managed</a:t>
            </a:r>
          </a:p>
          <a:p>
            <a:pPr lvl="1"/>
            <a:r>
              <a:rPr lang="en-US" dirty="0" smtClean="0">
                <a:latin typeface="Arial" pitchFamily="34" charset="0"/>
                <a:cs typeface="Arial" pitchFamily="34" charset="0"/>
              </a:rPr>
              <a:t>it provides the </a:t>
            </a:r>
            <a:r>
              <a:rPr lang="en-US" i="1" dirty="0" smtClean="0">
                <a:latin typeface="Arial" pitchFamily="34" charset="0"/>
                <a:cs typeface="Arial" pitchFamily="34" charset="0"/>
              </a:rPr>
              <a:t>basis</a:t>
            </a:r>
            <a:r>
              <a:rPr lang="en-US" dirty="0" smtClean="0">
                <a:latin typeface="Arial" pitchFamily="34" charset="0"/>
                <a:cs typeface="Arial" pitchFamily="34" charset="0"/>
              </a:rPr>
              <a:t> for visualizations to be built on top of</a:t>
            </a:r>
            <a:endParaRPr lang="en-US" dirty="0">
              <a:latin typeface="Arial" pitchFamily="34" charset="0"/>
              <a:cs typeface="Arial" pitchFamily="34" charset="0"/>
            </a:endParaRPr>
          </a:p>
        </p:txBody>
      </p:sp>
      <p:grpSp>
        <p:nvGrpSpPr>
          <p:cNvPr id="10" name="Group 9"/>
          <p:cNvGrpSpPr/>
          <p:nvPr/>
        </p:nvGrpSpPr>
        <p:grpSpPr>
          <a:xfrm>
            <a:off x="762000" y="3029712"/>
            <a:ext cx="7470648" cy="2532888"/>
            <a:chOff x="758952" y="3029712"/>
            <a:chExt cx="7470648" cy="2532888"/>
          </a:xfrm>
        </p:grpSpPr>
        <p:sp>
          <p:nvSpPr>
            <p:cNvPr id="5" name="Rectangle 4"/>
            <p:cNvSpPr/>
            <p:nvPr/>
          </p:nvSpPr>
          <p:spPr>
            <a:xfrm>
              <a:off x="762000" y="4724400"/>
              <a:ext cx="7467600" cy="838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smtClean="0">
                  <a:latin typeface="Arial" pitchFamily="34" charset="0"/>
                  <a:cs typeface="Arial" pitchFamily="34" charset="0"/>
                </a:rPr>
                <a:t>.NET Framework 4.0</a:t>
              </a:r>
              <a:endParaRPr lang="en-US" sz="2400" dirty="0">
                <a:latin typeface="Arial" pitchFamily="34" charset="0"/>
                <a:cs typeface="Arial" pitchFamily="34" charset="0"/>
              </a:endParaRPr>
            </a:p>
          </p:txBody>
        </p:sp>
        <p:sp>
          <p:nvSpPr>
            <p:cNvPr id="7" name="Rectangle 6"/>
            <p:cNvSpPr/>
            <p:nvPr/>
          </p:nvSpPr>
          <p:spPr>
            <a:xfrm>
              <a:off x="762000" y="3029712"/>
              <a:ext cx="7467600" cy="838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latin typeface="Arial" pitchFamily="34" charset="0"/>
                  <a:cs typeface="Arial" pitchFamily="34" charset="0"/>
                </a:rPr>
                <a:t>Your Application</a:t>
              </a:r>
              <a:endParaRPr lang="en-US" sz="2400" dirty="0">
                <a:latin typeface="Arial" pitchFamily="34" charset="0"/>
                <a:cs typeface="Arial" pitchFamily="34" charset="0"/>
              </a:endParaRPr>
            </a:p>
          </p:txBody>
        </p:sp>
        <p:sp>
          <p:nvSpPr>
            <p:cNvPr id="8" name="Rectangle 7"/>
            <p:cNvSpPr/>
            <p:nvPr/>
          </p:nvSpPr>
          <p:spPr>
            <a:xfrm>
              <a:off x="762000" y="3886200"/>
              <a:ext cx="4800600" cy="829056"/>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400" dirty="0">
                <a:latin typeface="Arial" pitchFamily="34" charset="0"/>
                <a:cs typeface="Arial" pitchFamily="34" charset="0"/>
              </a:endParaRPr>
            </a:p>
          </p:txBody>
        </p:sp>
        <p:sp>
          <p:nvSpPr>
            <p:cNvPr id="6" name="Rectangle 5"/>
            <p:cNvSpPr/>
            <p:nvPr/>
          </p:nvSpPr>
          <p:spPr>
            <a:xfrm>
              <a:off x="3429000" y="3883152"/>
              <a:ext cx="4800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Arial" pitchFamily="34" charset="0"/>
                  <a:cs typeface="Arial" pitchFamily="34" charset="0"/>
                </a:rPr>
                <a:t>.NET Bio</a:t>
              </a:r>
              <a:endParaRPr lang="en-US" sz="2400" dirty="0">
                <a:latin typeface="Arial" pitchFamily="34" charset="0"/>
                <a:cs typeface="Arial" pitchFamily="34" charset="0"/>
              </a:endParaRPr>
            </a:p>
          </p:txBody>
        </p:sp>
        <p:sp>
          <p:nvSpPr>
            <p:cNvPr id="9" name="Rectangle 8"/>
            <p:cNvSpPr/>
            <p:nvPr/>
          </p:nvSpPr>
          <p:spPr>
            <a:xfrm>
              <a:off x="758952" y="3657600"/>
              <a:ext cx="2660904" cy="829056"/>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400" dirty="0">
                <a:latin typeface="Arial" pitchFamily="34" charset="0"/>
                <a:cs typeface="Arial" pitchFamily="34" charset="0"/>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457200"/>
            <a:ext cx="8229600" cy="1066800"/>
          </a:xfrm>
        </p:spPr>
        <p:txBody>
          <a:bodyPr>
            <a:normAutofit fontScale="90000"/>
          </a:bodyPr>
          <a:lstStyle/>
          <a:p>
            <a:r>
              <a:rPr lang="en-US" dirty="0" smtClean="0"/>
              <a:t>Creating Applications with .NET Bio</a:t>
            </a:r>
            <a:endParaRPr lang="en-US" dirty="0"/>
          </a:p>
        </p:txBody>
      </p:sp>
      <p:sp>
        <p:nvSpPr>
          <p:cNvPr id="6" name="Content Placeholder 2"/>
          <p:cNvSpPr>
            <a:spLocks noGrp="1"/>
          </p:cNvSpPr>
          <p:nvPr>
            <p:ph idx="1"/>
          </p:nvPr>
        </p:nvSpPr>
        <p:spPr>
          <a:xfrm>
            <a:off x="457200" y="1600200"/>
            <a:ext cx="8229600" cy="990600"/>
          </a:xfrm>
        </p:spPr>
        <p:txBody>
          <a:bodyPr>
            <a:normAutofit/>
          </a:bodyPr>
          <a:lstStyle/>
          <a:p>
            <a:r>
              <a:rPr lang="en-US" dirty="0" smtClean="0"/>
              <a:t>.NET Bio allows you to work with your data however you need</a:t>
            </a:r>
          </a:p>
        </p:txBody>
      </p:sp>
      <p:graphicFrame>
        <p:nvGraphicFramePr>
          <p:cNvPr id="13" name="Diagram 12"/>
          <p:cNvGraphicFramePr/>
          <p:nvPr/>
        </p:nvGraphicFramePr>
        <p:xfrm>
          <a:off x="609600" y="2209800"/>
          <a:ext cx="82296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Box 13"/>
          <p:cNvSpPr txBox="1"/>
          <p:nvPr/>
        </p:nvSpPr>
        <p:spPr>
          <a:xfrm>
            <a:off x="3505200" y="4016514"/>
            <a:ext cx="2590800" cy="707886"/>
          </a:xfrm>
          <a:prstGeom prst="rect">
            <a:avLst/>
          </a:prstGeom>
          <a:noFill/>
        </p:spPr>
        <p:txBody>
          <a:bodyPr wrap="square" rtlCol="0">
            <a:spAutoFit/>
          </a:bodyPr>
          <a:lstStyle/>
          <a:p>
            <a:pPr algn="ctr"/>
            <a:r>
              <a:rPr lang="en-US" sz="2000" b="1" dirty="0" smtClean="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latin typeface="Arial" pitchFamily="34" charset="0"/>
                <a:cs typeface="Arial" pitchFamily="34" charset="0"/>
              </a:rPr>
              <a:t>Can be used in any application style</a:t>
            </a:r>
            <a:endParaRPr lang="en-US" sz="2000" b="1" dirty="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Deploying your applications</a:t>
            </a:r>
            <a:endParaRPr lang="en-US" dirty="0"/>
          </a:p>
        </p:txBody>
      </p:sp>
      <p:sp>
        <p:nvSpPr>
          <p:cNvPr id="3" name="Content Placeholder 2"/>
          <p:cNvSpPr>
            <a:spLocks noGrp="1"/>
          </p:cNvSpPr>
          <p:nvPr>
            <p:ph idx="1"/>
          </p:nvPr>
        </p:nvSpPr>
        <p:spPr>
          <a:xfrm>
            <a:off x="457200" y="1600200"/>
            <a:ext cx="8229600" cy="3276600"/>
          </a:xfrm>
        </p:spPr>
        <p:txBody>
          <a:bodyPr/>
          <a:lstStyle/>
          <a:p>
            <a:r>
              <a:rPr lang="en-US" dirty="0" smtClean="0"/>
              <a:t>Possible to target non-Windows platforms</a:t>
            </a:r>
            <a:r>
              <a:rPr lang="en-US" baseline="30000" dirty="0" smtClean="0"/>
              <a:t>[1]</a:t>
            </a:r>
          </a:p>
          <a:p>
            <a:pPr lvl="1"/>
            <a:r>
              <a:rPr lang="en-US" dirty="0" smtClean="0"/>
              <a:t>using Silverlight / Mono / Moonlight</a:t>
            </a:r>
          </a:p>
        </p:txBody>
      </p:sp>
      <p:grpSp>
        <p:nvGrpSpPr>
          <p:cNvPr id="14" name="Group 13"/>
          <p:cNvGrpSpPr/>
          <p:nvPr/>
        </p:nvGrpSpPr>
        <p:grpSpPr>
          <a:xfrm>
            <a:off x="433516" y="2630977"/>
            <a:ext cx="8024684" cy="3769823"/>
            <a:chOff x="509716" y="2895600"/>
            <a:chExt cx="8024684" cy="3769823"/>
          </a:xfrm>
        </p:grpSpPr>
        <p:sp>
          <p:nvSpPr>
            <p:cNvPr id="12" name="Rounded Rectangle 11"/>
            <p:cNvSpPr/>
            <p:nvPr/>
          </p:nvSpPr>
          <p:spPr>
            <a:xfrm>
              <a:off x="2262316" y="2895600"/>
              <a:ext cx="3657600" cy="3733800"/>
            </a:xfrm>
            <a:prstGeom prst="roundRect">
              <a:avLst/>
            </a:prstGeom>
            <a:solidFill>
              <a:schemeClr val="bg1"/>
            </a:solid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http://dev.juokaz.com/wp-content/uploads/2009/04/microsoft_silverlight_c.jpg"/>
            <p:cNvPicPr>
              <a:picLocks noChangeAspect="1" noChangeArrowheads="1"/>
            </p:cNvPicPr>
            <p:nvPr/>
          </p:nvPicPr>
          <p:blipFill>
            <a:blip r:embed="rId3" cstate="print"/>
            <a:srcRect/>
            <a:stretch>
              <a:fillRect/>
            </a:stretch>
          </p:blipFill>
          <p:spPr bwMode="auto">
            <a:xfrm>
              <a:off x="2590800" y="4684223"/>
              <a:ext cx="1295400" cy="1443446"/>
            </a:xfrm>
            <a:prstGeom prst="rect">
              <a:avLst/>
            </a:prstGeom>
            <a:noFill/>
          </p:spPr>
        </p:pic>
        <p:pic>
          <p:nvPicPr>
            <p:cNvPr id="11" name="Picture 5" descr="http://www.aqlanza.com/images/Microsoft.png"/>
            <p:cNvPicPr>
              <a:picLocks noChangeAspect="1" noChangeArrowheads="1"/>
            </p:cNvPicPr>
            <p:nvPr/>
          </p:nvPicPr>
          <p:blipFill>
            <a:blip r:embed="rId4" cstate="print"/>
            <a:srcRect/>
            <a:stretch>
              <a:fillRect/>
            </a:stretch>
          </p:blipFill>
          <p:spPr bwMode="auto">
            <a:xfrm>
              <a:off x="3024316" y="3124200"/>
              <a:ext cx="1905000" cy="1222694"/>
            </a:xfrm>
            <a:prstGeom prst="rect">
              <a:avLst/>
            </a:prstGeom>
            <a:noFill/>
          </p:spPr>
        </p:pic>
        <p:pic>
          <p:nvPicPr>
            <p:cNvPr id="92171" name="Picture 11"/>
            <p:cNvPicPr>
              <a:picLocks noChangeAspect="1" noChangeArrowheads="1"/>
            </p:cNvPicPr>
            <p:nvPr/>
          </p:nvPicPr>
          <p:blipFill>
            <a:blip r:embed="rId5" cstate="print"/>
            <a:srcRect/>
            <a:stretch>
              <a:fillRect/>
            </a:stretch>
          </p:blipFill>
          <p:spPr bwMode="auto">
            <a:xfrm>
              <a:off x="4371975" y="4760423"/>
              <a:ext cx="1190625" cy="1400175"/>
            </a:xfrm>
            <a:prstGeom prst="rect">
              <a:avLst/>
            </a:prstGeom>
            <a:noFill/>
            <a:ln w="9525">
              <a:noFill/>
              <a:miter lim="800000"/>
              <a:headEnd/>
              <a:tailEnd/>
            </a:ln>
          </p:spPr>
        </p:pic>
        <p:pic>
          <p:nvPicPr>
            <p:cNvPr id="15" name="Picture 7" descr="http://bloggism.net/wp-content/uploads/2006/10/MAC-OSX-Leopard.gif"/>
            <p:cNvPicPr>
              <a:picLocks noChangeAspect="1" noChangeArrowheads="1"/>
            </p:cNvPicPr>
            <p:nvPr/>
          </p:nvPicPr>
          <p:blipFill>
            <a:blip r:embed="rId6" cstate="print"/>
            <a:srcRect/>
            <a:stretch>
              <a:fillRect/>
            </a:stretch>
          </p:blipFill>
          <p:spPr bwMode="auto">
            <a:xfrm>
              <a:off x="6758116" y="2895600"/>
              <a:ext cx="1776284" cy="1752600"/>
            </a:xfrm>
            <a:prstGeom prst="rect">
              <a:avLst/>
            </a:prstGeom>
            <a:noFill/>
          </p:spPr>
        </p:pic>
        <p:pic>
          <p:nvPicPr>
            <p:cNvPr id="16" name="Picture 9" descr="http://www.virginia.edu/uvaprint/images/windows_logo.jpg"/>
            <p:cNvPicPr>
              <a:picLocks noChangeAspect="1" noChangeArrowheads="1"/>
            </p:cNvPicPr>
            <p:nvPr/>
          </p:nvPicPr>
          <p:blipFill>
            <a:blip r:embed="rId7" cstate="print"/>
            <a:srcRect/>
            <a:stretch>
              <a:fillRect/>
            </a:stretch>
          </p:blipFill>
          <p:spPr bwMode="auto">
            <a:xfrm>
              <a:off x="509716" y="4038600"/>
              <a:ext cx="1463634" cy="1295400"/>
            </a:xfrm>
            <a:prstGeom prst="rect">
              <a:avLst/>
            </a:prstGeom>
            <a:noFill/>
          </p:spPr>
        </p:pic>
        <p:pic>
          <p:nvPicPr>
            <p:cNvPr id="92173" name="Picture 13"/>
            <p:cNvPicPr>
              <a:picLocks noChangeAspect="1" noChangeArrowheads="1"/>
            </p:cNvPicPr>
            <p:nvPr/>
          </p:nvPicPr>
          <p:blipFill>
            <a:blip r:embed="rId8" cstate="print"/>
            <a:srcRect/>
            <a:stretch>
              <a:fillRect/>
            </a:stretch>
          </p:blipFill>
          <p:spPr bwMode="auto">
            <a:xfrm>
              <a:off x="6986716" y="4876800"/>
              <a:ext cx="1446681" cy="1788623"/>
            </a:xfrm>
            <a:prstGeom prst="rect">
              <a:avLst/>
            </a:prstGeom>
            <a:noFill/>
            <a:ln w="9525">
              <a:noFill/>
              <a:miter lim="800000"/>
              <a:headEnd/>
              <a:tailEnd/>
            </a:ln>
          </p:spPr>
        </p:pic>
        <p:cxnSp>
          <p:nvCxnSpPr>
            <p:cNvPr id="19" name="Straight Connector 18"/>
            <p:cNvCxnSpPr/>
            <p:nvPr/>
          </p:nvCxnSpPr>
          <p:spPr>
            <a:xfrm rot="10800000">
              <a:off x="1881316" y="4800600"/>
              <a:ext cx="381000" cy="0"/>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2173" idx="1"/>
            </p:cNvCxnSpPr>
            <p:nvPr/>
          </p:nvCxnSpPr>
          <p:spPr>
            <a:xfrm rot="10800000" flipV="1">
              <a:off x="5915434" y="5771111"/>
              <a:ext cx="1071282" cy="2159"/>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5" idx="1"/>
            </p:cNvCxnSpPr>
            <p:nvPr/>
          </p:nvCxnSpPr>
          <p:spPr>
            <a:xfrm rot="10800000" flipV="1">
              <a:off x="5933364" y="3771899"/>
              <a:ext cx="824753" cy="2241"/>
            </a:xfrm>
            <a:prstGeom prst="line">
              <a:avLst/>
            </a:prstGeom>
            <a:ln w="762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Namespaces</a:t>
            </a:r>
            <a:endParaRPr lang="en-US" dirty="0"/>
          </a:p>
        </p:txBody>
      </p:sp>
      <p:graphicFrame>
        <p:nvGraphicFramePr>
          <p:cNvPr id="7" name="Diagram 6"/>
          <p:cNvGraphicFramePr/>
          <p:nvPr>
            <p:extLst>
              <p:ext uri="{D42A27DB-BD31-4B8C-83A1-F6EECF244321}">
                <p14:modId xmlns:p14="http://schemas.microsoft.com/office/powerpoint/2010/main" val="2507548020"/>
              </p:ext>
            </p:extLst>
          </p:nvPr>
        </p:nvGraphicFramePr>
        <p:xfrm>
          <a:off x="152400" y="1397000"/>
          <a:ext cx="8839200" cy="508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6780" y="2524125"/>
            <a:ext cx="2257425"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.NET Bio Core Types</a:t>
            </a:r>
            <a:endParaRPr lang="en-US" dirty="0"/>
          </a:p>
        </p:txBody>
      </p:sp>
      <p:sp>
        <p:nvSpPr>
          <p:cNvPr id="3" name="Content Placeholder 2"/>
          <p:cNvSpPr>
            <a:spLocks noGrp="1"/>
          </p:cNvSpPr>
          <p:nvPr>
            <p:ph idx="1"/>
          </p:nvPr>
        </p:nvSpPr>
        <p:spPr>
          <a:xfrm>
            <a:off x="457200" y="1600200"/>
            <a:ext cx="8229600" cy="533400"/>
          </a:xfrm>
        </p:spPr>
        <p:txBody>
          <a:bodyPr/>
          <a:lstStyle/>
          <a:p>
            <a:r>
              <a:rPr lang="en-US" dirty="0" smtClean="0">
                <a:solidFill>
                  <a:srgbClr val="0070C0"/>
                </a:solidFill>
                <a:latin typeface="Consolas" pitchFamily="49" charset="0"/>
                <a:cs typeface="Consolas" pitchFamily="49" charset="0"/>
              </a:rPr>
              <a:t>Bio </a:t>
            </a:r>
            <a:r>
              <a:rPr lang="en-US" dirty="0" smtClean="0"/>
              <a:t>namespace holds core types and base interfaces</a:t>
            </a: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0075" y="2667000"/>
            <a:ext cx="2295525"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le 6"/>
          <p:cNvSpPr/>
          <p:nvPr/>
        </p:nvSpPr>
        <p:spPr>
          <a:xfrm>
            <a:off x="1981200" y="2209800"/>
            <a:ext cx="4572000" cy="4191000"/>
          </a:xfrm>
          <a:prstGeom prst="roundRect">
            <a:avLst/>
          </a:prstGeom>
          <a:noFill/>
          <a:ln w="38100"/>
          <a:effectLst>
            <a:reflection blurRad="6350" stA="50000" endA="300" endPos="90000" dir="5400000" sy="-100000" algn="bl" rotWithShape="0"/>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3725</TotalTime>
  <Words>2453</Words>
  <Application>Microsoft Macintosh PowerPoint</Application>
  <PresentationFormat>On-screen Show (4:3)</PresentationFormat>
  <Paragraphs>389</Paragraphs>
  <Slides>34</Slides>
  <Notes>14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Urban</vt:lpstr>
      <vt:lpstr>Building your own applications using .NET Bio</vt:lpstr>
      <vt:lpstr>PowerPoint Presentation</vt:lpstr>
      <vt:lpstr>Agenda</vt:lpstr>
      <vt:lpstr>.NET Bio Design Goals</vt:lpstr>
      <vt:lpstr>.NET Bio vs. your application</vt:lpstr>
      <vt:lpstr>Creating Applications with .NET Bio</vt:lpstr>
      <vt:lpstr>Deploying your applications</vt:lpstr>
      <vt:lpstr>Architecture: Namespaces</vt:lpstr>
      <vt:lpstr>.NET Bio Core Types</vt:lpstr>
      <vt:lpstr>Alphabets</vt:lpstr>
      <vt:lpstr>Alphabet details</vt:lpstr>
      <vt:lpstr>Alphabet elements</vt:lpstr>
      <vt:lpstr>Representing Sequences</vt:lpstr>
      <vt:lpstr>Sequence Implementations</vt:lpstr>
      <vt:lpstr>Creating new sequences</vt:lpstr>
      <vt:lpstr>Reading and writing sequences</vt:lpstr>
      <vt:lpstr>Loading sequences with parsers</vt:lpstr>
      <vt:lpstr>Loading data from specific formats</vt:lpstr>
      <vt:lpstr>Handling multiple file formats</vt:lpstr>
      <vt:lpstr>Saving sequences back to files</vt:lpstr>
      <vt:lpstr>Saving a sequence</vt:lpstr>
      <vt:lpstr>Saving a sequence</vt:lpstr>
      <vt:lpstr>Running algorithms on Sequences</vt:lpstr>
      <vt:lpstr>Using the algorithm classes</vt:lpstr>
      <vt:lpstr>Using .NET Bio in your applications</vt:lpstr>
      <vt:lpstr>.NET Bio Starter Project  [Step 1]</vt:lpstr>
      <vt:lpstr>.NET Bio Starter Project  [Step 2]</vt:lpstr>
      <vt:lpstr>.NET Bio Starter Project [Step 3]</vt:lpstr>
      <vt:lpstr>Contributing back to .NET Bio</vt:lpstr>
      <vt:lpstr>Examining the Source Code</vt:lpstr>
      <vt:lpstr>Unit Testing</vt:lpstr>
      <vt:lpstr>Writing your own unit tests</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Intro to VS2010 and C#</dc:title>
  <dc:subject>Microsoft Biology Foundation Training</dc:subject>
  <dc:creator>Mark Smith</dc:creator>
  <cp:lastModifiedBy>Mark Smith</cp:lastModifiedBy>
  <cp:revision>522</cp:revision>
  <dcterms:created xsi:type="dcterms:W3CDTF">2010-03-12T15:40:37Z</dcterms:created>
  <dcterms:modified xsi:type="dcterms:W3CDTF">2011-10-23T15:38:41Z</dcterms:modified>
</cp:coreProperties>
</file>