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56" r:id="rId2"/>
    <p:sldId id="389" r:id="rId3"/>
    <p:sldId id="292" r:id="rId4"/>
    <p:sldId id="356" r:id="rId5"/>
    <p:sldId id="383" r:id="rId6"/>
    <p:sldId id="357" r:id="rId7"/>
    <p:sldId id="358" r:id="rId8"/>
    <p:sldId id="378" r:id="rId9"/>
    <p:sldId id="382" r:id="rId10"/>
    <p:sldId id="391" r:id="rId11"/>
    <p:sldId id="379" r:id="rId12"/>
    <p:sldId id="381" r:id="rId13"/>
    <p:sldId id="366" r:id="rId14"/>
    <p:sldId id="392" r:id="rId15"/>
    <p:sldId id="393" r:id="rId16"/>
    <p:sldId id="360" r:id="rId17"/>
    <p:sldId id="362" r:id="rId18"/>
    <p:sldId id="377" r:id="rId19"/>
    <p:sldId id="388" r:id="rId20"/>
    <p:sldId id="369" r:id="rId21"/>
    <p:sldId id="320" r:id="rId22"/>
    <p:sldId id="3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82C555-6D31-4404-93CB-115F0CEF753B}">
          <p14:sldIdLst>
            <p14:sldId id="256"/>
            <p14:sldId id="389"/>
            <p14:sldId id="292"/>
            <p14:sldId id="356"/>
            <p14:sldId id="383"/>
            <p14:sldId id="357"/>
            <p14:sldId id="358"/>
            <p14:sldId id="378"/>
            <p14:sldId id="382"/>
            <p14:sldId id="391"/>
            <p14:sldId id="379"/>
            <p14:sldId id="381"/>
            <p14:sldId id="366"/>
            <p14:sldId id="392"/>
            <p14:sldId id="393"/>
            <p14:sldId id="360"/>
            <p14:sldId id="362"/>
            <p14:sldId id="377"/>
            <p14:sldId id="388"/>
            <p14:sldId id="369"/>
            <p14:sldId id="320"/>
            <p14:sldId id="39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3" clrIdx="0"/>
  <p:cmAuthor id="1" name="Michael Zyskowski" initials="MZ"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33" autoAdjust="0"/>
  </p:normalViewPr>
  <p:slideViewPr>
    <p:cSldViewPr>
      <p:cViewPr varScale="1">
        <p:scale>
          <a:sx n="70" d="100"/>
          <a:sy n="70" d="100"/>
        </p:scale>
        <p:origin x="-2208" y="-112"/>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10/23/11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046034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10/23/11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46243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5</a:t>
            </a:fld>
            <a:endParaRPr lang="en-US"/>
          </a:p>
        </p:txBody>
      </p:sp>
    </p:spTree>
    <p:extLst>
      <p:ext uri="{BB962C8B-B14F-4D97-AF65-F5344CB8AC3E}">
        <p14:creationId xmlns:p14="http://schemas.microsoft.com/office/powerpoint/2010/main" val="2766732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Parse</a:t>
            </a:r>
            <a:r>
              <a:rPr lang="en-US" dirty="0" smtClean="0"/>
              <a:t> reads all sequences in the specified file and returns an </a:t>
            </a:r>
            <a:r>
              <a:rPr lang="en-US" b="1" dirty="0" err="1" smtClean="0"/>
              <a:t>IEnumerable</a:t>
            </a:r>
            <a:r>
              <a:rPr lang="en-US" b="1" dirty="0" smtClean="0"/>
              <a:t>&lt;</a:t>
            </a:r>
            <a:r>
              <a:rPr lang="en-US" b="1" dirty="0" err="1" smtClean="0"/>
              <a:t>ISequence</a:t>
            </a:r>
            <a:r>
              <a:rPr lang="en-US" b="1" dirty="0" smtClean="0"/>
              <a:t>&gt;</a:t>
            </a:r>
            <a:r>
              <a:rPr lang="en-US" dirty="0" smtClean="0"/>
              <a:t>.</a:t>
            </a:r>
            <a:r>
              <a:rPr lang="en-US" baseline="0" dirty="0" smtClean="0"/>
              <a:t>  Under the covers, most of the parsers read each element as you request them – so if you only request the first sequence, it will only read the first part of the file.</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6</a:t>
            </a:fld>
            <a:endParaRPr lang="en-US"/>
          </a:p>
        </p:txBody>
      </p:sp>
    </p:spTree>
    <p:extLst>
      <p:ext uri="{BB962C8B-B14F-4D97-AF65-F5344CB8AC3E}">
        <p14:creationId xmlns:p14="http://schemas.microsoft.com/office/powerpoint/2010/main" val="193633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8</a:t>
            </a:fld>
            <a:endParaRPr lang="en-US"/>
          </a:p>
        </p:txBody>
      </p:sp>
    </p:spTree>
    <p:extLst>
      <p:ext uri="{BB962C8B-B14F-4D97-AF65-F5344CB8AC3E}">
        <p14:creationId xmlns:p14="http://schemas.microsoft.com/office/powerpoint/2010/main" val="509890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All the data associated with the sequence (items + metadata + basic sequence info) is copied to new sequence</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13</a:t>
            </a:fld>
            <a:endParaRPr lang="en-US"/>
          </a:p>
        </p:txBody>
      </p:sp>
    </p:spTree>
    <p:extLst>
      <p:ext uri="{BB962C8B-B14F-4D97-AF65-F5344CB8AC3E}">
        <p14:creationId xmlns:p14="http://schemas.microsoft.com/office/powerpoint/2010/main" val="32280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10/23/11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10/23/11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research.microsoft.com/bio" TargetMode="External"/><Relationship Id="rId1" Type="http://schemas.openxmlformats.org/officeDocument/2006/relationships/slideLayout" Target="../slideLayouts/slideLayout2.xml"/><Relationship Id="rId2" Type="http://schemas.openxmlformats.org/officeDocument/2006/relationships/hyperlink" Target="http://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Sequences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Efficient Transformations</a:t>
            </a:r>
            <a:endParaRPr lang="en-US" dirty="0"/>
          </a:p>
        </p:txBody>
      </p:sp>
      <p:sp>
        <p:nvSpPr>
          <p:cNvPr id="3" name="Content Placeholder 2"/>
          <p:cNvSpPr>
            <a:spLocks noGrp="1"/>
          </p:cNvSpPr>
          <p:nvPr>
            <p:ph idx="1"/>
          </p:nvPr>
        </p:nvSpPr>
        <p:spPr>
          <a:xfrm>
            <a:off x="457200" y="1600200"/>
            <a:ext cx="8229600" cy="2057400"/>
          </a:xfrm>
        </p:spPr>
        <p:txBody>
          <a:bodyPr/>
          <a:lstStyle/>
          <a:p>
            <a:r>
              <a:rPr lang="en-US" dirty="0" err="1" smtClean="0"/>
              <a:t>DerivedSequence</a:t>
            </a:r>
            <a:r>
              <a:rPr lang="en-US" dirty="0" smtClean="0"/>
              <a:t> provides wrapper over </a:t>
            </a:r>
            <a:r>
              <a:rPr lang="en-US" dirty="0" err="1" smtClean="0"/>
              <a:t>ISequence</a:t>
            </a:r>
            <a:endParaRPr lang="en-US" dirty="0" smtClean="0"/>
          </a:p>
          <a:p>
            <a:pPr lvl="1"/>
            <a:r>
              <a:rPr lang="en-US" dirty="0" smtClean="0"/>
              <a:t>takes an existing </a:t>
            </a:r>
            <a:r>
              <a:rPr lang="en-US" b="1" dirty="0" err="1" smtClean="0">
                <a:latin typeface="Consolas" pitchFamily="49" charset="0"/>
                <a:cs typeface="Consolas" pitchFamily="49" charset="0"/>
              </a:rPr>
              <a:t>ISequence</a:t>
            </a:r>
            <a:r>
              <a:rPr lang="en-US" dirty="0" smtClean="0"/>
              <a:t> as input</a:t>
            </a:r>
          </a:p>
          <a:p>
            <a:pPr lvl="1"/>
            <a:r>
              <a:rPr lang="en-US" dirty="0" smtClean="0"/>
              <a:t>implements </a:t>
            </a:r>
            <a:r>
              <a:rPr lang="en-US" b="1" dirty="0" err="1" smtClean="0">
                <a:latin typeface="Consolas" pitchFamily="49" charset="0"/>
                <a:cs typeface="Consolas" pitchFamily="49" charset="0"/>
              </a:rPr>
              <a:t>ISequence</a:t>
            </a:r>
            <a:r>
              <a:rPr lang="en-US" dirty="0" smtClean="0"/>
              <a:t> itself</a:t>
            </a:r>
          </a:p>
          <a:p>
            <a:pPr lvl="1"/>
            <a:r>
              <a:rPr lang="en-US" dirty="0" smtClean="0"/>
              <a:t>performs </a:t>
            </a:r>
            <a:r>
              <a:rPr lang="en-US" u="sng" dirty="0" smtClean="0"/>
              <a:t>in-place</a:t>
            </a:r>
            <a:r>
              <a:rPr lang="en-US" dirty="0" smtClean="0"/>
              <a:t> reverse + complement transformations</a:t>
            </a:r>
          </a:p>
          <a:p>
            <a:pPr lvl="1"/>
            <a:r>
              <a:rPr lang="en-US" dirty="0" smtClean="0"/>
              <a:t>better memory utilization but slower retrieval of data</a:t>
            </a:r>
          </a:p>
          <a:p>
            <a:pPr lvl="1"/>
            <a:endParaRPr lang="en-US" dirty="0"/>
          </a:p>
        </p:txBody>
      </p:sp>
      <p:sp>
        <p:nvSpPr>
          <p:cNvPr id="4" name="TextBox 3"/>
          <p:cNvSpPr txBox="1"/>
          <p:nvPr/>
        </p:nvSpPr>
        <p:spPr>
          <a:xfrm>
            <a:off x="304800" y="4800600"/>
            <a:ext cx="84582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a:latin typeface="Consolas" pitchFamily="49" charset="0"/>
                <a:cs typeface="Consolas" pitchFamily="49" charset="0"/>
              </a:rPr>
              <a:t> sequence = new Sequence(</a:t>
            </a:r>
            <a:r>
              <a:rPr lang="en-US" dirty="0" err="1">
                <a:latin typeface="Consolas" pitchFamily="49" charset="0"/>
                <a:cs typeface="Consolas" pitchFamily="49" charset="0"/>
              </a:rPr>
              <a:t>Alphabets.DNA</a:t>
            </a:r>
            <a:r>
              <a:rPr lang="en-US" dirty="0">
                <a:latin typeface="Consolas" pitchFamily="49" charset="0"/>
                <a:cs typeface="Consolas" pitchFamily="49" charset="0"/>
              </a:rPr>
              <a:t>, </a:t>
            </a:r>
            <a:r>
              <a:rPr lang="en-US" dirty="0" smtClean="0">
                <a:latin typeface="Consolas" pitchFamily="49" charset="0"/>
                <a:cs typeface="Consolas" pitchFamily="49" charset="0"/>
              </a:rPr>
              <a:t>"AA-CC-GG-TT");</a:t>
            </a: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derived</a:t>
            </a:r>
            <a:r>
              <a:rPr lang="en-US" dirty="0">
                <a:latin typeface="Consolas" pitchFamily="49" charset="0"/>
                <a:cs typeface="Consolas" pitchFamily="49" charset="0"/>
              </a:rPr>
              <a:t> = </a:t>
            </a:r>
            <a:r>
              <a:rPr lang="en-US" dirty="0">
                <a:solidFill>
                  <a:srgbClr val="0070C0"/>
                </a:solidFill>
                <a:latin typeface="Consolas" pitchFamily="49" charset="0"/>
                <a:cs typeface="Consolas" pitchFamily="49" charset="0"/>
              </a:rPr>
              <a:t>new </a:t>
            </a:r>
            <a:r>
              <a:rPr lang="en-US" dirty="0" err="1">
                <a:solidFill>
                  <a:srgbClr val="0070C0"/>
                </a:solidFill>
                <a:latin typeface="Consolas" pitchFamily="49" charset="0"/>
                <a:cs typeface="Consolas" pitchFamily="49" charset="0"/>
              </a:rPr>
              <a:t>DerivedSequence</a:t>
            </a:r>
            <a:r>
              <a:rPr lang="en-US" dirty="0">
                <a:solidFill>
                  <a:srgbClr val="0070C0"/>
                </a:solidFill>
                <a:latin typeface="Consolas" pitchFamily="49" charset="0"/>
                <a:cs typeface="Consolas" pitchFamily="49" charset="0"/>
              </a:rPr>
              <a:t>(sequence, true, </a:t>
            </a:r>
            <a:r>
              <a:rPr lang="en-US" dirty="0" smtClean="0">
                <a:solidFill>
                  <a:srgbClr val="0070C0"/>
                </a:solidFill>
                <a:latin typeface="Consolas" pitchFamily="49" charset="0"/>
                <a:cs typeface="Consolas" pitchFamily="49" charset="0"/>
              </a:rPr>
              <a:t>false);</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foreach</a:t>
            </a:r>
            <a:r>
              <a:rPr lang="en-US" dirty="0">
                <a:latin typeface="Consolas" pitchFamily="49" charset="0"/>
                <a:cs typeface="Consolas" pitchFamily="49" charset="0"/>
              </a:rPr>
              <a:t> (byte value in </a:t>
            </a:r>
            <a:r>
              <a:rPr lang="en-US" dirty="0" smtClean="0">
                <a:latin typeface="Consolas" pitchFamily="49" charset="0"/>
                <a:cs typeface="Consolas" pitchFamily="49" charset="0"/>
              </a:rPr>
              <a:t>derived)</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Console.Write</a:t>
            </a:r>
            <a:r>
              <a:rPr lang="en-US" dirty="0">
                <a:latin typeface="Consolas" pitchFamily="49" charset="0"/>
                <a:cs typeface="Consolas" pitchFamily="49" charset="0"/>
              </a:rPr>
              <a:t>((char)value); </a:t>
            </a:r>
            <a:endParaRPr lang="en-US" dirty="0" smtClean="0">
              <a:latin typeface="Consolas" pitchFamily="49" charset="0"/>
              <a:cs typeface="Consolas" pitchFamily="49" charset="0"/>
            </a:endParaRPr>
          </a:p>
        </p:txBody>
      </p:sp>
      <p:sp>
        <p:nvSpPr>
          <p:cNvPr id="6" name="Rectangle 5"/>
          <p:cNvSpPr/>
          <p:nvPr/>
        </p:nvSpPr>
        <p:spPr>
          <a:xfrm>
            <a:off x="289560" y="3724870"/>
            <a:ext cx="8458200" cy="923330"/>
          </a:xfrm>
          <a:prstGeom prst="rect">
            <a:avLst/>
          </a:prstGeom>
          <a:solidFill>
            <a:schemeClr val="bg2"/>
          </a:solidFill>
          <a:ln>
            <a:solidFill>
              <a:schemeClr val="tx1"/>
            </a:solidFill>
            <a:prstDash val="sysDash"/>
          </a:ln>
          <a:effectLst>
            <a:outerShdw blurRad="51500" dist="25400" dir="5400000" rotWithShape="0">
              <a:srgbClr val="000000">
                <a:alpha val="40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pitchFamily="49" charset="0"/>
                <a:cs typeface="Consolas" pitchFamily="49" charset="0"/>
              </a:rPr>
              <a:t>public </a:t>
            </a:r>
            <a:r>
              <a:rPr lang="en-US" dirty="0" err="1">
                <a:latin typeface="Consolas" pitchFamily="49" charset="0"/>
                <a:cs typeface="Consolas" pitchFamily="49" charset="0"/>
              </a:rPr>
              <a:t>DerivedSequence</a:t>
            </a:r>
            <a:r>
              <a:rPr lang="en-US" dirty="0">
                <a:latin typeface="Consolas" pitchFamily="49" charset="0"/>
                <a:cs typeface="Consolas" pitchFamily="49" charset="0"/>
              </a:rPr>
              <a:t>(</a:t>
            </a:r>
            <a:r>
              <a:rPr lang="en-US" dirty="0" err="1">
                <a:latin typeface="Consolas" pitchFamily="49" charset="0"/>
                <a:cs typeface="Consolas" pitchFamily="49" charset="0"/>
              </a:rPr>
              <a:t>ISequence</a:t>
            </a:r>
            <a:r>
              <a:rPr lang="en-US" dirty="0">
                <a:latin typeface="Consolas" pitchFamily="49" charset="0"/>
                <a:cs typeface="Consolas" pitchFamily="49" charset="0"/>
              </a:rPr>
              <a:t> sequence,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a:latin typeface="Consolas" pitchFamily="49" charset="0"/>
                <a:cs typeface="Consolas" pitchFamily="49" charset="0"/>
              </a:rPr>
              <a:t>reverseSequence</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a:latin typeface="Consolas" pitchFamily="49" charset="0"/>
                <a:cs typeface="Consolas" pitchFamily="49" charset="0"/>
              </a:rPr>
              <a:t>complementSequence</a:t>
            </a:r>
            <a:r>
              <a:rPr lang="en-US" dirty="0">
                <a:latin typeface="Consolas" pitchFamily="49" charset="0"/>
                <a:cs typeface="Consolas" pitchFamily="49" charset="0"/>
              </a:rPr>
              <a:t>);</a:t>
            </a:r>
            <a:endParaRPr lang="en-US" dirty="0" smtClean="0">
              <a:latin typeface="Consolas" pitchFamily="49" charset="0"/>
              <a:cs typeface="Consolas" pitchFamily="49" charset="0"/>
            </a:endParaRPr>
          </a:p>
        </p:txBody>
      </p:sp>
      <p:sp>
        <p:nvSpPr>
          <p:cNvPr id="7" name="Rectangle 6"/>
          <p:cNvSpPr/>
          <p:nvPr/>
        </p:nvSpPr>
        <p:spPr>
          <a:xfrm>
            <a:off x="6781800" y="6093262"/>
            <a:ext cx="16690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smtClean="0"/>
              <a:t>TT-GG-CC-AA</a:t>
            </a:r>
            <a:endParaRPr lang="en-US" dirty="0"/>
          </a:p>
        </p:txBody>
      </p:sp>
    </p:spTree>
    <p:extLst>
      <p:ext uri="{BB962C8B-B14F-4D97-AF65-F5344CB8AC3E}">
        <p14:creationId xmlns:p14="http://schemas.microsoft.com/office/powerpoint/2010/main" val="219955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items within sequences</a:t>
            </a:r>
            <a:endParaRPr lang="en-US" dirty="0"/>
          </a:p>
        </p:txBody>
      </p:sp>
      <p:sp>
        <p:nvSpPr>
          <p:cNvPr id="3" name="Content Placeholder 2"/>
          <p:cNvSpPr>
            <a:spLocks noGrp="1"/>
          </p:cNvSpPr>
          <p:nvPr>
            <p:ph idx="1"/>
          </p:nvPr>
        </p:nvSpPr>
        <p:spPr>
          <a:xfrm>
            <a:off x="457200" y="1600200"/>
            <a:ext cx="8458200" cy="2362200"/>
          </a:xfrm>
        </p:spPr>
        <p:txBody>
          <a:bodyPr>
            <a:normAutofit/>
          </a:bodyPr>
          <a:lstStyle/>
          <a:p>
            <a:r>
              <a:rPr lang="en-US" dirty="0" err="1" smtClean="0">
                <a:latin typeface="Consolas" pitchFamily="49" charset="0"/>
                <a:cs typeface="Consolas" pitchFamily="49" charset="0"/>
              </a:rPr>
              <a:t>ISequence</a:t>
            </a:r>
            <a:r>
              <a:rPr lang="en-US" dirty="0" smtClean="0"/>
              <a:t> supports LINQ based searching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&lt;byte&gt;</a:t>
            </a:r>
            <a:r>
              <a:rPr lang="en-US" dirty="0" smtClean="0"/>
              <a:t>)</a:t>
            </a:r>
            <a:endParaRPr lang="en-US" dirty="0" smtClean="0">
              <a:latin typeface="Consolas" pitchFamily="49" charset="0"/>
              <a:cs typeface="Consolas" pitchFamily="49" charset="0"/>
            </a:endParaRPr>
          </a:p>
          <a:p>
            <a:pPr lvl="1"/>
            <a:r>
              <a:rPr lang="en-US" b="1" dirty="0" smtClean="0">
                <a:latin typeface="Consolas" pitchFamily="49" charset="0"/>
                <a:cs typeface="Consolas" pitchFamily="49" charset="0"/>
              </a:rPr>
              <a:t>First, Last, Contains, Where, </a:t>
            </a:r>
            <a:r>
              <a:rPr lang="en-US" dirty="0" smtClean="0"/>
              <a:t>etc.</a:t>
            </a:r>
          </a:p>
          <a:p>
            <a:pPr lvl="1"/>
            <a:r>
              <a:rPr lang="en-US" dirty="0" smtClean="0"/>
              <a:t>be cautious – can iterate through entire sequence</a:t>
            </a:r>
          </a:p>
          <a:p>
            <a:r>
              <a:rPr lang="en-US" dirty="0" smtClean="0"/>
              <a:t>Also supports specialized searching for gaps</a:t>
            </a:r>
          </a:p>
          <a:p>
            <a:pPr lvl="1"/>
            <a:r>
              <a:rPr lang="en-US" b="1" dirty="0" err="1" smtClean="0">
                <a:latin typeface="Consolas" pitchFamily="49" charset="0"/>
                <a:cs typeface="Consolas" pitchFamily="49" charset="0"/>
              </a:rPr>
              <a:t>IndexOfNonGap</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startPos</a:t>
            </a:r>
            <a:r>
              <a:rPr lang="en-US" b="1" dirty="0" smtClean="0">
                <a:latin typeface="Consolas" pitchFamily="49" charset="0"/>
                <a:cs typeface="Consolas" pitchFamily="49" charset="0"/>
              </a:rPr>
              <a:t>)</a:t>
            </a:r>
          </a:p>
          <a:p>
            <a:pPr lvl="1"/>
            <a:r>
              <a:rPr lang="en-US" b="1" dirty="0" err="1" smtClean="0">
                <a:latin typeface="Consolas" pitchFamily="49" charset="0"/>
                <a:cs typeface="Consolas" pitchFamily="49" charset="0"/>
              </a:rPr>
              <a:t>LastIndexOfNonGap</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endPos</a:t>
            </a:r>
            <a:r>
              <a:rPr lang="en-US" b="1" dirty="0" smtClean="0">
                <a:latin typeface="Consolas" pitchFamily="49" charset="0"/>
                <a:cs typeface="Consolas" pitchFamily="49" charset="0"/>
              </a:rPr>
              <a:t>)</a:t>
            </a:r>
          </a:p>
          <a:p>
            <a:pPr lvl="1"/>
            <a:endParaRPr lang="en-US" b="1" dirty="0"/>
          </a:p>
        </p:txBody>
      </p:sp>
      <p:sp>
        <p:nvSpPr>
          <p:cNvPr id="4" name="TextBox 3"/>
          <p:cNvSpPr txBox="1"/>
          <p:nvPr/>
        </p:nvSpPr>
        <p:spPr>
          <a:xfrm>
            <a:off x="899160" y="3886200"/>
            <a:ext cx="755904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 = ...</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firstValid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sequence.IndexOfNonGap</a:t>
            </a:r>
            <a:r>
              <a:rPr lang="en-US" dirty="0" smtClean="0">
                <a:latin typeface="Consolas" pitchFamily="49" charset="0"/>
                <a:cs typeface="Consolas" pitchFamily="49" charset="0"/>
              </a:rPr>
              <a:t>(10);</a:t>
            </a:r>
          </a:p>
          <a:p>
            <a:r>
              <a:rPr lang="en-US" dirty="0" smtClean="0">
                <a:latin typeface="Consolas" pitchFamily="49" charset="0"/>
                <a:cs typeface="Consolas" pitchFamily="49" charset="0"/>
              </a:rPr>
              <a:t>if (</a:t>
            </a:r>
            <a:r>
              <a:rPr lang="en-US" dirty="0" err="1" smtClean="0">
                <a:latin typeface="Consolas" pitchFamily="49" charset="0"/>
                <a:cs typeface="Consolas" pitchFamily="49" charset="0"/>
              </a:rPr>
              <a:t>firstValid</a:t>
            </a:r>
            <a:r>
              <a:rPr lang="en-US" dirty="0" smtClean="0">
                <a:latin typeface="Consolas" pitchFamily="49" charset="0"/>
                <a:cs typeface="Consolas" pitchFamily="49" charset="0"/>
              </a:rPr>
              <a:t> &gt;= 0)</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762000" y="5983069"/>
            <a:ext cx="7696200" cy="646331"/>
          </a:xfrm>
          <a:prstGeom prst="rect">
            <a:avLst/>
          </a:prstGeom>
          <a:noFill/>
        </p:spPr>
        <p:txBody>
          <a:bodyPr wrap="square" rtlCol="0">
            <a:spAutoFit/>
          </a:bodyPr>
          <a:lstStyle/>
          <a:p>
            <a:r>
              <a:rPr lang="en-US" dirty="0" smtClean="0">
                <a:latin typeface="Arial" pitchFamily="34" charset="0"/>
                <a:cs typeface="Arial" pitchFamily="34" charset="0"/>
              </a:rPr>
              <a:t>returns zero-based index of first non-gap, or -1 if the sequence is all gaps, or  zero the alphabet does not support gaps.</a:t>
            </a:r>
            <a:endParaRPr lang="en-US" dirty="0">
              <a:latin typeface="Arial" pitchFamily="34" charset="0"/>
              <a:cs typeface="Arial" pitchFamily="34" charset="0"/>
            </a:endParaRPr>
          </a:p>
        </p:txBody>
      </p:sp>
    </p:spTree>
    <p:extLst>
      <p:ext uri="{BB962C8B-B14F-4D97-AF65-F5344CB8AC3E}">
        <p14:creationId xmlns:p14="http://schemas.microsoft.com/office/powerpoint/2010/main" val="91862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Ranges</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err="1" smtClean="0">
                <a:latin typeface="Consolas" pitchFamily="49" charset="0"/>
                <a:cs typeface="Consolas" pitchFamily="49" charset="0"/>
              </a:rPr>
              <a:t>ISequence</a:t>
            </a:r>
            <a:r>
              <a:rPr lang="en-US" dirty="0" smtClean="0"/>
              <a:t> supports sub-range selection</a:t>
            </a:r>
          </a:p>
          <a:p>
            <a:pPr lvl="1"/>
            <a:r>
              <a:rPr lang="en-US" b="1" dirty="0" err="1" smtClean="0">
                <a:latin typeface="Consolas" pitchFamily="49" charset="0"/>
                <a:cs typeface="Consolas" pitchFamily="49" charset="0"/>
              </a:rPr>
              <a:t>ISequence</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GetSubSequence</a:t>
            </a:r>
            <a:r>
              <a:rPr lang="en-US" b="1" dirty="0" smtClean="0">
                <a:latin typeface="Consolas" pitchFamily="49" charset="0"/>
                <a:cs typeface="Consolas" pitchFamily="49" charset="0"/>
              </a:rPr>
              <a:t>(long start, long count)</a:t>
            </a:r>
          </a:p>
        </p:txBody>
      </p:sp>
      <p:sp>
        <p:nvSpPr>
          <p:cNvPr id="4" name="TextBox 3"/>
          <p:cNvSpPr txBox="1"/>
          <p:nvPr/>
        </p:nvSpPr>
        <p:spPr>
          <a:xfrm>
            <a:off x="228600" y="2907268"/>
            <a:ext cx="87630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a:latin typeface="Consolas" pitchFamily="49" charset="0"/>
                <a:cs typeface="Consolas" pitchFamily="49" charset="0"/>
              </a:rPr>
              <a:t> </a:t>
            </a:r>
            <a:r>
              <a:rPr lang="en-US" dirty="0" err="1">
                <a:latin typeface="Consolas" pitchFamily="49" charset="0"/>
                <a:cs typeface="Consolas" pitchFamily="49" charset="0"/>
              </a:rPr>
              <a:t>seq</a:t>
            </a:r>
            <a:r>
              <a:rPr lang="en-US" dirty="0">
                <a:latin typeface="Consolas" pitchFamily="49" charset="0"/>
                <a:cs typeface="Consolas" pitchFamily="49" charset="0"/>
              </a:rPr>
              <a:t> = new Sequence(</a:t>
            </a:r>
            <a:r>
              <a:rPr lang="en-US" dirty="0" err="1">
                <a:latin typeface="Consolas" pitchFamily="49" charset="0"/>
                <a:cs typeface="Consolas" pitchFamily="49" charset="0"/>
              </a:rPr>
              <a:t>DnaAlphabet.Instance</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"---ACGT--ACGT");</a:t>
            </a:r>
          </a:p>
          <a:p>
            <a:r>
              <a:rPr lang="en-US" dirty="0" smtClean="0">
                <a:latin typeface="Consolas" pitchFamily="49" charset="0"/>
                <a:cs typeface="Consolas" pitchFamily="49" charset="0"/>
              </a:rPr>
              <a:t>long</a:t>
            </a:r>
            <a:r>
              <a:rPr lang="en-US" dirty="0">
                <a:latin typeface="Consolas" pitchFamily="49" charset="0"/>
                <a:cs typeface="Consolas" pitchFamily="49" charset="0"/>
              </a:rPr>
              <a:t> </a:t>
            </a:r>
            <a:r>
              <a:rPr lang="en-US" dirty="0" err="1">
                <a:latin typeface="Consolas" pitchFamily="49" charset="0"/>
                <a:cs typeface="Consolas" pitchFamily="49" charset="0"/>
              </a:rPr>
              <a:t>firstIdx</a:t>
            </a:r>
            <a:r>
              <a:rPr lang="en-US" dirty="0">
                <a:latin typeface="Consolas" pitchFamily="49" charset="0"/>
                <a:cs typeface="Consolas" pitchFamily="49" charset="0"/>
              </a:rPr>
              <a:t> = </a:t>
            </a:r>
            <a:r>
              <a:rPr lang="en-US" dirty="0" err="1">
                <a:latin typeface="Consolas" pitchFamily="49" charset="0"/>
                <a:cs typeface="Consolas" pitchFamily="49" charset="0"/>
              </a:rPr>
              <a:t>seq.IndexOfNonGap</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lastIdx</a:t>
            </a:r>
            <a:r>
              <a:rPr lang="en-US" dirty="0">
                <a:latin typeface="Consolas" pitchFamily="49" charset="0"/>
                <a:cs typeface="Consolas" pitchFamily="49" charset="0"/>
              </a:rPr>
              <a:t> = </a:t>
            </a:r>
            <a:r>
              <a:rPr lang="en-US" dirty="0" err="1">
                <a:latin typeface="Consolas" pitchFamily="49" charset="0"/>
                <a:cs typeface="Consolas" pitchFamily="49" charset="0"/>
              </a:rPr>
              <a:t>firstIdx</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while</a:t>
            </a:r>
            <a:r>
              <a:rPr lang="en-US" dirty="0">
                <a:latin typeface="Consolas" pitchFamily="49" charset="0"/>
                <a:cs typeface="Consolas" pitchFamily="49" charset="0"/>
              </a:rPr>
              <a:t> (</a:t>
            </a:r>
            <a:r>
              <a:rPr lang="en-US" dirty="0" err="1">
                <a:latin typeface="Consolas" pitchFamily="49" charset="0"/>
                <a:cs typeface="Consolas" pitchFamily="49" charset="0"/>
              </a:rPr>
              <a:t>lastIdx</a:t>
            </a:r>
            <a:r>
              <a:rPr lang="en-US" dirty="0">
                <a:latin typeface="Consolas" pitchFamily="49" charset="0"/>
                <a:cs typeface="Consolas" pitchFamily="49" charset="0"/>
              </a:rPr>
              <a:t> == </a:t>
            </a:r>
            <a:r>
              <a:rPr lang="en-US" dirty="0" err="1">
                <a:latin typeface="Consolas" pitchFamily="49" charset="0"/>
                <a:cs typeface="Consolas" pitchFamily="49" charset="0"/>
              </a:rPr>
              <a:t>seq.IndexOfNonGap</a:t>
            </a:r>
            <a:r>
              <a:rPr lang="en-US" dirty="0">
                <a:latin typeface="Consolas" pitchFamily="49" charset="0"/>
                <a:cs typeface="Consolas" pitchFamily="49" charset="0"/>
              </a:rPr>
              <a:t>(</a:t>
            </a:r>
            <a:r>
              <a:rPr lang="en-US" dirty="0" err="1">
                <a:latin typeface="Consolas" pitchFamily="49" charset="0"/>
                <a:cs typeface="Consolas" pitchFamily="49" charset="0"/>
              </a:rPr>
              <a:t>lastIdx</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lastIdx</a:t>
            </a:r>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ISequence</a:t>
            </a:r>
            <a:r>
              <a:rPr lang="en-US" dirty="0">
                <a:latin typeface="Consolas" pitchFamily="49" charset="0"/>
                <a:cs typeface="Consolas" pitchFamily="49" charset="0"/>
              </a:rPr>
              <a:t> </a:t>
            </a:r>
            <a:r>
              <a:rPr lang="en-US" dirty="0" err="1">
                <a:latin typeface="Consolas" pitchFamily="49" charset="0"/>
                <a:cs typeface="Consolas" pitchFamily="49" charset="0"/>
              </a:rPr>
              <a:t>subSeq</a:t>
            </a:r>
            <a:r>
              <a:rPr lang="en-US" dirty="0">
                <a:latin typeface="Consolas" pitchFamily="49" charset="0"/>
                <a:cs typeface="Consolas" pitchFamily="49" charset="0"/>
              </a:rPr>
              <a:t> = </a:t>
            </a:r>
            <a:r>
              <a:rPr lang="en-US" dirty="0" err="1">
                <a:solidFill>
                  <a:srgbClr val="0070C0"/>
                </a:solidFill>
                <a:latin typeface="Consolas" pitchFamily="49" charset="0"/>
                <a:cs typeface="Consolas" pitchFamily="49" charset="0"/>
              </a:rPr>
              <a:t>seq.GetSubSequence</a:t>
            </a:r>
            <a:r>
              <a:rPr lang="en-US" dirty="0">
                <a:latin typeface="Consolas" pitchFamily="49" charset="0"/>
                <a:cs typeface="Consolas" pitchFamily="49" charset="0"/>
              </a:rPr>
              <a:t>(</a:t>
            </a:r>
            <a:r>
              <a:rPr lang="en-US" dirty="0" err="1">
                <a:latin typeface="Consolas" pitchFamily="49" charset="0"/>
                <a:cs typeface="Consolas" pitchFamily="49" charset="0"/>
              </a:rPr>
              <a:t>firstIdx</a:t>
            </a:r>
            <a:r>
              <a:rPr lang="en-US" dirty="0">
                <a:latin typeface="Consolas" pitchFamily="49" charset="0"/>
                <a:cs typeface="Consolas" pitchFamily="49" charset="0"/>
              </a:rPr>
              <a:t>, </a:t>
            </a:r>
            <a:r>
              <a:rPr lang="en-US" dirty="0" err="1" smtClean="0">
                <a:latin typeface="Consolas" pitchFamily="49" charset="0"/>
                <a:cs typeface="Consolas" pitchFamily="49" charset="0"/>
              </a:rPr>
              <a:t>lastIdx</a:t>
            </a:r>
            <a:r>
              <a:rPr lang="en-US" dirty="0">
                <a:latin typeface="Consolas" pitchFamily="49" charset="0"/>
                <a:cs typeface="Consolas" pitchFamily="49" charset="0"/>
              </a:rPr>
              <a:t> - </a:t>
            </a:r>
            <a:r>
              <a:rPr lang="en-US" dirty="0" err="1">
                <a:latin typeface="Consolas" pitchFamily="49" charset="0"/>
                <a:cs typeface="Consolas" pitchFamily="49" charset="0"/>
              </a:rPr>
              <a:t>firstIdx</a:t>
            </a:r>
            <a:r>
              <a:rPr lang="en-US" dirty="0" smtClean="0">
                <a:latin typeface="Consolas" pitchFamily="49" charset="0"/>
                <a:cs typeface="Consolas" pitchFamily="49" charset="0"/>
              </a:rPr>
              <a:t>);</a:t>
            </a:r>
            <a:endParaRPr lang="en-US" dirty="0" smtClean="0">
              <a:latin typeface="Consolas" pitchFamily="49" charset="0"/>
              <a:cs typeface="Consolas" pitchFamily="49" charset="0"/>
            </a:endParaRP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subSeq</a:t>
            </a:r>
            <a:r>
              <a:rPr lang="en-US" dirty="0" smtClean="0">
                <a:latin typeface="Consolas" pitchFamily="49" charset="0"/>
                <a:cs typeface="Consolas" pitchFamily="49" charset="0"/>
              </a:rPr>
              <a:t>)</a:t>
            </a:r>
            <a:r>
              <a:rPr lang="en-US" dirty="0">
                <a:latin typeface="Consolas" pitchFamily="49" charset="0"/>
                <a:cs typeface="Consolas" pitchFamily="49" charset="0"/>
              </a:rPr>
              <a:t>; </a:t>
            </a:r>
            <a:endParaRPr lang="en-US" b="1" dirty="0">
              <a:latin typeface="Consolas" pitchFamily="49" charset="0"/>
              <a:cs typeface="Consolas" pitchFamily="49" charset="0"/>
            </a:endParaRPr>
          </a:p>
        </p:txBody>
      </p:sp>
      <p:sp>
        <p:nvSpPr>
          <p:cNvPr id="6" name="Rectangle 5"/>
          <p:cNvSpPr/>
          <p:nvPr/>
        </p:nvSpPr>
        <p:spPr>
          <a:xfrm>
            <a:off x="7772400" y="5345668"/>
            <a:ext cx="7970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smtClean="0"/>
              <a:t>ACGT</a:t>
            </a:r>
            <a:endParaRPr lang="en-US" dirty="0"/>
          </a:p>
        </p:txBody>
      </p:sp>
    </p:spTree>
    <p:extLst>
      <p:ext uri="{BB962C8B-B14F-4D97-AF65-F5344CB8AC3E}">
        <p14:creationId xmlns:p14="http://schemas.microsoft.com/office/powerpoint/2010/main" val="386406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sequences</a:t>
            </a:r>
            <a:endParaRPr lang="en-US" dirty="0"/>
          </a:p>
        </p:txBody>
      </p:sp>
      <p:sp>
        <p:nvSpPr>
          <p:cNvPr id="3" name="Content Placeholder 2"/>
          <p:cNvSpPr>
            <a:spLocks noGrp="1"/>
          </p:cNvSpPr>
          <p:nvPr>
            <p:ph idx="1"/>
          </p:nvPr>
        </p:nvSpPr>
        <p:spPr>
          <a:xfrm>
            <a:off x="457200" y="1600200"/>
            <a:ext cx="8229600" cy="2057400"/>
          </a:xfrm>
        </p:spPr>
        <p:txBody>
          <a:bodyPr>
            <a:normAutofit/>
          </a:bodyPr>
          <a:lstStyle/>
          <a:p>
            <a:r>
              <a:rPr lang="en-US" dirty="0" smtClean="0"/>
              <a:t>Copy sequence using normal LINQ mechanisms</a:t>
            </a:r>
          </a:p>
          <a:p>
            <a:pPr lvl="1"/>
            <a:r>
              <a:rPr lang="en-US" b="1" dirty="0" err="1" smtClean="0">
                <a:latin typeface="Consolas" pitchFamily="49" charset="0"/>
                <a:cs typeface="Consolas" pitchFamily="49" charset="0"/>
              </a:rPr>
              <a:t>ToArray</a:t>
            </a:r>
            <a:r>
              <a:rPr lang="en-US" b="1" dirty="0" smtClean="0">
                <a:latin typeface="Consolas" pitchFamily="49" charset="0"/>
                <a:cs typeface="Consolas" pitchFamily="49" charset="0"/>
              </a:rPr>
              <a:t>() </a:t>
            </a:r>
            <a:r>
              <a:rPr lang="en-US" dirty="0" smtClean="0"/>
              <a:t>or </a:t>
            </a:r>
            <a:r>
              <a:rPr lang="en-US" b="1" dirty="0" err="1" smtClean="0">
                <a:latin typeface="Consolas" pitchFamily="49" charset="0"/>
                <a:cs typeface="Consolas" pitchFamily="49" charset="0"/>
              </a:rPr>
              <a:t>ToList</a:t>
            </a:r>
            <a:r>
              <a:rPr lang="en-US" b="1" dirty="0" smtClean="0">
                <a:latin typeface="Consolas" pitchFamily="49" charset="0"/>
                <a:cs typeface="Consolas" pitchFamily="49" charset="0"/>
              </a:rPr>
              <a:t>()</a:t>
            </a:r>
          </a:p>
          <a:p>
            <a:pPr lvl="1"/>
            <a:r>
              <a:rPr lang="en-US" dirty="0" smtClean="0"/>
              <a:t>can be used to persist just the data to non-file storage</a:t>
            </a:r>
          </a:p>
          <a:p>
            <a:r>
              <a:rPr lang="en-US" dirty="0" smtClean="0"/>
              <a:t>Can also create sub-sequence with entire range</a:t>
            </a:r>
          </a:p>
          <a:p>
            <a:pPr lvl="1"/>
            <a:r>
              <a:rPr lang="en-US" dirty="0" smtClean="0"/>
              <a:t>returns new copied </a:t>
            </a:r>
            <a:r>
              <a:rPr lang="en-US" b="1" dirty="0" err="1" smtClean="0">
                <a:latin typeface="Consolas" pitchFamily="49" charset="0"/>
                <a:cs typeface="Consolas" pitchFamily="49" charset="0"/>
              </a:rPr>
              <a:t>ISequence</a:t>
            </a:r>
            <a:r>
              <a:rPr lang="en-US" dirty="0" smtClean="0"/>
              <a:t> with entire data set</a:t>
            </a:r>
            <a:r>
              <a:rPr lang="en-US" baseline="30000" dirty="0" smtClean="0"/>
              <a:t>[1]</a:t>
            </a:r>
          </a:p>
        </p:txBody>
      </p:sp>
      <p:sp>
        <p:nvSpPr>
          <p:cNvPr id="4" name="TextBox 3"/>
          <p:cNvSpPr txBox="1"/>
          <p:nvPr/>
        </p:nvSpPr>
        <p:spPr>
          <a:xfrm>
            <a:off x="533400" y="3810000"/>
            <a:ext cx="82296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a:t>
            </a: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originalSequence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parser.Parse</a:t>
            </a:r>
            <a:r>
              <a:rPr lang="en-US" dirty="0" smtClean="0">
                <a:latin typeface="Consolas" pitchFamily="49" charset="0"/>
                <a:cs typeface="Consolas" pitchFamily="49" charset="0"/>
              </a:rPr>
              <a:t>().First();</a:t>
            </a:r>
          </a:p>
          <a:p>
            <a:r>
              <a:rPr lang="en-US" dirty="0" smtClean="0">
                <a:latin typeface="Consolas" pitchFamily="49" charset="0"/>
                <a:cs typeface="Consolas" pitchFamily="49" charset="0"/>
              </a:rPr>
              <a:t>...</a:t>
            </a: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copySequence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originalSequence.GetSubSequence</a:t>
            </a:r>
            <a:r>
              <a:rPr lang="en-US" dirty="0" smtClean="0">
                <a:latin typeface="Consolas" pitchFamily="49" charset="0"/>
                <a:cs typeface="Consolas" pitchFamily="49" charset="0"/>
              </a:rPr>
              <a:t>(0,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originalSequence.Count</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byte[] </a:t>
            </a:r>
            <a:r>
              <a:rPr lang="en-US" dirty="0" err="1" smtClean="0">
                <a:latin typeface="Consolas" pitchFamily="49" charset="0"/>
                <a:cs typeface="Consolas" pitchFamily="49" charset="0"/>
              </a:rPr>
              <a:t>justTheData</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copySequence.ToArray</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74060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with Quality Scores</a:t>
            </a:r>
            <a:endParaRPr lang="en-US" dirty="0"/>
          </a:p>
        </p:txBody>
      </p:sp>
      <p:sp>
        <p:nvSpPr>
          <p:cNvPr id="3" name="Content Placeholder 2"/>
          <p:cNvSpPr>
            <a:spLocks noGrp="1"/>
          </p:cNvSpPr>
          <p:nvPr>
            <p:ph idx="1"/>
          </p:nvPr>
        </p:nvSpPr>
        <p:spPr>
          <a:xfrm>
            <a:off x="457200" y="1600200"/>
            <a:ext cx="5029200" cy="4974336"/>
          </a:xfrm>
        </p:spPr>
        <p:txBody>
          <a:bodyPr/>
          <a:lstStyle/>
          <a:p>
            <a:r>
              <a:rPr lang="en-US" dirty="0" smtClean="0"/>
              <a:t>Some data has quality information tagged with it (ex: </a:t>
            </a:r>
            <a:r>
              <a:rPr lang="en-US" dirty="0" err="1" smtClean="0"/>
              <a:t>FastQ</a:t>
            </a:r>
            <a:r>
              <a:rPr lang="en-US" dirty="0" smtClean="0"/>
              <a:t>)</a:t>
            </a:r>
          </a:p>
          <a:p>
            <a:pPr lvl="1"/>
            <a:r>
              <a:rPr lang="en-US" dirty="0" smtClean="0"/>
              <a:t>quality scoring indicates the probability or odds that the base at a given position is correct</a:t>
            </a:r>
          </a:p>
          <a:p>
            <a:pPr lvl="1"/>
            <a:r>
              <a:rPr lang="en-US" dirty="0" smtClean="0"/>
              <a:t>often provided via the sequencer/analyzer hardware</a:t>
            </a:r>
          </a:p>
          <a:p>
            <a:pPr lvl="1"/>
            <a:r>
              <a:rPr lang="en-US" dirty="0" smtClean="0"/>
              <a:t>encapsulated via the </a:t>
            </a:r>
            <a:r>
              <a:rPr lang="en-US" b="1" dirty="0" err="1" smtClean="0">
                <a:latin typeface="Consolas" pitchFamily="49" charset="0"/>
                <a:cs typeface="Consolas" pitchFamily="49" charset="0"/>
              </a:rPr>
              <a:t>QualitativeSequence</a:t>
            </a:r>
            <a:r>
              <a:rPr lang="en-US" dirty="0" smtClean="0"/>
              <a:t> type</a:t>
            </a:r>
          </a:p>
          <a:p>
            <a:r>
              <a:rPr lang="en-US" dirty="0" err="1" smtClean="0">
                <a:latin typeface="Consolas" pitchFamily="49" charset="0"/>
                <a:cs typeface="Consolas" pitchFamily="49" charset="0"/>
              </a:rPr>
              <a:t>QualitativeSequence</a:t>
            </a:r>
            <a:r>
              <a:rPr lang="en-US" dirty="0" smtClean="0"/>
              <a:t> supports most common scoring techniques</a:t>
            </a:r>
          </a:p>
          <a:p>
            <a:pPr lvl="1"/>
            <a:r>
              <a:rPr lang="en-US" dirty="0" smtClean="0"/>
              <a:t>Sanger</a:t>
            </a:r>
          </a:p>
          <a:p>
            <a:pPr lvl="1"/>
            <a:r>
              <a:rPr lang="en-US" dirty="0" err="1" smtClean="0"/>
              <a:t>Solexa</a:t>
            </a:r>
            <a:endParaRPr lang="en-US" dirty="0" smtClean="0"/>
          </a:p>
          <a:p>
            <a:pPr lvl="1"/>
            <a:r>
              <a:rPr lang="en-US" dirty="0" err="1" smtClean="0"/>
              <a:t>Illumina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524000"/>
            <a:ext cx="33528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9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quality data</a:t>
            </a:r>
            <a:endParaRPr lang="en-US" dirty="0"/>
          </a:p>
        </p:txBody>
      </p:sp>
      <p:sp>
        <p:nvSpPr>
          <p:cNvPr id="3" name="Content Placeholder 2"/>
          <p:cNvSpPr>
            <a:spLocks noGrp="1"/>
          </p:cNvSpPr>
          <p:nvPr>
            <p:ph idx="1"/>
          </p:nvPr>
        </p:nvSpPr>
        <p:spPr>
          <a:xfrm>
            <a:off x="457200" y="1600200"/>
            <a:ext cx="8229600" cy="1143000"/>
          </a:xfrm>
        </p:spPr>
        <p:txBody>
          <a:bodyPr/>
          <a:lstStyle/>
          <a:p>
            <a:r>
              <a:rPr lang="en-US" dirty="0" smtClean="0"/>
              <a:t>Quality score data </a:t>
            </a:r>
            <a:r>
              <a:rPr lang="en-US" dirty="0" smtClean="0">
                <a:solidFill>
                  <a:srgbClr val="FF0000"/>
                </a:solidFill>
              </a:rPr>
              <a:t>returned</a:t>
            </a:r>
            <a:r>
              <a:rPr lang="en-US" dirty="0" smtClean="0"/>
              <a:t> as bytes</a:t>
            </a:r>
          </a:p>
          <a:p>
            <a:pPr lvl="1"/>
            <a:r>
              <a:rPr lang="en-US" dirty="0" smtClean="0"/>
              <a:t>meaning of data is specific to source (</a:t>
            </a:r>
            <a:r>
              <a:rPr lang="en-US" dirty="0" err="1" smtClean="0"/>
              <a:t>Illumina</a:t>
            </a:r>
            <a:r>
              <a:rPr lang="en-US" dirty="0" smtClean="0"/>
              <a:t>, Sanger, etc.)</a:t>
            </a:r>
          </a:p>
        </p:txBody>
      </p:sp>
      <p:sp>
        <p:nvSpPr>
          <p:cNvPr id="4" name="Rectangle 3"/>
          <p:cNvSpPr/>
          <p:nvPr/>
        </p:nvSpPr>
        <p:spPr>
          <a:xfrm>
            <a:off x="457200" y="2514600"/>
            <a:ext cx="8153400" cy="2862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err="1" smtClean="0">
                <a:latin typeface="Consolas"/>
                <a:cs typeface="Consolas"/>
              </a:rPr>
              <a:t>QualitativeSequence</a:t>
            </a:r>
            <a:r>
              <a:rPr lang="en-US" dirty="0" smtClean="0">
                <a:latin typeface="Consolas"/>
                <a:cs typeface="Consolas"/>
              </a:rPr>
              <a:t> </a:t>
            </a:r>
            <a:r>
              <a:rPr lang="en-US" dirty="0" err="1">
                <a:latin typeface="Consolas"/>
                <a:cs typeface="Consolas"/>
              </a:rPr>
              <a:t>qualitativeSequence</a:t>
            </a:r>
            <a:r>
              <a:rPr lang="en-US" dirty="0">
                <a:latin typeface="Consolas"/>
                <a:cs typeface="Consolas"/>
              </a:rPr>
              <a:t> = </a:t>
            </a:r>
            <a:endParaRPr lang="en-US" dirty="0" smtClean="0">
              <a:latin typeface="Consolas"/>
              <a:cs typeface="Consolas"/>
            </a:endParaRPr>
          </a:p>
          <a:p>
            <a:r>
              <a:rPr lang="en-US" dirty="0" smtClean="0">
                <a:latin typeface="Consolas"/>
                <a:cs typeface="Consolas"/>
              </a:rPr>
              <a:t>        </a:t>
            </a:r>
            <a:r>
              <a:rPr lang="en-US" dirty="0" err="1" smtClean="0">
                <a:latin typeface="Consolas"/>
                <a:cs typeface="Consolas"/>
              </a:rPr>
              <a:t>SequenceParsers.FastQ.Parse</a:t>
            </a:r>
            <a:r>
              <a:rPr lang="en-US" dirty="0">
                <a:latin typeface="Consolas"/>
                <a:cs typeface="Consolas"/>
              </a:rPr>
              <a:t>().First();</a:t>
            </a:r>
          </a:p>
          <a:p>
            <a:r>
              <a:rPr lang="fr-FR" dirty="0" err="1" smtClean="0">
                <a:latin typeface="Consolas"/>
                <a:cs typeface="Consolas"/>
              </a:rPr>
              <a:t>Console.WriteLine</a:t>
            </a:r>
            <a:r>
              <a:rPr lang="fr-FR" dirty="0">
                <a:latin typeface="Consolas"/>
                <a:cs typeface="Consolas"/>
              </a:rPr>
              <a:t>("Type: {0}, Scores: {1}",</a:t>
            </a:r>
          </a:p>
          <a:p>
            <a:r>
              <a:rPr lang="en-US" dirty="0" smtClean="0">
                <a:latin typeface="Consolas"/>
                <a:cs typeface="Consolas"/>
              </a:rPr>
              <a:t>    </a:t>
            </a:r>
            <a:r>
              <a:rPr lang="en-US" dirty="0" err="1" smtClean="0">
                <a:latin typeface="Consolas"/>
                <a:cs typeface="Consolas"/>
              </a:rPr>
              <a:t>qualitativeSequence.FormatType</a:t>
            </a:r>
            <a:r>
              <a:rPr lang="en-US" dirty="0">
                <a:latin typeface="Consolas"/>
                <a:cs typeface="Consolas"/>
              </a:rPr>
              <a:t>,</a:t>
            </a:r>
          </a:p>
          <a:p>
            <a:r>
              <a:rPr lang="en-US" dirty="0" smtClean="0">
                <a:latin typeface="Consolas"/>
                <a:cs typeface="Consolas"/>
              </a:rPr>
              <a:t>    </a:t>
            </a:r>
            <a:r>
              <a:rPr lang="en-US" dirty="0" err="1" smtClean="0">
                <a:latin typeface="Consolas"/>
                <a:cs typeface="Consolas"/>
              </a:rPr>
              <a:t>String.Join</a:t>
            </a:r>
            <a:r>
              <a:rPr lang="en-US" dirty="0">
                <a:latin typeface="Consolas"/>
                <a:cs typeface="Consolas"/>
              </a:rPr>
              <a:t>(",", </a:t>
            </a:r>
            <a:r>
              <a:rPr lang="en-US" dirty="0" err="1" smtClean="0">
                <a:solidFill>
                  <a:srgbClr val="FF0000"/>
                </a:solidFill>
                <a:latin typeface="Consolas"/>
                <a:cs typeface="Consolas"/>
              </a:rPr>
              <a:t>qualitativeSequence</a:t>
            </a:r>
            <a:endParaRPr lang="en-US" dirty="0" smtClean="0">
              <a:solidFill>
                <a:srgbClr val="FF0000"/>
              </a:solidFill>
              <a:latin typeface="Consolas"/>
              <a:cs typeface="Consolas"/>
            </a:endParaRPr>
          </a:p>
          <a:p>
            <a:r>
              <a:rPr lang="en-US" dirty="0" smtClean="0">
                <a:solidFill>
                  <a:srgbClr val="FF0000"/>
                </a:solidFill>
                <a:latin typeface="Consolas"/>
                <a:cs typeface="Consolas"/>
              </a:rPr>
              <a:t>      .</a:t>
            </a:r>
            <a:r>
              <a:rPr lang="en-US" dirty="0" err="1" smtClean="0">
                <a:solidFill>
                  <a:srgbClr val="FF0000"/>
                </a:solidFill>
                <a:latin typeface="Consolas"/>
                <a:cs typeface="Consolas"/>
              </a:rPr>
              <a:t>QualityScores</a:t>
            </a:r>
            <a:r>
              <a:rPr lang="en-US" dirty="0" err="1" smtClean="0">
                <a:latin typeface="Consolas"/>
                <a:cs typeface="Consolas"/>
              </a:rPr>
              <a:t>.Select</a:t>
            </a:r>
            <a:r>
              <a:rPr lang="en-US" dirty="0" smtClean="0">
                <a:latin typeface="Consolas"/>
                <a:cs typeface="Consolas"/>
              </a:rPr>
              <a:t>(score =&gt; </a:t>
            </a:r>
            <a:r>
              <a:rPr lang="en-US" dirty="0" err="1" smtClean="0">
                <a:latin typeface="Consolas"/>
                <a:cs typeface="Consolas"/>
              </a:rPr>
              <a:t>score.ToString</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byte </a:t>
            </a:r>
            <a:r>
              <a:rPr lang="en-US" dirty="0">
                <a:latin typeface="Consolas"/>
                <a:cs typeface="Consolas"/>
              </a:rPr>
              <a:t>value = </a:t>
            </a:r>
            <a:r>
              <a:rPr lang="en-US" dirty="0" err="1">
                <a:solidFill>
                  <a:srgbClr val="FF0000"/>
                </a:solidFill>
                <a:latin typeface="Consolas"/>
                <a:cs typeface="Consolas"/>
              </a:rPr>
              <a:t>qualitativeSequence.GetQualityScore</a:t>
            </a:r>
            <a:r>
              <a:rPr lang="en-US" dirty="0">
                <a:latin typeface="Consolas"/>
                <a:cs typeface="Consolas"/>
              </a:rPr>
              <a:t>(10);</a:t>
            </a:r>
          </a:p>
          <a:p>
            <a:r>
              <a:rPr lang="en-US" dirty="0" err="1" smtClean="0">
                <a:latin typeface="Consolas"/>
                <a:cs typeface="Consolas"/>
              </a:rPr>
              <a:t>Console.WriteLine</a:t>
            </a:r>
            <a:r>
              <a:rPr lang="en-US" dirty="0">
                <a:latin typeface="Consolas"/>
                <a:cs typeface="Consolas"/>
              </a:rPr>
              <a:t>("Original:{0}, Sanger:{1}", value, </a:t>
            </a:r>
          </a:p>
          <a:p>
            <a:r>
              <a:rPr lang="en-US" dirty="0" err="1" smtClean="0">
                <a:latin typeface="Consolas"/>
                <a:cs typeface="Consolas"/>
              </a:rPr>
              <a:t>QualitativeSequence.ConvertFromIlluminaToSanger</a:t>
            </a:r>
            <a:r>
              <a:rPr lang="en-US" dirty="0">
                <a:latin typeface="Consolas"/>
                <a:cs typeface="Consolas"/>
              </a:rPr>
              <a:t>(value))</a:t>
            </a:r>
            <a:r>
              <a:rPr lang="en-US" dirty="0" smtClean="0">
                <a:latin typeface="Consolas"/>
                <a:cs typeface="Consolas"/>
              </a:rPr>
              <a:t>;</a:t>
            </a:r>
            <a:endParaRPr lang="en-US" dirty="0">
              <a:latin typeface="Consolas"/>
              <a:cs typeface="Consolas"/>
            </a:endParaRPr>
          </a:p>
        </p:txBody>
      </p:sp>
      <p:sp>
        <p:nvSpPr>
          <p:cNvPr id="5" name="Rectangle 4"/>
          <p:cNvSpPr/>
          <p:nvPr/>
        </p:nvSpPr>
        <p:spPr>
          <a:xfrm>
            <a:off x="457200" y="5486400"/>
            <a:ext cx="8229600"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is-IS" dirty="0">
                <a:latin typeface="Consolas"/>
                <a:cs typeface="Consolas"/>
              </a:rPr>
              <a:t>Type: Illumina, Scores: </a:t>
            </a:r>
            <a:r>
              <a:rPr lang="is-IS" dirty="0" smtClean="0">
                <a:latin typeface="Consolas"/>
                <a:cs typeface="Consolas"/>
              </a:rPr>
              <a:t>97,97,97,97,92,98,96,97,96,89,97,96,97,96,96,97,96,97,86</a:t>
            </a:r>
          </a:p>
          <a:p>
            <a:r>
              <a:rPr lang="is-IS" dirty="0" smtClean="0">
                <a:latin typeface="Consolas"/>
                <a:cs typeface="Consolas"/>
              </a:rPr>
              <a:t>Original: 97</a:t>
            </a:r>
            <a:r>
              <a:rPr lang="is-IS" dirty="0">
                <a:latin typeface="Consolas"/>
                <a:cs typeface="Consolas"/>
              </a:rPr>
              <a:t>, Sanger:66</a:t>
            </a:r>
            <a:endParaRPr lang="en-US" dirty="0">
              <a:latin typeface="Consolas"/>
              <a:cs typeface="Consolas"/>
            </a:endParaRPr>
          </a:p>
        </p:txBody>
      </p:sp>
    </p:spTree>
    <p:extLst>
      <p:ext uri="{BB962C8B-B14F-4D97-AF65-F5344CB8AC3E}">
        <p14:creationId xmlns:p14="http://schemas.microsoft.com/office/powerpoint/2010/main" val="1654332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858000" y="4191000"/>
            <a:ext cx="2133600" cy="205912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Sequence Metadata</a:t>
            </a:r>
            <a:endParaRPr lang="en-US" dirty="0"/>
          </a:p>
        </p:txBody>
      </p:sp>
      <p:sp>
        <p:nvSpPr>
          <p:cNvPr id="3" name="Content Placeholder 2"/>
          <p:cNvSpPr>
            <a:spLocks noGrp="1"/>
          </p:cNvSpPr>
          <p:nvPr>
            <p:ph idx="1"/>
          </p:nvPr>
        </p:nvSpPr>
        <p:spPr>
          <a:xfrm>
            <a:off x="457200" y="1600200"/>
            <a:ext cx="8229600" cy="2362200"/>
          </a:xfrm>
        </p:spPr>
        <p:txBody>
          <a:bodyPr/>
          <a:lstStyle/>
          <a:p>
            <a:r>
              <a:rPr lang="en-US" dirty="0" smtClean="0"/>
              <a:t>Sequence often has additional </a:t>
            </a:r>
            <a:r>
              <a:rPr lang="en-US" i="1" dirty="0" smtClean="0"/>
              <a:t>metadata</a:t>
            </a:r>
            <a:r>
              <a:rPr lang="en-US" dirty="0" smtClean="0"/>
              <a:t> associated with it</a:t>
            </a:r>
          </a:p>
          <a:p>
            <a:pPr lvl="1"/>
            <a:r>
              <a:rPr lang="en-US" dirty="0" smtClean="0"/>
              <a:t>basic sequence information used for identification</a:t>
            </a:r>
          </a:p>
          <a:p>
            <a:pPr lvl="1"/>
            <a:r>
              <a:rPr lang="en-US" dirty="0" smtClean="0"/>
              <a:t>custom information specific to format and/or sequence</a:t>
            </a:r>
          </a:p>
          <a:p>
            <a:pPr lvl="1"/>
            <a:r>
              <a:rPr lang="en-US" dirty="0" smtClean="0"/>
              <a:t>metadata is always writeable</a:t>
            </a:r>
          </a:p>
          <a:p>
            <a:r>
              <a:rPr lang="en-US" dirty="0" smtClean="0"/>
              <a:t>Parser is responsible for populating metadata from data source</a:t>
            </a:r>
          </a:p>
          <a:p>
            <a:pPr lvl="1"/>
            <a:r>
              <a:rPr lang="en-US" dirty="0" smtClean="0"/>
              <a:t>or application can add it later</a:t>
            </a:r>
          </a:p>
          <a:p>
            <a:pPr lvl="1"/>
            <a:endParaRPr lang="en-US" dirty="0"/>
          </a:p>
        </p:txBody>
      </p:sp>
      <p:grpSp>
        <p:nvGrpSpPr>
          <p:cNvPr id="4" name="Group 3"/>
          <p:cNvGrpSpPr/>
          <p:nvPr/>
        </p:nvGrpSpPr>
        <p:grpSpPr>
          <a:xfrm>
            <a:off x="6858000" y="4191000"/>
            <a:ext cx="2057400" cy="1505129"/>
            <a:chOff x="6858000" y="4191000"/>
            <a:chExt cx="2057400" cy="1505129"/>
          </a:xfrm>
        </p:grpSpPr>
        <p:sp>
          <p:nvSpPr>
            <p:cNvPr id="14" name="TextBox 13"/>
            <p:cNvSpPr txBox="1"/>
            <p:nvPr/>
          </p:nvSpPr>
          <p:spPr>
            <a:xfrm>
              <a:off x="7010400" y="4495800"/>
              <a:ext cx="1905000" cy="1200329"/>
            </a:xfrm>
            <a:prstGeom prst="rect">
              <a:avLst/>
            </a:prstGeom>
            <a:noFill/>
          </p:spPr>
          <p:txBody>
            <a:bodyPr wrap="square" rtlCol="0">
              <a:spAutoFit/>
            </a:bodyPr>
            <a:lstStyle/>
            <a:p>
              <a:r>
                <a:rPr lang="en-US" b="1" dirty="0" err="1" smtClean="0">
                  <a:solidFill>
                    <a:schemeClr val="bg1"/>
                  </a:solidFill>
                  <a:latin typeface="Consolas" pitchFamily="49" charset="0"/>
                  <a:cs typeface="Consolas" pitchFamily="49" charset="0"/>
                </a:rPr>
                <a:t>GenBank</a:t>
              </a:r>
              <a:r>
                <a:rPr lang="en-US" b="1" dirty="0" smtClean="0">
                  <a:solidFill>
                    <a:schemeClr val="bg1"/>
                  </a:solidFill>
                  <a:latin typeface="Consolas" pitchFamily="49" charset="0"/>
                  <a:cs typeface="Consolas" pitchFamily="49" charset="0"/>
                </a:rPr>
                <a:t> data</a:t>
              </a:r>
            </a:p>
            <a:p>
              <a:r>
                <a:rPr lang="en-US" b="1" dirty="0" smtClean="0">
                  <a:solidFill>
                    <a:schemeClr val="bg1"/>
                  </a:solidFill>
                  <a:latin typeface="Consolas" pitchFamily="49" charset="0"/>
                  <a:cs typeface="Consolas" pitchFamily="49" charset="0"/>
                </a:rPr>
                <a:t>Taxonomy</a:t>
              </a:r>
            </a:p>
            <a:p>
              <a:r>
                <a:rPr lang="en-US" b="1" dirty="0" smtClean="0">
                  <a:solidFill>
                    <a:schemeClr val="bg1"/>
                  </a:solidFill>
                  <a:latin typeface="Consolas" pitchFamily="49" charset="0"/>
                  <a:cs typeface="Consolas" pitchFamily="49" charset="0"/>
                </a:rPr>
                <a:t>Documentation</a:t>
              </a:r>
            </a:p>
            <a:p>
              <a:r>
                <a:rPr lang="en-US" b="1" dirty="0" smtClean="0">
                  <a:solidFill>
                    <a:schemeClr val="bg1"/>
                  </a:solidFill>
                  <a:latin typeface="Consolas" pitchFamily="49" charset="0"/>
                  <a:cs typeface="Consolas" pitchFamily="49" charset="0"/>
                </a:rPr>
                <a:t>...</a:t>
              </a:r>
              <a:endParaRPr lang="en-US" b="1" dirty="0">
                <a:solidFill>
                  <a:schemeClr val="bg1"/>
                </a:solidFill>
                <a:latin typeface="Consolas" pitchFamily="49" charset="0"/>
                <a:cs typeface="Consolas" pitchFamily="49" charset="0"/>
              </a:endParaRPr>
            </a:p>
          </p:txBody>
        </p:sp>
        <p:sp>
          <p:nvSpPr>
            <p:cNvPr id="15" name="TextBox 14"/>
            <p:cNvSpPr txBox="1"/>
            <p:nvPr/>
          </p:nvSpPr>
          <p:spPr>
            <a:xfrm>
              <a:off x="6858000" y="4191000"/>
              <a:ext cx="1524000" cy="369332"/>
            </a:xfrm>
            <a:prstGeom prst="rect">
              <a:avLst/>
            </a:prstGeom>
            <a:noFill/>
          </p:spPr>
          <p:txBody>
            <a:bodyPr wrap="square" rtlCol="0">
              <a:spAutoFit/>
            </a:bodyPr>
            <a:lstStyle/>
            <a:p>
              <a:r>
                <a:rPr lang="en-US" b="1" dirty="0" smtClean="0">
                  <a:solidFill>
                    <a:srgbClr val="002060"/>
                  </a:solidFill>
                  <a:latin typeface="Arial" pitchFamily="34" charset="0"/>
                  <a:cs typeface="Arial" pitchFamily="34" charset="0"/>
                </a:rPr>
                <a:t>Metadata</a:t>
              </a:r>
              <a:endParaRPr lang="en-US" b="1" dirty="0">
                <a:solidFill>
                  <a:srgbClr val="002060"/>
                </a:solidFill>
                <a:latin typeface="Arial" pitchFamily="34" charset="0"/>
                <a:cs typeface="Arial" pitchFamily="34" charset="0"/>
              </a:endParaRPr>
            </a:p>
          </p:txBody>
        </p:sp>
      </p:grpSp>
      <p:cxnSp>
        <p:nvCxnSpPr>
          <p:cNvPr id="22" name="Straight Connector 21"/>
          <p:cNvCxnSpPr/>
          <p:nvPr/>
        </p:nvCxnSpPr>
        <p:spPr>
          <a:xfrm>
            <a:off x="6629400" y="4858364"/>
            <a:ext cx="228600"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p:cNvSpPr/>
          <p:nvPr/>
        </p:nvSpPr>
        <p:spPr>
          <a:xfrm>
            <a:off x="381000" y="4515464"/>
            <a:ext cx="6248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4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65</a:t>
            </a:r>
            <a:endParaRPr lang="en-US" b="1" dirty="0">
              <a:latin typeface="Consolas" pitchFamily="49" charset="0"/>
              <a:cs typeface="Consolas" pitchFamily="49" charset="0"/>
            </a:endParaRPr>
          </a:p>
        </p:txBody>
      </p:sp>
      <p:sp>
        <p:nvSpPr>
          <p:cNvPr id="21" name="Rectangle 20"/>
          <p:cNvSpPr/>
          <p:nvPr/>
        </p:nvSpPr>
        <p:spPr>
          <a:xfrm>
            <a:off x="12192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71</a:t>
            </a:r>
            <a:endParaRPr lang="en-US" sz="2400" b="1" dirty="0">
              <a:latin typeface="Consolas" pitchFamily="49" charset="0"/>
              <a:cs typeface="Consolas" pitchFamily="49" charset="0"/>
            </a:endParaRPr>
          </a:p>
        </p:txBody>
      </p:sp>
      <p:sp>
        <p:nvSpPr>
          <p:cNvPr id="24" name="Rectangle 23"/>
          <p:cNvSpPr/>
          <p:nvPr/>
        </p:nvSpPr>
        <p:spPr>
          <a:xfrm>
            <a:off x="19050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84</a:t>
            </a:r>
            <a:endParaRPr lang="en-US" sz="2400" b="1" dirty="0">
              <a:latin typeface="Consolas" pitchFamily="49" charset="0"/>
              <a:cs typeface="Consolas" pitchFamily="49" charset="0"/>
            </a:endParaRPr>
          </a:p>
        </p:txBody>
      </p:sp>
      <p:sp>
        <p:nvSpPr>
          <p:cNvPr id="25" name="Rectangle 24"/>
          <p:cNvSpPr/>
          <p:nvPr/>
        </p:nvSpPr>
        <p:spPr>
          <a:xfrm>
            <a:off x="25908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67</a:t>
            </a:r>
            <a:endParaRPr lang="en-US" sz="2400" b="1" dirty="0">
              <a:latin typeface="Consolas" pitchFamily="49" charset="0"/>
              <a:cs typeface="Consolas" pitchFamily="49" charset="0"/>
            </a:endParaRPr>
          </a:p>
        </p:txBody>
      </p:sp>
      <p:sp>
        <p:nvSpPr>
          <p:cNvPr id="26" name="Rectangle 25"/>
          <p:cNvSpPr/>
          <p:nvPr/>
        </p:nvSpPr>
        <p:spPr>
          <a:xfrm>
            <a:off x="32766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45</a:t>
            </a:r>
            <a:endParaRPr lang="en-US" sz="2400" b="1" dirty="0">
              <a:latin typeface="Consolas" pitchFamily="49" charset="0"/>
              <a:cs typeface="Consolas" pitchFamily="49" charset="0"/>
            </a:endParaRPr>
          </a:p>
        </p:txBody>
      </p:sp>
      <p:sp>
        <p:nvSpPr>
          <p:cNvPr id="27" name="Rectangle 26"/>
          <p:cNvSpPr/>
          <p:nvPr/>
        </p:nvSpPr>
        <p:spPr>
          <a:xfrm>
            <a:off x="55626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45</a:t>
            </a:r>
            <a:endParaRPr lang="en-US" sz="2400" b="1" dirty="0">
              <a:latin typeface="Consolas" pitchFamily="49" charset="0"/>
              <a:cs typeface="Consolas" pitchFamily="49" charset="0"/>
            </a:endParaRPr>
          </a:p>
        </p:txBody>
      </p:sp>
      <p:sp>
        <p:nvSpPr>
          <p:cNvPr id="28" name="TextBox 27"/>
          <p:cNvSpPr txBox="1"/>
          <p:nvPr/>
        </p:nvSpPr>
        <p:spPr>
          <a:xfrm>
            <a:off x="4191000" y="4667864"/>
            <a:ext cx="1447800" cy="461665"/>
          </a:xfrm>
          <a:prstGeom prst="rect">
            <a:avLst/>
          </a:prstGeom>
          <a:noFill/>
        </p:spPr>
        <p:txBody>
          <a:bodyPr wrap="square" rtlCol="0">
            <a:spAutoFit/>
          </a:bodyPr>
          <a:lstStyle/>
          <a:p>
            <a:r>
              <a:rPr lang="en-US" sz="2400" b="1" dirty="0" smtClean="0">
                <a:solidFill>
                  <a:schemeClr val="bg1"/>
                </a:solidFill>
                <a:latin typeface="Consolas" pitchFamily="49" charset="0"/>
                <a:cs typeface="Consolas" pitchFamily="49" charset="0"/>
              </a:rPr>
              <a:t>. . . .</a:t>
            </a:r>
            <a:endParaRPr lang="en-US" sz="2400" b="1" dirty="0">
              <a:solidFill>
                <a:schemeClr val="bg1"/>
              </a:solidFill>
              <a:latin typeface="Consolas" pitchFamily="49" charset="0"/>
              <a:cs typeface="Consolas" pitchFamily="49" charset="0"/>
            </a:endParaRPr>
          </a:p>
        </p:txBody>
      </p:sp>
      <p:sp>
        <p:nvSpPr>
          <p:cNvPr id="30" name="TextBox 29"/>
          <p:cNvSpPr txBox="1"/>
          <p:nvPr/>
        </p:nvSpPr>
        <p:spPr>
          <a:xfrm>
            <a:off x="6934200" y="5711310"/>
            <a:ext cx="1981200" cy="369332"/>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(examples)</a:t>
            </a:r>
            <a:endParaRPr lang="en-US" dirty="0"/>
          </a:p>
        </p:txBody>
      </p:sp>
    </p:spTree>
    <p:extLst>
      <p:ext uri="{BB962C8B-B14F-4D97-AF65-F5344CB8AC3E}">
        <p14:creationId xmlns:p14="http://schemas.microsoft.com/office/powerpoint/2010/main" val="289888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Metadata</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Custom structured metadata is stored in </a:t>
            </a:r>
            <a:r>
              <a:rPr lang="en-US" dirty="0" smtClean="0">
                <a:latin typeface="Consolas" pitchFamily="49" charset="0"/>
                <a:cs typeface="Consolas" pitchFamily="49" charset="0"/>
              </a:rPr>
              <a:t>Metadata</a:t>
            </a:r>
            <a:r>
              <a:rPr lang="en-US" dirty="0" smtClean="0"/>
              <a:t> dictionary</a:t>
            </a:r>
          </a:p>
          <a:p>
            <a:pPr lvl="1"/>
            <a:r>
              <a:rPr lang="en-US" dirty="0" smtClean="0">
                <a:solidFill>
                  <a:srgbClr val="0070C0"/>
                </a:solidFill>
              </a:rPr>
              <a:t>keyed</a:t>
            </a:r>
            <a:r>
              <a:rPr lang="en-US" dirty="0" smtClean="0"/>
              <a:t> by string, returns object (</a:t>
            </a:r>
            <a:r>
              <a:rPr lang="en-US" b="1" dirty="0" smtClean="0">
                <a:latin typeface="Consolas" pitchFamily="49" charset="0"/>
                <a:cs typeface="Consolas" pitchFamily="49" charset="0"/>
              </a:rPr>
              <a:t>Dictionary&lt;</a:t>
            </a:r>
            <a:r>
              <a:rPr lang="en-US" b="1" dirty="0" err="1" smtClean="0">
                <a:latin typeface="Consolas" pitchFamily="49" charset="0"/>
                <a:cs typeface="Consolas" pitchFamily="49" charset="0"/>
              </a:rPr>
              <a:t>string,object</a:t>
            </a:r>
            <a:r>
              <a:rPr lang="en-US" b="1" dirty="0" smtClean="0">
                <a:latin typeface="Consolas" pitchFamily="49" charset="0"/>
                <a:cs typeface="Consolas" pitchFamily="49" charset="0"/>
              </a:rPr>
              <a:t>&gt;</a:t>
            </a:r>
            <a:r>
              <a:rPr lang="en-US" dirty="0" smtClean="0"/>
              <a:t>)</a:t>
            </a:r>
          </a:p>
          <a:p>
            <a:pPr lvl="1"/>
            <a:r>
              <a:rPr lang="en-US" dirty="0" smtClean="0"/>
              <a:t>can be used by parsers/formatters to store information</a:t>
            </a:r>
          </a:p>
          <a:p>
            <a:pPr lvl="1"/>
            <a:r>
              <a:rPr lang="en-US" dirty="0" smtClean="0"/>
              <a:t>can also be used by consumers to store custom data</a:t>
            </a:r>
            <a:endParaRPr lang="en-US" dirty="0"/>
          </a:p>
        </p:txBody>
      </p:sp>
      <p:sp>
        <p:nvSpPr>
          <p:cNvPr id="4" name="TextBox 3"/>
          <p:cNvSpPr txBox="1"/>
          <p:nvPr/>
        </p:nvSpPr>
        <p:spPr>
          <a:xfrm>
            <a:off x="533400" y="3836075"/>
            <a:ext cx="82296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TaxonomyData</a:t>
            </a:r>
            <a:r>
              <a:rPr lang="en-US" dirty="0" smtClean="0">
                <a:latin typeface="Consolas" pitchFamily="49" charset="0"/>
                <a:cs typeface="Consolas" pitchFamily="49" charset="0"/>
              </a:rPr>
              <a:t> { … }</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TaxonomyData</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taxData</a:t>
            </a:r>
            <a:r>
              <a:rPr lang="en-US" dirty="0" smtClean="0">
                <a:latin typeface="Consolas" pitchFamily="49" charset="0"/>
                <a:cs typeface="Consolas" pitchFamily="49" charset="0"/>
              </a:rPr>
              <a:t> = new </a:t>
            </a:r>
            <a:r>
              <a:rPr lang="en-US" dirty="0" err="1" smtClean="0">
                <a:latin typeface="Consolas" pitchFamily="49" charset="0"/>
                <a:cs typeface="Consolas" pitchFamily="49" charset="0"/>
              </a:rPr>
              <a:t>TaxonomyData</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err="1" smtClean="0">
                <a:latin typeface="Consolas" pitchFamily="49" charset="0"/>
                <a:cs typeface="Consolas" pitchFamily="49" charset="0"/>
              </a:rPr>
              <a:t>sequence.Metadata</a:t>
            </a:r>
            <a:r>
              <a:rPr lang="en-US" dirty="0" smtClean="0">
                <a:latin typeface="Consolas" pitchFamily="49" charset="0"/>
                <a:cs typeface="Consolas" pitchFamily="49" charset="0"/>
              </a:rPr>
              <a:t>[</a:t>
            </a:r>
            <a:r>
              <a:rPr lang="en-US" dirty="0" smtClean="0">
                <a:solidFill>
                  <a:srgbClr val="0070C0"/>
                </a:solidFill>
                <a:latin typeface="Consolas" pitchFamily="49" charset="0"/>
                <a:cs typeface="Consolas" pitchFamily="49" charset="0"/>
              </a:rPr>
              <a:t>“</a:t>
            </a:r>
            <a:r>
              <a:rPr lang="en-US" dirty="0" err="1" smtClean="0">
                <a:solidFill>
                  <a:srgbClr val="0070C0"/>
                </a:solidFill>
                <a:latin typeface="Consolas" pitchFamily="49" charset="0"/>
                <a:cs typeface="Consolas" pitchFamily="49" charset="0"/>
              </a:rPr>
              <a:t>TaxonomyData</a:t>
            </a:r>
            <a:r>
              <a:rPr lang="en-US" dirty="0" smtClean="0">
                <a:solidFill>
                  <a:srgbClr val="0070C0"/>
                </a:solidFill>
                <a:latin typeface="Consolas" pitchFamily="49" charset="0"/>
                <a:cs typeface="Consolas" pitchFamily="49" charset="0"/>
              </a:rPr>
              <a: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taxData</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taxData</a:t>
            </a:r>
            <a:r>
              <a:rPr lang="en-US" dirty="0" smtClean="0">
                <a:latin typeface="Consolas" pitchFamily="49" charset="0"/>
                <a:cs typeface="Consolas" pitchFamily="49" charset="0"/>
              </a:rPr>
              <a:t> = </a:t>
            </a:r>
            <a:r>
              <a:rPr lang="en-US" dirty="0" smtClean="0">
                <a:solidFill>
                  <a:srgbClr val="FF0000"/>
                </a:solidFill>
                <a:latin typeface="Consolas" pitchFamily="49" charset="0"/>
                <a:cs typeface="Consolas" pitchFamily="49" charset="0"/>
              </a:rPr>
              <a:t>(</a:t>
            </a:r>
            <a:r>
              <a:rPr lang="en-US" dirty="0" err="1" smtClean="0">
                <a:solidFill>
                  <a:srgbClr val="FF0000"/>
                </a:solidFill>
                <a:latin typeface="Consolas" pitchFamily="49" charset="0"/>
                <a:cs typeface="Consolas" pitchFamily="49" charset="0"/>
              </a:rPr>
              <a:t>TaxonomyData</a:t>
            </a:r>
            <a:r>
              <a:rPr lang="en-US" dirty="0" smtClean="0">
                <a:solidFill>
                  <a:srgbClr val="FF0000"/>
                </a:solidFill>
                <a:latin typeface="Consolas" pitchFamily="49" charset="0"/>
                <a:cs typeface="Consolas" pitchFamily="49" charset="0"/>
              </a:rPr>
              <a: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sequence.Metadata</a:t>
            </a:r>
            <a:r>
              <a:rPr lang="en-US" dirty="0" smtClean="0">
                <a:latin typeface="Consolas" pitchFamily="49" charset="0"/>
                <a:cs typeface="Consolas" pitchFamily="49" charset="0"/>
              </a:rPr>
              <a:t>[</a:t>
            </a:r>
            <a:r>
              <a:rPr lang="en-US" dirty="0" smtClean="0">
                <a:solidFill>
                  <a:srgbClr val="0070C0"/>
                </a:solidFill>
                <a:latin typeface="Consolas" pitchFamily="49" charset="0"/>
                <a:cs typeface="Consolas" pitchFamily="49" charset="0"/>
              </a:rPr>
              <a:t>“</a:t>
            </a:r>
            <a:r>
              <a:rPr lang="en-US" dirty="0" err="1" smtClean="0">
                <a:solidFill>
                  <a:srgbClr val="0070C0"/>
                </a:solidFill>
                <a:latin typeface="Consolas" pitchFamily="49" charset="0"/>
                <a:cs typeface="Consolas" pitchFamily="49" charset="0"/>
              </a:rPr>
              <a:t>TaxonomyData</a:t>
            </a:r>
            <a:r>
              <a:rPr lang="en-US" dirty="0" smtClean="0">
                <a:solidFill>
                  <a:srgbClr val="0070C0"/>
                </a:solidFill>
                <a:latin typeface="Consolas" pitchFamily="49" charset="0"/>
                <a:cs typeface="Consolas" pitchFamily="49" charset="0"/>
              </a:rPr>
              <a:t>”</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533400" y="3352800"/>
            <a:ext cx="8229600" cy="369332"/>
          </a:xfrm>
          <a:prstGeom prst="rect">
            <a:avLst/>
          </a:prstGeom>
          <a:noFill/>
        </p:spPr>
        <p:txBody>
          <a:bodyPr wrap="square" rtlCol="0">
            <a:spAutoFit/>
          </a:bodyPr>
          <a:lstStyle/>
          <a:p>
            <a:r>
              <a:rPr lang="en-US" dirty="0" smtClean="0">
                <a:latin typeface="Arial" pitchFamily="34" charset="0"/>
                <a:cs typeface="Arial" pitchFamily="34" charset="0"/>
              </a:rPr>
              <a:t>same </a:t>
            </a:r>
            <a:r>
              <a:rPr lang="en-US" b="1" dirty="0" smtClean="0">
                <a:solidFill>
                  <a:srgbClr val="0070C0"/>
                </a:solidFill>
                <a:latin typeface="Arial" pitchFamily="34" charset="0"/>
                <a:cs typeface="Arial" pitchFamily="34" charset="0"/>
              </a:rPr>
              <a:t>key</a:t>
            </a:r>
            <a:r>
              <a:rPr lang="en-US" dirty="0" smtClean="0">
                <a:latin typeface="Arial" pitchFamily="34" charset="0"/>
                <a:cs typeface="Arial" pitchFamily="34" charset="0"/>
              </a:rPr>
              <a:t> is used to store and retrieve data</a:t>
            </a:r>
            <a:endParaRPr lang="en-US" dirty="0">
              <a:latin typeface="Arial" pitchFamily="34" charset="0"/>
              <a:cs typeface="Arial" pitchFamily="34" charset="0"/>
            </a:endParaRPr>
          </a:p>
        </p:txBody>
      </p:sp>
      <p:sp>
        <p:nvSpPr>
          <p:cNvPr id="6" name="TextBox 5"/>
          <p:cNvSpPr txBox="1"/>
          <p:nvPr/>
        </p:nvSpPr>
        <p:spPr>
          <a:xfrm>
            <a:off x="533400" y="5990320"/>
            <a:ext cx="6400800" cy="369332"/>
          </a:xfrm>
          <a:prstGeom prst="rect">
            <a:avLst/>
          </a:prstGeom>
          <a:noFill/>
        </p:spPr>
        <p:txBody>
          <a:bodyPr wrap="square" rtlCol="0">
            <a:spAutoFit/>
          </a:bodyPr>
          <a:lstStyle/>
          <a:p>
            <a:r>
              <a:rPr lang="en-US" dirty="0" smtClean="0">
                <a:latin typeface="Arial" pitchFamily="34" charset="0"/>
                <a:cs typeface="Arial" pitchFamily="34" charset="0"/>
              </a:rPr>
              <a:t>must </a:t>
            </a:r>
            <a:r>
              <a:rPr lang="en-US" b="1" dirty="0" smtClean="0">
                <a:solidFill>
                  <a:srgbClr val="FF0000"/>
                </a:solidFill>
                <a:latin typeface="Arial" pitchFamily="34" charset="0"/>
                <a:cs typeface="Arial" pitchFamily="34" charset="0"/>
              </a:rPr>
              <a:t>cast data</a:t>
            </a:r>
            <a:r>
              <a:rPr lang="en-US" b="1" dirty="0" smtClean="0">
                <a:latin typeface="Arial" pitchFamily="34" charset="0"/>
                <a:cs typeface="Arial" pitchFamily="34" charset="0"/>
              </a:rPr>
              <a:t> </a:t>
            </a:r>
            <a:r>
              <a:rPr lang="en-US" dirty="0" smtClean="0">
                <a:latin typeface="Arial" pitchFamily="34" charset="0"/>
                <a:cs typeface="Arial" pitchFamily="34" charset="0"/>
              </a:rPr>
              <a:t>to retrieve proper type</a:t>
            </a:r>
            <a:endParaRPr lang="en-US" dirty="0">
              <a:latin typeface="Arial" pitchFamily="34" charset="0"/>
              <a:cs typeface="Arial" pitchFamily="34" charset="0"/>
            </a:endParaRPr>
          </a:p>
        </p:txBody>
      </p:sp>
    </p:spTree>
    <p:extLst>
      <p:ext uri="{BB962C8B-B14F-4D97-AF65-F5344CB8AC3E}">
        <p14:creationId xmlns:p14="http://schemas.microsoft.com/office/powerpoint/2010/main" val="402823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Statistics</a:t>
            </a:r>
            <a:endParaRPr lang="en-US" dirty="0"/>
          </a:p>
        </p:txBody>
      </p:sp>
      <p:sp>
        <p:nvSpPr>
          <p:cNvPr id="3" name="Content Placeholder 2"/>
          <p:cNvSpPr>
            <a:spLocks noGrp="1"/>
          </p:cNvSpPr>
          <p:nvPr>
            <p:ph idx="1"/>
          </p:nvPr>
        </p:nvSpPr>
        <p:spPr/>
        <p:txBody>
          <a:bodyPr/>
          <a:lstStyle/>
          <a:p>
            <a:r>
              <a:rPr lang="en-US" dirty="0" smtClean="0"/>
              <a:t>Collect statistics from sequence using </a:t>
            </a:r>
            <a:r>
              <a:rPr lang="en-US" dirty="0" err="1" smtClean="0">
                <a:latin typeface="Consolas" pitchFamily="49" charset="0"/>
                <a:cs typeface="Consolas" pitchFamily="49" charset="0"/>
              </a:rPr>
              <a:t>SequenceStatistics</a:t>
            </a:r>
            <a:endParaRPr lang="en-US" dirty="0" smtClean="0">
              <a:latin typeface="Consolas" pitchFamily="49" charset="0"/>
              <a:cs typeface="Consolas" pitchFamily="49" charset="0"/>
            </a:endParaRPr>
          </a:p>
          <a:p>
            <a:pPr lvl="1"/>
            <a:r>
              <a:rPr lang="en-US" dirty="0" smtClean="0"/>
              <a:t>calculates basic occurrence statistics</a:t>
            </a:r>
          </a:p>
          <a:p>
            <a:pPr lvl="1"/>
            <a:r>
              <a:rPr lang="en-US" b="1" dirty="0" err="1" smtClean="0">
                <a:latin typeface="Consolas" pitchFamily="49" charset="0"/>
                <a:cs typeface="Consolas" pitchFamily="49" charset="0"/>
              </a:rPr>
              <a:t>GetCount</a:t>
            </a:r>
            <a:r>
              <a:rPr lang="en-US" dirty="0" smtClean="0"/>
              <a:t> returns total count of specified symbol</a:t>
            </a:r>
          </a:p>
          <a:p>
            <a:pPr lvl="1"/>
            <a:r>
              <a:rPr lang="en-US" b="1" dirty="0" err="1" smtClean="0">
                <a:latin typeface="Consolas" pitchFamily="49" charset="0"/>
                <a:cs typeface="Consolas" pitchFamily="49" charset="0"/>
              </a:rPr>
              <a:t>GetFraction</a:t>
            </a:r>
            <a:r>
              <a:rPr lang="en-US" dirty="0" smtClean="0"/>
              <a:t> returns percentage of specified symbol</a:t>
            </a:r>
          </a:p>
        </p:txBody>
      </p:sp>
      <p:sp>
        <p:nvSpPr>
          <p:cNvPr id="4" name="Rectangle 3"/>
          <p:cNvSpPr/>
          <p:nvPr/>
        </p:nvSpPr>
        <p:spPr>
          <a:xfrm>
            <a:off x="304800" y="3282077"/>
            <a:ext cx="85344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pitchFamily="49" charset="0"/>
                <a:cs typeface="Consolas" pitchFamily="49" charset="0"/>
              </a:rPr>
              <a:t>Sequence </a:t>
            </a:r>
            <a:r>
              <a:rPr lang="en-US" dirty="0" err="1" smtClean="0">
                <a:latin typeface="Consolas" pitchFamily="49" charset="0"/>
                <a:cs typeface="Consolas" pitchFamily="49" charset="0"/>
              </a:rPr>
              <a:t>sequence</a:t>
            </a:r>
            <a:r>
              <a:rPr lang="en-US" dirty="0" smtClean="0">
                <a:latin typeface="Consolas" pitchFamily="49" charset="0"/>
                <a:cs typeface="Consolas" pitchFamily="49" charset="0"/>
              </a:rPr>
              <a:t> </a:t>
            </a:r>
            <a:r>
              <a:rPr lang="en-US" dirty="0">
                <a:latin typeface="Consolas" pitchFamily="49" charset="0"/>
                <a:cs typeface="Consolas" pitchFamily="49" charset="0"/>
              </a:rPr>
              <a:t>= new Sequence(</a:t>
            </a:r>
            <a:r>
              <a:rPr lang="en-US" dirty="0" err="1">
                <a:latin typeface="Consolas" pitchFamily="49" charset="0"/>
                <a:cs typeface="Consolas" pitchFamily="49" charset="0"/>
              </a:rPr>
              <a:t>DnaAlphabet.Instance</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CTGGCCGTCGAC");</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SequenceStatistics</a:t>
            </a:r>
            <a:r>
              <a:rPr lang="en-US" dirty="0" smtClean="0">
                <a:latin typeface="Consolas" pitchFamily="49" charset="0"/>
                <a:cs typeface="Consolas" pitchFamily="49" charset="0"/>
              </a:rPr>
              <a:t> stats = new </a:t>
            </a:r>
            <a:r>
              <a:rPr lang="en-US" dirty="0" err="1" smtClean="0">
                <a:latin typeface="Consolas" pitchFamily="49" charset="0"/>
                <a:cs typeface="Consolas" pitchFamily="49" charset="0"/>
              </a:rPr>
              <a:t>SequenceStatistics</a:t>
            </a:r>
            <a:r>
              <a:rPr lang="en-US" dirty="0" smtClean="0">
                <a:latin typeface="Consolas" pitchFamily="49" charset="0"/>
                <a:cs typeface="Consolas" pitchFamily="49" charset="0"/>
              </a:rPr>
              <a:t>(sequence);</a:t>
            </a:r>
            <a:br>
              <a:rPr lang="en-US" dirty="0" smtClean="0">
                <a:latin typeface="Consolas" pitchFamily="49" charset="0"/>
                <a:cs typeface="Consolas" pitchFamily="49" charset="0"/>
              </a:rPr>
            </a:br>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a:t>
            </a:r>
            <a:r>
              <a:rPr lang="en-US" dirty="0">
                <a:latin typeface="Consolas" pitchFamily="49" charset="0"/>
                <a:cs typeface="Consolas" pitchFamily="49" charset="0"/>
              </a:rPr>
              <a:t>"</a:t>
            </a:r>
            <a:r>
              <a:rPr lang="en-US" dirty="0" smtClean="0">
                <a:latin typeface="Consolas" pitchFamily="49" charset="0"/>
                <a:cs typeface="Consolas" pitchFamily="49" charset="0"/>
              </a:rPr>
              <a:t>{</a:t>
            </a:r>
            <a:r>
              <a:rPr lang="en-US" dirty="0">
                <a:latin typeface="Consolas" pitchFamily="49" charset="0"/>
                <a:cs typeface="Consolas" pitchFamily="49" charset="0"/>
              </a:rPr>
              <a:t>0} occurrences of </a:t>
            </a:r>
            <a:r>
              <a:rPr lang="en-US" dirty="0" smtClean="0">
                <a:latin typeface="Consolas" pitchFamily="49" charset="0"/>
                <a:cs typeface="Consolas" pitchFamily="49" charset="0"/>
              </a:rPr>
              <a:t>'G'",</a:t>
            </a:r>
            <a:r>
              <a:rPr lang="en-US" dirty="0">
                <a:latin typeface="Consolas" pitchFamily="49" charset="0"/>
                <a:cs typeface="Consolas" pitchFamily="49" charset="0"/>
              </a:rPr>
              <a:t> </a:t>
            </a:r>
            <a:r>
              <a:rPr lang="en-US" dirty="0" err="1" smtClean="0">
                <a:latin typeface="Consolas" pitchFamily="49" charset="0"/>
                <a:cs typeface="Consolas" pitchFamily="49" charset="0"/>
              </a:rPr>
              <a:t>stats.GetCount</a:t>
            </a:r>
            <a:r>
              <a:rPr lang="en-US" dirty="0" smtClean="0">
                <a:latin typeface="Consolas" pitchFamily="49" charset="0"/>
                <a:cs typeface="Consolas" pitchFamily="49" charset="0"/>
              </a:rPr>
              <a:t>('G'));   </a:t>
            </a:r>
          </a:p>
          <a:p>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("'G' </a:t>
            </a:r>
            <a:r>
              <a:rPr lang="en-US" dirty="0">
                <a:latin typeface="Consolas" pitchFamily="49" charset="0"/>
                <a:cs typeface="Consolas" pitchFamily="49" charset="0"/>
              </a:rPr>
              <a:t>takes up {</a:t>
            </a:r>
            <a:r>
              <a:rPr lang="en-US" dirty="0" smtClean="0">
                <a:latin typeface="Consolas" pitchFamily="49" charset="0"/>
                <a:cs typeface="Consolas" pitchFamily="49" charset="0"/>
              </a:rPr>
              <a:t>0:P} ", </a:t>
            </a:r>
            <a:r>
              <a:rPr lang="en-US" dirty="0" err="1" smtClean="0">
                <a:latin typeface="Consolas" pitchFamily="49" charset="0"/>
                <a:cs typeface="Consolas" pitchFamily="49" charset="0"/>
              </a:rPr>
              <a:t>stats.GetFraction</a:t>
            </a:r>
            <a:r>
              <a:rPr lang="en-US" dirty="0" smtClean="0">
                <a:latin typeface="Consolas" pitchFamily="49" charset="0"/>
                <a:cs typeface="Consolas" pitchFamily="49" charset="0"/>
              </a:rPr>
              <a:t>('G'));</a:t>
            </a:r>
          </a:p>
        </p:txBody>
      </p:sp>
      <p:sp>
        <p:nvSpPr>
          <p:cNvPr id="5" name="Rectangle 4"/>
          <p:cNvSpPr/>
          <p:nvPr/>
        </p:nvSpPr>
        <p:spPr>
          <a:xfrm>
            <a:off x="4084320" y="5562600"/>
            <a:ext cx="45720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dirty="0"/>
              <a:t>4 occurrences of 'G'</a:t>
            </a:r>
          </a:p>
          <a:p>
            <a:r>
              <a:rPr lang="en-US" dirty="0"/>
              <a:t>'G' takes up 33.33 </a:t>
            </a:r>
            <a:r>
              <a:rPr lang="en-US" dirty="0" smtClean="0"/>
              <a:t>%</a:t>
            </a:r>
            <a:endParaRPr lang="en-US" dirty="0"/>
          </a:p>
        </p:txBody>
      </p:sp>
    </p:spTree>
    <p:extLst>
      <p:ext uri="{BB962C8B-B14F-4D97-AF65-F5344CB8AC3E}">
        <p14:creationId xmlns:p14="http://schemas.microsoft.com/office/powerpoint/2010/main" val="287241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sparse sequences</a:t>
            </a:r>
            <a:endParaRPr lang="en-US" dirty="0"/>
          </a:p>
        </p:txBody>
      </p:sp>
      <p:sp>
        <p:nvSpPr>
          <p:cNvPr id="3" name="Content Placeholder 2"/>
          <p:cNvSpPr>
            <a:spLocks noGrp="1"/>
          </p:cNvSpPr>
          <p:nvPr>
            <p:ph idx="1"/>
          </p:nvPr>
        </p:nvSpPr>
        <p:spPr>
          <a:xfrm>
            <a:off x="457200" y="1600200"/>
            <a:ext cx="8229600" cy="2133600"/>
          </a:xfrm>
        </p:spPr>
        <p:txBody>
          <a:bodyPr/>
          <a:lstStyle/>
          <a:p>
            <a:r>
              <a:rPr lang="en-US" dirty="0" smtClean="0"/>
              <a:t>Sometimes not all the sequence data is available at once</a:t>
            </a:r>
          </a:p>
          <a:p>
            <a:pPr lvl="1"/>
            <a:r>
              <a:rPr lang="en-US" dirty="0" smtClean="0"/>
              <a:t>might be building it piece-by-piece</a:t>
            </a:r>
          </a:p>
          <a:p>
            <a:pPr lvl="1"/>
            <a:r>
              <a:rPr lang="en-US" dirty="0" smtClean="0"/>
              <a:t>large “gaps” in the data make it inefficient to use </a:t>
            </a:r>
            <a:r>
              <a:rPr lang="en-US" b="1" dirty="0" smtClean="0">
                <a:latin typeface="Consolas" pitchFamily="49" charset="0"/>
                <a:cs typeface="Consolas" pitchFamily="49" charset="0"/>
              </a:rPr>
              <a:t>Sequence</a:t>
            </a:r>
          </a:p>
          <a:p>
            <a:r>
              <a:rPr lang="en-US" dirty="0" err="1" smtClean="0">
                <a:latin typeface="Consolas" pitchFamily="49" charset="0"/>
                <a:cs typeface="Consolas" pitchFamily="49" charset="0"/>
              </a:rPr>
              <a:t>SparseSequence</a:t>
            </a:r>
            <a:r>
              <a:rPr lang="en-US" dirty="0" smtClean="0">
                <a:latin typeface="Consolas" pitchFamily="49" charset="0"/>
                <a:cs typeface="Consolas" pitchFamily="49" charset="0"/>
              </a:rPr>
              <a:t> </a:t>
            </a:r>
            <a:r>
              <a:rPr lang="en-US" dirty="0" smtClean="0"/>
              <a:t>supports discontinuous sequences</a:t>
            </a:r>
          </a:p>
          <a:p>
            <a:pPr lvl="1"/>
            <a:r>
              <a:rPr lang="en-US" dirty="0" smtClean="0"/>
              <a:t>tracks each item with logical index</a:t>
            </a:r>
          </a:p>
        </p:txBody>
      </p:sp>
      <p:sp>
        <p:nvSpPr>
          <p:cNvPr id="6" name="TextBox 5"/>
          <p:cNvSpPr txBox="1"/>
          <p:nvPr/>
        </p:nvSpPr>
        <p:spPr>
          <a:xfrm>
            <a:off x="137160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7" name="TextBox 6"/>
          <p:cNvSpPr txBox="1"/>
          <p:nvPr/>
        </p:nvSpPr>
        <p:spPr>
          <a:xfrm>
            <a:off x="16535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8" name="TextBox 7"/>
          <p:cNvSpPr txBox="1"/>
          <p:nvPr/>
        </p:nvSpPr>
        <p:spPr>
          <a:xfrm>
            <a:off x="19583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0" name="TextBox 9"/>
          <p:cNvSpPr txBox="1"/>
          <p:nvPr/>
        </p:nvSpPr>
        <p:spPr>
          <a:xfrm>
            <a:off x="25679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11" name="TextBox 10"/>
          <p:cNvSpPr txBox="1"/>
          <p:nvPr/>
        </p:nvSpPr>
        <p:spPr>
          <a:xfrm>
            <a:off x="28727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2" name="TextBox 11"/>
          <p:cNvSpPr txBox="1"/>
          <p:nvPr/>
        </p:nvSpPr>
        <p:spPr>
          <a:xfrm>
            <a:off x="318516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13" name="TextBox 12"/>
          <p:cNvSpPr txBox="1"/>
          <p:nvPr/>
        </p:nvSpPr>
        <p:spPr>
          <a:xfrm>
            <a:off x="346710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5" name="TextBox 14"/>
          <p:cNvSpPr txBox="1"/>
          <p:nvPr/>
        </p:nvSpPr>
        <p:spPr>
          <a:xfrm>
            <a:off x="407670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6" name="TextBox 15"/>
          <p:cNvSpPr txBox="1"/>
          <p:nvPr/>
        </p:nvSpPr>
        <p:spPr>
          <a:xfrm>
            <a:off x="438150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18" name="TextBox 17"/>
          <p:cNvSpPr txBox="1"/>
          <p:nvPr/>
        </p:nvSpPr>
        <p:spPr>
          <a:xfrm>
            <a:off x="499110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19" name="TextBox 18"/>
          <p:cNvSpPr txBox="1"/>
          <p:nvPr/>
        </p:nvSpPr>
        <p:spPr>
          <a:xfrm>
            <a:off x="52730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0" name="TextBox 19"/>
          <p:cNvSpPr txBox="1"/>
          <p:nvPr/>
        </p:nvSpPr>
        <p:spPr>
          <a:xfrm>
            <a:off x="55778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21" name="TextBox 20"/>
          <p:cNvSpPr txBox="1"/>
          <p:nvPr/>
        </p:nvSpPr>
        <p:spPr>
          <a:xfrm>
            <a:off x="58826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22" name="TextBox 21"/>
          <p:cNvSpPr txBox="1"/>
          <p:nvPr/>
        </p:nvSpPr>
        <p:spPr>
          <a:xfrm>
            <a:off x="61874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23" name="TextBox 22"/>
          <p:cNvSpPr txBox="1"/>
          <p:nvPr/>
        </p:nvSpPr>
        <p:spPr>
          <a:xfrm>
            <a:off x="6492240" y="4205645"/>
            <a:ext cx="304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24" name="TextBox 23"/>
          <p:cNvSpPr txBox="1"/>
          <p:nvPr/>
        </p:nvSpPr>
        <p:spPr>
          <a:xfrm>
            <a:off x="2263140" y="4227017"/>
            <a:ext cx="304800" cy="338554"/>
          </a:xfrm>
          <a:prstGeom prst="rect">
            <a:avLst/>
          </a:prstGeom>
          <a:noFill/>
        </p:spPr>
        <p:txBody>
          <a:bodyPr wrap="square" rtlCol="0">
            <a:spAutoFit/>
          </a:bodyPr>
          <a:lstStyle/>
          <a:p>
            <a:r>
              <a:rPr lang="en-US" sz="1600" b="1" dirty="0" smtClean="0">
                <a:latin typeface="Arial" pitchFamily="34" charset="0"/>
                <a:cs typeface="Arial" pitchFamily="34" charset="0"/>
              </a:rPr>
              <a:t>//</a:t>
            </a:r>
            <a:endParaRPr lang="en-US" b="1" dirty="0">
              <a:latin typeface="Arial" pitchFamily="34" charset="0"/>
              <a:cs typeface="Arial" pitchFamily="34" charset="0"/>
            </a:endParaRPr>
          </a:p>
        </p:txBody>
      </p:sp>
      <p:sp>
        <p:nvSpPr>
          <p:cNvPr id="25" name="TextBox 24"/>
          <p:cNvSpPr txBox="1"/>
          <p:nvPr/>
        </p:nvSpPr>
        <p:spPr>
          <a:xfrm>
            <a:off x="3779520" y="4222671"/>
            <a:ext cx="304800" cy="338554"/>
          </a:xfrm>
          <a:prstGeom prst="rect">
            <a:avLst/>
          </a:prstGeom>
          <a:noFill/>
        </p:spPr>
        <p:txBody>
          <a:bodyPr wrap="square" rtlCol="0">
            <a:spAutoFit/>
          </a:bodyPr>
          <a:lstStyle/>
          <a:p>
            <a:r>
              <a:rPr lang="en-US" sz="1600" b="1" dirty="0" smtClean="0">
                <a:latin typeface="Arial" pitchFamily="34" charset="0"/>
                <a:cs typeface="Arial" pitchFamily="34" charset="0"/>
              </a:rPr>
              <a:t>//</a:t>
            </a:r>
            <a:endParaRPr lang="en-US" b="1" dirty="0">
              <a:latin typeface="Arial" pitchFamily="34" charset="0"/>
              <a:cs typeface="Arial" pitchFamily="34" charset="0"/>
            </a:endParaRPr>
          </a:p>
        </p:txBody>
      </p:sp>
      <p:sp>
        <p:nvSpPr>
          <p:cNvPr id="26" name="TextBox 25"/>
          <p:cNvSpPr txBox="1"/>
          <p:nvPr/>
        </p:nvSpPr>
        <p:spPr>
          <a:xfrm>
            <a:off x="4686300" y="4230291"/>
            <a:ext cx="304800" cy="338554"/>
          </a:xfrm>
          <a:prstGeom prst="rect">
            <a:avLst/>
          </a:prstGeom>
          <a:noFill/>
        </p:spPr>
        <p:txBody>
          <a:bodyPr wrap="square" rtlCol="0">
            <a:spAutoFit/>
          </a:bodyPr>
          <a:lstStyle/>
          <a:p>
            <a:r>
              <a:rPr lang="en-US" sz="1600" b="1" dirty="0" smtClean="0">
                <a:latin typeface="Arial" pitchFamily="34" charset="0"/>
                <a:cs typeface="Arial" pitchFamily="34" charset="0"/>
              </a:rPr>
              <a:t>//</a:t>
            </a:r>
            <a:endParaRPr lang="en-US" b="1" dirty="0">
              <a:latin typeface="Arial" pitchFamily="34" charset="0"/>
              <a:cs typeface="Arial" pitchFamily="34" charset="0"/>
            </a:endParaRPr>
          </a:p>
        </p:txBody>
      </p:sp>
      <p:sp>
        <p:nvSpPr>
          <p:cNvPr id="28" name="TextBox 27"/>
          <p:cNvSpPr txBox="1"/>
          <p:nvPr/>
        </p:nvSpPr>
        <p:spPr>
          <a:xfrm>
            <a:off x="1371600" y="3886200"/>
            <a:ext cx="281940" cy="307777"/>
          </a:xfrm>
          <a:prstGeom prst="rect">
            <a:avLst/>
          </a:prstGeom>
          <a:noFill/>
        </p:spPr>
        <p:txBody>
          <a:bodyPr wrap="square" rtlCol="0">
            <a:spAutoFit/>
          </a:bodyPr>
          <a:lstStyle/>
          <a:p>
            <a:r>
              <a:rPr lang="en-US" sz="1400" b="1" dirty="0" smtClean="0">
                <a:latin typeface="Arial" pitchFamily="34" charset="0"/>
                <a:cs typeface="Arial" pitchFamily="34" charset="0"/>
              </a:rPr>
              <a:t>0</a:t>
            </a:r>
            <a:endParaRPr lang="en-US" sz="1400" b="1" dirty="0">
              <a:latin typeface="Arial" pitchFamily="34" charset="0"/>
              <a:cs typeface="Arial" pitchFamily="34" charset="0"/>
            </a:endParaRPr>
          </a:p>
        </p:txBody>
      </p:sp>
      <p:sp>
        <p:nvSpPr>
          <p:cNvPr id="29" name="TextBox 28"/>
          <p:cNvSpPr txBox="1"/>
          <p:nvPr/>
        </p:nvSpPr>
        <p:spPr>
          <a:xfrm>
            <a:off x="1699260" y="3886200"/>
            <a:ext cx="281940" cy="307777"/>
          </a:xfrm>
          <a:prstGeom prst="rect">
            <a:avLst/>
          </a:prstGeom>
          <a:noFill/>
        </p:spPr>
        <p:txBody>
          <a:bodyPr wrap="square" rtlCol="0">
            <a:spAutoFit/>
          </a:bodyPr>
          <a:lstStyle/>
          <a:p>
            <a:r>
              <a:rPr lang="en-US" sz="1400" b="1" dirty="0">
                <a:latin typeface="Arial" pitchFamily="34" charset="0"/>
                <a:cs typeface="Arial" pitchFamily="34" charset="0"/>
              </a:rPr>
              <a:t>1</a:t>
            </a:r>
          </a:p>
        </p:txBody>
      </p:sp>
      <p:sp>
        <p:nvSpPr>
          <p:cNvPr id="30" name="TextBox 29"/>
          <p:cNvSpPr txBox="1"/>
          <p:nvPr/>
        </p:nvSpPr>
        <p:spPr>
          <a:xfrm>
            <a:off x="1958340" y="3886200"/>
            <a:ext cx="281940" cy="307777"/>
          </a:xfrm>
          <a:prstGeom prst="rect">
            <a:avLst/>
          </a:prstGeom>
          <a:noFill/>
        </p:spPr>
        <p:txBody>
          <a:bodyPr wrap="square" rtlCol="0">
            <a:spAutoFit/>
          </a:bodyPr>
          <a:lstStyle/>
          <a:p>
            <a:r>
              <a:rPr lang="en-US" sz="1400" b="1" dirty="0" smtClean="0">
                <a:latin typeface="Arial" pitchFamily="34" charset="0"/>
                <a:cs typeface="Arial" pitchFamily="34" charset="0"/>
              </a:rPr>
              <a:t>2</a:t>
            </a:r>
            <a:endParaRPr lang="en-US" sz="1400" b="1" dirty="0">
              <a:latin typeface="Arial" pitchFamily="34" charset="0"/>
              <a:cs typeface="Arial" pitchFamily="34" charset="0"/>
            </a:endParaRPr>
          </a:p>
        </p:txBody>
      </p:sp>
      <p:sp>
        <p:nvSpPr>
          <p:cNvPr id="31" name="TextBox 30"/>
          <p:cNvSpPr txBox="1"/>
          <p:nvPr/>
        </p:nvSpPr>
        <p:spPr>
          <a:xfrm>
            <a:off x="2567940" y="3886200"/>
            <a:ext cx="281940" cy="307777"/>
          </a:xfrm>
          <a:prstGeom prst="rect">
            <a:avLst/>
          </a:prstGeom>
          <a:noFill/>
        </p:spPr>
        <p:txBody>
          <a:bodyPr wrap="square" rtlCol="0">
            <a:spAutoFit/>
          </a:bodyPr>
          <a:lstStyle/>
          <a:p>
            <a:r>
              <a:rPr lang="en-US" sz="1400" b="1" dirty="0" smtClean="0">
                <a:latin typeface="Arial" pitchFamily="34" charset="0"/>
                <a:cs typeface="Arial" pitchFamily="34" charset="0"/>
              </a:rPr>
              <a:t>8</a:t>
            </a:r>
            <a:endParaRPr lang="en-US" sz="1400" b="1" dirty="0">
              <a:latin typeface="Arial" pitchFamily="34" charset="0"/>
              <a:cs typeface="Arial" pitchFamily="34" charset="0"/>
            </a:endParaRPr>
          </a:p>
        </p:txBody>
      </p:sp>
      <p:sp>
        <p:nvSpPr>
          <p:cNvPr id="32" name="TextBox 31"/>
          <p:cNvSpPr txBox="1"/>
          <p:nvPr/>
        </p:nvSpPr>
        <p:spPr>
          <a:xfrm>
            <a:off x="2887980" y="3886200"/>
            <a:ext cx="281940" cy="307777"/>
          </a:xfrm>
          <a:prstGeom prst="rect">
            <a:avLst/>
          </a:prstGeom>
          <a:noFill/>
        </p:spPr>
        <p:txBody>
          <a:bodyPr wrap="square" rtlCol="0">
            <a:spAutoFit/>
          </a:bodyPr>
          <a:lstStyle/>
          <a:p>
            <a:r>
              <a:rPr lang="en-US" sz="1400" b="1" dirty="0" smtClean="0">
                <a:latin typeface="Arial" pitchFamily="34" charset="0"/>
                <a:cs typeface="Arial" pitchFamily="34" charset="0"/>
              </a:rPr>
              <a:t>9</a:t>
            </a:r>
            <a:endParaRPr lang="en-US" sz="1400" b="1" dirty="0">
              <a:latin typeface="Arial" pitchFamily="34" charset="0"/>
              <a:cs typeface="Arial" pitchFamily="34" charset="0"/>
            </a:endParaRPr>
          </a:p>
        </p:txBody>
      </p:sp>
      <p:sp>
        <p:nvSpPr>
          <p:cNvPr id="33" name="TextBox 32"/>
          <p:cNvSpPr txBox="1"/>
          <p:nvPr/>
        </p:nvSpPr>
        <p:spPr>
          <a:xfrm>
            <a:off x="3124200" y="3886200"/>
            <a:ext cx="388620" cy="307777"/>
          </a:xfrm>
          <a:prstGeom prst="rect">
            <a:avLst/>
          </a:prstGeom>
          <a:noFill/>
        </p:spPr>
        <p:txBody>
          <a:bodyPr wrap="square" rtlCol="0">
            <a:spAutoFit/>
          </a:bodyPr>
          <a:lstStyle/>
          <a:p>
            <a:r>
              <a:rPr lang="en-US" sz="1400" b="1" dirty="0" smtClean="0">
                <a:latin typeface="Arial" pitchFamily="34" charset="0"/>
                <a:cs typeface="Arial" pitchFamily="34" charset="0"/>
              </a:rPr>
              <a:t>10</a:t>
            </a:r>
            <a:endParaRPr lang="en-US" sz="1400" b="1" dirty="0">
              <a:latin typeface="Arial" pitchFamily="34" charset="0"/>
              <a:cs typeface="Arial" pitchFamily="34" charset="0"/>
            </a:endParaRPr>
          </a:p>
        </p:txBody>
      </p:sp>
      <p:sp>
        <p:nvSpPr>
          <p:cNvPr id="34" name="TextBox 33"/>
          <p:cNvSpPr txBox="1"/>
          <p:nvPr/>
        </p:nvSpPr>
        <p:spPr>
          <a:xfrm>
            <a:off x="3429000" y="3886200"/>
            <a:ext cx="396240" cy="307777"/>
          </a:xfrm>
          <a:prstGeom prst="rect">
            <a:avLst/>
          </a:prstGeom>
          <a:noFill/>
        </p:spPr>
        <p:txBody>
          <a:bodyPr wrap="square" rtlCol="0">
            <a:spAutoFit/>
          </a:bodyPr>
          <a:lstStyle/>
          <a:p>
            <a:r>
              <a:rPr lang="en-US" sz="1400" b="1" dirty="0" smtClean="0">
                <a:latin typeface="Arial" pitchFamily="34" charset="0"/>
                <a:cs typeface="Arial" pitchFamily="34" charset="0"/>
              </a:rPr>
              <a:t>11</a:t>
            </a:r>
            <a:endParaRPr lang="en-US" sz="1400" b="1" dirty="0">
              <a:latin typeface="Arial" pitchFamily="34" charset="0"/>
              <a:cs typeface="Arial" pitchFamily="34" charset="0"/>
            </a:endParaRPr>
          </a:p>
        </p:txBody>
      </p:sp>
      <p:sp>
        <p:nvSpPr>
          <p:cNvPr id="35" name="TextBox 34"/>
          <p:cNvSpPr txBox="1"/>
          <p:nvPr/>
        </p:nvSpPr>
        <p:spPr>
          <a:xfrm>
            <a:off x="4038600" y="3886200"/>
            <a:ext cx="731520" cy="307777"/>
          </a:xfrm>
          <a:prstGeom prst="rect">
            <a:avLst/>
          </a:prstGeom>
          <a:noFill/>
        </p:spPr>
        <p:txBody>
          <a:bodyPr wrap="square" rtlCol="0">
            <a:spAutoFit/>
          </a:bodyPr>
          <a:lstStyle/>
          <a:p>
            <a:r>
              <a:rPr lang="en-US" sz="1400" b="1" dirty="0" smtClean="0">
                <a:latin typeface="Arial" pitchFamily="34" charset="0"/>
                <a:cs typeface="Arial" pitchFamily="34" charset="0"/>
              </a:rPr>
              <a:t>98  99</a:t>
            </a:r>
            <a:endParaRPr lang="en-US" sz="1400" b="1" dirty="0">
              <a:latin typeface="Arial" pitchFamily="34" charset="0"/>
              <a:cs typeface="Arial" pitchFamily="34" charset="0"/>
            </a:endParaRPr>
          </a:p>
        </p:txBody>
      </p:sp>
      <p:sp>
        <p:nvSpPr>
          <p:cNvPr id="37" name="TextBox 36"/>
          <p:cNvSpPr txBox="1"/>
          <p:nvPr/>
        </p:nvSpPr>
        <p:spPr>
          <a:xfrm>
            <a:off x="4983480" y="3886200"/>
            <a:ext cx="1813560" cy="307777"/>
          </a:xfrm>
          <a:prstGeom prst="rect">
            <a:avLst/>
          </a:prstGeom>
          <a:noFill/>
        </p:spPr>
        <p:txBody>
          <a:bodyPr wrap="square" rtlCol="0">
            <a:spAutoFit/>
          </a:bodyPr>
          <a:lstStyle/>
          <a:p>
            <a:r>
              <a:rPr lang="en-US" sz="1400" b="1" dirty="0" smtClean="0">
                <a:latin typeface="Arial" pitchFamily="34" charset="0"/>
                <a:cs typeface="Arial" pitchFamily="34" charset="0"/>
              </a:rPr>
              <a:t>1000 - 1005</a:t>
            </a:r>
            <a:endParaRPr lang="en-US" sz="1400" b="1" dirty="0">
              <a:latin typeface="Arial" pitchFamily="34" charset="0"/>
              <a:cs typeface="Arial" pitchFamily="34" charset="0"/>
            </a:endParaRPr>
          </a:p>
        </p:txBody>
      </p:sp>
    </p:spTree>
    <p:extLst>
      <p:ext uri="{BB962C8B-B14F-4D97-AF65-F5344CB8AC3E}">
        <p14:creationId xmlns:p14="http://schemas.microsoft.com/office/powerpoint/2010/main" val="199856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197864"/>
            <a:ext cx="8229600" cy="3526536"/>
          </a:xfrm>
        </p:spPr>
        <p:txBody>
          <a:bodyPr>
            <a:normAutofit fontScale="70000" lnSpcReduction="20000"/>
          </a:bodyPr>
          <a:lstStyle/>
          <a:p>
            <a:pPr marL="411480" lvl="1" indent="0">
              <a:buNone/>
            </a:pPr>
            <a:r>
              <a:rPr lang="en-US" dirty="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a:t>
            </a:r>
            <a:r>
              <a:rPr lang="en-US" dirty="0" smtClean="0"/>
              <a:t>user.</a:t>
            </a:r>
          </a:p>
          <a:p>
            <a:pPr marL="411480" lvl="1" indent="0">
              <a:buNone/>
            </a:pPr>
            <a:endParaRPr lang="en-US" dirty="0" smtClean="0"/>
          </a:p>
          <a:p>
            <a:pPr marL="411480" lvl="1" indent="0">
              <a:buNone/>
            </a:pPr>
            <a:r>
              <a:rPr lang="en-US" dirty="0" smtClean="0"/>
              <a:t>Microsoft </a:t>
            </a:r>
            <a:r>
              <a:rPr lang="en-US" dirty="0"/>
              <a:t>may have patents, patent applications, trademarked, copyrights, or other intellectual property rights covering subject matter in this document. Except as expressly provided in any </a:t>
            </a:r>
            <a:r>
              <a:rPr lang="en-US" dirty="0" smtClean="0"/>
              <a:t>license </a:t>
            </a:r>
            <a:r>
              <a:rPr lang="en-US" dirty="0"/>
              <a:t>agreement from Microsoft, the furnishing of this document does not give you any license to these patents, trademarks</a:t>
            </a:r>
            <a:r>
              <a:rPr lang="en-US" dirty="0" smtClean="0"/>
              <a:t>, </a:t>
            </a:r>
            <a:r>
              <a:rPr lang="en-US" dirty="0"/>
              <a:t>or other intellectual property</a:t>
            </a:r>
            <a:r>
              <a:rPr lang="en-US" dirty="0" smtClean="0"/>
              <a:t>.</a:t>
            </a:r>
          </a:p>
          <a:p>
            <a:pPr marL="411480" lvl="1" indent="0">
              <a:buNone/>
            </a:pPr>
            <a:endParaRPr lang="en-US" dirty="0"/>
          </a:p>
          <a:p>
            <a:pPr marL="411480" lvl="1" indent="0">
              <a:buNone/>
            </a:pPr>
            <a:r>
              <a:rPr lang="en-US"/>
              <a:t>© </a:t>
            </a:r>
            <a:r>
              <a:rPr lang="en-US" smtClean="0"/>
              <a:t>2011 </a:t>
            </a:r>
            <a:r>
              <a:rPr lang="en-US" dirty="0"/>
              <a:t>Microsoft Corporation. All rights reserved.</a:t>
            </a:r>
          </a:p>
          <a:p>
            <a:pPr marL="411480" lvl="1" indent="0">
              <a:buNone/>
            </a:pPr>
            <a:endParaRPr lang="en-US" dirty="0" smtClean="0"/>
          </a:p>
          <a:p>
            <a:pPr marL="411480" lvl="1" indent="0">
              <a:buNone/>
            </a:pPr>
            <a:r>
              <a:rPr lang="en-US" dirty="0" smtClean="0"/>
              <a:t>Microsoft, </a:t>
            </a:r>
            <a:r>
              <a:rPr lang="en-US" dirty="0"/>
              <a:t>MS, Windows</a:t>
            </a:r>
            <a:r>
              <a:rPr lang="en-US" dirty="0" smtClean="0"/>
              <a:t>, MSDN, </a:t>
            </a:r>
            <a:r>
              <a:rPr lang="en-US" dirty="0"/>
              <a:t>Visual Basic, Visual C++, </a:t>
            </a:r>
            <a:r>
              <a:rPr lang="en-US" dirty="0" smtClean="0"/>
              <a:t>Visual </a:t>
            </a:r>
            <a:r>
              <a:rPr lang="en-US" dirty="0"/>
              <a:t>C#, </a:t>
            </a:r>
            <a:r>
              <a:rPr lang="en-US" dirty="0" smtClean="0"/>
              <a:t>and </a:t>
            </a:r>
            <a:r>
              <a:rPr lang="en-US" dirty="0"/>
              <a:t>Visual Studio are either registered trademarks or trademarks of Microsoft Corporation in the U.S.A. and/or other countries.</a:t>
            </a:r>
          </a:p>
          <a:p>
            <a:pPr marL="411480" lvl="1" indent="0">
              <a:buNone/>
            </a:pPr>
            <a:endParaRPr lang="en-US" dirty="0" smtClean="0"/>
          </a:p>
          <a:p>
            <a:pPr marL="411480" lvl="1" indent="0">
              <a:buNone/>
            </a:pPr>
            <a:r>
              <a:rPr lang="en-US" dirty="0" smtClean="0"/>
              <a:t>Other </a:t>
            </a:r>
            <a:r>
              <a:rPr lang="en-US" dirty="0"/>
              <a:t>product and company names herein may be the trademarks of their respective owners.</a:t>
            </a:r>
          </a:p>
        </p:txBody>
      </p:sp>
      <p:grpSp>
        <p:nvGrpSpPr>
          <p:cNvPr id="5" name="Group 4"/>
          <p:cNvGrpSpPr/>
          <p:nvPr/>
        </p:nvGrpSpPr>
        <p:grpSpPr>
          <a:xfrm>
            <a:off x="838200" y="4953000"/>
            <a:ext cx="8001000" cy="1066680"/>
            <a:chOff x="413289" y="617511"/>
            <a:chExt cx="8229600" cy="1066680"/>
          </a:xfrm>
        </p:grpSpPr>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246278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SparseSequence</a:t>
            </a:r>
            <a:endParaRPr lang="en-US" dirty="0"/>
          </a:p>
        </p:txBody>
      </p:sp>
      <p:sp>
        <p:nvSpPr>
          <p:cNvPr id="3" name="Content Placeholder 2"/>
          <p:cNvSpPr>
            <a:spLocks noGrp="1"/>
          </p:cNvSpPr>
          <p:nvPr>
            <p:ph idx="1"/>
          </p:nvPr>
        </p:nvSpPr>
        <p:spPr>
          <a:xfrm>
            <a:off x="457200" y="1600200"/>
            <a:ext cx="8229600" cy="2286000"/>
          </a:xfrm>
        </p:spPr>
        <p:txBody>
          <a:bodyPr/>
          <a:lstStyle/>
          <a:p>
            <a:r>
              <a:rPr lang="en-US" dirty="0" smtClean="0"/>
              <a:t>Two steps in working </a:t>
            </a:r>
            <a:r>
              <a:rPr lang="en-US" dirty="0" err="1" smtClean="0">
                <a:latin typeface="Consolas" pitchFamily="49" charset="0"/>
                <a:cs typeface="Consolas" pitchFamily="49" charset="0"/>
              </a:rPr>
              <a:t>SparseSequence</a:t>
            </a:r>
            <a:endParaRPr lang="en-US" dirty="0" smtClean="0"/>
          </a:p>
          <a:p>
            <a:pPr lvl="1"/>
            <a:r>
              <a:rPr lang="en-US" dirty="0" smtClean="0"/>
              <a:t>must set </a:t>
            </a:r>
            <a:r>
              <a:rPr lang="en-US" b="1" dirty="0" smtClean="0">
                <a:latin typeface="Consolas" pitchFamily="49" charset="0"/>
                <a:cs typeface="Consolas" pitchFamily="49" charset="0"/>
              </a:rPr>
              <a:t>Count</a:t>
            </a:r>
            <a:r>
              <a:rPr lang="en-US" dirty="0" smtClean="0"/>
              <a:t> to highest index value you expect to work with</a:t>
            </a:r>
          </a:p>
          <a:p>
            <a:pPr lvl="1"/>
            <a:r>
              <a:rPr lang="en-US" dirty="0" smtClean="0"/>
              <a:t>can then add sequence items in any desired order</a:t>
            </a:r>
          </a:p>
          <a:p>
            <a:r>
              <a:rPr lang="en-US" dirty="0" smtClean="0"/>
              <a:t>Once data is loaded, can index into data</a:t>
            </a:r>
          </a:p>
          <a:p>
            <a:pPr lvl="1"/>
            <a:r>
              <a:rPr lang="en-US" dirty="0" smtClean="0"/>
              <a:t>missing indexes return </a:t>
            </a:r>
            <a:r>
              <a:rPr lang="en-US" b="1" dirty="0" smtClean="0">
                <a:latin typeface="Consolas" pitchFamily="49" charset="0"/>
                <a:cs typeface="Consolas" pitchFamily="49" charset="0"/>
              </a:rPr>
              <a:t>0</a:t>
            </a:r>
          </a:p>
        </p:txBody>
      </p:sp>
      <p:sp>
        <p:nvSpPr>
          <p:cNvPr id="4" name="TextBox 3"/>
          <p:cNvSpPr txBox="1"/>
          <p:nvPr/>
        </p:nvSpPr>
        <p:spPr>
          <a:xfrm>
            <a:off x="304800" y="3581400"/>
            <a:ext cx="83820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SparseSequence</a:t>
            </a:r>
            <a:r>
              <a:rPr lang="en-US" dirty="0" smtClean="0">
                <a:latin typeface="Consolas" pitchFamily="49" charset="0"/>
                <a:cs typeface="Consolas" pitchFamily="49" charset="0"/>
              </a:rPr>
              <a:t> </a:t>
            </a:r>
            <a:r>
              <a:rPr lang="en-US" dirty="0" err="1">
                <a:latin typeface="Consolas" pitchFamily="49" charset="0"/>
                <a:cs typeface="Consolas" pitchFamily="49" charset="0"/>
              </a:rPr>
              <a:t>seq</a:t>
            </a:r>
            <a:r>
              <a:rPr lang="en-US" dirty="0">
                <a:latin typeface="Consolas" pitchFamily="49" charset="0"/>
                <a:cs typeface="Consolas" pitchFamily="49" charset="0"/>
              </a:rPr>
              <a:t> = new </a:t>
            </a:r>
            <a:r>
              <a:rPr lang="en-US" dirty="0" err="1">
                <a:latin typeface="Consolas" pitchFamily="49" charset="0"/>
                <a:cs typeface="Consolas" pitchFamily="49" charset="0"/>
              </a:rPr>
              <a:t>SparseSequence</a:t>
            </a:r>
            <a:r>
              <a:rPr lang="en-US" dirty="0">
                <a:latin typeface="Consolas" pitchFamily="49" charset="0"/>
                <a:cs typeface="Consolas" pitchFamily="49" charset="0"/>
              </a:rPr>
              <a:t>(</a:t>
            </a:r>
            <a:r>
              <a:rPr lang="en-US" dirty="0" err="1">
                <a:latin typeface="Consolas" pitchFamily="49" charset="0"/>
                <a:cs typeface="Consolas" pitchFamily="49" charset="0"/>
              </a:rPr>
              <a:t>Alphabets.DNA</a:t>
            </a:r>
            <a:r>
              <a:rPr lang="en-US" dirty="0" smtClean="0">
                <a:latin typeface="Consolas" pitchFamily="49" charset="0"/>
                <a:cs typeface="Consolas" pitchFamily="49" charset="0"/>
              </a:rPr>
              <a:t>);</a:t>
            </a:r>
          </a:p>
          <a:p>
            <a:r>
              <a:rPr lang="en-US" dirty="0" err="1" smtClean="0">
                <a:latin typeface="Consolas" pitchFamily="49" charset="0"/>
                <a:cs typeface="Consolas" pitchFamily="49" charset="0"/>
              </a:rPr>
              <a:t>seq.Count</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10</a:t>
            </a:r>
            <a:r>
              <a:rPr lang="en-US" dirty="0">
                <a:latin typeface="Consolas" pitchFamily="49" charset="0"/>
                <a:cs typeface="Consolas" pitchFamily="49" charset="0"/>
              </a:rPr>
              <a:t>;</a:t>
            </a:r>
          </a:p>
          <a:p>
            <a:r>
              <a:rPr lang="en-US" dirty="0" err="1" smtClean="0">
                <a:latin typeface="Consolas" pitchFamily="49" charset="0"/>
                <a:cs typeface="Consolas" pitchFamily="49" charset="0"/>
              </a:rPr>
              <a:t>seq</a:t>
            </a:r>
            <a:r>
              <a:rPr lang="en-US" dirty="0" smtClean="0">
                <a:latin typeface="Consolas" pitchFamily="49" charset="0"/>
                <a:cs typeface="Consolas" pitchFamily="49" charset="0"/>
              </a:rPr>
              <a:t>[9] </a:t>
            </a:r>
            <a:r>
              <a:rPr lang="en-US" dirty="0">
                <a:latin typeface="Consolas" pitchFamily="49" charset="0"/>
                <a:cs typeface="Consolas" pitchFamily="49" charset="0"/>
              </a:rPr>
              <a:t>= </a:t>
            </a:r>
            <a:r>
              <a:rPr lang="en-US" dirty="0" err="1" smtClean="0">
                <a:latin typeface="Consolas" pitchFamily="49" charset="0"/>
                <a:cs typeface="Consolas" pitchFamily="49" charset="0"/>
              </a:rPr>
              <a:t>DnaAlphabet.Instance.C</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err="1" smtClean="0">
                <a:latin typeface="Consolas" pitchFamily="49" charset="0"/>
                <a:cs typeface="Consolas" pitchFamily="49" charset="0"/>
              </a:rPr>
              <a:t>seq</a:t>
            </a:r>
            <a:r>
              <a:rPr lang="en-US" dirty="0" smtClean="0">
                <a:latin typeface="Consolas" pitchFamily="49" charset="0"/>
                <a:cs typeface="Consolas" pitchFamily="49" charset="0"/>
              </a:rPr>
              <a:t>[2] </a:t>
            </a:r>
            <a:r>
              <a:rPr lang="en-US" dirty="0">
                <a:latin typeface="Consolas" pitchFamily="49" charset="0"/>
                <a:cs typeface="Consolas" pitchFamily="49" charset="0"/>
              </a:rPr>
              <a:t>= </a:t>
            </a:r>
            <a:r>
              <a:rPr lang="en-US" dirty="0" err="1" smtClean="0">
                <a:latin typeface="Consolas" pitchFamily="49" charset="0"/>
                <a:cs typeface="Consolas" pitchFamily="49" charset="0"/>
              </a:rPr>
              <a:t>DnaAlphabet.Instance.A</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err="1" smtClean="0">
                <a:latin typeface="Consolas" pitchFamily="49" charset="0"/>
                <a:cs typeface="Consolas" pitchFamily="49" charset="0"/>
              </a:rPr>
              <a:t>seq</a:t>
            </a:r>
            <a:r>
              <a:rPr lang="en-US" dirty="0" smtClean="0">
                <a:latin typeface="Consolas" pitchFamily="49" charset="0"/>
                <a:cs typeface="Consolas" pitchFamily="49" charset="0"/>
              </a:rPr>
              <a:t>[5] </a:t>
            </a:r>
            <a:r>
              <a:rPr lang="en-US" dirty="0">
                <a:latin typeface="Consolas" pitchFamily="49" charset="0"/>
                <a:cs typeface="Consolas" pitchFamily="49" charset="0"/>
              </a:rPr>
              <a:t>= </a:t>
            </a:r>
            <a:r>
              <a:rPr lang="en-US" dirty="0" err="1" smtClean="0">
                <a:latin typeface="Consolas" pitchFamily="49" charset="0"/>
                <a:cs typeface="Consolas" pitchFamily="49" charset="0"/>
              </a:rPr>
              <a:t>DnaAlphabet.Instance.G</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nucleotides = new </a:t>
            </a:r>
            <a:r>
              <a:rPr lang="en-US" dirty="0" smtClean="0">
                <a:latin typeface="Consolas" pitchFamily="49" charset="0"/>
                <a:cs typeface="Consolas" pitchFamily="49" charset="0"/>
              </a:rPr>
              <a:t>string(</a:t>
            </a:r>
            <a:r>
              <a:rPr lang="en-US" dirty="0" err="1" smtClean="0">
                <a:latin typeface="Consolas" pitchFamily="49" charset="0"/>
                <a:cs typeface="Consolas" pitchFamily="49" charset="0"/>
              </a:rPr>
              <a:t>Enumerable.Range</a:t>
            </a:r>
            <a:r>
              <a:rPr lang="en-US" dirty="0" smtClean="0">
                <a:latin typeface="Consolas" pitchFamily="49" charset="0"/>
                <a:cs typeface="Consolas" pitchFamily="49" charset="0"/>
              </a:rPr>
              <a:t>(0</a:t>
            </a:r>
            <a:r>
              <a:rPr lang="en-US" dirty="0">
                <a:latin typeface="Consolas" pitchFamily="49" charset="0"/>
                <a:cs typeface="Consolas" pitchFamily="49" charset="0"/>
              </a:rPr>
              <a:t>,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seq.Count</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r>
              <a:rPr lang="en-US" dirty="0">
                <a:latin typeface="Consolas" pitchFamily="49" charset="0"/>
                <a:cs typeface="Consolas" pitchFamily="49" charset="0"/>
              </a:rPr>
              <a:t>Select(i =&gt; </a:t>
            </a:r>
            <a:r>
              <a:rPr lang="en-US" dirty="0" err="1">
                <a:latin typeface="Consolas" pitchFamily="49" charset="0"/>
                <a:cs typeface="Consolas" pitchFamily="49" charset="0"/>
              </a:rPr>
              <a:t>seq</a:t>
            </a:r>
            <a:r>
              <a:rPr lang="en-US" dirty="0">
                <a:latin typeface="Consolas" pitchFamily="49" charset="0"/>
                <a:cs typeface="Consolas" pitchFamily="49" charset="0"/>
              </a:rPr>
              <a:t>[i] != </a:t>
            </a:r>
            <a:r>
              <a:rPr lang="en-US" dirty="0" smtClean="0">
                <a:latin typeface="Consolas" pitchFamily="49" charset="0"/>
                <a:cs typeface="Consolas" pitchFamily="49" charset="0"/>
              </a:rPr>
              <a:t>0 ? (char)</a:t>
            </a:r>
            <a:r>
              <a:rPr lang="en-US" dirty="0" err="1" smtClean="0">
                <a:latin typeface="Consolas" pitchFamily="49" charset="0"/>
                <a:cs typeface="Consolas" pitchFamily="49" charset="0"/>
              </a:rPr>
              <a:t>seq</a:t>
            </a:r>
            <a:r>
              <a:rPr lang="en-US" dirty="0" smtClean="0">
                <a:latin typeface="Consolas" pitchFamily="49" charset="0"/>
                <a:cs typeface="Consolas" pitchFamily="49" charset="0"/>
              </a:rPr>
              <a:t>[i] : '-').</a:t>
            </a:r>
            <a:r>
              <a:rPr lang="en-US" dirty="0" err="1">
                <a:latin typeface="Consolas" pitchFamily="49" charset="0"/>
                <a:cs typeface="Consolas" pitchFamily="49" charset="0"/>
              </a:rPr>
              <a:t>ToArray</a:t>
            </a:r>
            <a:r>
              <a:rPr lang="en-US" dirty="0">
                <a:latin typeface="Consolas" pitchFamily="49" charset="0"/>
                <a:cs typeface="Consolas" pitchFamily="49" charset="0"/>
              </a:rPr>
              <a:t>());</a:t>
            </a:r>
          </a:p>
          <a:p>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(nucleotides</a:t>
            </a:r>
            <a:r>
              <a:rPr lang="en-US" dirty="0">
                <a:latin typeface="Consolas" pitchFamily="49" charset="0"/>
                <a:cs typeface="Consolas" pitchFamily="49" charset="0"/>
              </a:rPr>
              <a:t>);</a:t>
            </a:r>
          </a:p>
        </p:txBody>
      </p:sp>
      <p:sp>
        <p:nvSpPr>
          <p:cNvPr id="5" name="TextBox 4"/>
          <p:cNvSpPr txBox="1"/>
          <p:nvPr/>
        </p:nvSpPr>
        <p:spPr>
          <a:xfrm>
            <a:off x="5715000" y="6031468"/>
            <a:ext cx="16764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a:latin typeface="Consolas" pitchFamily="49" charset="0"/>
                <a:cs typeface="Consolas" pitchFamily="49" charset="0"/>
              </a:rPr>
              <a:t>--A--G---C</a:t>
            </a:r>
          </a:p>
        </p:txBody>
      </p:sp>
    </p:spTree>
    <p:extLst>
      <p:ext uri="{BB962C8B-B14F-4D97-AF65-F5344CB8AC3E}">
        <p14:creationId xmlns:p14="http://schemas.microsoft.com/office/powerpoint/2010/main" val="272147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Parsers load data into sequences</a:t>
            </a:r>
          </a:p>
          <a:p>
            <a:pPr lvl="1"/>
            <a:r>
              <a:rPr lang="en-US" dirty="0" smtClean="0"/>
              <a:t>models data as forward-only, read-only set of bytes</a:t>
            </a:r>
            <a:endParaRPr lang="en-US" b="1" dirty="0" smtClean="0">
              <a:latin typeface="Consolas" pitchFamily="49" charset="0"/>
              <a:cs typeface="Consolas" pitchFamily="49" charset="0"/>
            </a:endParaRPr>
          </a:p>
          <a:p>
            <a:pPr lvl="1"/>
            <a:r>
              <a:rPr lang="en-US" b="1" dirty="0" smtClean="0">
                <a:latin typeface="Consolas" pitchFamily="49" charset="0"/>
                <a:cs typeface="Consolas" pitchFamily="49" charset="0"/>
              </a:rPr>
              <a:t>Sequence</a:t>
            </a:r>
            <a:r>
              <a:rPr lang="en-US" dirty="0" smtClean="0"/>
              <a:t> type is used most often</a:t>
            </a:r>
          </a:p>
          <a:p>
            <a:pPr lvl="1"/>
            <a:r>
              <a:rPr lang="en-US" dirty="0" smtClean="0"/>
              <a:t>work with reverse or complement using </a:t>
            </a:r>
            <a:r>
              <a:rPr lang="en-US" b="1" dirty="0" err="1" smtClean="0">
                <a:latin typeface="Consolas" pitchFamily="49" charset="0"/>
                <a:cs typeface="Consolas" pitchFamily="49" charset="0"/>
              </a:rPr>
              <a:t>DerivedSequence</a:t>
            </a:r>
            <a:endParaRPr lang="en-US" b="1" dirty="0">
              <a:latin typeface="Consolas" pitchFamily="49" charset="0"/>
              <a:cs typeface="Consolas" pitchFamily="49" charset="0"/>
            </a:endParaRPr>
          </a:p>
          <a:p>
            <a:pPr lvl="1"/>
            <a:r>
              <a:rPr lang="en-US" dirty="0" smtClean="0"/>
              <a:t>work with fragments using </a:t>
            </a:r>
            <a:r>
              <a:rPr lang="en-US" b="1" dirty="0" err="1" smtClean="0">
                <a:latin typeface="Consolas" pitchFamily="49" charset="0"/>
                <a:cs typeface="Consolas" pitchFamily="49" charset="0"/>
              </a:rPr>
              <a:t>SparseSequence</a:t>
            </a:r>
            <a:endParaRPr lang="en-US" b="1" dirty="0" smtClean="0">
              <a:latin typeface="Consolas" pitchFamily="49" charset="0"/>
              <a:cs typeface="Consolas" pitchFamily="49" charset="0"/>
            </a:endParaRPr>
          </a:p>
          <a:p>
            <a:r>
              <a:rPr lang="en-US" dirty="0" smtClean="0"/>
              <a:t>Sequence metadata can be populated by parser (ex: </a:t>
            </a:r>
            <a:r>
              <a:rPr lang="en-US" dirty="0" err="1" smtClean="0"/>
              <a:t>GenBank</a:t>
            </a:r>
            <a:r>
              <a:rPr lang="en-US" dirty="0" smtClean="0"/>
              <a:t>)</a:t>
            </a:r>
          </a:p>
          <a:p>
            <a:pPr lvl="1"/>
            <a:r>
              <a:rPr lang="en-US" dirty="0" smtClean="0"/>
              <a:t>or added by program using </a:t>
            </a:r>
            <a:r>
              <a:rPr lang="en-US" b="1" dirty="0" smtClean="0">
                <a:latin typeface="Consolas" pitchFamily="49" charset="0"/>
                <a:cs typeface="Consolas" pitchFamily="49" charset="0"/>
              </a:rPr>
              <a:t>Metadata</a:t>
            </a:r>
            <a:r>
              <a:rPr lang="en-US" dirty="0" smtClean="0"/>
              <a:t> dictionary</a:t>
            </a:r>
          </a:p>
          <a:p>
            <a:pPr lvl="1"/>
            <a:r>
              <a:rPr lang="en-US" dirty="0" smtClean="0"/>
              <a:t>can add any type of data to the sequence</a:t>
            </a:r>
          </a:p>
          <a:p>
            <a:r>
              <a:rPr lang="en-US" dirty="0" smtClean="0"/>
              <a:t>Work with sequence statistics using </a:t>
            </a:r>
            <a:r>
              <a:rPr lang="en-US" dirty="0" err="1" smtClean="0">
                <a:latin typeface="Consolas" pitchFamily="49" charset="0"/>
                <a:cs typeface="Consolas" pitchFamily="49" charset="0"/>
              </a:rPr>
              <a:t>SequenceStatistics</a:t>
            </a:r>
            <a:r>
              <a:rPr lang="en-US" dirty="0" smtClean="0"/>
              <a:t> class</a:t>
            </a:r>
          </a:p>
          <a:p>
            <a:pPr lvl="1"/>
            <a:r>
              <a:rPr lang="en-US" dirty="0" smtClean="0"/>
              <a:t>provides access to frequency data for symbols</a:t>
            </a:r>
          </a:p>
          <a:p>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dirty="0" smtClean="0"/>
              <a:t>© 2011 </a:t>
            </a:r>
            <a:r>
              <a:rPr lang="en-US" dirty="0"/>
              <a:t>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359773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b="1" dirty="0" smtClean="0">
                <a:latin typeface="Arial" pitchFamily="34" charset="0"/>
                <a:cs typeface="Arial" pitchFamily="34" charset="0"/>
              </a:rPr>
              <a:t>Sequences and Sequence Elements</a:t>
            </a:r>
          </a:p>
          <a:p>
            <a:pPr lvl="1"/>
            <a:r>
              <a:rPr lang="en-US" dirty="0" smtClean="0"/>
              <a:t>Loading Sequences into Memory</a:t>
            </a:r>
          </a:p>
          <a:p>
            <a:pPr lvl="1"/>
            <a:r>
              <a:rPr lang="en-US" dirty="0" smtClean="0">
                <a:latin typeface="Arial" pitchFamily="34" charset="0"/>
                <a:cs typeface="Arial" pitchFamily="34" charset="0"/>
              </a:rPr>
              <a:t>Saving Sequences</a:t>
            </a:r>
          </a:p>
          <a:p>
            <a:r>
              <a:rPr lang="en-US" dirty="0" smtClean="0"/>
              <a:t>Exploring the Sequence Types</a:t>
            </a:r>
          </a:p>
          <a:p>
            <a:pPr lvl="1"/>
            <a:r>
              <a:rPr lang="en-US" dirty="0" smtClean="0"/>
              <a:t>Searching through sequences</a:t>
            </a:r>
          </a:p>
          <a:p>
            <a:pPr lvl="1"/>
            <a:r>
              <a:rPr lang="en-US" dirty="0" smtClean="0"/>
              <a:t>Copying sequences</a:t>
            </a:r>
          </a:p>
          <a:p>
            <a:pPr lvl="1"/>
            <a:r>
              <a:rPr lang="en-US" dirty="0" smtClean="0"/>
              <a:t>Dealing with Sequence Fragments</a:t>
            </a:r>
          </a:p>
          <a:p>
            <a:r>
              <a:rPr lang="en-US" dirty="0" smtClean="0"/>
              <a:t>Using Sequence Metadata</a:t>
            </a:r>
          </a:p>
          <a:p>
            <a:pPr lvl="1"/>
            <a:r>
              <a:rPr lang="en-US" dirty="0" smtClean="0"/>
              <a:t>Adding Custom Metadata</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Sequences and Items</a:t>
            </a:r>
            <a:endParaRPr lang="en-US" dirty="0"/>
          </a:p>
        </p:txBody>
      </p:sp>
      <p:sp>
        <p:nvSpPr>
          <p:cNvPr id="3" name="Content Placeholder 2"/>
          <p:cNvSpPr>
            <a:spLocks noGrp="1"/>
          </p:cNvSpPr>
          <p:nvPr>
            <p:ph idx="1"/>
          </p:nvPr>
        </p:nvSpPr>
        <p:spPr>
          <a:xfrm>
            <a:off x="457200" y="1600200"/>
            <a:ext cx="8229600" cy="2781735"/>
          </a:xfrm>
        </p:spPr>
        <p:txBody>
          <a:bodyPr/>
          <a:lstStyle/>
          <a:p>
            <a:r>
              <a:rPr lang="en-US" dirty="0" smtClean="0"/>
              <a:t>Sequence is a container of sequence items</a:t>
            </a:r>
          </a:p>
          <a:p>
            <a:pPr lvl="1"/>
            <a:r>
              <a:rPr lang="en-US" dirty="0" smtClean="0"/>
              <a:t>represents a format-independent way to manage sequence data</a:t>
            </a:r>
          </a:p>
          <a:p>
            <a:pPr lvl="1"/>
            <a:r>
              <a:rPr lang="en-US" dirty="0" smtClean="0"/>
              <a:t>zero-indexed object that can be treated like an array</a:t>
            </a:r>
          </a:p>
          <a:p>
            <a:pPr lvl="1"/>
            <a:r>
              <a:rPr lang="en-US" dirty="0" smtClean="0"/>
              <a:t>abstracted through </a:t>
            </a:r>
            <a:r>
              <a:rPr lang="en-US" b="1" dirty="0" err="1" smtClean="0">
                <a:latin typeface="Consolas" pitchFamily="49" charset="0"/>
                <a:cs typeface="Consolas" pitchFamily="49" charset="0"/>
              </a:rPr>
              <a:t>ISequence</a:t>
            </a:r>
            <a:r>
              <a:rPr lang="en-US" b="1" dirty="0" smtClean="0">
                <a:latin typeface="Consolas" pitchFamily="49" charset="0"/>
                <a:cs typeface="Consolas" pitchFamily="49" charset="0"/>
              </a:rPr>
              <a:t> </a:t>
            </a:r>
            <a:r>
              <a:rPr lang="en-US" dirty="0" smtClean="0"/>
              <a:t>interface</a:t>
            </a:r>
          </a:p>
          <a:p>
            <a:r>
              <a:rPr lang="en-US" dirty="0" smtClean="0"/>
              <a:t>Items stored in sequences represent data and metadata</a:t>
            </a:r>
          </a:p>
          <a:p>
            <a:pPr lvl="1"/>
            <a:r>
              <a:rPr lang="en-US" dirty="0" smtClean="0"/>
              <a:t>values defined by an associated </a:t>
            </a:r>
            <a:r>
              <a:rPr lang="en-US" u="sng" dirty="0" smtClean="0"/>
              <a:t>alphabet</a:t>
            </a:r>
            <a:r>
              <a:rPr lang="en-US" dirty="0" smtClean="0"/>
              <a:t> (DNA,RNA,…)</a:t>
            </a:r>
          </a:p>
          <a:p>
            <a:pPr lvl="1"/>
            <a:r>
              <a:rPr lang="en-US" dirty="0" smtClean="0"/>
              <a:t>stored as bytes</a:t>
            </a:r>
          </a:p>
          <a:p>
            <a:pPr>
              <a:buNone/>
            </a:pPr>
            <a:endParaRPr lang="en-US" dirty="0" smtClean="0"/>
          </a:p>
          <a:p>
            <a:pPr lvl="1"/>
            <a:endParaRPr lang="en-US" dirty="0"/>
          </a:p>
        </p:txBody>
      </p:sp>
      <p:grpSp>
        <p:nvGrpSpPr>
          <p:cNvPr id="21" name="Group 20"/>
          <p:cNvGrpSpPr/>
          <p:nvPr/>
        </p:nvGrpSpPr>
        <p:grpSpPr>
          <a:xfrm>
            <a:off x="381000" y="4381935"/>
            <a:ext cx="8534400" cy="1505129"/>
            <a:chOff x="381000" y="4381935"/>
            <a:chExt cx="8534400" cy="1505129"/>
          </a:xfrm>
        </p:grpSpPr>
        <p:sp>
          <p:nvSpPr>
            <p:cNvPr id="4" name="Rectangle 3"/>
            <p:cNvSpPr/>
            <p:nvPr/>
          </p:nvSpPr>
          <p:spPr>
            <a:xfrm>
              <a:off x="381000" y="4515464"/>
              <a:ext cx="6248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65</a:t>
              </a:r>
              <a:endParaRPr lang="en-US" b="1" dirty="0">
                <a:latin typeface="Consolas" pitchFamily="49" charset="0"/>
                <a:cs typeface="Consolas" pitchFamily="49" charset="0"/>
              </a:endParaRPr>
            </a:p>
          </p:txBody>
        </p:sp>
        <p:sp>
          <p:nvSpPr>
            <p:cNvPr id="6" name="Rectangle 5"/>
            <p:cNvSpPr/>
            <p:nvPr/>
          </p:nvSpPr>
          <p:spPr>
            <a:xfrm>
              <a:off x="12192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71</a:t>
              </a:r>
              <a:endParaRPr lang="en-US" sz="2400" b="1" dirty="0">
                <a:latin typeface="Consolas" pitchFamily="49" charset="0"/>
                <a:cs typeface="Consolas" pitchFamily="49" charset="0"/>
              </a:endParaRPr>
            </a:p>
          </p:txBody>
        </p:sp>
        <p:sp>
          <p:nvSpPr>
            <p:cNvPr id="7" name="Rectangle 6"/>
            <p:cNvSpPr/>
            <p:nvPr/>
          </p:nvSpPr>
          <p:spPr>
            <a:xfrm>
              <a:off x="19050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84</a:t>
              </a:r>
              <a:endParaRPr lang="en-US" sz="2400" b="1" dirty="0">
                <a:latin typeface="Consolas" pitchFamily="49" charset="0"/>
                <a:cs typeface="Consolas" pitchFamily="49" charset="0"/>
              </a:endParaRPr>
            </a:p>
          </p:txBody>
        </p:sp>
        <p:sp>
          <p:nvSpPr>
            <p:cNvPr id="8" name="Rectangle 7"/>
            <p:cNvSpPr/>
            <p:nvPr/>
          </p:nvSpPr>
          <p:spPr>
            <a:xfrm>
              <a:off x="25908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67</a:t>
              </a:r>
              <a:endParaRPr lang="en-US" sz="2400" b="1" dirty="0">
                <a:latin typeface="Consolas" pitchFamily="49" charset="0"/>
                <a:cs typeface="Consolas" pitchFamily="49" charset="0"/>
              </a:endParaRPr>
            </a:p>
          </p:txBody>
        </p:sp>
        <p:sp>
          <p:nvSpPr>
            <p:cNvPr id="9" name="Rectangle 8"/>
            <p:cNvSpPr/>
            <p:nvPr/>
          </p:nvSpPr>
          <p:spPr>
            <a:xfrm>
              <a:off x="32766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45</a:t>
              </a:r>
              <a:endParaRPr lang="en-US" sz="2400" b="1" dirty="0">
                <a:latin typeface="Consolas" pitchFamily="49" charset="0"/>
                <a:cs typeface="Consolas" pitchFamily="49" charset="0"/>
              </a:endParaRPr>
            </a:p>
          </p:txBody>
        </p:sp>
        <p:sp>
          <p:nvSpPr>
            <p:cNvPr id="10" name="Rectangle 9"/>
            <p:cNvSpPr/>
            <p:nvPr/>
          </p:nvSpPr>
          <p:spPr>
            <a:xfrm>
              <a:off x="5562600" y="4591664"/>
              <a:ext cx="609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Consolas" pitchFamily="49" charset="0"/>
                  <a:cs typeface="Consolas" pitchFamily="49" charset="0"/>
                </a:rPr>
                <a:t>45</a:t>
              </a:r>
              <a:endParaRPr lang="en-US" sz="2400" b="1" dirty="0">
                <a:latin typeface="Consolas" pitchFamily="49" charset="0"/>
                <a:cs typeface="Consolas" pitchFamily="49" charset="0"/>
              </a:endParaRPr>
            </a:p>
          </p:txBody>
        </p:sp>
        <p:sp>
          <p:nvSpPr>
            <p:cNvPr id="11" name="TextBox 10"/>
            <p:cNvSpPr txBox="1"/>
            <p:nvPr/>
          </p:nvSpPr>
          <p:spPr>
            <a:xfrm>
              <a:off x="4191000" y="4667864"/>
              <a:ext cx="1447800" cy="461665"/>
            </a:xfrm>
            <a:prstGeom prst="rect">
              <a:avLst/>
            </a:prstGeom>
            <a:noFill/>
          </p:spPr>
          <p:txBody>
            <a:bodyPr wrap="square" rtlCol="0">
              <a:spAutoFit/>
            </a:bodyPr>
            <a:lstStyle/>
            <a:p>
              <a:r>
                <a:rPr lang="en-US" sz="2400" b="1" dirty="0" smtClean="0">
                  <a:solidFill>
                    <a:schemeClr val="bg1"/>
                  </a:solidFill>
                  <a:latin typeface="Consolas" pitchFamily="49" charset="0"/>
                  <a:cs typeface="Consolas" pitchFamily="49" charset="0"/>
                </a:rPr>
                <a:t>. . . .</a:t>
              </a:r>
              <a:endParaRPr lang="en-US" sz="2400" b="1" dirty="0">
                <a:solidFill>
                  <a:schemeClr val="bg1"/>
                </a:solidFill>
                <a:latin typeface="Consolas" pitchFamily="49" charset="0"/>
                <a:cs typeface="Consolas" pitchFamily="49" charset="0"/>
              </a:endParaRPr>
            </a:p>
          </p:txBody>
        </p:sp>
        <p:sp>
          <p:nvSpPr>
            <p:cNvPr id="13" name="Left Brace 12"/>
            <p:cNvSpPr/>
            <p:nvPr/>
          </p:nvSpPr>
          <p:spPr>
            <a:xfrm>
              <a:off x="6720840" y="4419600"/>
              <a:ext cx="228600" cy="13716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p:cNvSpPr txBox="1"/>
            <p:nvPr/>
          </p:nvSpPr>
          <p:spPr>
            <a:xfrm>
              <a:off x="7010400" y="4686735"/>
              <a:ext cx="1905000" cy="1200329"/>
            </a:xfrm>
            <a:prstGeom prst="rect">
              <a:avLst/>
            </a:prstGeom>
            <a:noFill/>
          </p:spPr>
          <p:txBody>
            <a:bodyPr wrap="square" rtlCol="0">
              <a:spAutoFit/>
            </a:bodyPr>
            <a:lstStyle/>
            <a:p>
              <a:r>
                <a:rPr lang="en-US" b="1" dirty="0" smtClean="0">
                  <a:latin typeface="Consolas" pitchFamily="49" charset="0"/>
                  <a:cs typeface="Consolas" pitchFamily="49" charset="0"/>
                </a:rPr>
                <a:t>ID</a:t>
              </a:r>
            </a:p>
            <a:p>
              <a:r>
                <a:rPr lang="en-US" b="1" dirty="0" smtClean="0">
                  <a:latin typeface="Consolas" pitchFamily="49" charset="0"/>
                  <a:cs typeface="Consolas" pitchFamily="49" charset="0"/>
                </a:rPr>
                <a:t>Alphabet</a:t>
              </a:r>
            </a:p>
            <a:p>
              <a:r>
                <a:rPr lang="en-US" b="1" dirty="0" smtClean="0">
                  <a:latin typeface="Consolas" pitchFamily="49" charset="0"/>
                  <a:cs typeface="Consolas" pitchFamily="49" charset="0"/>
                </a:rPr>
                <a:t>[0] – [n]</a:t>
              </a:r>
            </a:p>
            <a:p>
              <a:r>
                <a:rPr lang="en-US" b="1" dirty="0" smtClean="0">
                  <a:latin typeface="Consolas" pitchFamily="49" charset="0"/>
                  <a:cs typeface="Consolas" pitchFamily="49" charset="0"/>
                </a:rPr>
                <a:t>...</a:t>
              </a:r>
            </a:p>
          </p:txBody>
        </p:sp>
        <p:sp>
          <p:nvSpPr>
            <p:cNvPr id="15" name="TextBox 14"/>
            <p:cNvSpPr txBox="1"/>
            <p:nvPr/>
          </p:nvSpPr>
          <p:spPr>
            <a:xfrm>
              <a:off x="6858000" y="4381935"/>
              <a:ext cx="1524000" cy="369332"/>
            </a:xfrm>
            <a:prstGeom prst="rect">
              <a:avLst/>
            </a:prstGeom>
            <a:noFill/>
          </p:spPr>
          <p:txBody>
            <a:bodyPr wrap="square" rtlCol="0">
              <a:spAutoFit/>
            </a:bodyPr>
            <a:lstStyle/>
            <a:p>
              <a:r>
                <a:rPr lang="en-US" b="1" dirty="0" err="1" smtClean="0">
                  <a:solidFill>
                    <a:srgbClr val="0070C0"/>
                  </a:solidFill>
                  <a:latin typeface="Consolas" pitchFamily="49" charset="0"/>
                  <a:cs typeface="Consolas" pitchFamily="49" charset="0"/>
                </a:rPr>
                <a:t>ISequence</a:t>
              </a:r>
              <a:endParaRPr lang="en-US" b="1" dirty="0">
                <a:solidFill>
                  <a:srgbClr val="0070C0"/>
                </a:solidFill>
                <a:latin typeface="Consolas" pitchFamily="49" charset="0"/>
                <a:cs typeface="Consolas" pitchFamily="49"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Sequence type</a:t>
            </a:r>
            <a:endParaRPr lang="en-US" dirty="0"/>
          </a:p>
        </p:txBody>
      </p:sp>
      <p:sp>
        <p:nvSpPr>
          <p:cNvPr id="3" name="Content Placeholder 2"/>
          <p:cNvSpPr>
            <a:spLocks noGrp="1"/>
          </p:cNvSpPr>
          <p:nvPr>
            <p:ph idx="1"/>
          </p:nvPr>
        </p:nvSpPr>
        <p:spPr>
          <a:xfrm>
            <a:off x="457200" y="1600200"/>
            <a:ext cx="8229600" cy="1752600"/>
          </a:xfrm>
        </p:spPr>
        <p:txBody>
          <a:bodyPr/>
          <a:lstStyle/>
          <a:p>
            <a:r>
              <a:rPr lang="en-US" dirty="0" smtClean="0"/>
              <a:t>Built-in parsers load data into </a:t>
            </a:r>
            <a:r>
              <a:rPr lang="en-US" dirty="0" smtClean="0">
                <a:latin typeface="Consolas" pitchFamily="49" charset="0"/>
                <a:cs typeface="Consolas" pitchFamily="49" charset="0"/>
              </a:rPr>
              <a:t>Sequence</a:t>
            </a:r>
            <a:r>
              <a:rPr lang="en-US" dirty="0" smtClean="0"/>
              <a:t> type</a:t>
            </a:r>
          </a:p>
          <a:p>
            <a:pPr lvl="1"/>
            <a:r>
              <a:rPr lang="en-US" dirty="0" smtClean="0"/>
              <a:t>should generally not rely on this – use </a:t>
            </a:r>
            <a:r>
              <a:rPr lang="en-US" b="1" dirty="0" err="1" smtClean="0">
                <a:latin typeface="Consolas" pitchFamily="49" charset="0"/>
                <a:cs typeface="Consolas" pitchFamily="49" charset="0"/>
              </a:rPr>
              <a:t>ISequence</a:t>
            </a:r>
            <a:r>
              <a:rPr lang="en-US" dirty="0" smtClean="0"/>
              <a:t> instead</a:t>
            </a:r>
          </a:p>
          <a:p>
            <a:r>
              <a:rPr lang="en-US" dirty="0" smtClean="0"/>
              <a:t>Can also create </a:t>
            </a:r>
            <a:r>
              <a:rPr lang="en-US" dirty="0" smtClean="0">
                <a:solidFill>
                  <a:srgbClr val="0070C0"/>
                </a:solidFill>
              </a:rPr>
              <a:t>standalone sequences</a:t>
            </a:r>
          </a:p>
          <a:p>
            <a:pPr lvl="1"/>
            <a:r>
              <a:rPr lang="en-US" dirty="0" smtClean="0"/>
              <a:t>useful if you are parsing out some other data for storage</a:t>
            </a:r>
          </a:p>
        </p:txBody>
      </p:sp>
      <p:sp>
        <p:nvSpPr>
          <p:cNvPr id="4" name="TextBox 3"/>
          <p:cNvSpPr txBox="1"/>
          <p:nvPr/>
        </p:nvSpPr>
        <p:spPr>
          <a:xfrm>
            <a:off x="304800" y="3733800"/>
            <a:ext cx="839724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firstSequence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fastaParser.Parse</a:t>
            </a:r>
            <a:r>
              <a:rPr lang="en-US" dirty="0" smtClean="0">
                <a:latin typeface="Consolas" pitchFamily="49" charset="0"/>
                <a:cs typeface="Consolas" pitchFamily="49" charset="0"/>
              </a:rPr>
              <a:t>().First();</a:t>
            </a:r>
          </a:p>
          <a:p>
            <a:r>
              <a:rPr lang="en-US" dirty="0" smtClean="0">
                <a:latin typeface="Consolas" pitchFamily="49" charset="0"/>
                <a:cs typeface="Consolas" pitchFamily="49" charset="0"/>
              </a:rPr>
              <a:t>...</a:t>
            </a:r>
          </a:p>
          <a:p>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a:t>
            </a:r>
            <a:r>
              <a:rPr lang="en-US" dirty="0" err="1" smtClean="0">
                <a:latin typeface="Consolas" pitchFamily="49" charset="0"/>
                <a:cs typeface="Consolas" pitchFamily="49" charset="0"/>
              </a:rPr>
              <a:t>allSequences</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fastaParser.Parse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mySeq</a:t>
            </a:r>
            <a:r>
              <a:rPr lang="en-US" dirty="0" smtClean="0">
                <a:latin typeface="Consolas" pitchFamily="49" charset="0"/>
                <a:cs typeface="Consolas" pitchFamily="49" charset="0"/>
              </a:rPr>
              <a:t> = </a:t>
            </a:r>
            <a:r>
              <a:rPr lang="en-US" dirty="0" smtClean="0">
                <a:solidFill>
                  <a:srgbClr val="0070C0"/>
                </a:solidFill>
                <a:latin typeface="Consolas" pitchFamily="49" charset="0"/>
                <a:cs typeface="Consolas" pitchFamily="49" charset="0"/>
              </a:rPr>
              <a:t>new Sequence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Alphabets.DNA</a:t>
            </a:r>
            <a:r>
              <a:rPr lang="en-US" dirty="0" smtClean="0">
                <a:latin typeface="Consolas" pitchFamily="49" charset="0"/>
                <a:cs typeface="Consolas" pitchFamily="49" charset="0"/>
              </a:rPr>
              <a:t>, “GATTC”);</a:t>
            </a:r>
          </a:p>
        </p:txBody>
      </p:sp>
    </p:spTree>
    <p:extLst>
      <p:ext uri="{BB962C8B-B14F-4D97-AF65-F5344CB8AC3E}">
        <p14:creationId xmlns:p14="http://schemas.microsoft.com/office/powerpoint/2010/main" val="396959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124575"/>
            <a:ext cx="39909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Reminder: Loading Sequences</a:t>
            </a:r>
            <a:endParaRPr lang="en-US" dirty="0"/>
          </a:p>
        </p:txBody>
      </p:sp>
      <p:sp>
        <p:nvSpPr>
          <p:cNvPr id="3" name="Content Placeholder 2"/>
          <p:cNvSpPr>
            <a:spLocks noGrp="1"/>
          </p:cNvSpPr>
          <p:nvPr>
            <p:ph idx="1"/>
          </p:nvPr>
        </p:nvSpPr>
        <p:spPr>
          <a:xfrm>
            <a:off x="457200" y="1600200"/>
            <a:ext cx="8229600" cy="1981200"/>
          </a:xfrm>
        </p:spPr>
        <p:txBody>
          <a:bodyPr/>
          <a:lstStyle/>
          <a:p>
            <a:r>
              <a:rPr lang="en-US" dirty="0" smtClean="0"/>
              <a:t>Sequences are loaded through </a:t>
            </a:r>
            <a:r>
              <a:rPr lang="en-US" i="1" dirty="0" smtClean="0"/>
              <a:t>parsers</a:t>
            </a:r>
          </a:p>
          <a:p>
            <a:pPr lvl="1"/>
            <a:r>
              <a:rPr lang="en-US" dirty="0" smtClean="0"/>
              <a:t>format-independent mechanism to read text data into objects</a:t>
            </a:r>
          </a:p>
          <a:p>
            <a:r>
              <a:rPr lang="en-US" dirty="0" smtClean="0"/>
              <a:t>Parser uses </a:t>
            </a:r>
            <a:r>
              <a:rPr lang="en-US" b="1" i="1" dirty="0" smtClean="0"/>
              <a:t>alphabet</a:t>
            </a:r>
            <a:r>
              <a:rPr lang="en-US" dirty="0" smtClean="0"/>
              <a:t> to validate read symbols</a:t>
            </a:r>
          </a:p>
          <a:p>
            <a:pPr lvl="1"/>
            <a:r>
              <a:rPr lang="en-US" dirty="0" smtClean="0"/>
              <a:t>can be supplied, or sometimes detected automatically</a:t>
            </a:r>
          </a:p>
          <a:p>
            <a:pPr lvl="1"/>
            <a:r>
              <a:rPr lang="en-US" dirty="0" smtClean="0"/>
              <a:t>selected alphabet associated to loaded sequence</a:t>
            </a:r>
          </a:p>
        </p:txBody>
      </p:sp>
      <p:cxnSp>
        <p:nvCxnSpPr>
          <p:cNvPr id="11" name="Straight Arrow Connector 10"/>
          <p:cNvCxnSpPr>
            <a:stCxn id="7" idx="3"/>
            <a:endCxn id="8" idx="1"/>
          </p:cNvCxnSpPr>
          <p:nvPr/>
        </p:nvCxnSpPr>
        <p:spPr>
          <a:xfrm>
            <a:off x="2733675" y="5029200"/>
            <a:ext cx="390525"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Down Arrow 14"/>
          <p:cNvSpPr/>
          <p:nvPr/>
        </p:nvSpPr>
        <p:spPr>
          <a:xfrm>
            <a:off x="1285875" y="4495800"/>
            <a:ext cx="990600" cy="1524000"/>
          </a:xfrm>
          <a:prstGeom prst="downArrow">
            <a:avLst/>
          </a:prstGeom>
          <a:solidFill>
            <a:schemeClr val="accent1">
              <a:lumMod val="60000"/>
              <a:lumOff val="40000"/>
            </a:schemeClr>
          </a:solid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8675" y="4724400"/>
            <a:ext cx="19050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onsolas" pitchFamily="49" charset="0"/>
                <a:cs typeface="Consolas" pitchFamily="49" charset="0"/>
              </a:rPr>
              <a:t>GenBankParser</a:t>
            </a:r>
            <a:endParaRPr lang="en-US" dirty="0">
              <a:latin typeface="Consolas" pitchFamily="49" charset="0"/>
              <a:cs typeface="Consolas" pitchFamily="49" charset="0"/>
            </a:endParaRPr>
          </a:p>
        </p:txBody>
      </p:sp>
      <p:sp>
        <p:nvSpPr>
          <p:cNvPr id="6" name="Flowchart: Magnetic Disk 5"/>
          <p:cNvSpPr/>
          <p:nvPr/>
        </p:nvSpPr>
        <p:spPr>
          <a:xfrm>
            <a:off x="1209675" y="3657600"/>
            <a:ext cx="1143000" cy="990600"/>
          </a:xfrm>
          <a:prstGeom prst="flowChartMagneticDisk">
            <a:avLst/>
          </a:prstGeom>
          <a:solidFill>
            <a:schemeClr val="tx1">
              <a:lumMod val="65000"/>
              <a:lumOff val="3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b="1" dirty="0" err="1" smtClean="0">
                <a:latin typeface="Consolas" pitchFamily="49" charset="0"/>
                <a:cs typeface="Consolas" pitchFamily="49" charset="0"/>
              </a:rPr>
              <a:t>data.gb</a:t>
            </a:r>
            <a:endParaRPr lang="en-US" b="1" dirty="0">
              <a:latin typeface="Consolas" pitchFamily="49" charset="0"/>
              <a:cs typeface="Consolas" pitchFamily="49" charset="0"/>
            </a:endParaRPr>
          </a:p>
        </p:txBody>
      </p:sp>
      <p:cxnSp>
        <p:nvCxnSpPr>
          <p:cNvPr id="29" name="Straight Arrow Connector 28"/>
          <p:cNvCxnSpPr/>
          <p:nvPr/>
        </p:nvCxnSpPr>
        <p:spPr>
          <a:xfrm flipV="1">
            <a:off x="2695575" y="5638800"/>
            <a:ext cx="428625"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Rectangle 30"/>
          <p:cNvSpPr>
            <a:spLocks noChangeArrowheads="1"/>
          </p:cNvSpPr>
          <p:nvPr/>
        </p:nvSpPr>
        <p:spPr bwMode="blackWhite">
          <a:xfrm>
            <a:off x="4876800" y="3639947"/>
            <a:ext cx="4010025" cy="16940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sz="1400" b="1" dirty="0" smtClean="0">
                <a:latin typeface="Consolas" pitchFamily="49" charset="0"/>
                <a:cs typeface="Consolas" pitchFamily="49" charset="0"/>
              </a:rPr>
              <a:t>public interface </a:t>
            </a:r>
            <a:r>
              <a:rPr lang="en-US" sz="1400" b="1" dirty="0" err="1" smtClean="0">
                <a:latin typeface="Consolas" pitchFamily="49" charset="0"/>
                <a:cs typeface="Consolas" pitchFamily="49" charset="0"/>
              </a:rPr>
              <a:t>ISequenceParser</a:t>
            </a:r>
            <a:endParaRPr lang="en-US" sz="1400" b="1" dirty="0" smtClean="0">
              <a:latin typeface="Consolas" pitchFamily="49" charset="0"/>
              <a:cs typeface="Consolas" pitchFamily="49" charset="0"/>
            </a:endParaRPr>
          </a:p>
          <a:p>
            <a:r>
              <a:rPr lang="en-US" sz="1400" b="1" dirty="0" smtClean="0">
                <a:latin typeface="Consolas" pitchFamily="49" charset="0"/>
                <a:cs typeface="Consolas" pitchFamily="49" charset="0"/>
              </a:rPr>
              <a:t>{</a:t>
            </a:r>
          </a:p>
          <a:p>
            <a:r>
              <a:rPr lang="en-U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IAlphabet</a:t>
            </a:r>
            <a:r>
              <a:rPr lang="en-US" sz="1400" b="1" dirty="0" smtClean="0">
                <a:latin typeface="Consolas" pitchFamily="49" charset="0"/>
                <a:cs typeface="Consolas" pitchFamily="49" charset="0"/>
              </a:rPr>
              <a:t> Alphabet { get; set; }</a:t>
            </a:r>
            <a:endParaRPr lang="en-US" sz="1400" b="1" dirty="0">
              <a:latin typeface="Consolas" pitchFamily="49" charset="0"/>
              <a:cs typeface="Consolas" pitchFamily="49" charset="0"/>
            </a:endParaRPr>
          </a:p>
          <a:p>
            <a:r>
              <a:rPr lang="en-US" sz="1400" b="1" dirty="0" smtClean="0">
                <a:latin typeface="Consolas" pitchFamily="49" charset="0"/>
                <a:cs typeface="Consolas" pitchFamily="49" charset="0"/>
              </a:rPr>
              <a:t>   void Open(string filename);</a:t>
            </a:r>
          </a:p>
          <a:p>
            <a:r>
              <a:rPr lang="en-U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IEnumerable</a:t>
            </a:r>
            <a:r>
              <a:rPr lang="en-US" sz="1400" b="1" dirty="0" smtClean="0">
                <a:latin typeface="Consolas" pitchFamily="49" charset="0"/>
                <a:cs typeface="Consolas" pitchFamily="49" charset="0"/>
              </a:rPr>
              <a:t>&lt;</a:t>
            </a:r>
            <a:r>
              <a:rPr lang="en-US" sz="1400" b="1" dirty="0" err="1" smtClean="0">
                <a:latin typeface="Consolas" pitchFamily="49" charset="0"/>
                <a:cs typeface="Consolas" pitchFamily="49" charset="0"/>
              </a:rPr>
              <a:t>ISequence</a:t>
            </a:r>
            <a:r>
              <a:rPr lang="en-US" sz="1400" b="1" dirty="0" smtClean="0">
                <a:latin typeface="Consolas" pitchFamily="49" charset="0"/>
                <a:cs typeface="Consolas" pitchFamily="49" charset="0"/>
              </a:rPr>
              <a:t>&gt; Parse();</a:t>
            </a:r>
          </a:p>
          <a:p>
            <a:r>
              <a:rPr lang="en-US" sz="1400" b="1" dirty="0">
                <a:latin typeface="Consolas" pitchFamily="49" charset="0"/>
                <a:cs typeface="Consolas" pitchFamily="49" charset="0"/>
              </a:rPr>
              <a:t> </a:t>
            </a:r>
            <a:r>
              <a:rPr lang="en-US" sz="1400" b="1" dirty="0" smtClean="0">
                <a:latin typeface="Consolas" pitchFamily="49" charset="0"/>
                <a:cs typeface="Consolas" pitchFamily="49" charset="0"/>
              </a:rPr>
              <a:t>  void Close();</a:t>
            </a:r>
          </a:p>
          <a:p>
            <a:r>
              <a:rPr lang="en-US" sz="1400" b="1" dirty="0" smtClean="0">
                <a:latin typeface="Consolas" pitchFamily="49" charset="0"/>
                <a:cs typeface="Consolas" pitchFamily="49" charset="0"/>
              </a:rPr>
              <a:t>}</a:t>
            </a:r>
          </a:p>
        </p:txBody>
      </p:sp>
      <p:sp>
        <p:nvSpPr>
          <p:cNvPr id="8" name="Rectangle 7"/>
          <p:cNvSpPr/>
          <p:nvPr/>
        </p:nvSpPr>
        <p:spPr>
          <a:xfrm>
            <a:off x="3124200" y="5029200"/>
            <a:ext cx="1905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Consolas" pitchFamily="49" charset="0"/>
                <a:cs typeface="Consolas" pitchFamily="49" charset="0"/>
              </a:rPr>
              <a:t>IAlphabet</a:t>
            </a:r>
            <a:endParaRPr lang="en-US" dirty="0">
              <a:latin typeface="Consolas" pitchFamily="49"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ChangeArrowheads="1"/>
          </p:cNvSpPr>
          <p:nvPr/>
        </p:nvSpPr>
        <p:spPr bwMode="blackWhite">
          <a:xfrm>
            <a:off x="518160" y="2850162"/>
            <a:ext cx="4343400" cy="166327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sz="1600" b="1" dirty="0" smtClean="0">
                <a:latin typeface="Consolas" pitchFamily="49" charset="0"/>
                <a:cs typeface="Consolas" pitchFamily="49" charset="0"/>
              </a:rPr>
              <a:t>public interface </a:t>
            </a:r>
            <a:r>
              <a:rPr lang="en-US" sz="1600" b="1" dirty="0" err="1" smtClean="0">
                <a:latin typeface="Consolas" pitchFamily="49" charset="0"/>
                <a:cs typeface="Consolas" pitchFamily="49" charset="0"/>
              </a:rPr>
              <a:t>ISequenceFormatter</a:t>
            </a:r>
            <a:endParaRPr lang="en-US" sz="1600" b="1" dirty="0" smtClean="0">
              <a:latin typeface="Consolas" pitchFamily="49" charset="0"/>
              <a:cs typeface="Consolas" pitchFamily="49" charset="0"/>
            </a:endParaRPr>
          </a:p>
          <a:p>
            <a:r>
              <a:rPr lang="en-US" sz="1600" b="1" dirty="0" smtClean="0">
                <a:latin typeface="Consolas" pitchFamily="49" charset="0"/>
                <a:cs typeface="Consolas" pitchFamily="49" charset="0"/>
              </a:rPr>
              <a:t>{</a:t>
            </a:r>
          </a:p>
          <a:p>
            <a:r>
              <a:rPr lang="en-US" sz="1600" b="1" dirty="0" smtClean="0">
                <a:latin typeface="Consolas" pitchFamily="49" charset="0"/>
                <a:cs typeface="Consolas" pitchFamily="49" charset="0"/>
              </a:rPr>
              <a:t>   void Open(string filename);</a:t>
            </a:r>
          </a:p>
          <a:p>
            <a:r>
              <a:rPr lang="en-US" sz="1600" b="1" dirty="0" smtClean="0">
                <a:latin typeface="Consolas" pitchFamily="49" charset="0"/>
                <a:cs typeface="Consolas" pitchFamily="49" charset="0"/>
              </a:rPr>
              <a:t>   void Write(</a:t>
            </a:r>
            <a:r>
              <a:rPr lang="en-US" sz="1600" b="1" dirty="0" err="1" smtClean="0">
                <a:latin typeface="Consolas" pitchFamily="49" charset="0"/>
                <a:cs typeface="Consolas" pitchFamily="49" charset="0"/>
              </a:rPr>
              <a:t>ISequence</a:t>
            </a:r>
            <a:r>
              <a:rPr lang="en-US" sz="1600" b="1" dirty="0" smtClean="0">
                <a:latin typeface="Consolas" pitchFamily="49" charset="0"/>
                <a:cs typeface="Consolas" pitchFamily="49" charset="0"/>
              </a:rPr>
              <a:t> sequence);</a:t>
            </a:r>
          </a:p>
          <a:p>
            <a:r>
              <a:rPr lang="en-US" sz="1600" b="1" dirty="0" smtClean="0">
                <a:latin typeface="Consolas" pitchFamily="49" charset="0"/>
                <a:cs typeface="Consolas" pitchFamily="49" charset="0"/>
              </a:rPr>
              <a:t>   void Close();</a:t>
            </a:r>
          </a:p>
          <a:p>
            <a:r>
              <a:rPr lang="en-US" sz="1600" b="1" dirty="0" smtClean="0">
                <a:latin typeface="Consolas" pitchFamily="49" charset="0"/>
                <a:cs typeface="Consolas" pitchFamily="49" charset="0"/>
              </a:rPr>
              <a:t>}</a:t>
            </a:r>
          </a:p>
        </p:txBody>
      </p:sp>
      <p:sp>
        <p:nvSpPr>
          <p:cNvPr id="10" name="Flowchart: Magnetic Disk 9"/>
          <p:cNvSpPr/>
          <p:nvPr/>
        </p:nvSpPr>
        <p:spPr>
          <a:xfrm>
            <a:off x="6307455" y="5063878"/>
            <a:ext cx="1532359" cy="990600"/>
          </a:xfrm>
          <a:prstGeom prst="flowChartMagneticDisk">
            <a:avLst/>
          </a:prstGeom>
          <a:solidFill>
            <a:schemeClr val="tx1">
              <a:lumMod val="65000"/>
              <a:lumOff val="3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b="1" dirty="0" err="1" smtClean="0">
                <a:latin typeface="Consolas" pitchFamily="49" charset="0"/>
                <a:cs typeface="Consolas" pitchFamily="49" charset="0"/>
              </a:rPr>
              <a:t>data.fasta</a:t>
            </a:r>
            <a:endParaRPr lang="en-US" b="1"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Reminder: Saving Sequences</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Formatters take sequences and emit format-specific output</a:t>
            </a:r>
          </a:p>
          <a:p>
            <a:pPr lvl="1"/>
            <a:r>
              <a:rPr lang="en-US" dirty="0" smtClean="0"/>
              <a:t>typically just enumerate in-memory sequence</a:t>
            </a:r>
          </a:p>
        </p:txBody>
      </p:sp>
      <p:sp>
        <p:nvSpPr>
          <p:cNvPr id="8" name="Down Arrow 7"/>
          <p:cNvSpPr/>
          <p:nvPr/>
        </p:nvSpPr>
        <p:spPr>
          <a:xfrm>
            <a:off x="6536055" y="3962400"/>
            <a:ext cx="990600" cy="1524000"/>
          </a:xfrm>
          <a:prstGeom prst="downArrow">
            <a:avLst/>
          </a:prstGeom>
          <a:solidFill>
            <a:schemeClr val="accent1">
              <a:lumMod val="60000"/>
              <a:lumOff val="40000"/>
            </a:schemeClr>
          </a:solid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78855" y="4225678"/>
            <a:ext cx="20574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onsolas" pitchFamily="49" charset="0"/>
                <a:cs typeface="Consolas" pitchFamily="49" charset="0"/>
              </a:rPr>
              <a:t>FastAFormatter</a:t>
            </a:r>
            <a:endParaRPr lang="en-US" dirty="0">
              <a:latin typeface="Consolas" pitchFamily="49" charset="0"/>
              <a:cs typeface="Consolas" pitchFamily="49" charset="0"/>
            </a:endParaRPr>
          </a:p>
        </p:txBody>
      </p:sp>
      <p:pic>
        <p:nvPicPr>
          <p:cNvPr id="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67" y="3429388"/>
            <a:ext cx="39909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Transforms</a:t>
            </a:r>
            <a:endParaRPr lang="en-US" dirty="0"/>
          </a:p>
        </p:txBody>
      </p:sp>
      <p:sp>
        <p:nvSpPr>
          <p:cNvPr id="3" name="Content Placeholder 2"/>
          <p:cNvSpPr>
            <a:spLocks noGrp="1"/>
          </p:cNvSpPr>
          <p:nvPr>
            <p:ph idx="1"/>
          </p:nvPr>
        </p:nvSpPr>
        <p:spPr>
          <a:xfrm>
            <a:off x="457200" y="1600200"/>
            <a:ext cx="8229600" cy="1371600"/>
          </a:xfrm>
        </p:spPr>
        <p:txBody>
          <a:bodyPr>
            <a:normAutofit/>
          </a:bodyPr>
          <a:lstStyle/>
          <a:p>
            <a:r>
              <a:rPr lang="en-US" dirty="0" err="1" smtClean="0">
                <a:latin typeface="Consolas" pitchFamily="49" charset="0"/>
                <a:cs typeface="Consolas" pitchFamily="49" charset="0"/>
              </a:rPr>
              <a:t>ISequence</a:t>
            </a:r>
            <a:r>
              <a:rPr lang="en-US" dirty="0" smtClean="0"/>
              <a:t> exposes transformation methods for convenience</a:t>
            </a:r>
          </a:p>
          <a:p>
            <a:pPr lvl="1"/>
            <a:r>
              <a:rPr lang="en-US" dirty="0"/>
              <a:t>n</a:t>
            </a:r>
            <a:r>
              <a:rPr lang="en-US" dirty="0" smtClean="0"/>
              <a:t>ew read-only </a:t>
            </a:r>
            <a:r>
              <a:rPr lang="en-US" b="1" dirty="0" err="1" smtClean="0">
                <a:latin typeface="Consolas" pitchFamily="49" charset="0"/>
                <a:cs typeface="Consolas" pitchFamily="49" charset="0"/>
              </a:rPr>
              <a:t>ISequence</a:t>
            </a:r>
            <a:r>
              <a:rPr lang="en-US" dirty="0" smtClean="0"/>
              <a:t> </a:t>
            </a:r>
            <a:r>
              <a:rPr lang="en-US" dirty="0"/>
              <a:t>is returned from </a:t>
            </a:r>
            <a:r>
              <a:rPr lang="en-US" dirty="0" smtClean="0"/>
              <a:t>property</a:t>
            </a:r>
            <a:endParaRPr lang="en-US" baseline="30000" dirty="0"/>
          </a:p>
          <a:p>
            <a:pPr lvl="1"/>
            <a:r>
              <a:rPr lang="en-US" dirty="0" smtClean="0"/>
              <a:t>only supported for DNA and RNA sequences (i.e. nucleotides)</a:t>
            </a:r>
          </a:p>
        </p:txBody>
      </p:sp>
      <p:sp>
        <p:nvSpPr>
          <p:cNvPr id="5" name="TextBox 4"/>
          <p:cNvSpPr txBox="1"/>
          <p:nvPr/>
        </p:nvSpPr>
        <p:spPr>
          <a:xfrm>
            <a:off x="838200" y="3493056"/>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19" name="TextBox 18"/>
          <p:cNvSpPr txBox="1"/>
          <p:nvPr/>
        </p:nvSpPr>
        <p:spPr>
          <a:xfrm>
            <a:off x="1120140" y="3493056"/>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20" name="TextBox 19"/>
          <p:cNvSpPr txBox="1"/>
          <p:nvPr/>
        </p:nvSpPr>
        <p:spPr>
          <a:xfrm>
            <a:off x="1424940" y="3493056"/>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1" name="TextBox 20"/>
          <p:cNvSpPr txBox="1"/>
          <p:nvPr/>
        </p:nvSpPr>
        <p:spPr>
          <a:xfrm>
            <a:off x="1729740" y="3493056"/>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2" name="TextBox 21"/>
          <p:cNvSpPr txBox="1"/>
          <p:nvPr/>
        </p:nvSpPr>
        <p:spPr>
          <a:xfrm>
            <a:off x="2034540" y="3493056"/>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23" name="TextBox 22"/>
          <p:cNvSpPr txBox="1"/>
          <p:nvPr/>
        </p:nvSpPr>
        <p:spPr>
          <a:xfrm>
            <a:off x="304800" y="2876490"/>
            <a:ext cx="8610600" cy="400110"/>
          </a:xfrm>
          <a:prstGeom prst="rect">
            <a:avLst/>
          </a:prstGeom>
          <a:noFill/>
        </p:spPr>
        <p:txBody>
          <a:bodyPr wrap="square" rtlCol="0">
            <a:spAutoFit/>
          </a:bodyPr>
          <a:lstStyle/>
          <a:p>
            <a:r>
              <a:rPr lang="en-US" sz="2000" b="1" dirty="0" err="1" smtClean="0">
                <a:solidFill>
                  <a:srgbClr val="0070C0"/>
                </a:solidFill>
                <a:latin typeface="Consolas" pitchFamily="49" charset="0"/>
                <a:cs typeface="Consolas" pitchFamily="49" charset="0"/>
              </a:rPr>
              <a:t>GetReversedSequence</a:t>
            </a:r>
            <a:r>
              <a:rPr lang="en-US" sz="2000" b="1" dirty="0" smtClean="0">
                <a:latin typeface="Consolas" pitchFamily="49" charset="0"/>
                <a:cs typeface="Consolas" pitchFamily="49" charset="0"/>
              </a:rPr>
              <a:t> </a:t>
            </a:r>
            <a:r>
              <a:rPr lang="en-US" sz="2000" dirty="0" smtClean="0">
                <a:latin typeface="Arial" pitchFamily="34" charset="0"/>
                <a:cs typeface="Arial" pitchFamily="34" charset="0"/>
              </a:rPr>
              <a:t>– returns a sequence with reversed symbol order</a:t>
            </a:r>
            <a:endParaRPr lang="en-US" sz="2000" dirty="0">
              <a:latin typeface="Arial" pitchFamily="34" charset="0"/>
              <a:cs typeface="Arial" pitchFamily="34" charset="0"/>
            </a:endParaRPr>
          </a:p>
        </p:txBody>
      </p:sp>
      <p:sp>
        <p:nvSpPr>
          <p:cNvPr id="24" name="TextBox 23"/>
          <p:cNvSpPr txBox="1"/>
          <p:nvPr/>
        </p:nvSpPr>
        <p:spPr>
          <a:xfrm>
            <a:off x="2339340" y="3493056"/>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25" name="Right Arrow 24"/>
          <p:cNvSpPr/>
          <p:nvPr/>
        </p:nvSpPr>
        <p:spPr>
          <a:xfrm>
            <a:off x="2819400" y="3302556"/>
            <a:ext cx="3863340" cy="7503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smtClean="0">
                <a:latin typeface="Consolas" pitchFamily="49" charset="0"/>
                <a:cs typeface="Consolas" pitchFamily="49" charset="0"/>
              </a:rPr>
              <a:t>GetReversedSequence</a:t>
            </a:r>
            <a:endParaRPr lang="en-US" b="1" dirty="0">
              <a:latin typeface="Consolas" pitchFamily="49" charset="0"/>
              <a:cs typeface="Consolas" pitchFamily="49" charset="0"/>
            </a:endParaRPr>
          </a:p>
        </p:txBody>
      </p:sp>
      <p:sp>
        <p:nvSpPr>
          <p:cNvPr id="26" name="TextBox 25"/>
          <p:cNvSpPr txBox="1"/>
          <p:nvPr/>
        </p:nvSpPr>
        <p:spPr>
          <a:xfrm>
            <a:off x="6804660" y="3493056"/>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27" name="TextBox 26"/>
          <p:cNvSpPr txBox="1"/>
          <p:nvPr/>
        </p:nvSpPr>
        <p:spPr>
          <a:xfrm>
            <a:off x="7086600" y="3493056"/>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28" name="TextBox 27"/>
          <p:cNvSpPr txBox="1"/>
          <p:nvPr/>
        </p:nvSpPr>
        <p:spPr>
          <a:xfrm>
            <a:off x="7391400" y="3493056"/>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29" name="TextBox 28"/>
          <p:cNvSpPr txBox="1"/>
          <p:nvPr/>
        </p:nvSpPr>
        <p:spPr>
          <a:xfrm>
            <a:off x="7696200" y="3493056"/>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30" name="TextBox 29"/>
          <p:cNvSpPr txBox="1"/>
          <p:nvPr/>
        </p:nvSpPr>
        <p:spPr>
          <a:xfrm>
            <a:off x="8001000" y="3493056"/>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31" name="TextBox 30"/>
          <p:cNvSpPr txBox="1"/>
          <p:nvPr/>
        </p:nvSpPr>
        <p:spPr>
          <a:xfrm>
            <a:off x="8305800" y="3493056"/>
            <a:ext cx="3048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2" name="TextBox 31"/>
          <p:cNvSpPr txBox="1"/>
          <p:nvPr/>
        </p:nvSpPr>
        <p:spPr>
          <a:xfrm>
            <a:off x="838200" y="45455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3" name="TextBox 32"/>
          <p:cNvSpPr txBox="1"/>
          <p:nvPr/>
        </p:nvSpPr>
        <p:spPr>
          <a:xfrm>
            <a:off x="1120140" y="45455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34" name="TextBox 33"/>
          <p:cNvSpPr txBox="1"/>
          <p:nvPr/>
        </p:nvSpPr>
        <p:spPr>
          <a:xfrm>
            <a:off x="1424940" y="45455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35" name="TextBox 34"/>
          <p:cNvSpPr txBox="1"/>
          <p:nvPr/>
        </p:nvSpPr>
        <p:spPr>
          <a:xfrm>
            <a:off x="1729740" y="45455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36" name="TextBox 35"/>
          <p:cNvSpPr txBox="1"/>
          <p:nvPr/>
        </p:nvSpPr>
        <p:spPr>
          <a:xfrm>
            <a:off x="2034540" y="45455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37" name="TextBox 36"/>
          <p:cNvSpPr txBox="1"/>
          <p:nvPr/>
        </p:nvSpPr>
        <p:spPr>
          <a:xfrm>
            <a:off x="304800" y="3976688"/>
            <a:ext cx="8610600" cy="400110"/>
          </a:xfrm>
          <a:prstGeom prst="rect">
            <a:avLst/>
          </a:prstGeom>
          <a:noFill/>
        </p:spPr>
        <p:txBody>
          <a:bodyPr wrap="square" rtlCol="0">
            <a:spAutoFit/>
          </a:bodyPr>
          <a:lstStyle/>
          <a:p>
            <a:r>
              <a:rPr lang="en-US" sz="2000" b="1" dirty="0" err="1" smtClean="0">
                <a:solidFill>
                  <a:srgbClr val="0070C0"/>
                </a:solidFill>
                <a:latin typeface="Consolas" pitchFamily="49" charset="0"/>
                <a:cs typeface="Consolas" pitchFamily="49" charset="0"/>
              </a:rPr>
              <a:t>GetComplementedSequence</a:t>
            </a:r>
            <a:r>
              <a:rPr lang="en-US" sz="2000" b="1" dirty="0" smtClean="0">
                <a:solidFill>
                  <a:srgbClr val="0070C0"/>
                </a:solidFill>
                <a:latin typeface="Consolas" pitchFamily="49" charset="0"/>
                <a:cs typeface="Consolas" pitchFamily="49" charset="0"/>
              </a:rPr>
              <a:t> </a:t>
            </a:r>
            <a:r>
              <a:rPr lang="en-US" sz="2000" dirty="0" smtClean="0">
                <a:latin typeface="Arial" pitchFamily="34" charset="0"/>
                <a:cs typeface="Arial" pitchFamily="34" charset="0"/>
              </a:rPr>
              <a:t>– returns the sequence complement</a:t>
            </a:r>
            <a:endParaRPr lang="en-US" sz="2000" dirty="0">
              <a:latin typeface="Arial" pitchFamily="34" charset="0"/>
              <a:cs typeface="Arial" pitchFamily="34" charset="0"/>
            </a:endParaRPr>
          </a:p>
        </p:txBody>
      </p:sp>
      <p:sp>
        <p:nvSpPr>
          <p:cNvPr id="38" name="TextBox 37"/>
          <p:cNvSpPr txBox="1"/>
          <p:nvPr/>
        </p:nvSpPr>
        <p:spPr>
          <a:xfrm>
            <a:off x="2339340" y="45455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39" name="Right Arrow 38"/>
          <p:cNvSpPr/>
          <p:nvPr/>
        </p:nvSpPr>
        <p:spPr>
          <a:xfrm>
            <a:off x="2819400" y="4355068"/>
            <a:ext cx="3863340" cy="7503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smtClean="0">
                <a:latin typeface="Consolas" pitchFamily="49" charset="0"/>
                <a:cs typeface="Consolas" pitchFamily="49" charset="0"/>
              </a:rPr>
              <a:t>GetComplementedSequence</a:t>
            </a:r>
            <a:endParaRPr lang="en-US" b="1" dirty="0">
              <a:latin typeface="Consolas" pitchFamily="49" charset="0"/>
              <a:cs typeface="Consolas" pitchFamily="49" charset="0"/>
            </a:endParaRPr>
          </a:p>
        </p:txBody>
      </p:sp>
      <p:sp>
        <p:nvSpPr>
          <p:cNvPr id="40" name="TextBox 39"/>
          <p:cNvSpPr txBox="1"/>
          <p:nvPr/>
        </p:nvSpPr>
        <p:spPr>
          <a:xfrm>
            <a:off x="6804660" y="45455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a:latin typeface="Consolas" pitchFamily="49" charset="0"/>
                <a:cs typeface="Consolas" pitchFamily="49" charset="0"/>
              </a:rPr>
              <a:t>G</a:t>
            </a:r>
          </a:p>
        </p:txBody>
      </p:sp>
      <p:sp>
        <p:nvSpPr>
          <p:cNvPr id="41" name="TextBox 40"/>
          <p:cNvSpPr txBox="1"/>
          <p:nvPr/>
        </p:nvSpPr>
        <p:spPr>
          <a:xfrm>
            <a:off x="7086600" y="45455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42" name="TextBox 41"/>
          <p:cNvSpPr txBox="1"/>
          <p:nvPr/>
        </p:nvSpPr>
        <p:spPr>
          <a:xfrm>
            <a:off x="7391400" y="45455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43" name="TextBox 42"/>
          <p:cNvSpPr txBox="1"/>
          <p:nvPr/>
        </p:nvSpPr>
        <p:spPr>
          <a:xfrm>
            <a:off x="7696200" y="45455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44" name="TextBox 43"/>
          <p:cNvSpPr txBox="1"/>
          <p:nvPr/>
        </p:nvSpPr>
        <p:spPr>
          <a:xfrm>
            <a:off x="8001000" y="45455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45" name="TextBox 44"/>
          <p:cNvSpPr txBox="1"/>
          <p:nvPr/>
        </p:nvSpPr>
        <p:spPr>
          <a:xfrm>
            <a:off x="8305800" y="4545568"/>
            <a:ext cx="304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a:latin typeface="Consolas" pitchFamily="49" charset="0"/>
                <a:cs typeface="Consolas" pitchFamily="49" charset="0"/>
              </a:rPr>
              <a:t>G</a:t>
            </a:r>
          </a:p>
        </p:txBody>
      </p:sp>
      <p:sp>
        <p:nvSpPr>
          <p:cNvPr id="46" name="TextBox 45"/>
          <p:cNvSpPr txBox="1"/>
          <p:nvPr/>
        </p:nvSpPr>
        <p:spPr>
          <a:xfrm>
            <a:off x="838200" y="56123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47" name="TextBox 46"/>
          <p:cNvSpPr txBox="1"/>
          <p:nvPr/>
        </p:nvSpPr>
        <p:spPr>
          <a:xfrm>
            <a:off x="1120140" y="56123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48" name="TextBox 47"/>
          <p:cNvSpPr txBox="1"/>
          <p:nvPr/>
        </p:nvSpPr>
        <p:spPr>
          <a:xfrm>
            <a:off x="1424940" y="56123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49" name="TextBox 48"/>
          <p:cNvSpPr txBox="1"/>
          <p:nvPr/>
        </p:nvSpPr>
        <p:spPr>
          <a:xfrm>
            <a:off x="1729740" y="56123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50" name="TextBox 49"/>
          <p:cNvSpPr txBox="1"/>
          <p:nvPr/>
        </p:nvSpPr>
        <p:spPr>
          <a:xfrm>
            <a:off x="2034540" y="56123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51" name="TextBox 50"/>
          <p:cNvSpPr txBox="1"/>
          <p:nvPr/>
        </p:nvSpPr>
        <p:spPr>
          <a:xfrm>
            <a:off x="304800" y="5043488"/>
            <a:ext cx="8610600" cy="400110"/>
          </a:xfrm>
          <a:prstGeom prst="rect">
            <a:avLst/>
          </a:prstGeom>
          <a:noFill/>
        </p:spPr>
        <p:txBody>
          <a:bodyPr wrap="square" rtlCol="0">
            <a:spAutoFit/>
          </a:bodyPr>
          <a:lstStyle/>
          <a:p>
            <a:r>
              <a:rPr lang="en-US" sz="2000" b="1" dirty="0" err="1" smtClean="0">
                <a:solidFill>
                  <a:srgbClr val="0070C0"/>
                </a:solidFill>
                <a:latin typeface="Consolas" pitchFamily="49" charset="0"/>
                <a:cs typeface="Consolas" pitchFamily="49" charset="0"/>
              </a:rPr>
              <a:t>GetReverseComplementedSequence</a:t>
            </a:r>
            <a:r>
              <a:rPr lang="en-US" sz="2000" b="1" dirty="0" smtClean="0">
                <a:solidFill>
                  <a:srgbClr val="0070C0"/>
                </a:solidFill>
                <a:latin typeface="Consolas" pitchFamily="49" charset="0"/>
                <a:cs typeface="Consolas" pitchFamily="49" charset="0"/>
              </a:rPr>
              <a:t> </a:t>
            </a:r>
            <a:r>
              <a:rPr lang="en-US" sz="2000" dirty="0" smtClean="0">
                <a:latin typeface="Arial" pitchFamily="34" charset="0"/>
                <a:cs typeface="Arial" pitchFamily="34" charset="0"/>
              </a:rPr>
              <a:t>– return reverse + complement</a:t>
            </a:r>
            <a:endParaRPr lang="en-US" sz="2000" dirty="0">
              <a:latin typeface="Arial" pitchFamily="34" charset="0"/>
              <a:cs typeface="Arial" pitchFamily="34" charset="0"/>
            </a:endParaRPr>
          </a:p>
        </p:txBody>
      </p:sp>
      <p:sp>
        <p:nvSpPr>
          <p:cNvPr id="52" name="TextBox 51"/>
          <p:cNvSpPr txBox="1"/>
          <p:nvPr/>
        </p:nvSpPr>
        <p:spPr>
          <a:xfrm>
            <a:off x="2339340" y="5612368"/>
            <a:ext cx="30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3" name="Right Arrow 52"/>
          <p:cNvSpPr/>
          <p:nvPr/>
        </p:nvSpPr>
        <p:spPr>
          <a:xfrm>
            <a:off x="2819400" y="5421868"/>
            <a:ext cx="3863340" cy="7503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smtClean="0">
                <a:latin typeface="Consolas" pitchFamily="49" charset="0"/>
                <a:cs typeface="Consolas" pitchFamily="49" charset="0"/>
              </a:rPr>
              <a:t>GetReverseComplementedS</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4" name="TextBox 53"/>
          <p:cNvSpPr txBox="1"/>
          <p:nvPr/>
        </p:nvSpPr>
        <p:spPr>
          <a:xfrm>
            <a:off x="6804660" y="5619988"/>
            <a:ext cx="3048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55" name="TextBox 54"/>
          <p:cNvSpPr txBox="1"/>
          <p:nvPr/>
        </p:nvSpPr>
        <p:spPr>
          <a:xfrm>
            <a:off x="7086600" y="5619988"/>
            <a:ext cx="3048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latin typeface="Consolas" pitchFamily="49" charset="0"/>
                <a:cs typeface="Consolas" pitchFamily="49" charset="0"/>
              </a:rPr>
              <a:t>T</a:t>
            </a:r>
            <a:endParaRPr lang="en-US" b="1" dirty="0">
              <a:latin typeface="Consolas" pitchFamily="49" charset="0"/>
              <a:cs typeface="Consolas" pitchFamily="49" charset="0"/>
            </a:endParaRPr>
          </a:p>
        </p:txBody>
      </p:sp>
      <p:sp>
        <p:nvSpPr>
          <p:cNvPr id="56" name="TextBox 55"/>
          <p:cNvSpPr txBox="1"/>
          <p:nvPr/>
        </p:nvSpPr>
        <p:spPr>
          <a:xfrm>
            <a:off x="7391400" y="5619988"/>
            <a:ext cx="3048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7" name="TextBox 56"/>
          <p:cNvSpPr txBox="1"/>
          <p:nvPr/>
        </p:nvSpPr>
        <p:spPr>
          <a:xfrm>
            <a:off x="7696200" y="5619988"/>
            <a:ext cx="3048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latin typeface="Consolas" pitchFamily="49" charset="0"/>
                <a:cs typeface="Consolas" pitchFamily="49" charset="0"/>
              </a:rPr>
              <a:t>C</a:t>
            </a:r>
            <a:endParaRPr lang="en-US" b="1" dirty="0">
              <a:latin typeface="Consolas" pitchFamily="49" charset="0"/>
              <a:cs typeface="Consolas" pitchFamily="49" charset="0"/>
            </a:endParaRPr>
          </a:p>
        </p:txBody>
      </p:sp>
      <p:sp>
        <p:nvSpPr>
          <p:cNvPr id="58" name="TextBox 57"/>
          <p:cNvSpPr txBox="1"/>
          <p:nvPr/>
        </p:nvSpPr>
        <p:spPr>
          <a:xfrm>
            <a:off x="8001000" y="5619988"/>
            <a:ext cx="3048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latin typeface="Consolas" pitchFamily="49" charset="0"/>
                <a:cs typeface="Consolas" pitchFamily="49" charset="0"/>
              </a:rPr>
              <a:t>A</a:t>
            </a:r>
            <a:endParaRPr lang="en-US" b="1" dirty="0">
              <a:latin typeface="Consolas" pitchFamily="49" charset="0"/>
              <a:cs typeface="Consolas" pitchFamily="49" charset="0"/>
            </a:endParaRPr>
          </a:p>
        </p:txBody>
      </p:sp>
      <p:sp>
        <p:nvSpPr>
          <p:cNvPr id="59" name="TextBox 58"/>
          <p:cNvSpPr txBox="1"/>
          <p:nvPr/>
        </p:nvSpPr>
        <p:spPr>
          <a:xfrm>
            <a:off x="8305800" y="5619988"/>
            <a:ext cx="3048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latin typeface="Consolas" pitchFamily="49" charset="0"/>
                <a:cs typeface="Consolas" pitchFamily="49" charset="0"/>
              </a:rPr>
              <a:t>G</a:t>
            </a:r>
            <a:endParaRPr lang="en-US" b="1" dirty="0">
              <a:latin typeface="Consolas" pitchFamily="49" charset="0"/>
              <a:cs typeface="Consolas" pitchFamily="49" charset="0"/>
            </a:endParaRPr>
          </a:p>
        </p:txBody>
      </p:sp>
      <p:sp>
        <p:nvSpPr>
          <p:cNvPr id="4" name="TextBox 3"/>
          <p:cNvSpPr txBox="1"/>
          <p:nvPr/>
        </p:nvSpPr>
        <p:spPr>
          <a:xfrm>
            <a:off x="838200" y="6216134"/>
            <a:ext cx="7543800" cy="369332"/>
          </a:xfrm>
          <a:prstGeom prst="rect">
            <a:avLst/>
          </a:prstGeom>
          <a:noFill/>
        </p:spPr>
        <p:txBody>
          <a:bodyPr wrap="square" rtlCol="0">
            <a:spAutoFit/>
          </a:bodyPr>
          <a:lstStyle/>
          <a:p>
            <a:r>
              <a:rPr lang="en-US" dirty="0" smtClean="0"/>
              <a:t>remember the data is actually stored as bytes (1 byte per symbol)</a:t>
            </a:r>
            <a:endParaRPr lang="en-US" dirty="0"/>
          </a:p>
        </p:txBody>
      </p:sp>
    </p:spTree>
    <p:extLst>
      <p:ext uri="{BB962C8B-B14F-4D97-AF65-F5344CB8AC3E}">
        <p14:creationId xmlns:p14="http://schemas.microsoft.com/office/powerpoint/2010/main" val="126360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Sequence Transforms</a:t>
            </a:r>
            <a:endParaRPr lang="en-US" dirty="0"/>
          </a:p>
        </p:txBody>
      </p:sp>
      <p:sp>
        <p:nvSpPr>
          <p:cNvPr id="4" name="TextBox 3"/>
          <p:cNvSpPr txBox="1"/>
          <p:nvPr/>
        </p:nvSpPr>
        <p:spPr>
          <a:xfrm>
            <a:off x="533400" y="3200400"/>
            <a:ext cx="80772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IsPalindromicSequence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rcseq</a:t>
            </a:r>
            <a:r>
              <a:rPr lang="en-US" dirty="0" smtClean="0">
                <a:latin typeface="Consolas" pitchFamily="49" charset="0"/>
                <a:cs typeface="Consolas" pitchFamily="49" charset="0"/>
              </a:rPr>
              <a:t> = </a:t>
            </a:r>
            <a:r>
              <a:rPr lang="en-US" dirty="0" err="1" smtClean="0">
                <a:solidFill>
                  <a:srgbClr val="0070C0"/>
                </a:solidFill>
                <a:latin typeface="Consolas" pitchFamily="49" charset="0"/>
                <a:cs typeface="Consolas" pitchFamily="49" charset="0"/>
              </a:rPr>
              <a:t>sequence.GetReverseComplementedSequence</a:t>
            </a:r>
            <a:r>
              <a:rPr lang="en-US" dirty="0" smtClean="0">
                <a:solidFill>
                  <a:srgbClr val="0070C0"/>
                </a:solidFill>
                <a:latin typeface="Consolas" pitchFamily="49" charset="0"/>
                <a:cs typeface="Consolas" pitchFamily="49" charset="0"/>
              </a:rPr>
              <a:t>()</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rcseq.SequenceEqual</a:t>
            </a:r>
            <a:r>
              <a:rPr lang="en-US" dirty="0" smtClean="0">
                <a:latin typeface="Consolas" pitchFamily="49" charset="0"/>
                <a:cs typeface="Consolas" pitchFamily="49" charset="0"/>
              </a:rPr>
              <a:t>(sequence));</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p>
        </p:txBody>
      </p:sp>
      <p:sp>
        <p:nvSpPr>
          <p:cNvPr id="8" name="TextBox 7"/>
          <p:cNvSpPr txBox="1"/>
          <p:nvPr/>
        </p:nvSpPr>
        <p:spPr>
          <a:xfrm>
            <a:off x="3886200" y="2667000"/>
            <a:ext cx="4648200" cy="369332"/>
          </a:xfrm>
          <a:prstGeom prst="rect">
            <a:avLst/>
          </a:prstGeom>
          <a:noFill/>
        </p:spPr>
        <p:txBody>
          <a:bodyPr wrap="square" rtlCol="0">
            <a:spAutoFit/>
          </a:bodyPr>
          <a:lstStyle/>
          <a:p>
            <a:r>
              <a:rPr lang="en-US" dirty="0" smtClean="0">
                <a:latin typeface="Arial" pitchFamily="34" charset="0"/>
                <a:cs typeface="Arial" pitchFamily="34" charset="0"/>
              </a:rPr>
              <a:t>property returns </a:t>
            </a:r>
            <a:r>
              <a:rPr lang="en-US" b="1" dirty="0" err="1" smtClean="0">
                <a:latin typeface="Consolas" pitchFamily="49" charset="0"/>
                <a:cs typeface="Consolas" pitchFamily="49" charset="0"/>
              </a:rPr>
              <a:t>ISequence</a:t>
            </a:r>
            <a:r>
              <a:rPr lang="en-US" dirty="0" smtClean="0">
                <a:latin typeface="Arial" pitchFamily="34" charset="0"/>
                <a:cs typeface="Arial" pitchFamily="34" charset="0"/>
              </a:rPr>
              <a:t> to retrieve data</a:t>
            </a:r>
            <a:endParaRPr lang="en-US" dirty="0">
              <a:latin typeface="Arial" pitchFamily="34" charset="0"/>
              <a:cs typeface="Arial" pitchFamily="34" charset="0"/>
            </a:endParaRPr>
          </a:p>
        </p:txBody>
      </p:sp>
      <p:cxnSp>
        <p:nvCxnSpPr>
          <p:cNvPr id="10" name="Straight Arrow Connector 9"/>
          <p:cNvCxnSpPr/>
          <p:nvPr/>
        </p:nvCxnSpPr>
        <p:spPr>
          <a:xfrm flipH="1">
            <a:off x="7467600" y="3036332"/>
            <a:ext cx="152400" cy="7736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2590800" y="4800600"/>
            <a:ext cx="5943600" cy="1200329"/>
          </a:xfrm>
          <a:prstGeom prst="rect">
            <a:avLst/>
          </a:prstGeom>
          <a:noFill/>
        </p:spPr>
        <p:txBody>
          <a:bodyPr wrap="square" rtlCol="0">
            <a:spAutoFit/>
          </a:bodyPr>
          <a:lstStyle/>
          <a:p>
            <a:r>
              <a:rPr lang="en-US" dirty="0" smtClean="0">
                <a:latin typeface="Arial" pitchFamily="34" charset="0"/>
                <a:cs typeface="Arial" pitchFamily="34" charset="0"/>
              </a:rPr>
              <a:t>can compare two sequences for equality using LINQ </a:t>
            </a:r>
            <a:r>
              <a:rPr lang="en-US" b="1" dirty="0" err="1" smtClean="0">
                <a:latin typeface="Consolas" pitchFamily="49" charset="0"/>
                <a:cs typeface="Consolas" pitchFamily="49" charset="0"/>
              </a:rPr>
              <a:t>SequenceEqual</a:t>
            </a:r>
            <a:r>
              <a:rPr lang="en-US" dirty="0" smtClean="0">
                <a:latin typeface="Arial" pitchFamily="34" charset="0"/>
                <a:cs typeface="Arial" pitchFamily="34" charset="0"/>
              </a:rPr>
              <a:t> extension method  - this simply enumerates the two </a:t>
            </a:r>
            <a:r>
              <a:rPr lang="en-US" b="1" dirty="0" err="1" smtClean="0">
                <a:latin typeface="Consolas" pitchFamily="49" charset="0"/>
                <a:cs typeface="Consolas" pitchFamily="49" charset="0"/>
              </a:rPr>
              <a:t>IEnumerable</a:t>
            </a:r>
            <a:r>
              <a:rPr lang="en-US" b="1" dirty="0" smtClean="0">
                <a:latin typeface="Consolas" pitchFamily="49" charset="0"/>
                <a:cs typeface="Consolas" pitchFamily="49" charset="0"/>
              </a:rPr>
              <a:t>&lt;byte&gt;</a:t>
            </a:r>
            <a:r>
              <a:rPr lang="en-US" dirty="0" smtClean="0">
                <a:latin typeface="Arial" pitchFamily="34" charset="0"/>
                <a:cs typeface="Arial" pitchFamily="34" charset="0"/>
              </a:rPr>
              <a:t> and does a byte-by-byte comparison</a:t>
            </a:r>
            <a:endParaRPr lang="en-US" dirty="0">
              <a:latin typeface="Arial" pitchFamily="34" charset="0"/>
              <a:cs typeface="Arial" pitchFamily="34" charset="0"/>
            </a:endParaRPr>
          </a:p>
        </p:txBody>
      </p:sp>
      <p:cxnSp>
        <p:nvCxnSpPr>
          <p:cNvPr id="13" name="Straight Arrow Connector 12"/>
          <p:cNvCxnSpPr/>
          <p:nvPr/>
        </p:nvCxnSpPr>
        <p:spPr>
          <a:xfrm flipV="1">
            <a:off x="4800600" y="43434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Content Placeholder 2"/>
          <p:cNvSpPr>
            <a:spLocks noGrp="1"/>
          </p:cNvSpPr>
          <p:nvPr>
            <p:ph idx="1"/>
          </p:nvPr>
        </p:nvSpPr>
        <p:spPr>
          <a:xfrm>
            <a:off x="457200" y="1600200"/>
            <a:ext cx="8229600" cy="1371600"/>
          </a:xfrm>
        </p:spPr>
        <p:txBody>
          <a:bodyPr>
            <a:normAutofit/>
          </a:bodyPr>
          <a:lstStyle/>
          <a:p>
            <a:r>
              <a:rPr lang="en-US" dirty="0" smtClean="0"/>
              <a:t>Transforms copy the data into new </a:t>
            </a:r>
            <a:r>
              <a:rPr lang="en-US" dirty="0" smtClean="0">
                <a:latin typeface="Consolas" pitchFamily="49" charset="0"/>
                <a:cs typeface="Consolas" pitchFamily="49" charset="0"/>
              </a:rPr>
              <a:t>Sequence</a:t>
            </a:r>
          </a:p>
          <a:p>
            <a:pPr lvl="1"/>
            <a:r>
              <a:rPr lang="en-US" dirty="0" smtClean="0"/>
              <a:t>returned sequence is independent from original</a:t>
            </a:r>
          </a:p>
        </p:txBody>
      </p:sp>
    </p:spTree>
    <p:extLst>
      <p:ext uri="{BB962C8B-B14F-4D97-AF65-F5344CB8AC3E}">
        <p14:creationId xmlns:p14="http://schemas.microsoft.com/office/powerpoint/2010/main" val="1948284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5201</TotalTime>
  <Words>1852</Words>
  <Application>Microsoft Macintosh PowerPoint</Application>
  <PresentationFormat>On-screen Show (4:3)</PresentationFormat>
  <Paragraphs>334</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Urban</vt:lpstr>
      <vt:lpstr>Working with Sequences</vt:lpstr>
      <vt:lpstr>PowerPoint Presentation</vt:lpstr>
      <vt:lpstr>Agenda</vt:lpstr>
      <vt:lpstr>Reminder: Sequences and Items</vt:lpstr>
      <vt:lpstr>Basic Sequence type</vt:lpstr>
      <vt:lpstr>Reminder: Loading Sequences</vt:lpstr>
      <vt:lpstr>Reminder: Saving Sequences</vt:lpstr>
      <vt:lpstr>Sequence Transforms</vt:lpstr>
      <vt:lpstr>Using Sequence Transforms</vt:lpstr>
      <vt:lpstr>Efficient Transformations</vt:lpstr>
      <vt:lpstr>Locating items within sequences</vt:lpstr>
      <vt:lpstr>Working with Ranges</vt:lpstr>
      <vt:lpstr>Copying sequences</vt:lpstr>
      <vt:lpstr>Sequences with Quality Scores</vt:lpstr>
      <vt:lpstr>Accessing quality data</vt:lpstr>
      <vt:lpstr>Sequence Metadata</vt:lpstr>
      <vt:lpstr>Adding Metadata</vt:lpstr>
      <vt:lpstr>Sequence Statistics</vt:lpstr>
      <vt:lpstr>Working with sparse sequences</vt:lpstr>
      <vt:lpstr>Using SparseSequence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 Smith</cp:lastModifiedBy>
  <cp:revision>644</cp:revision>
  <dcterms:created xsi:type="dcterms:W3CDTF">2010-03-12T15:40:37Z</dcterms:created>
  <dcterms:modified xsi:type="dcterms:W3CDTF">2011-10-23T15:13:09Z</dcterms:modified>
</cp:coreProperties>
</file>