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256" r:id="rId2"/>
    <p:sldId id="394" r:id="rId3"/>
    <p:sldId id="292" r:id="rId4"/>
    <p:sldId id="369" r:id="rId5"/>
    <p:sldId id="359" r:id="rId6"/>
    <p:sldId id="357" r:id="rId7"/>
    <p:sldId id="361" r:id="rId8"/>
    <p:sldId id="360" r:id="rId9"/>
    <p:sldId id="364" r:id="rId10"/>
    <p:sldId id="365" r:id="rId11"/>
    <p:sldId id="366" r:id="rId12"/>
    <p:sldId id="367" r:id="rId13"/>
    <p:sldId id="398" r:id="rId14"/>
    <p:sldId id="358" r:id="rId15"/>
    <p:sldId id="373" r:id="rId16"/>
    <p:sldId id="371" r:id="rId17"/>
    <p:sldId id="370" r:id="rId18"/>
    <p:sldId id="396" r:id="rId19"/>
    <p:sldId id="372" r:id="rId20"/>
    <p:sldId id="375" r:id="rId21"/>
    <p:sldId id="397" r:id="rId22"/>
    <p:sldId id="383" r:id="rId23"/>
    <p:sldId id="382" r:id="rId24"/>
    <p:sldId id="386" r:id="rId25"/>
    <p:sldId id="388" r:id="rId26"/>
    <p:sldId id="389" r:id="rId27"/>
    <p:sldId id="390" r:id="rId28"/>
    <p:sldId id="39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3" clrIdx="0"/>
  <p:cmAuthor id="1" name="Michael Zyskowski" initials="MZ"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33" autoAdjust="0"/>
  </p:normalViewPr>
  <p:slideViewPr>
    <p:cSldViewPr>
      <p:cViewPr varScale="1">
        <p:scale>
          <a:sx n="62" d="100"/>
          <a:sy n="62" d="100"/>
        </p:scale>
        <p:origin x="-1374" y="-90"/>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10/23/2011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046034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10/23/2011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46243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a:t>
            </a:r>
            <a:r>
              <a:rPr lang="en-US" baseline="0" dirty="0" smtClean="0"/>
              <a:t> on the encoding methods used, your custom alphabets may need to recognize certain encoding schemes and provide support to translate to proper alphabet types.</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16</a:t>
            </a:fld>
            <a:endParaRPr lang="en-US"/>
          </a:p>
        </p:txBody>
      </p:sp>
    </p:spTree>
    <p:extLst>
      <p:ext uri="{BB962C8B-B14F-4D97-AF65-F5344CB8AC3E}">
        <p14:creationId xmlns:p14="http://schemas.microsoft.com/office/powerpoint/2010/main" val="2461916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Best practice is to make it read-only by default.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20</a:t>
            </a:fld>
            <a:endParaRPr lang="en-US"/>
          </a:p>
        </p:txBody>
      </p:sp>
    </p:spTree>
    <p:extLst>
      <p:ext uri="{BB962C8B-B14F-4D97-AF65-F5344CB8AC3E}">
        <p14:creationId xmlns:p14="http://schemas.microsoft.com/office/powerpoint/2010/main" val="749461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design has some interesting ramifications for usage.  For</a:t>
            </a:r>
            <a:r>
              <a:rPr lang="en-US" baseline="0" dirty="0" smtClean="0"/>
              <a:t> example, many parsers can only call Parse once – once it's parsed you need to dispose the parser and re-open it to re-parse </a:t>
            </a:r>
            <a:r>
              <a:rPr lang="en-US" baseline="0" smtClean="0"/>
              <a:t>the data.</a:t>
            </a:r>
            <a:endParaRPr lang="en-US"/>
          </a:p>
        </p:txBody>
      </p:sp>
      <p:sp>
        <p:nvSpPr>
          <p:cNvPr id="4" name="Slide Number Placeholder 3"/>
          <p:cNvSpPr>
            <a:spLocks noGrp="1"/>
          </p:cNvSpPr>
          <p:nvPr>
            <p:ph type="sldNum" sz="quarter" idx="10"/>
          </p:nvPr>
        </p:nvSpPr>
        <p:spPr/>
        <p:txBody>
          <a:bodyPr/>
          <a:lstStyle/>
          <a:p>
            <a:fld id="{4C4A0AD1-7EEF-4D66-8A72-458D74866C35}" type="slidenum">
              <a:rPr lang="en-US" smtClean="0"/>
              <a:pPr/>
              <a:t>21</a:t>
            </a:fld>
            <a:endParaRPr lang="en-US"/>
          </a:p>
        </p:txBody>
      </p:sp>
    </p:spTree>
    <p:extLst>
      <p:ext uri="{BB962C8B-B14F-4D97-AF65-F5344CB8AC3E}">
        <p14:creationId xmlns:p14="http://schemas.microsoft.com/office/powerpoint/2010/main" val="271886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reason why you want to expose</a:t>
            </a:r>
            <a:r>
              <a:rPr lang="en-US" baseline="0" dirty="0" smtClean="0"/>
              <a:t> your classes as add-ins is they become dynamically discoverable – i.e. existing programs such as the Excel add-in and sequence assembler will see your parsers without being recompiled or changed to support them.  It provides reuse without change and hides </a:t>
            </a:r>
            <a:r>
              <a:rPr lang="en-US" baseline="0" smtClean="0"/>
              <a:t>the implementation away.</a:t>
            </a:r>
            <a:endParaRPr lang="en-US"/>
          </a:p>
        </p:txBody>
      </p:sp>
      <p:sp>
        <p:nvSpPr>
          <p:cNvPr id="4" name="Slide Number Placeholder 3"/>
          <p:cNvSpPr>
            <a:spLocks noGrp="1"/>
          </p:cNvSpPr>
          <p:nvPr>
            <p:ph type="sldNum" sz="quarter" idx="10"/>
          </p:nvPr>
        </p:nvSpPr>
        <p:spPr/>
        <p:txBody>
          <a:bodyPr/>
          <a:lstStyle/>
          <a:p>
            <a:fld id="{4C4A0AD1-7EEF-4D66-8A72-458D74866C35}" type="slidenum">
              <a:rPr lang="en-US" smtClean="0"/>
              <a:pPr/>
              <a:t>25</a:t>
            </a:fld>
            <a:endParaRPr lang="en-US"/>
          </a:p>
        </p:txBody>
      </p:sp>
    </p:spTree>
    <p:extLst>
      <p:ext uri="{BB962C8B-B14F-4D97-AF65-F5344CB8AC3E}">
        <p14:creationId xmlns:p14="http://schemas.microsoft.com/office/powerpoint/2010/main" val="209338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part</a:t>
            </a:r>
            <a:r>
              <a:rPr lang="en-US" baseline="0" dirty="0" smtClean="0"/>
              <a:t> of these is not just that they exist but that complete source code is available to each of them.  If you truly need to build a parser or formatter then you should really look at the built-in ones and see how they are built, and what you might be able to reuse in building your implementation!</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4</a:t>
            </a:fld>
            <a:endParaRPr lang="en-US"/>
          </a:p>
        </p:txBody>
      </p:sp>
    </p:spTree>
    <p:extLst>
      <p:ext uri="{BB962C8B-B14F-4D97-AF65-F5344CB8AC3E}">
        <p14:creationId xmlns:p14="http://schemas.microsoft.com/office/powerpoint/2010/main" val="26331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This is not enforced in .NET Bio; so</a:t>
            </a:r>
            <a:r>
              <a:rPr lang="en-US" baseline="0" dirty="0" smtClean="0"/>
              <a:t> you should make sure to pick a unique name – perhaps use your organization name as part of the returned string.</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7</a:t>
            </a:fld>
            <a:endParaRPr lang="en-US"/>
          </a:p>
        </p:txBody>
      </p:sp>
    </p:spTree>
    <p:extLst>
      <p:ext uri="{BB962C8B-B14F-4D97-AF65-F5344CB8AC3E}">
        <p14:creationId xmlns:p14="http://schemas.microsoft.com/office/powerpoint/2010/main" val="122982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8</a:t>
            </a:fld>
            <a:endParaRPr lang="en-US"/>
          </a:p>
        </p:txBody>
      </p:sp>
    </p:spTree>
    <p:extLst>
      <p:ext uri="{BB962C8B-B14F-4D97-AF65-F5344CB8AC3E}">
        <p14:creationId xmlns:p14="http://schemas.microsoft.com/office/powerpoint/2010/main" val="350159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Assuming the underlying medium can seek into the data,</a:t>
            </a:r>
            <a:r>
              <a:rPr lang="en-US" baseline="0" dirty="0" smtClean="0"/>
              <a:t> the stream can support it.  Sometimes the medium cannot go backwards as well – for example, once a network packet is read the prior contents are lost.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9</a:t>
            </a:fld>
            <a:endParaRPr lang="en-US"/>
          </a:p>
        </p:txBody>
      </p:sp>
    </p:spTree>
    <p:extLst>
      <p:ext uri="{BB962C8B-B14F-4D97-AF65-F5344CB8AC3E}">
        <p14:creationId xmlns:p14="http://schemas.microsoft.com/office/powerpoint/2010/main" val="354449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11</a:t>
            </a:fld>
            <a:endParaRPr lang="en-US"/>
          </a:p>
        </p:txBody>
      </p:sp>
    </p:spTree>
    <p:extLst>
      <p:ext uri="{BB962C8B-B14F-4D97-AF65-F5344CB8AC3E}">
        <p14:creationId xmlns:p14="http://schemas.microsoft.com/office/powerpoint/2010/main" val="248872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a:t>
            </a:r>
            <a:r>
              <a:rPr lang="en-US" baseline="0" dirty="0" smtClean="0"/>
              <a:t> example, we implement the default </a:t>
            </a:r>
            <a:r>
              <a:rPr lang="en-US" b="1" baseline="0" dirty="0" smtClean="0"/>
              <a:t>Parse</a:t>
            </a:r>
            <a:r>
              <a:rPr lang="en-US" b="0" baseline="0" dirty="0" smtClean="0"/>
              <a:t> using the parameterized version.</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13</a:t>
            </a:fld>
            <a:endParaRPr lang="en-US"/>
          </a:p>
        </p:txBody>
      </p:sp>
    </p:spTree>
    <p:extLst>
      <p:ext uri="{BB962C8B-B14F-4D97-AF65-F5344CB8AC3E}">
        <p14:creationId xmlns:p14="http://schemas.microsoft.com/office/powerpoint/2010/main" val="127944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This rejection might be as simple</a:t>
            </a:r>
            <a:r>
              <a:rPr lang="en-US" baseline="0" dirty="0" smtClean="0"/>
              <a:t> as ignoring the data, or it might generate an exception from the parser – it's up to the parser to decide the severity.</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14</a:t>
            </a:fld>
            <a:endParaRPr lang="en-US"/>
          </a:p>
        </p:txBody>
      </p:sp>
    </p:spTree>
    <p:extLst>
      <p:ext uri="{BB962C8B-B14F-4D97-AF65-F5344CB8AC3E}">
        <p14:creationId xmlns:p14="http://schemas.microsoft.com/office/powerpoint/2010/main" val="188466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10/23/2011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10/23/2011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10/23/2011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10/23/2011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hyperlink" Target="http://research.microsoft.com/bi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Parsers and Formatters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Streams</a:t>
            </a:r>
            <a:endParaRPr lang="en-US" dirty="0"/>
          </a:p>
        </p:txBody>
      </p:sp>
      <p:sp>
        <p:nvSpPr>
          <p:cNvPr id="3" name="Content Placeholder 2"/>
          <p:cNvSpPr>
            <a:spLocks noGrp="1"/>
          </p:cNvSpPr>
          <p:nvPr>
            <p:ph idx="1"/>
          </p:nvPr>
        </p:nvSpPr>
        <p:spPr>
          <a:xfrm>
            <a:off x="457200" y="1600200"/>
            <a:ext cx="8229600" cy="1066800"/>
          </a:xfrm>
        </p:spPr>
        <p:txBody>
          <a:bodyPr/>
          <a:lstStyle/>
          <a:p>
            <a:r>
              <a:rPr lang="en-US" dirty="0" smtClean="0"/>
              <a:t>Stream class provides basic support to read and write data</a:t>
            </a:r>
          </a:p>
          <a:p>
            <a:pPr lvl="1"/>
            <a:r>
              <a:rPr lang="en-US" dirty="0" smtClean="0"/>
              <a:t>very limited formatting capability</a:t>
            </a:r>
            <a:endParaRPr lang="en-US" dirty="0"/>
          </a:p>
        </p:txBody>
      </p:sp>
      <p:sp>
        <p:nvSpPr>
          <p:cNvPr id="4" name="TextBox 3"/>
          <p:cNvSpPr txBox="1"/>
          <p:nvPr/>
        </p:nvSpPr>
        <p:spPr>
          <a:xfrm>
            <a:off x="457200" y="2667000"/>
            <a:ext cx="52578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Stream </a:t>
            </a:r>
            <a:r>
              <a:rPr lang="en-US" dirty="0" err="1" smtClean="0">
                <a:latin typeface="Consolas" pitchFamily="49" charset="0"/>
                <a:cs typeface="Consolas" pitchFamily="49" charset="0"/>
              </a:rPr>
              <a:t>stm</a:t>
            </a:r>
            <a:r>
              <a:rPr lang="en-US" dirty="0" smtClean="0">
                <a:latin typeface="Consolas" pitchFamily="49" charset="0"/>
                <a:cs typeface="Consolas" pitchFamily="49" charset="0"/>
              </a:rPr>
              <a:t> = new </a:t>
            </a:r>
            <a:r>
              <a:rPr lang="en-US" dirty="0" err="1" smtClean="0">
                <a:latin typeface="Consolas" pitchFamily="49" charset="0"/>
                <a:cs typeface="Consolas" pitchFamily="49" charset="0"/>
              </a:rPr>
              <a:t>MemoryStream</a:t>
            </a:r>
            <a:r>
              <a:rPr lang="en-US" dirty="0" smtClean="0">
                <a:latin typeface="Consolas" pitchFamily="49" charset="0"/>
                <a:cs typeface="Consolas" pitchFamily="49" charset="0"/>
              </a:rPr>
              <a:t>();</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stm.WriteByte</a:t>
            </a:r>
            <a:r>
              <a:rPr lang="en-US" dirty="0" smtClean="0">
                <a:latin typeface="Consolas" pitchFamily="49" charset="0"/>
                <a:cs typeface="Consolas" pitchFamily="49" charset="0"/>
              </a:rPr>
              <a:t>(1);</a:t>
            </a:r>
          </a:p>
          <a:p>
            <a:r>
              <a:rPr lang="en-US" dirty="0" err="1" smtClean="0">
                <a:latin typeface="Consolas" pitchFamily="49" charset="0"/>
                <a:cs typeface="Consolas" pitchFamily="49" charset="0"/>
              </a:rPr>
              <a:t>stm.Write</a:t>
            </a:r>
            <a:r>
              <a:rPr lang="en-US" dirty="0" smtClean="0">
                <a:latin typeface="Consolas" pitchFamily="49" charset="0"/>
                <a:cs typeface="Consolas" pitchFamily="49" charset="0"/>
              </a:rPr>
              <a:t>(new byte[] { 2,3,4 }, 0, 3);</a:t>
            </a:r>
          </a:p>
          <a:p>
            <a:r>
              <a:rPr lang="en-US" dirty="0" err="1" smtClean="0">
                <a:latin typeface="Consolas" pitchFamily="49" charset="0"/>
                <a:cs typeface="Consolas" pitchFamily="49" charset="0"/>
              </a:rPr>
              <a:t>stm.Flush</a:t>
            </a:r>
            <a:r>
              <a:rPr lang="en-US" dirty="0" smtClean="0">
                <a:latin typeface="Consolas" pitchFamily="49" charset="0"/>
                <a:cs typeface="Consolas" pitchFamily="49" charset="0"/>
              </a:rPr>
              <a:t>();</a:t>
            </a: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stm.Position</a:t>
            </a:r>
            <a:r>
              <a:rPr lang="en-US" dirty="0" smtClean="0">
                <a:latin typeface="Consolas" pitchFamily="49" charset="0"/>
                <a:cs typeface="Consolas" pitchFamily="49" charset="0"/>
              </a:rPr>
              <a:t> = 0;</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data;</a:t>
            </a:r>
          </a:p>
          <a:p>
            <a:r>
              <a:rPr lang="en-US" dirty="0" smtClean="0">
                <a:latin typeface="Consolas" pitchFamily="49" charset="0"/>
                <a:cs typeface="Consolas" pitchFamily="49" charset="0"/>
              </a:rPr>
              <a:t>while ( (data = </a:t>
            </a:r>
            <a:r>
              <a:rPr lang="en-US" dirty="0" err="1" smtClean="0">
                <a:latin typeface="Consolas" pitchFamily="49" charset="0"/>
                <a:cs typeface="Consolas" pitchFamily="49" charset="0"/>
              </a:rPr>
              <a:t>stm.ReadByte</a:t>
            </a:r>
            <a:r>
              <a:rPr lang="en-US" dirty="0" smtClean="0">
                <a:latin typeface="Consolas" pitchFamily="49" charset="0"/>
                <a:cs typeface="Consolas" pitchFamily="49" charset="0"/>
              </a:rPr>
              <a:t>()) != -1)</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(data);</a:t>
            </a:r>
            <a:endParaRPr lang="en-US" dirty="0">
              <a:latin typeface="Consolas" pitchFamily="49" charset="0"/>
              <a:cs typeface="Consolas" pitchFamily="49" charset="0"/>
            </a:endParaRPr>
          </a:p>
          <a:p>
            <a:endParaRPr lang="en-US" dirty="0">
              <a:latin typeface="Consolas" pitchFamily="49" charset="0"/>
              <a:cs typeface="Consolas" pitchFamily="49" charset="0"/>
            </a:endParaRPr>
          </a:p>
          <a:p>
            <a:r>
              <a:rPr lang="en-US" dirty="0" err="1" smtClean="0">
                <a:latin typeface="Consolas" pitchFamily="49" charset="0"/>
                <a:cs typeface="Consolas" pitchFamily="49" charset="0"/>
              </a:rPr>
              <a:t>stm.Close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5867400" y="3266599"/>
            <a:ext cx="3124200" cy="923330"/>
          </a:xfrm>
          <a:prstGeom prst="rect">
            <a:avLst/>
          </a:prstGeom>
          <a:noFill/>
        </p:spPr>
        <p:txBody>
          <a:bodyPr wrap="square" rtlCol="0">
            <a:spAutoFit/>
          </a:bodyPr>
          <a:lstStyle/>
          <a:p>
            <a:r>
              <a:rPr lang="en-US" b="1" dirty="0" smtClean="0">
                <a:latin typeface="Consolas" pitchFamily="49" charset="0"/>
                <a:cs typeface="Consolas" pitchFamily="49" charset="0"/>
              </a:rPr>
              <a:t>Flush</a:t>
            </a:r>
            <a:r>
              <a:rPr lang="en-US" dirty="0" smtClean="0">
                <a:latin typeface="Arial" pitchFamily="34" charset="0"/>
                <a:cs typeface="Arial" pitchFamily="34" charset="0"/>
              </a:rPr>
              <a:t> ensures data is written out from internal buffers to actual storage</a:t>
            </a:r>
            <a:endParaRPr lang="en-US" dirty="0">
              <a:latin typeface="Arial" pitchFamily="34" charset="0"/>
              <a:cs typeface="Arial" pitchFamily="34" charset="0"/>
            </a:endParaRPr>
          </a:p>
        </p:txBody>
      </p:sp>
      <p:cxnSp>
        <p:nvCxnSpPr>
          <p:cNvPr id="7" name="Straight Arrow Connector 6"/>
          <p:cNvCxnSpPr/>
          <p:nvPr/>
        </p:nvCxnSpPr>
        <p:spPr>
          <a:xfrm flipH="1">
            <a:off x="2286000" y="3952399"/>
            <a:ext cx="3581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867400" y="4293989"/>
            <a:ext cx="3124200" cy="923330"/>
          </a:xfrm>
          <a:prstGeom prst="rect">
            <a:avLst/>
          </a:prstGeom>
          <a:noFill/>
        </p:spPr>
        <p:txBody>
          <a:bodyPr wrap="square" rtlCol="0">
            <a:spAutoFit/>
          </a:bodyPr>
          <a:lstStyle/>
          <a:p>
            <a:r>
              <a:rPr lang="en-US" dirty="0" smtClean="0">
                <a:latin typeface="Arial" pitchFamily="34" charset="0"/>
                <a:cs typeface="Arial" pitchFamily="34" charset="0"/>
              </a:rPr>
              <a:t>need to reset to beginning of stream – read/write position is shared</a:t>
            </a:r>
            <a:endParaRPr lang="en-US" dirty="0">
              <a:latin typeface="Arial" pitchFamily="34" charset="0"/>
              <a:cs typeface="Arial" pitchFamily="34" charset="0"/>
            </a:endParaRPr>
          </a:p>
        </p:txBody>
      </p:sp>
      <p:cxnSp>
        <p:nvCxnSpPr>
          <p:cNvPr id="9" name="Straight Arrow Connector 8"/>
          <p:cNvCxnSpPr/>
          <p:nvPr/>
        </p:nvCxnSpPr>
        <p:spPr>
          <a:xfrm flipH="1">
            <a:off x="2819400" y="4493419"/>
            <a:ext cx="3048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867400" y="5360789"/>
            <a:ext cx="3124200" cy="923330"/>
          </a:xfrm>
          <a:prstGeom prst="rect">
            <a:avLst/>
          </a:prstGeom>
          <a:noFill/>
        </p:spPr>
        <p:txBody>
          <a:bodyPr wrap="square" rtlCol="0">
            <a:spAutoFit/>
          </a:bodyPr>
          <a:lstStyle/>
          <a:p>
            <a:r>
              <a:rPr lang="en-US" b="1" dirty="0" err="1" smtClean="0">
                <a:latin typeface="Consolas" pitchFamily="49" charset="0"/>
                <a:cs typeface="Consolas" pitchFamily="49" charset="0"/>
              </a:rPr>
              <a:t>ReadByte</a:t>
            </a:r>
            <a:r>
              <a:rPr lang="en-US" dirty="0" smtClean="0">
                <a:latin typeface="Arial" pitchFamily="34" charset="0"/>
                <a:cs typeface="Arial" pitchFamily="34" charset="0"/>
              </a:rPr>
              <a:t> returns (-1) when end-of-stream is encountered</a:t>
            </a:r>
            <a:endParaRPr lang="en-US" dirty="0">
              <a:latin typeface="Arial" pitchFamily="34" charset="0"/>
              <a:cs typeface="Arial" pitchFamily="34" charset="0"/>
            </a:endParaRPr>
          </a:p>
        </p:txBody>
      </p:sp>
    </p:spTree>
    <p:extLst>
      <p:ext uri="{BB962C8B-B14F-4D97-AF65-F5344CB8AC3E}">
        <p14:creationId xmlns:p14="http://schemas.microsoft.com/office/powerpoint/2010/main" val="248607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stream wrappers</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err="1" smtClean="0">
                <a:latin typeface="Consolas" pitchFamily="49" charset="0"/>
                <a:cs typeface="Consolas" pitchFamily="49" charset="0"/>
              </a:rPr>
              <a:t>TextReader</a:t>
            </a:r>
            <a:r>
              <a:rPr lang="en-US" dirty="0" smtClean="0"/>
              <a:t> and </a:t>
            </a:r>
            <a:r>
              <a:rPr lang="en-US" dirty="0" err="1" smtClean="0">
                <a:latin typeface="Consolas" pitchFamily="49" charset="0"/>
                <a:cs typeface="Consolas" pitchFamily="49" charset="0"/>
              </a:rPr>
              <a:t>TextWriter</a:t>
            </a:r>
            <a:r>
              <a:rPr lang="en-US" dirty="0" smtClean="0"/>
              <a:t> provide abstract layer over stream</a:t>
            </a:r>
            <a:endParaRPr lang="en-US" baseline="30000" dirty="0" smtClean="0"/>
          </a:p>
          <a:p>
            <a:pPr lvl="1"/>
            <a:r>
              <a:rPr lang="en-US" b="1" dirty="0" smtClean="0">
                <a:latin typeface="Consolas" pitchFamily="49" charset="0"/>
                <a:cs typeface="Consolas" pitchFamily="49" charset="0"/>
              </a:rPr>
              <a:t>Stream[</a:t>
            </a:r>
            <a:r>
              <a:rPr lang="en-US" b="1" dirty="0" err="1" smtClean="0">
                <a:latin typeface="Consolas" pitchFamily="49" charset="0"/>
                <a:cs typeface="Consolas" pitchFamily="49" charset="0"/>
              </a:rPr>
              <a:t>Reader|Writer</a:t>
            </a:r>
            <a:r>
              <a:rPr lang="en-US" b="1" dirty="0" smtClean="0">
                <a:latin typeface="Consolas" pitchFamily="49" charset="0"/>
                <a:cs typeface="Consolas" pitchFamily="49" charset="0"/>
              </a:rPr>
              <a:t>]</a:t>
            </a:r>
            <a:r>
              <a:rPr lang="en-US" dirty="0" smtClean="0"/>
              <a:t> supports character formatting</a:t>
            </a:r>
          </a:p>
          <a:p>
            <a:pPr lvl="1"/>
            <a:endParaRPr lang="en-US" dirty="0"/>
          </a:p>
        </p:txBody>
      </p:sp>
      <p:sp>
        <p:nvSpPr>
          <p:cNvPr id="4" name="TextBox 3"/>
          <p:cNvSpPr txBox="1"/>
          <p:nvPr/>
        </p:nvSpPr>
        <p:spPr>
          <a:xfrm>
            <a:off x="228600" y="2678934"/>
            <a:ext cx="4191000" cy="26550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oAutofit/>
          </a:bodyPr>
          <a:lstStyle/>
          <a:p>
            <a:r>
              <a:rPr lang="en-US" sz="1600" dirty="0" smtClean="0">
                <a:latin typeface="Consolas" pitchFamily="49" charset="0"/>
                <a:cs typeface="Consolas" pitchFamily="49" charset="0"/>
              </a:rPr>
              <a:t>Stream </a:t>
            </a:r>
            <a:r>
              <a:rPr lang="en-US" sz="1600" dirty="0" err="1" smtClean="0">
                <a:latin typeface="Consolas" pitchFamily="49" charset="0"/>
                <a:cs typeface="Consolas" pitchFamily="49" charset="0"/>
              </a:rPr>
              <a:t>stm</a:t>
            </a:r>
            <a:r>
              <a:rPr lang="en-US" sz="1600" dirty="0" smtClean="0">
                <a:latin typeface="Consolas" pitchFamily="49" charset="0"/>
                <a:cs typeface="Consolas" pitchFamily="49" charset="0"/>
              </a:rPr>
              <a:t> = new </a:t>
            </a:r>
            <a:r>
              <a:rPr lang="en-US" sz="1600" dirty="0" err="1" smtClean="0">
                <a:latin typeface="Consolas" pitchFamily="49" charset="0"/>
                <a:cs typeface="Consolas" pitchFamily="49" charset="0"/>
              </a:rPr>
              <a:t>FileStream</a:t>
            </a:r>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test.txt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FileMode.Create</a:t>
            </a:r>
            <a:r>
              <a:rPr lang="en-US" sz="1600" dirty="0" smtClean="0">
                <a:latin typeface="Consolas" pitchFamily="49" charset="0"/>
                <a:cs typeface="Consolas" pitchFamily="49" charset="0"/>
              </a:rPr>
              <a:t>);</a:t>
            </a:r>
          </a:p>
          <a:p>
            <a:endParaRPr lang="en-US" sz="1600" dirty="0" smtClean="0">
              <a:latin typeface="Consolas" pitchFamily="49" charset="0"/>
              <a:cs typeface="Consolas" pitchFamily="49" charset="0"/>
            </a:endParaRPr>
          </a:p>
          <a:p>
            <a:r>
              <a:rPr lang="en-US" sz="1600" dirty="0" err="1" smtClean="0">
                <a:latin typeface="Consolas" pitchFamily="49" charset="0"/>
                <a:cs typeface="Consolas" pitchFamily="49" charset="0"/>
              </a:rPr>
              <a:t>var</a:t>
            </a:r>
            <a:r>
              <a:rPr lang="en-US" sz="1600" dirty="0" smtClean="0">
                <a:latin typeface="Consolas" pitchFamily="49" charset="0"/>
                <a:cs typeface="Consolas" pitchFamily="49" charset="0"/>
              </a:rPr>
              <a:t> writer = new </a:t>
            </a:r>
            <a:r>
              <a:rPr lang="en-US" sz="1600" dirty="0" err="1" smtClean="0">
                <a:latin typeface="Consolas" pitchFamily="49" charset="0"/>
                <a:cs typeface="Consolas" pitchFamily="49" charset="0"/>
              </a:rPr>
              <a:t>StreamWriter</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stm</a:t>
            </a:r>
            <a:r>
              <a:rPr lang="en-US" sz="1600" dirty="0" smtClean="0">
                <a:latin typeface="Consolas" pitchFamily="49" charset="0"/>
                <a:cs typeface="Consolas" pitchFamily="49" charset="0"/>
              </a:rPr>
              <a:t>);</a:t>
            </a:r>
          </a:p>
          <a:p>
            <a:r>
              <a:rPr lang="en-US" sz="1600" dirty="0" err="1" smtClean="0">
                <a:latin typeface="Consolas" pitchFamily="49" charset="0"/>
                <a:cs typeface="Consolas" pitchFamily="49" charset="0"/>
              </a:rPr>
              <a:t>writer.WriteLine</a:t>
            </a:r>
            <a:r>
              <a:rPr lang="en-US" sz="1600" dirty="0" smtClean="0">
                <a:latin typeface="Consolas" pitchFamily="49" charset="0"/>
                <a:cs typeface="Consolas" pitchFamily="49" charset="0"/>
              </a:rPr>
              <a:t>("Hello, Stream");</a:t>
            </a:r>
          </a:p>
          <a:p>
            <a:r>
              <a:rPr lang="en-US" sz="1600" dirty="0" err="1" smtClean="0">
                <a:latin typeface="Consolas" pitchFamily="49" charset="0"/>
                <a:cs typeface="Consolas" pitchFamily="49" charset="0"/>
              </a:rPr>
              <a:t>writer.Write</a:t>
            </a:r>
            <a:r>
              <a:rPr lang="en-US" sz="1600" dirty="0" smtClean="0">
                <a:latin typeface="Consolas" pitchFamily="49" charset="0"/>
                <a:cs typeface="Consolas" pitchFamily="49" charset="0"/>
              </a:rPr>
              <a:t>(10.0);</a:t>
            </a:r>
          </a:p>
          <a:p>
            <a:endParaRPr lang="en-US" sz="1600" dirty="0" smtClean="0">
              <a:latin typeface="Consolas" pitchFamily="49" charset="0"/>
              <a:cs typeface="Consolas" pitchFamily="49" charset="0"/>
            </a:endParaRPr>
          </a:p>
          <a:p>
            <a:r>
              <a:rPr lang="en-US" sz="1600" dirty="0" err="1" smtClean="0">
                <a:latin typeface="Consolas" pitchFamily="49" charset="0"/>
                <a:cs typeface="Consolas" pitchFamily="49" charset="0"/>
              </a:rPr>
              <a:t>writer.Close</a:t>
            </a:r>
            <a:r>
              <a:rPr lang="en-US" sz="1600" dirty="0" smtClean="0">
                <a:latin typeface="Consolas" pitchFamily="49" charset="0"/>
                <a:cs typeface="Consolas" pitchFamily="49" charset="0"/>
              </a:rPr>
              <a:t>();</a:t>
            </a:r>
          </a:p>
        </p:txBody>
      </p:sp>
      <p:sp>
        <p:nvSpPr>
          <p:cNvPr id="5" name="TextBox 4"/>
          <p:cNvSpPr txBox="1"/>
          <p:nvPr/>
        </p:nvSpPr>
        <p:spPr>
          <a:xfrm>
            <a:off x="4495800" y="2678934"/>
            <a:ext cx="4267200" cy="26517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latin typeface="Consolas" pitchFamily="49" charset="0"/>
                <a:cs typeface="Consolas" pitchFamily="49" charset="0"/>
              </a:rPr>
              <a:t>Stream </a:t>
            </a:r>
            <a:r>
              <a:rPr lang="en-US" sz="1600" dirty="0" err="1">
                <a:latin typeface="Consolas" pitchFamily="49" charset="0"/>
                <a:cs typeface="Consolas" pitchFamily="49" charset="0"/>
              </a:rPr>
              <a:t>stm</a:t>
            </a:r>
            <a:r>
              <a:rPr lang="en-US" sz="1600" dirty="0">
                <a:latin typeface="Consolas" pitchFamily="49" charset="0"/>
                <a:cs typeface="Consolas" pitchFamily="49" charset="0"/>
              </a:rPr>
              <a:t> = </a:t>
            </a:r>
            <a:r>
              <a:rPr lang="en-US" sz="1600" dirty="0" smtClean="0">
                <a:latin typeface="Consolas" pitchFamily="49" charset="0"/>
                <a:cs typeface="Consolas" pitchFamily="49" charset="0"/>
              </a:rPr>
              <a:t>new </a:t>
            </a:r>
            <a:r>
              <a:rPr lang="en-US" sz="1600" dirty="0" err="1">
                <a:latin typeface="Consolas" pitchFamily="49" charset="0"/>
                <a:cs typeface="Consolas" pitchFamily="49" charset="0"/>
              </a:rPr>
              <a:t>FileStream</a:t>
            </a:r>
            <a:r>
              <a:rPr lang="en-US" sz="1600" dirty="0" smtClean="0">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test.txt", </a:t>
            </a:r>
            <a:r>
              <a:rPr lang="en-US" sz="1600" dirty="0" err="1">
                <a:latin typeface="Consolas" pitchFamily="49" charset="0"/>
                <a:cs typeface="Consolas" pitchFamily="49" charset="0"/>
              </a:rPr>
              <a:t>FileMode.Open</a:t>
            </a:r>
            <a:r>
              <a:rPr lang="en-US" sz="1600" dirty="0">
                <a:latin typeface="Consolas" pitchFamily="49" charset="0"/>
                <a:cs typeface="Consolas" pitchFamily="49" charset="0"/>
              </a:rPr>
              <a:t>);</a:t>
            </a:r>
          </a:p>
          <a:p>
            <a:endParaRPr lang="en-US" sz="1600" dirty="0">
              <a:latin typeface="Consolas" pitchFamily="49" charset="0"/>
              <a:cs typeface="Consolas" pitchFamily="49" charset="0"/>
            </a:endParaRPr>
          </a:p>
          <a:p>
            <a:r>
              <a:rPr lang="en-US" sz="1600" dirty="0" err="1" smtClean="0">
                <a:latin typeface="Consolas" pitchFamily="49" charset="0"/>
                <a:cs typeface="Consolas" pitchFamily="49" charset="0"/>
              </a:rPr>
              <a:t>var</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reader = new </a:t>
            </a:r>
            <a:r>
              <a:rPr lang="en-US" sz="1600" dirty="0" err="1">
                <a:latin typeface="Consolas" pitchFamily="49" charset="0"/>
                <a:cs typeface="Consolas" pitchFamily="49" charset="0"/>
              </a:rPr>
              <a:t>StreamReader</a:t>
            </a:r>
            <a:r>
              <a:rPr lang="en-US" sz="1600" dirty="0">
                <a:latin typeface="Consolas" pitchFamily="49" charset="0"/>
                <a:cs typeface="Consolas" pitchFamily="49" charset="0"/>
              </a:rPr>
              <a:t>(</a:t>
            </a:r>
            <a:r>
              <a:rPr lang="en-US" sz="1600" dirty="0" err="1">
                <a:latin typeface="Consolas" pitchFamily="49" charset="0"/>
                <a:cs typeface="Consolas" pitchFamily="49" charset="0"/>
              </a:rPr>
              <a:t>stm</a:t>
            </a:r>
            <a:r>
              <a:rPr lang="en-US" sz="1600" dirty="0">
                <a:latin typeface="Consolas" pitchFamily="49" charset="0"/>
                <a:cs typeface="Consolas" pitchFamily="49" charset="0"/>
              </a:rPr>
              <a:t>);</a:t>
            </a:r>
          </a:p>
          <a:p>
            <a:r>
              <a:rPr lang="en-US" sz="1600" dirty="0" smtClean="0">
                <a:latin typeface="Consolas" pitchFamily="49" charset="0"/>
                <a:cs typeface="Consolas" pitchFamily="49" charset="0"/>
              </a:rPr>
              <a:t>string </a:t>
            </a:r>
            <a:r>
              <a:rPr lang="en-US" sz="1600" dirty="0">
                <a:latin typeface="Consolas" pitchFamily="49" charset="0"/>
                <a:cs typeface="Consolas" pitchFamily="49" charset="0"/>
              </a:rPr>
              <a:t>line;</a:t>
            </a:r>
          </a:p>
          <a:p>
            <a:r>
              <a:rPr lang="en-US" sz="1600" dirty="0" smtClean="0">
                <a:latin typeface="Consolas" pitchFamily="49" charset="0"/>
                <a:cs typeface="Consolas" pitchFamily="49" charset="0"/>
              </a:rPr>
              <a:t>while ( (</a:t>
            </a:r>
            <a:r>
              <a:rPr lang="en-US" sz="1600" dirty="0">
                <a:latin typeface="Consolas" pitchFamily="49" charset="0"/>
                <a:cs typeface="Consolas" pitchFamily="49" charset="0"/>
              </a:rPr>
              <a:t>line = </a:t>
            </a:r>
            <a:r>
              <a:rPr lang="en-US" sz="1600" dirty="0" err="1">
                <a:latin typeface="Consolas" pitchFamily="49" charset="0"/>
                <a:cs typeface="Consolas" pitchFamily="49" charset="0"/>
              </a:rPr>
              <a:t>reader.ReadLine</a:t>
            </a:r>
            <a:r>
              <a:rPr lang="en-US" sz="1600" dirty="0" smtClean="0">
                <a:latin typeface="Consolas" pitchFamily="49" charset="0"/>
                <a:cs typeface="Consolas" pitchFamily="49" charset="0"/>
              </a:rPr>
              <a: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 </a:t>
            </a:r>
            <a:r>
              <a:rPr lang="en-US" sz="1600" dirty="0">
                <a:latin typeface="Consolas" pitchFamily="49" charset="0"/>
                <a:cs typeface="Consolas" pitchFamily="49" charset="0"/>
              </a:rPr>
              <a:t>null)</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Console.WriteLine</a:t>
            </a:r>
            <a:r>
              <a:rPr lang="en-US" sz="1600" dirty="0" smtClean="0">
                <a:latin typeface="Consolas" pitchFamily="49" charset="0"/>
                <a:cs typeface="Consolas" pitchFamily="49" charset="0"/>
              </a:rPr>
              <a:t>(line</a:t>
            </a:r>
            <a:r>
              <a:rPr lang="en-US" sz="1600" dirty="0">
                <a:latin typeface="Consolas" pitchFamily="49" charset="0"/>
                <a:cs typeface="Consolas" pitchFamily="49" charset="0"/>
              </a:rPr>
              <a:t>);</a:t>
            </a:r>
          </a:p>
          <a:p>
            <a:endParaRPr lang="en-US" sz="1600" dirty="0">
              <a:latin typeface="Consolas" pitchFamily="49" charset="0"/>
              <a:cs typeface="Consolas" pitchFamily="49" charset="0"/>
            </a:endParaRPr>
          </a:p>
          <a:p>
            <a:r>
              <a:rPr lang="en-US" sz="1600" dirty="0" err="1" smtClean="0">
                <a:latin typeface="Consolas" pitchFamily="49" charset="0"/>
                <a:cs typeface="Consolas" pitchFamily="49" charset="0"/>
              </a:rPr>
              <a:t>reader.Close</a:t>
            </a:r>
            <a:r>
              <a:rPr lang="en-US" sz="1600" dirty="0">
                <a:latin typeface="Consolas" pitchFamily="49" charset="0"/>
                <a:cs typeface="Consolas" pitchFamily="49" charset="0"/>
              </a:rPr>
              <a:t>();</a:t>
            </a:r>
          </a:p>
        </p:txBody>
      </p:sp>
      <p:sp>
        <p:nvSpPr>
          <p:cNvPr id="6" name="TextBox 5"/>
          <p:cNvSpPr txBox="1"/>
          <p:nvPr/>
        </p:nvSpPr>
        <p:spPr>
          <a:xfrm>
            <a:off x="304800" y="5449669"/>
            <a:ext cx="3733800" cy="646331"/>
          </a:xfrm>
          <a:prstGeom prst="rect">
            <a:avLst/>
          </a:prstGeom>
          <a:noFill/>
        </p:spPr>
        <p:txBody>
          <a:bodyPr wrap="square" rtlCol="0">
            <a:spAutoFit/>
          </a:bodyPr>
          <a:lstStyle/>
          <a:p>
            <a:r>
              <a:rPr lang="en-US" dirty="0" smtClean="0">
                <a:latin typeface="Arial" pitchFamily="34" charset="0"/>
                <a:cs typeface="Arial" pitchFamily="34" charset="0"/>
              </a:rPr>
              <a:t>supports conversion of intrinsic types into character output</a:t>
            </a:r>
            <a:endParaRPr lang="en-US" dirty="0">
              <a:latin typeface="Arial" pitchFamily="34" charset="0"/>
              <a:cs typeface="Arial" pitchFamily="34" charset="0"/>
            </a:endParaRPr>
          </a:p>
        </p:txBody>
      </p:sp>
      <p:cxnSp>
        <p:nvCxnSpPr>
          <p:cNvPr id="8" name="Straight Arrow Connector 7"/>
          <p:cNvCxnSpPr/>
          <p:nvPr/>
        </p:nvCxnSpPr>
        <p:spPr>
          <a:xfrm flipV="1">
            <a:off x="2133600" y="4572000"/>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4495800" y="5428565"/>
            <a:ext cx="4267200" cy="369332"/>
          </a:xfrm>
          <a:prstGeom prst="rect">
            <a:avLst/>
          </a:prstGeom>
          <a:noFill/>
        </p:spPr>
        <p:txBody>
          <a:bodyPr wrap="square" rtlCol="0">
            <a:spAutoFit/>
          </a:bodyPr>
          <a:lstStyle/>
          <a:p>
            <a:r>
              <a:rPr lang="en-US" dirty="0" smtClean="0">
                <a:latin typeface="Arial" pitchFamily="34" charset="0"/>
                <a:cs typeface="Arial" pitchFamily="34" charset="0"/>
              </a:rPr>
              <a:t>treats entire file as a series of strings</a:t>
            </a:r>
            <a:endParaRPr lang="en-US" dirty="0">
              <a:latin typeface="Arial" pitchFamily="34" charset="0"/>
              <a:cs typeface="Arial" pitchFamily="34" charset="0"/>
            </a:endParaRPr>
          </a:p>
        </p:txBody>
      </p:sp>
    </p:spTree>
    <p:extLst>
      <p:ext uri="{BB962C8B-B14F-4D97-AF65-F5344CB8AC3E}">
        <p14:creationId xmlns:p14="http://schemas.microsoft.com/office/powerpoint/2010/main" val="329926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Streams</a:t>
            </a:r>
            <a:endParaRPr lang="en-US" dirty="0"/>
          </a:p>
        </p:txBody>
      </p:sp>
      <p:sp>
        <p:nvSpPr>
          <p:cNvPr id="3" name="Content Placeholder 2"/>
          <p:cNvSpPr>
            <a:spLocks noGrp="1"/>
          </p:cNvSpPr>
          <p:nvPr>
            <p:ph idx="1"/>
          </p:nvPr>
        </p:nvSpPr>
        <p:spPr>
          <a:xfrm>
            <a:off x="457200" y="1600200"/>
            <a:ext cx="8229600" cy="1143000"/>
          </a:xfrm>
        </p:spPr>
        <p:txBody>
          <a:bodyPr/>
          <a:lstStyle/>
          <a:p>
            <a:r>
              <a:rPr lang="en-US" dirty="0" err="1" smtClean="0">
                <a:latin typeface="Consolas" pitchFamily="49" charset="0"/>
                <a:cs typeface="Consolas" pitchFamily="49" charset="0"/>
              </a:rPr>
              <a:t>FileStream</a:t>
            </a:r>
            <a:r>
              <a:rPr lang="en-US" dirty="0" smtClean="0"/>
              <a:t> opens a file as a stream</a:t>
            </a:r>
          </a:p>
          <a:p>
            <a:pPr lvl="1"/>
            <a:r>
              <a:rPr lang="en-US" dirty="0" smtClean="0"/>
              <a:t>can also use helpers </a:t>
            </a:r>
            <a:r>
              <a:rPr lang="en-US" b="1" dirty="0" err="1" smtClean="0">
                <a:latin typeface="Consolas" pitchFamily="49" charset="0"/>
                <a:cs typeface="Consolas" pitchFamily="49" charset="0"/>
              </a:rPr>
              <a:t>File.OpenRead</a:t>
            </a:r>
            <a:r>
              <a:rPr lang="en-US" dirty="0" smtClean="0"/>
              <a:t> or </a:t>
            </a:r>
            <a:r>
              <a:rPr lang="en-US" b="1" dirty="0" err="1" smtClean="0">
                <a:latin typeface="Consolas" pitchFamily="49" charset="0"/>
                <a:cs typeface="Consolas" pitchFamily="49" charset="0"/>
              </a:rPr>
              <a:t>File.OpenWrite</a:t>
            </a:r>
            <a:endParaRPr lang="en-US" b="1" dirty="0">
              <a:latin typeface="Consolas" pitchFamily="49" charset="0"/>
              <a:cs typeface="Consolas" pitchFamily="49" charset="0"/>
            </a:endParaRPr>
          </a:p>
        </p:txBody>
      </p:sp>
      <p:sp>
        <p:nvSpPr>
          <p:cNvPr id="4" name="TextBox 3"/>
          <p:cNvSpPr txBox="1"/>
          <p:nvPr/>
        </p:nvSpPr>
        <p:spPr>
          <a:xfrm>
            <a:off x="381000" y="2755880"/>
            <a:ext cx="82296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using System.IO;</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partial class </a:t>
            </a:r>
            <a:r>
              <a:rPr lang="en-US" dirty="0" err="1" smtClean="0">
                <a:latin typeface="Consolas" pitchFamily="49" charset="0"/>
                <a:cs typeface="Consolas" pitchFamily="49" charset="0"/>
              </a:rPr>
              <a:t>FastAParser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ISequenceParser</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public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Parse()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using (</a:t>
            </a:r>
            <a:r>
              <a:rPr lang="en-US" dirty="0" err="1" smtClean="0">
                <a:latin typeface="Consolas" pitchFamily="49" charset="0"/>
                <a:cs typeface="Consolas" pitchFamily="49" charset="0"/>
              </a:rPr>
              <a:t>FileStream</a:t>
            </a:r>
            <a:r>
              <a:rPr lang="en-US" dirty="0">
                <a:latin typeface="Consolas" pitchFamily="49" charset="0"/>
                <a:cs typeface="Consolas" pitchFamily="49" charset="0"/>
              </a:rPr>
              <a:t> </a:t>
            </a:r>
            <a:r>
              <a:rPr lang="en-US" dirty="0" err="1" smtClean="0">
                <a:latin typeface="Consolas" pitchFamily="49" charset="0"/>
                <a:cs typeface="Consolas" pitchFamily="49" charset="0"/>
              </a:rPr>
              <a:t>fs</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File.OpenRead</a:t>
            </a:r>
            <a:r>
              <a:rPr lang="en-US" dirty="0" smtClean="0">
                <a:latin typeface="Consolas" pitchFamily="49" charset="0"/>
                <a:cs typeface="Consolas" pitchFamily="49" charset="0"/>
              </a:rPr>
              <a:t>(filename))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  </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9561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a data source</a:t>
            </a:r>
            <a:endParaRPr lang="en-US" dirty="0"/>
          </a:p>
        </p:txBody>
      </p:sp>
      <p:sp>
        <p:nvSpPr>
          <p:cNvPr id="3" name="Content Placeholder 2"/>
          <p:cNvSpPr>
            <a:spLocks noGrp="1"/>
          </p:cNvSpPr>
          <p:nvPr>
            <p:ph idx="1"/>
          </p:nvPr>
        </p:nvSpPr>
        <p:spPr>
          <a:xfrm>
            <a:off x="457200" y="1600200"/>
            <a:ext cx="8229600" cy="2057400"/>
          </a:xfrm>
        </p:spPr>
        <p:txBody>
          <a:bodyPr>
            <a:normAutofit/>
          </a:bodyPr>
          <a:lstStyle/>
          <a:p>
            <a:r>
              <a:rPr lang="en-US" dirty="0" smtClean="0"/>
              <a:t>Sequence parsers have two mechanisms for reading data</a:t>
            </a:r>
          </a:p>
          <a:p>
            <a:pPr lvl="1"/>
            <a:r>
              <a:rPr lang="en-US" b="1" dirty="0" smtClean="0">
                <a:latin typeface="Consolas"/>
                <a:cs typeface="Consolas"/>
              </a:rPr>
              <a:t>Open</a:t>
            </a:r>
            <a:r>
              <a:rPr lang="en-US" dirty="0" smtClean="0"/>
              <a:t> method that takes a string (filename, URL, connection, etc.)</a:t>
            </a:r>
          </a:p>
          <a:p>
            <a:pPr lvl="1"/>
            <a:r>
              <a:rPr lang="en-US" b="1" dirty="0" smtClean="0">
                <a:latin typeface="Consolas"/>
                <a:cs typeface="Consolas"/>
              </a:rPr>
              <a:t>Parse </a:t>
            </a:r>
            <a:r>
              <a:rPr lang="en-US" dirty="0" smtClean="0"/>
              <a:t>method that takes a </a:t>
            </a:r>
            <a:r>
              <a:rPr lang="en-US" b="1" dirty="0" err="1" smtClean="0">
                <a:latin typeface="Consolas"/>
                <a:cs typeface="Consolas"/>
              </a:rPr>
              <a:t>StreamReader</a:t>
            </a:r>
            <a:endParaRPr lang="en-US" b="1" dirty="0" smtClean="0">
              <a:latin typeface="Consolas"/>
              <a:cs typeface="Consolas"/>
            </a:endParaRPr>
          </a:p>
          <a:p>
            <a:r>
              <a:rPr lang="en-US" dirty="0" smtClean="0"/>
              <a:t>You should implement both forms if data source allows for it</a:t>
            </a:r>
          </a:p>
          <a:p>
            <a:pPr lvl="1"/>
            <a:r>
              <a:rPr lang="en-US" dirty="0" smtClean="0"/>
              <a:t>provides optimal flexibility to client</a:t>
            </a:r>
          </a:p>
        </p:txBody>
      </p:sp>
      <p:sp>
        <p:nvSpPr>
          <p:cNvPr id="4" name="Rectangle 3"/>
          <p:cNvSpPr/>
          <p:nvPr/>
        </p:nvSpPr>
        <p:spPr>
          <a:xfrm>
            <a:off x="609600" y="3614677"/>
            <a:ext cx="8077200" cy="2862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a:cs typeface="Consolas"/>
              </a:rPr>
              <a:t>public </a:t>
            </a:r>
            <a:r>
              <a:rPr lang="en-US" dirty="0" err="1">
                <a:latin typeface="Consolas"/>
                <a:cs typeface="Consolas"/>
              </a:rPr>
              <a:t>IEnumerable</a:t>
            </a:r>
            <a:r>
              <a:rPr lang="en-US" dirty="0">
                <a:latin typeface="Consolas"/>
                <a:cs typeface="Consolas"/>
              </a:rPr>
              <a:t>&lt;</a:t>
            </a:r>
            <a:r>
              <a:rPr lang="en-US" dirty="0" err="1">
                <a:latin typeface="Consolas"/>
                <a:cs typeface="Consolas"/>
              </a:rPr>
              <a:t>ISequence</a:t>
            </a:r>
            <a:r>
              <a:rPr lang="en-US" dirty="0">
                <a:latin typeface="Consolas"/>
                <a:cs typeface="Consolas"/>
              </a:rPr>
              <a:t>&gt; Parse(</a:t>
            </a:r>
            <a:r>
              <a:rPr lang="en-US" dirty="0" err="1">
                <a:latin typeface="Consolas"/>
                <a:cs typeface="Consolas"/>
              </a:rPr>
              <a:t>StreamReader</a:t>
            </a:r>
            <a:r>
              <a:rPr lang="en-US" dirty="0">
                <a:latin typeface="Consolas"/>
                <a:cs typeface="Consolas"/>
              </a:rPr>
              <a:t> reader)</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using </a:t>
            </a:r>
            <a:r>
              <a:rPr lang="en-US" dirty="0">
                <a:latin typeface="Consolas"/>
                <a:cs typeface="Consolas"/>
              </a:rPr>
              <a:t>(reader)</a:t>
            </a:r>
          </a:p>
          <a:p>
            <a:r>
              <a:rPr lang="en-US" dirty="0">
                <a:latin typeface="Consolas"/>
                <a:cs typeface="Consolas"/>
              </a:rPr>
              <a:t>   </a:t>
            </a:r>
            <a:r>
              <a:rPr lang="en-US" dirty="0" smtClean="0">
                <a:latin typeface="Consolas"/>
                <a:cs typeface="Consolas"/>
              </a:rPr>
              <a:t>{ ... }</a:t>
            </a:r>
          </a:p>
          <a:p>
            <a:r>
              <a:rPr lang="en-US" dirty="0">
                <a:latin typeface="Consolas"/>
                <a:cs typeface="Consolas"/>
              </a:rPr>
              <a:t>}</a:t>
            </a:r>
          </a:p>
          <a:p>
            <a:endParaRPr lang="tr-TR" dirty="0" smtClean="0">
              <a:latin typeface="Consolas"/>
              <a:cs typeface="Consolas"/>
            </a:endParaRPr>
          </a:p>
          <a:p>
            <a:r>
              <a:rPr lang="tr-TR" dirty="0" err="1" smtClean="0">
                <a:latin typeface="Consolas"/>
                <a:cs typeface="Consolas"/>
              </a:rPr>
              <a:t>public</a:t>
            </a:r>
            <a:r>
              <a:rPr lang="tr-TR" dirty="0" smtClean="0">
                <a:latin typeface="Consolas"/>
                <a:cs typeface="Consolas"/>
              </a:rPr>
              <a:t> </a:t>
            </a:r>
            <a:r>
              <a:rPr lang="tr-TR" dirty="0" err="1">
                <a:latin typeface="Consolas"/>
                <a:cs typeface="Consolas"/>
              </a:rPr>
              <a:t>IEnumerable</a:t>
            </a:r>
            <a:r>
              <a:rPr lang="tr-TR" dirty="0">
                <a:latin typeface="Consolas"/>
                <a:cs typeface="Consolas"/>
              </a:rPr>
              <a:t>&lt;</a:t>
            </a:r>
            <a:r>
              <a:rPr lang="tr-TR" dirty="0" err="1">
                <a:latin typeface="Consolas"/>
                <a:cs typeface="Consolas"/>
              </a:rPr>
              <a:t>ISequence</a:t>
            </a:r>
            <a:r>
              <a:rPr lang="tr-TR" dirty="0">
                <a:latin typeface="Consolas"/>
                <a:cs typeface="Consolas"/>
              </a:rPr>
              <a:t>&gt; </a:t>
            </a:r>
            <a:r>
              <a:rPr lang="tr-TR" dirty="0" err="1">
                <a:latin typeface="Consolas"/>
                <a:cs typeface="Consolas"/>
              </a:rPr>
              <a:t>Parse</a:t>
            </a:r>
            <a:r>
              <a:rPr lang="tr-TR" dirty="0">
                <a:latin typeface="Consolas"/>
                <a:cs typeface="Consolas"/>
              </a:rPr>
              <a:t>()</a:t>
            </a:r>
          </a:p>
          <a:p>
            <a:r>
              <a:rPr lang="tr-TR" dirty="0" smtClean="0">
                <a:latin typeface="Consolas"/>
                <a:cs typeface="Consolas"/>
              </a:rPr>
              <a:t>{</a:t>
            </a:r>
            <a:endParaRPr lang="tr-TR" dirty="0">
              <a:latin typeface="Consolas"/>
              <a:cs typeface="Consolas"/>
            </a:endParaRPr>
          </a:p>
          <a:p>
            <a:r>
              <a:rPr lang="tr-TR" dirty="0" smtClean="0">
                <a:latin typeface="Consolas"/>
                <a:cs typeface="Consolas"/>
              </a:rPr>
              <a:t>   </a:t>
            </a:r>
            <a:r>
              <a:rPr lang="tr-TR" dirty="0" err="1" smtClean="0">
                <a:latin typeface="Consolas"/>
                <a:cs typeface="Consolas"/>
              </a:rPr>
              <a:t>return</a:t>
            </a:r>
            <a:r>
              <a:rPr lang="tr-TR" dirty="0" smtClean="0">
                <a:latin typeface="Consolas"/>
                <a:cs typeface="Consolas"/>
              </a:rPr>
              <a:t> </a:t>
            </a:r>
            <a:r>
              <a:rPr lang="tr-TR" dirty="0" err="1">
                <a:latin typeface="Consolas"/>
                <a:cs typeface="Consolas"/>
              </a:rPr>
              <a:t>Parse</a:t>
            </a:r>
            <a:r>
              <a:rPr lang="tr-TR" dirty="0">
                <a:latin typeface="Consolas"/>
                <a:cs typeface="Consolas"/>
              </a:rPr>
              <a:t>(</a:t>
            </a:r>
            <a:r>
              <a:rPr lang="tr-TR" dirty="0" err="1">
                <a:latin typeface="Consolas"/>
                <a:cs typeface="Consolas"/>
              </a:rPr>
              <a:t>new</a:t>
            </a:r>
            <a:r>
              <a:rPr lang="tr-TR" dirty="0">
                <a:latin typeface="Consolas"/>
                <a:cs typeface="Consolas"/>
              </a:rPr>
              <a:t> </a:t>
            </a:r>
            <a:r>
              <a:rPr lang="tr-TR" dirty="0" err="1">
                <a:latin typeface="Consolas"/>
                <a:cs typeface="Consolas"/>
              </a:rPr>
              <a:t>StreamReader</a:t>
            </a:r>
            <a:r>
              <a:rPr lang="tr-TR" dirty="0">
                <a:latin typeface="Consolas"/>
                <a:cs typeface="Consolas"/>
              </a:rPr>
              <a:t>(_</a:t>
            </a:r>
            <a:r>
              <a:rPr lang="tr-TR" dirty="0" err="1">
                <a:latin typeface="Consolas"/>
                <a:cs typeface="Consolas"/>
              </a:rPr>
              <a:t>filename</a:t>
            </a:r>
            <a:r>
              <a:rPr lang="tr-TR" dirty="0">
                <a:latin typeface="Consolas"/>
                <a:cs typeface="Consolas"/>
              </a:rPr>
              <a:t>));</a:t>
            </a:r>
          </a:p>
          <a:p>
            <a:r>
              <a:rPr lang="tr-TR" dirty="0" smtClean="0">
                <a:latin typeface="Consolas"/>
                <a:cs typeface="Consolas"/>
              </a:rPr>
              <a:t>}</a:t>
            </a:r>
            <a:endParaRPr lang="tr-TR" dirty="0">
              <a:latin typeface="Consolas"/>
              <a:cs typeface="Consolas"/>
            </a:endParaRPr>
          </a:p>
        </p:txBody>
      </p:sp>
    </p:spTree>
    <p:extLst>
      <p:ext uri="{BB962C8B-B14F-4D97-AF65-F5344CB8AC3E}">
        <p14:creationId xmlns:p14="http://schemas.microsoft.com/office/powerpoint/2010/main" val="206895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an Alphabet</a:t>
            </a:r>
            <a:endParaRPr lang="en-US" dirty="0"/>
          </a:p>
        </p:txBody>
      </p:sp>
      <p:sp>
        <p:nvSpPr>
          <p:cNvPr id="3" name="Content Placeholder 2"/>
          <p:cNvSpPr>
            <a:spLocks noGrp="1"/>
          </p:cNvSpPr>
          <p:nvPr>
            <p:ph idx="1"/>
          </p:nvPr>
        </p:nvSpPr>
        <p:spPr>
          <a:xfrm>
            <a:off x="457200" y="1600200"/>
            <a:ext cx="8229600" cy="4038600"/>
          </a:xfrm>
        </p:spPr>
        <p:txBody>
          <a:bodyPr/>
          <a:lstStyle/>
          <a:p>
            <a:r>
              <a:rPr lang="en-US" dirty="0" smtClean="0"/>
              <a:t>Selected alphabet determines the valid symbols</a:t>
            </a:r>
          </a:p>
          <a:p>
            <a:pPr lvl="1"/>
            <a:r>
              <a:rPr lang="en-US" dirty="0" smtClean="0"/>
              <a:t>encountered symbols not in alphabet are rejected</a:t>
            </a:r>
            <a:r>
              <a:rPr lang="en-US" baseline="30000" dirty="0" smtClean="0"/>
              <a:t>[1]</a:t>
            </a:r>
          </a:p>
          <a:p>
            <a:r>
              <a:rPr lang="en-US" dirty="0" smtClean="0"/>
              <a:t>Quite a bit of freedom in selecting the alphabet</a:t>
            </a:r>
          </a:p>
          <a:p>
            <a:pPr lvl="1"/>
            <a:r>
              <a:rPr lang="en-US" dirty="0" smtClean="0"/>
              <a:t>parser can require it is set prior to loading the data</a:t>
            </a:r>
          </a:p>
          <a:p>
            <a:pPr lvl="1"/>
            <a:r>
              <a:rPr lang="en-US" dirty="0" smtClean="0"/>
              <a:t>more likely, parser can auto-detect it or just "know" the alphabet</a:t>
            </a:r>
          </a:p>
          <a:p>
            <a:r>
              <a:rPr lang="en-US" dirty="0" smtClean="0"/>
              <a:t>.NET Bio defines three common alphabet types</a:t>
            </a:r>
          </a:p>
          <a:p>
            <a:pPr lvl="1"/>
            <a:r>
              <a:rPr lang="en-US" b="1" dirty="0" err="1" smtClean="0">
                <a:latin typeface="Consolas" pitchFamily="49" charset="0"/>
                <a:cs typeface="Consolas" pitchFamily="49" charset="0"/>
              </a:rPr>
              <a:t>Alphabets.DNA</a:t>
            </a:r>
            <a:r>
              <a:rPr lang="en-US" b="1" dirty="0" smtClean="0">
                <a:latin typeface="Consolas" pitchFamily="49" charset="0"/>
                <a:cs typeface="Consolas" pitchFamily="49" charset="0"/>
              </a:rPr>
              <a:t> </a:t>
            </a:r>
            <a:r>
              <a:rPr lang="en-US" dirty="0" smtClean="0"/>
              <a:t>(same as </a:t>
            </a:r>
            <a:r>
              <a:rPr lang="en-US" b="1" dirty="0" err="1" smtClean="0">
                <a:latin typeface="Consolas" pitchFamily="49" charset="0"/>
                <a:cs typeface="Consolas" pitchFamily="49" charset="0"/>
              </a:rPr>
              <a:t>DnaAlphabet.Instance</a:t>
            </a:r>
            <a:r>
              <a:rPr lang="en-US" dirty="0" smtClean="0"/>
              <a:t>)</a:t>
            </a:r>
          </a:p>
          <a:p>
            <a:pPr lvl="1"/>
            <a:r>
              <a:rPr lang="en-US" b="1" dirty="0" err="1" smtClean="0">
                <a:latin typeface="Consolas" pitchFamily="49" charset="0"/>
                <a:cs typeface="Consolas" pitchFamily="49" charset="0"/>
              </a:rPr>
              <a:t>Alphabets.RNA</a:t>
            </a:r>
            <a:r>
              <a:rPr lang="en-US" b="1" dirty="0" smtClean="0">
                <a:latin typeface="Consolas" pitchFamily="49" charset="0"/>
                <a:cs typeface="Consolas" pitchFamily="49" charset="0"/>
              </a:rPr>
              <a:t> </a:t>
            </a:r>
            <a:r>
              <a:rPr lang="en-US" dirty="0"/>
              <a:t>(same as </a:t>
            </a:r>
            <a:r>
              <a:rPr lang="en-US" b="1" dirty="0" err="1" smtClean="0">
                <a:latin typeface="Consolas" pitchFamily="49" charset="0"/>
                <a:cs typeface="Consolas" pitchFamily="49" charset="0"/>
              </a:rPr>
              <a:t>RnaAlphabet.Instance</a:t>
            </a:r>
            <a:r>
              <a:rPr lang="en-US" dirty="0"/>
              <a:t>)</a:t>
            </a:r>
          </a:p>
          <a:p>
            <a:pPr lvl="1"/>
            <a:r>
              <a:rPr lang="en-US" b="1" dirty="0" err="1" smtClean="0">
                <a:latin typeface="Consolas" pitchFamily="49" charset="0"/>
                <a:cs typeface="Consolas" pitchFamily="49" charset="0"/>
              </a:rPr>
              <a:t>Alphabets.Protein</a:t>
            </a:r>
            <a:r>
              <a:rPr lang="en-US" b="1" dirty="0" smtClean="0">
                <a:latin typeface="Consolas" pitchFamily="49" charset="0"/>
                <a:cs typeface="Consolas" pitchFamily="49" charset="0"/>
              </a:rPr>
              <a:t> </a:t>
            </a:r>
            <a:r>
              <a:rPr lang="en-US" dirty="0" smtClean="0"/>
              <a:t>(same as </a:t>
            </a:r>
            <a:r>
              <a:rPr lang="en-US" b="1" dirty="0" err="1" smtClean="0">
                <a:latin typeface="Consolas" pitchFamily="49" charset="0"/>
                <a:cs typeface="Consolas" pitchFamily="49" charset="0"/>
              </a:rPr>
              <a:t>ProteinAlphabet.Instance</a:t>
            </a:r>
            <a:r>
              <a:rPr lang="en-US" dirty="0" smtClean="0"/>
              <a:t>)</a:t>
            </a:r>
          </a:p>
          <a:p>
            <a:r>
              <a:rPr lang="en-US" dirty="0" smtClean="0"/>
              <a:t>Can define your own if necessary</a:t>
            </a:r>
          </a:p>
          <a:p>
            <a:pPr lvl="1"/>
            <a:r>
              <a:rPr lang="en-US" dirty="0" smtClean="0"/>
              <a:t>necessary for custom symbols</a:t>
            </a:r>
          </a:p>
          <a:p>
            <a:pPr lvl="1"/>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285982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default alphabets</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Parsers can just hard-code the alphabet</a:t>
            </a:r>
          </a:p>
          <a:p>
            <a:pPr lvl="1"/>
            <a:r>
              <a:rPr lang="en-US" dirty="0" smtClean="0"/>
              <a:t>fine if the particular format is specific to a type of data</a:t>
            </a:r>
          </a:p>
          <a:p>
            <a:r>
              <a:rPr lang="en-US" dirty="0" smtClean="0"/>
              <a:t>… or can lookup the proper alphabet when parsing the file</a:t>
            </a:r>
          </a:p>
          <a:p>
            <a:pPr lvl="1"/>
            <a:r>
              <a:rPr lang="en-US" b="1" dirty="0" err="1" smtClean="0">
                <a:latin typeface="Consolas" pitchFamily="49" charset="0"/>
                <a:cs typeface="Consolas" pitchFamily="49" charset="0"/>
              </a:rPr>
              <a:t>IAlphabet.ValidateSequence</a:t>
            </a:r>
            <a:r>
              <a:rPr lang="en-US" b="1" dirty="0" smtClean="0">
                <a:latin typeface="Consolas" pitchFamily="49" charset="0"/>
                <a:cs typeface="Consolas" pitchFamily="49" charset="0"/>
              </a:rPr>
              <a:t> </a:t>
            </a:r>
            <a:r>
              <a:rPr lang="en-US" dirty="0" smtClean="0"/>
              <a:t>method can help with this task</a:t>
            </a:r>
            <a:endParaRPr lang="en-US" dirty="0"/>
          </a:p>
        </p:txBody>
      </p:sp>
      <p:sp>
        <p:nvSpPr>
          <p:cNvPr id="4" name="TextBox 3"/>
          <p:cNvSpPr txBox="1"/>
          <p:nvPr/>
        </p:nvSpPr>
        <p:spPr>
          <a:xfrm>
            <a:off x="3733800" y="3352800"/>
            <a:ext cx="5105400" cy="1754326"/>
          </a:xfrm>
          <a:prstGeom prst="rect">
            <a:avLst/>
          </a:prstGeom>
          <a:noFill/>
        </p:spPr>
        <p:txBody>
          <a:bodyPr wrap="square" rtlCol="0">
            <a:spAutoFit/>
          </a:bodyPr>
          <a:lstStyle/>
          <a:p>
            <a:pPr marL="342900" indent="-342900">
              <a:buAutoNum type="arabicPeriod"/>
            </a:pPr>
            <a:r>
              <a:rPr lang="en-US" dirty="0" smtClean="0">
                <a:latin typeface="Arial" pitchFamily="34" charset="0"/>
                <a:cs typeface="Arial" pitchFamily="34" charset="0"/>
              </a:rPr>
              <a:t>Decide initial alphabet to try</a:t>
            </a:r>
          </a:p>
          <a:p>
            <a:pPr marL="342900" indent="-342900">
              <a:buAutoNum type="arabicPeriod"/>
            </a:pPr>
            <a:r>
              <a:rPr lang="en-US" dirty="0" smtClean="0">
                <a:latin typeface="Arial" pitchFamily="34" charset="0"/>
                <a:cs typeface="Arial" pitchFamily="34" charset="0"/>
              </a:rPr>
              <a:t>Call </a:t>
            </a:r>
            <a:r>
              <a:rPr lang="en-US" b="1" dirty="0" err="1" smtClean="0">
                <a:latin typeface="Consolas" pitchFamily="49" charset="0"/>
                <a:cs typeface="Consolas" pitchFamily="49" charset="0"/>
              </a:rPr>
              <a:t>ValidateSequence</a:t>
            </a:r>
            <a:r>
              <a:rPr lang="en-US" b="1" dirty="0" smtClean="0">
                <a:latin typeface="Consolas" pitchFamily="49" charset="0"/>
                <a:cs typeface="Consolas" pitchFamily="49" charset="0"/>
              </a:rPr>
              <a:t> </a:t>
            </a:r>
            <a:r>
              <a:rPr lang="en-US" dirty="0" smtClean="0">
                <a:latin typeface="Arial" pitchFamily="34" charset="0"/>
                <a:cs typeface="Arial" pitchFamily="34" charset="0"/>
              </a:rPr>
              <a:t>passing portion of sequence .. it returns true/false if all symbols are located in the selected alphabet.</a:t>
            </a:r>
          </a:p>
          <a:p>
            <a:pPr marL="342900" indent="-342900">
              <a:buAutoNum type="arabicPeriod"/>
            </a:pPr>
            <a:r>
              <a:rPr lang="en-US" dirty="0" smtClean="0">
                <a:latin typeface="Arial" pitchFamily="34" charset="0"/>
                <a:cs typeface="Arial" pitchFamily="34" charset="0"/>
              </a:rPr>
              <a:t>If there is no match, move onto a different alphabet to try (</a:t>
            </a:r>
            <a:r>
              <a:rPr lang="en-US" b="1" dirty="0" err="1" smtClean="0">
                <a:latin typeface="Consolas" pitchFamily="49" charset="0"/>
                <a:cs typeface="Consolas" pitchFamily="49" charset="0"/>
              </a:rPr>
              <a:t>Alphabets.All</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5" name="Rectangle 1"/>
          <p:cNvSpPr>
            <a:spLocks noChangeArrowheads="1"/>
          </p:cNvSpPr>
          <p:nvPr/>
        </p:nvSpPr>
        <p:spPr bwMode="auto">
          <a:xfrm>
            <a:off x="3862387" y="5358524"/>
            <a:ext cx="4848225" cy="738664"/>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1400" dirty="0">
                <a:latin typeface="Consolas" pitchFamily="49" charset="0"/>
                <a:cs typeface="Consolas" pitchFamily="49" charset="0"/>
              </a:rPr>
              <a:t> </a:t>
            </a:r>
            <a:r>
              <a:rPr lang="en-US" sz="1400" dirty="0" err="1">
                <a:latin typeface="Consolas" pitchFamily="49" charset="0"/>
                <a:cs typeface="Consolas" pitchFamily="49" charset="0"/>
              </a:rPr>
              <a:t>bool</a:t>
            </a:r>
            <a:r>
              <a:rPr lang="en-US" sz="1400" dirty="0">
                <a:latin typeface="Consolas" pitchFamily="49" charset="0"/>
                <a:cs typeface="Consolas" pitchFamily="49" charset="0"/>
              </a:rPr>
              <a:t> </a:t>
            </a:r>
            <a:r>
              <a:rPr lang="en-US" sz="1400" dirty="0" err="1">
                <a:latin typeface="Consolas" pitchFamily="49" charset="0"/>
                <a:cs typeface="Consolas" pitchFamily="49" charset="0"/>
              </a:rPr>
              <a:t>ValidateSequence</a:t>
            </a:r>
            <a:r>
              <a:rPr lang="en-US" sz="1400" dirty="0">
                <a:latin typeface="Consolas" pitchFamily="49" charset="0"/>
                <a:cs typeface="Consolas" pitchFamily="49" charset="0"/>
              </a:rPr>
              <a:t>(byte[] symbols, </a:t>
            </a:r>
            <a:endParaRPr lang="en-US" sz="1400" dirty="0" smtClean="0">
              <a:latin typeface="Consolas" pitchFamily="49" charset="0"/>
              <a:cs typeface="Consolas" pitchFamily="49" charset="0"/>
            </a:endParaRPr>
          </a:p>
          <a:p>
            <a:pPr lvl="0" fontAlgn="base">
              <a:spcBef>
                <a:spcPct val="0"/>
              </a:spcBef>
              <a:spcAft>
                <a:spcPct val="0"/>
              </a:spcAft>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long </a:t>
            </a:r>
            <a:r>
              <a:rPr lang="en-US" sz="1400" dirty="0">
                <a:latin typeface="Consolas" pitchFamily="49" charset="0"/>
                <a:cs typeface="Consolas" pitchFamily="49" charset="0"/>
              </a:rPr>
              <a:t>offset, </a:t>
            </a:r>
            <a:endParaRPr lang="en-US" sz="1400" dirty="0" smtClean="0">
              <a:latin typeface="Consolas" pitchFamily="49" charset="0"/>
              <a:cs typeface="Consolas" pitchFamily="49" charset="0"/>
            </a:endParaRPr>
          </a:p>
          <a:p>
            <a:pPr lvl="0" fontAlgn="base">
              <a:spcBef>
                <a:spcPct val="0"/>
              </a:spcBef>
              <a:spcAft>
                <a:spcPct val="0"/>
              </a:spcAft>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long </a:t>
            </a:r>
            <a:r>
              <a:rPr lang="en-US" sz="1400" dirty="0">
                <a:latin typeface="Consolas" pitchFamily="49" charset="0"/>
                <a:cs typeface="Consolas" pitchFamily="49" charset="0"/>
              </a:rPr>
              <a:t>length);</a:t>
            </a:r>
            <a:endParaRPr kumimoji="0" lang="en-US" sz="1800" b="0" i="0" u="none" strike="noStrike" cap="none" normalizeH="0" baseline="0" dirty="0" smtClean="0">
              <a:ln>
                <a:noFill/>
              </a:ln>
              <a:effectLst/>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44976"/>
            <a:ext cx="2604861" cy="348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81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a custom alphabet is needed</a:t>
            </a:r>
            <a:endParaRPr lang="en-US" dirty="0"/>
          </a:p>
        </p:txBody>
      </p:sp>
      <p:sp>
        <p:nvSpPr>
          <p:cNvPr id="3" name="Content Placeholder 2"/>
          <p:cNvSpPr>
            <a:spLocks noGrp="1"/>
          </p:cNvSpPr>
          <p:nvPr>
            <p:ph idx="1"/>
          </p:nvPr>
        </p:nvSpPr>
        <p:spPr>
          <a:xfrm>
            <a:off x="457200" y="1600200"/>
            <a:ext cx="8229600" cy="1219200"/>
          </a:xfrm>
        </p:spPr>
        <p:txBody>
          <a:bodyPr>
            <a:normAutofit/>
          </a:bodyPr>
          <a:lstStyle/>
          <a:p>
            <a:r>
              <a:rPr lang="en-US" dirty="0" smtClean="0"/>
              <a:t>Custom alphabets implement the </a:t>
            </a:r>
            <a:r>
              <a:rPr lang="en-US" dirty="0" err="1" smtClean="0">
                <a:latin typeface="Consolas" pitchFamily="49" charset="0"/>
                <a:cs typeface="Consolas" pitchFamily="49" charset="0"/>
              </a:rPr>
              <a:t>IAlphabet</a:t>
            </a:r>
            <a:r>
              <a:rPr lang="en-US" dirty="0" smtClean="0"/>
              <a:t> interface</a:t>
            </a:r>
          </a:p>
          <a:p>
            <a:pPr lvl="1"/>
            <a:r>
              <a:rPr lang="en-US" dirty="0" smtClean="0"/>
              <a:t>currently no abstract implementation in .NET Bio</a:t>
            </a:r>
          </a:p>
          <a:p>
            <a:pPr lvl="1"/>
            <a:r>
              <a:rPr lang="en-US" dirty="0" smtClean="0"/>
              <a:t>helpful to take existing implementation source and modify it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95600"/>
            <a:ext cx="544830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03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Alphabet: symbols</a:t>
            </a:r>
            <a:endParaRPr lang="en-US" dirty="0"/>
          </a:p>
        </p:txBody>
      </p:sp>
      <p:sp>
        <p:nvSpPr>
          <p:cNvPr id="3" name="Content Placeholder 2"/>
          <p:cNvSpPr>
            <a:spLocks noGrp="1"/>
          </p:cNvSpPr>
          <p:nvPr>
            <p:ph idx="1"/>
          </p:nvPr>
        </p:nvSpPr>
        <p:spPr>
          <a:xfrm>
            <a:off x="457200" y="1524000"/>
            <a:ext cx="8229600" cy="1219200"/>
          </a:xfrm>
        </p:spPr>
        <p:txBody>
          <a:bodyPr/>
          <a:lstStyle/>
          <a:p>
            <a:r>
              <a:rPr lang="en-US" dirty="0" smtClean="0"/>
              <a:t>Alphabet should define custom symbols</a:t>
            </a:r>
            <a:endParaRPr lang="en-US" dirty="0" smtClean="0">
              <a:latin typeface="Consolas" pitchFamily="49" charset="0"/>
              <a:cs typeface="Consolas" pitchFamily="49" charset="0"/>
            </a:endParaRPr>
          </a:p>
        </p:txBody>
      </p:sp>
      <p:sp>
        <p:nvSpPr>
          <p:cNvPr id="4" name="TextBox 3"/>
          <p:cNvSpPr txBox="1"/>
          <p:nvPr/>
        </p:nvSpPr>
        <p:spPr>
          <a:xfrm>
            <a:off x="304800" y="2105085"/>
            <a:ext cx="8610600" cy="424731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partial class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DnaAlphabet</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static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 Instance { get; private set; }</a:t>
            </a:r>
          </a:p>
          <a:p>
            <a:r>
              <a:rPr lang="en-US" dirty="0" smtClean="0">
                <a:solidFill>
                  <a:srgbClr val="FF0000"/>
                </a:solidFill>
                <a:latin typeface="Consolas" pitchFamily="49" charset="0"/>
                <a:cs typeface="Consolas" pitchFamily="49" charset="0"/>
              </a:rPr>
              <a:t>   public byte Terminator { get; private set; }</a:t>
            </a: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static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Instance = new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protected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Name = "Custom </a:t>
            </a:r>
            <a:r>
              <a:rPr lang="en-US" dirty="0" err="1" smtClean="0">
                <a:latin typeface="Consolas" pitchFamily="49" charset="0"/>
                <a:cs typeface="Consolas" pitchFamily="49" charset="0"/>
              </a:rPr>
              <a:t>Dna</a:t>
            </a:r>
            <a:r>
              <a:rPr lang="en-US" dirty="0" smtClean="0">
                <a:latin typeface="Consolas" pitchFamily="49" charset="0"/>
                <a:cs typeface="Consolas" pitchFamily="49" charset="0"/>
              </a:rPr>
              <a:t> Alphabet";</a:t>
            </a:r>
          </a:p>
          <a:p>
            <a:r>
              <a:rPr lang="en-US" dirty="0">
                <a:latin typeface="Consolas" pitchFamily="49" charset="0"/>
                <a:cs typeface="Consolas" pitchFamily="49" charset="0"/>
              </a:rPr>
              <a:t> </a:t>
            </a:r>
            <a:r>
              <a:rPr lang="en-US" dirty="0" smtClean="0">
                <a:latin typeface="Consolas" pitchFamily="49" charset="0"/>
                <a:cs typeface="Consolas" pitchFamily="49" charset="0"/>
              </a:rPr>
              <a:t>     Terminator = (byte) '~';</a:t>
            </a:r>
          </a:p>
          <a:p>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88799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ambiguity</a:t>
            </a:r>
            <a:endParaRPr lang="en-US" dirty="0"/>
          </a:p>
        </p:txBody>
      </p:sp>
      <p:sp>
        <p:nvSpPr>
          <p:cNvPr id="3" name="Content Placeholder 2"/>
          <p:cNvSpPr>
            <a:spLocks noGrp="1"/>
          </p:cNvSpPr>
          <p:nvPr>
            <p:ph idx="1"/>
          </p:nvPr>
        </p:nvSpPr>
        <p:spPr>
          <a:xfrm>
            <a:off x="457200" y="1600200"/>
            <a:ext cx="8534400" cy="2484060"/>
          </a:xfrm>
        </p:spPr>
        <p:txBody>
          <a:bodyPr/>
          <a:lstStyle/>
          <a:p>
            <a:r>
              <a:rPr lang="en-US" dirty="0" smtClean="0"/>
              <a:t>Existing alphabet implementations have </a:t>
            </a:r>
            <a:r>
              <a:rPr lang="en-US" dirty="0" err="1" smtClean="0">
                <a:latin typeface="Consolas" pitchFamily="49" charset="0"/>
                <a:cs typeface="Consolas" pitchFamily="49" charset="0"/>
              </a:rPr>
              <a:t>AddNucleotide</a:t>
            </a:r>
            <a:r>
              <a:rPr lang="en-US" dirty="0" smtClean="0"/>
              <a:t> method</a:t>
            </a:r>
          </a:p>
          <a:p>
            <a:pPr lvl="1"/>
            <a:r>
              <a:rPr lang="en-US" dirty="0" smtClean="0"/>
              <a:t>provide </a:t>
            </a:r>
            <a:r>
              <a:rPr lang="en-US" i="1" dirty="0" smtClean="0"/>
              <a:t>alternative</a:t>
            </a:r>
            <a:r>
              <a:rPr lang="en-US" dirty="0" smtClean="0"/>
              <a:t> values for symbols</a:t>
            </a:r>
            <a:endParaRPr lang="en-US" dirty="0"/>
          </a:p>
        </p:txBody>
      </p:sp>
      <p:sp>
        <p:nvSpPr>
          <p:cNvPr id="4" name="TextBox 3"/>
          <p:cNvSpPr txBox="1"/>
          <p:nvPr/>
        </p:nvSpPr>
        <p:spPr>
          <a:xfrm>
            <a:off x="304800" y="2514600"/>
            <a:ext cx="8610600"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partial class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DnaAlphabet</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byte Terminator {...}</a:t>
            </a:r>
          </a:p>
          <a:p>
            <a:r>
              <a:rPr lang="en-US" dirty="0" smtClean="0">
                <a:latin typeface="Consolas" pitchFamily="49" charset="0"/>
                <a:cs typeface="Consolas" pitchFamily="49" charset="0"/>
              </a:rPr>
              <a:t>   protected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AddNucleotide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this.Terminator</a:t>
            </a:r>
            <a:r>
              <a:rPr lang="en-US" dirty="0" smtClean="0">
                <a:latin typeface="Consolas" pitchFamily="49" charset="0"/>
                <a:cs typeface="Consolas" pitchFamily="49" charset="0"/>
              </a:rPr>
              <a:t>, (byte)'|');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AddNucleotide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this.Terminator</a:t>
            </a:r>
            <a:r>
              <a:rPr lang="en-US" dirty="0" smtClean="0">
                <a:latin typeface="Consolas" pitchFamily="49" charset="0"/>
                <a:cs typeface="Consolas" pitchFamily="49" charset="0"/>
              </a:rPr>
              <a:t>, (byte)'*');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533400" y="5830669"/>
            <a:ext cx="7924800" cy="646331"/>
          </a:xfrm>
          <a:prstGeom prst="rect">
            <a:avLst/>
          </a:prstGeom>
          <a:noFill/>
        </p:spPr>
        <p:txBody>
          <a:bodyPr wrap="square" rtlCol="0">
            <a:spAutoFit/>
          </a:bodyPr>
          <a:lstStyle/>
          <a:p>
            <a:r>
              <a:rPr lang="en-US" dirty="0" smtClean="0">
                <a:latin typeface="Arial" pitchFamily="34" charset="0"/>
                <a:cs typeface="Arial" pitchFamily="34" charset="0"/>
              </a:rPr>
              <a:t>Our custom alphabet will now treat '|' and '*' as the terminator symbol, but '~' is still considered the primary value</a:t>
            </a:r>
            <a:endParaRPr lang="en-US" dirty="0">
              <a:latin typeface="Arial" pitchFamily="34" charset="0"/>
              <a:cs typeface="Arial" pitchFamily="34" charset="0"/>
            </a:endParaRPr>
          </a:p>
        </p:txBody>
      </p:sp>
    </p:spTree>
    <p:extLst>
      <p:ext uri="{BB962C8B-B14F-4D97-AF65-F5344CB8AC3E}">
        <p14:creationId xmlns:p14="http://schemas.microsoft.com/office/powerpoint/2010/main" val="160360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Alphabets: methods</a:t>
            </a:r>
            <a:endParaRPr lang="en-US" dirty="0"/>
          </a:p>
        </p:txBody>
      </p:sp>
      <p:sp>
        <p:nvSpPr>
          <p:cNvPr id="3" name="Content Placeholder 2"/>
          <p:cNvSpPr>
            <a:spLocks noGrp="1"/>
          </p:cNvSpPr>
          <p:nvPr>
            <p:ph idx="1"/>
          </p:nvPr>
        </p:nvSpPr>
        <p:spPr>
          <a:xfrm>
            <a:off x="457200" y="1600200"/>
            <a:ext cx="8229600" cy="1143000"/>
          </a:xfrm>
        </p:spPr>
        <p:txBody>
          <a:bodyPr>
            <a:normAutofit/>
          </a:bodyPr>
          <a:lstStyle/>
          <a:p>
            <a:r>
              <a:rPr lang="en-US" dirty="0" smtClean="0"/>
              <a:t>Should implement/override methods used for lookup</a:t>
            </a:r>
          </a:p>
        </p:txBody>
      </p:sp>
      <p:sp>
        <p:nvSpPr>
          <p:cNvPr id="4" name="TextBox 3"/>
          <p:cNvSpPr txBox="1"/>
          <p:nvPr/>
        </p:nvSpPr>
        <p:spPr>
          <a:xfrm>
            <a:off x="304800" y="2590800"/>
            <a:ext cx="86106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partial class </a:t>
            </a:r>
            <a:r>
              <a:rPr lang="en-US" dirty="0" err="1" smtClean="0">
                <a:latin typeface="Consolas" pitchFamily="49" charset="0"/>
                <a:cs typeface="Consolas" pitchFamily="49" charset="0"/>
              </a:rPr>
              <a:t>CustomDnaAlphabet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DnaAlphabet</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override byte </a:t>
            </a:r>
            <a:r>
              <a:rPr lang="en-US" dirty="0" err="1" smtClean="0">
                <a:latin typeface="Consolas" pitchFamily="49" charset="0"/>
                <a:cs typeface="Consolas" pitchFamily="49" charset="0"/>
              </a:rPr>
              <a:t>GetConcensusSymbol</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HashSet</a:t>
            </a:r>
            <a:r>
              <a:rPr lang="en-US" dirty="0" smtClean="0">
                <a:latin typeface="Consolas" pitchFamily="49" charset="0"/>
                <a:cs typeface="Consolas" pitchFamily="49" charset="0"/>
              </a:rPr>
              <a:t>&lt;byte&gt; symbols);</a:t>
            </a:r>
            <a:br>
              <a:rPr lang="en-US" dirty="0" smtClean="0">
                <a:latin typeface="Consolas" pitchFamily="49" charset="0"/>
                <a:cs typeface="Consolas" pitchFamily="49" charset="0"/>
              </a:rPr>
            </a:br>
            <a:r>
              <a:rPr lang="en-US" dirty="0">
                <a:latin typeface="Consolas" pitchFamily="49" charset="0"/>
                <a:cs typeface="Consolas" pitchFamily="49" charset="0"/>
              </a:rPr>
              <a:t>   public </a:t>
            </a:r>
            <a:r>
              <a:rPr lang="en-US" dirty="0" smtClean="0">
                <a:latin typeface="Consolas" pitchFamily="49" charset="0"/>
                <a:cs typeface="Consolas" pitchFamily="49" charset="0"/>
              </a:rPr>
              <a:t>override</a:t>
            </a:r>
            <a:r>
              <a:rPr lang="en-US" dirty="0">
                <a:latin typeface="Consolas" pitchFamily="49" charset="0"/>
                <a:cs typeface="Consolas" pitchFamily="49" charset="0"/>
              </a:rPr>
              <a:t> </a:t>
            </a:r>
            <a:r>
              <a:rPr lang="en-US" dirty="0" err="1">
                <a:latin typeface="Consolas" pitchFamily="49" charset="0"/>
                <a:cs typeface="Consolas" pitchFamily="49" charset="0"/>
              </a:rPr>
              <a:t>bool</a:t>
            </a:r>
            <a:r>
              <a:rPr lang="en-US" dirty="0">
                <a:latin typeface="Consolas" pitchFamily="49" charset="0"/>
                <a:cs typeface="Consolas" pitchFamily="49" charset="0"/>
              </a:rPr>
              <a:t> </a:t>
            </a:r>
            <a:r>
              <a:rPr lang="en-US" dirty="0" err="1">
                <a:latin typeface="Consolas" pitchFamily="49" charset="0"/>
                <a:cs typeface="Consolas" pitchFamily="49" charset="0"/>
              </a:rPr>
              <a:t>TryGetDefaultGapSymbol</a:t>
            </a:r>
            <a:r>
              <a:rPr lang="en-US" dirty="0">
                <a:latin typeface="Consolas" pitchFamily="49" charset="0"/>
                <a:cs typeface="Consolas" pitchFamily="49" charset="0"/>
              </a:rPr>
              <a:t>(out byte </a:t>
            </a:r>
            <a:r>
              <a:rPr lang="en-US" dirty="0" err="1" smtClean="0">
                <a:latin typeface="Consolas" pitchFamily="49" charset="0"/>
                <a:cs typeface="Consolas" pitchFamily="49" charset="0"/>
              </a:rPr>
              <a:t>gapSymbol</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 </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304800" y="4683919"/>
            <a:ext cx="8458200" cy="923330"/>
          </a:xfrm>
          <a:prstGeom prst="rect">
            <a:avLst/>
          </a:prstGeom>
          <a:noFill/>
        </p:spPr>
        <p:txBody>
          <a:bodyPr wrap="square" rtlCol="0">
            <a:spAutoFit/>
          </a:bodyPr>
          <a:lstStyle/>
          <a:p>
            <a:r>
              <a:rPr lang="en-US" dirty="0" smtClean="0">
                <a:latin typeface="Arial" pitchFamily="34" charset="0"/>
                <a:cs typeface="Arial" pitchFamily="34" charset="0"/>
              </a:rPr>
              <a:t>Best practice is to look at the existing alphabet implementations in the source code and use one of them as the basis for your alphabet – or even derive from one of them if you have common overlapping symbols</a:t>
            </a:r>
            <a:endParaRPr lang="en-US" dirty="0">
              <a:latin typeface="Arial" pitchFamily="34" charset="0"/>
              <a:cs typeface="Arial" pitchFamily="34" charset="0"/>
            </a:endParaRPr>
          </a:p>
        </p:txBody>
      </p:sp>
    </p:spTree>
    <p:extLst>
      <p:ext uri="{BB962C8B-B14F-4D97-AF65-F5344CB8AC3E}">
        <p14:creationId xmlns:p14="http://schemas.microsoft.com/office/powerpoint/2010/main" val="63003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197864"/>
            <a:ext cx="8229600" cy="3526536"/>
          </a:xfrm>
        </p:spPr>
        <p:txBody>
          <a:bodyPr>
            <a:normAutofit fontScale="70000" lnSpcReduction="20000"/>
          </a:bodyPr>
          <a:lstStyle/>
          <a:p>
            <a:pPr marL="411480" lvl="1" indent="0">
              <a:buNone/>
            </a:pPr>
            <a:r>
              <a:rPr lang="en-US" dirty="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a:t>
            </a:r>
            <a:r>
              <a:rPr lang="en-US" dirty="0" smtClean="0"/>
              <a:t>user.</a:t>
            </a:r>
          </a:p>
          <a:p>
            <a:pPr marL="411480" lvl="1" indent="0">
              <a:buNone/>
            </a:pPr>
            <a:endParaRPr lang="en-US" dirty="0" smtClean="0"/>
          </a:p>
          <a:p>
            <a:pPr marL="411480" lvl="1" indent="0">
              <a:buNone/>
            </a:pPr>
            <a:r>
              <a:rPr lang="en-US" dirty="0" smtClean="0"/>
              <a:t>Microsoft </a:t>
            </a:r>
            <a:r>
              <a:rPr lang="en-US" dirty="0"/>
              <a:t>may have patents, patent applications, trademarked, copyrights, or other intellectual property rights covering subject matter in this document. Except as expressly provided in any </a:t>
            </a:r>
            <a:r>
              <a:rPr lang="en-US" dirty="0" smtClean="0"/>
              <a:t>license </a:t>
            </a:r>
            <a:r>
              <a:rPr lang="en-US" dirty="0"/>
              <a:t>agreement from Microsoft, the furnishing of this document does not give you any license to these patents, trademarks</a:t>
            </a:r>
            <a:r>
              <a:rPr lang="en-US" dirty="0" smtClean="0"/>
              <a:t>, </a:t>
            </a:r>
            <a:r>
              <a:rPr lang="en-US" dirty="0"/>
              <a:t>or other intellectual property</a:t>
            </a:r>
            <a:r>
              <a:rPr lang="en-US" dirty="0" smtClean="0"/>
              <a:t>.</a:t>
            </a:r>
          </a:p>
          <a:p>
            <a:pPr marL="411480" lvl="1" indent="0">
              <a:buNone/>
            </a:pPr>
            <a:endParaRPr lang="en-US" dirty="0"/>
          </a:p>
          <a:p>
            <a:pPr marL="411480" lvl="1" indent="0">
              <a:buNone/>
            </a:pPr>
            <a:r>
              <a:rPr lang="en-US" dirty="0"/>
              <a:t>© </a:t>
            </a:r>
            <a:r>
              <a:rPr lang="en-US" dirty="0" smtClean="0"/>
              <a:t>2011 </a:t>
            </a:r>
            <a:r>
              <a:rPr lang="en-US" dirty="0"/>
              <a:t>Microsoft Corporation. All rights reserved.</a:t>
            </a:r>
          </a:p>
          <a:p>
            <a:pPr marL="411480" lvl="1" indent="0">
              <a:buNone/>
            </a:pPr>
            <a:endParaRPr lang="en-US" dirty="0" smtClean="0"/>
          </a:p>
          <a:p>
            <a:pPr marL="411480" lvl="1" indent="0">
              <a:buNone/>
            </a:pPr>
            <a:r>
              <a:rPr lang="en-US" dirty="0" smtClean="0"/>
              <a:t>Microsoft, </a:t>
            </a:r>
            <a:r>
              <a:rPr lang="en-US" dirty="0"/>
              <a:t>MS, Windows</a:t>
            </a:r>
            <a:r>
              <a:rPr lang="en-US" dirty="0" smtClean="0"/>
              <a:t>, MSDN, </a:t>
            </a:r>
            <a:r>
              <a:rPr lang="en-US" dirty="0"/>
              <a:t>Visual Basic, Visual C++, </a:t>
            </a:r>
            <a:r>
              <a:rPr lang="en-US" dirty="0" smtClean="0"/>
              <a:t>Visual </a:t>
            </a:r>
            <a:r>
              <a:rPr lang="en-US" dirty="0"/>
              <a:t>C#, </a:t>
            </a:r>
            <a:r>
              <a:rPr lang="en-US" dirty="0" smtClean="0"/>
              <a:t>and </a:t>
            </a:r>
            <a:r>
              <a:rPr lang="en-US" dirty="0"/>
              <a:t>Visual Studio are either registered trademarks or trademarks of Microsoft Corporation in the U.S.A. and/or other countries.</a:t>
            </a:r>
          </a:p>
          <a:p>
            <a:pPr marL="411480" lvl="1" indent="0">
              <a:buNone/>
            </a:pPr>
            <a:endParaRPr lang="en-US" dirty="0" smtClean="0"/>
          </a:p>
          <a:p>
            <a:pPr marL="411480" lvl="1" indent="0">
              <a:buNone/>
            </a:pPr>
            <a:r>
              <a:rPr lang="en-US" dirty="0" smtClean="0"/>
              <a:t>Other </a:t>
            </a:r>
            <a:r>
              <a:rPr lang="en-US" dirty="0"/>
              <a:t>product and company names herein may be the trademarks of their respective owners.</a:t>
            </a:r>
          </a:p>
        </p:txBody>
      </p:sp>
      <p:grpSp>
        <p:nvGrpSpPr>
          <p:cNvPr id="5" name="Group 4"/>
          <p:cNvGrpSpPr/>
          <p:nvPr/>
        </p:nvGrpSpPr>
        <p:grpSpPr>
          <a:xfrm>
            <a:off x="838200" y="4953000"/>
            <a:ext cx="8001000" cy="1066680"/>
            <a:chOff x="413289" y="617511"/>
            <a:chExt cx="8229600" cy="1066680"/>
          </a:xfrm>
        </p:grpSpPr>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334450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Sequences</a:t>
            </a:r>
            <a:endParaRPr lang="en-US" dirty="0"/>
          </a:p>
        </p:txBody>
      </p:sp>
      <p:sp>
        <p:nvSpPr>
          <p:cNvPr id="3" name="Content Placeholder 2"/>
          <p:cNvSpPr>
            <a:spLocks noGrp="1"/>
          </p:cNvSpPr>
          <p:nvPr>
            <p:ph idx="1"/>
          </p:nvPr>
        </p:nvSpPr>
        <p:spPr>
          <a:xfrm>
            <a:off x="457200" y="1600200"/>
            <a:ext cx="8229600" cy="2743200"/>
          </a:xfrm>
        </p:spPr>
        <p:txBody>
          <a:bodyPr/>
          <a:lstStyle/>
          <a:p>
            <a:r>
              <a:rPr lang="en-US" dirty="0" smtClean="0"/>
              <a:t>Parsers return </a:t>
            </a:r>
            <a:r>
              <a:rPr lang="en-US" dirty="0" err="1" smtClean="0">
                <a:latin typeface="Consolas" pitchFamily="49" charset="0"/>
                <a:cs typeface="Consolas" pitchFamily="49" charset="0"/>
              </a:rPr>
              <a:t>ISequence</a:t>
            </a:r>
            <a:r>
              <a:rPr lang="en-US" dirty="0" smtClean="0"/>
              <a:t> objects</a:t>
            </a:r>
          </a:p>
          <a:p>
            <a:pPr lvl="1"/>
            <a:r>
              <a:rPr lang="en-US" dirty="0" smtClean="0"/>
              <a:t>can create your own, but easiest to use </a:t>
            </a:r>
            <a:r>
              <a:rPr lang="en-US" b="1" dirty="0" smtClean="0">
                <a:latin typeface="Consolas" pitchFamily="49" charset="0"/>
                <a:cs typeface="Consolas" pitchFamily="49" charset="0"/>
              </a:rPr>
              <a:t>Sequence</a:t>
            </a:r>
            <a:r>
              <a:rPr lang="en-US" dirty="0" smtClean="0"/>
              <a:t> type</a:t>
            </a:r>
          </a:p>
          <a:p>
            <a:pPr lvl="1"/>
            <a:r>
              <a:rPr lang="en-US" dirty="0" smtClean="0"/>
              <a:t>alphabet and byte data required to create</a:t>
            </a:r>
          </a:p>
        </p:txBody>
      </p:sp>
      <p:sp>
        <p:nvSpPr>
          <p:cNvPr id="4" name="TextBox 3"/>
          <p:cNvSpPr txBox="1"/>
          <p:nvPr/>
        </p:nvSpPr>
        <p:spPr>
          <a:xfrm>
            <a:off x="533400" y="3048000"/>
            <a:ext cx="80010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private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CreateSequence</a:t>
            </a:r>
            <a:r>
              <a:rPr lang="en-US" dirty="0" smtClean="0">
                <a:latin typeface="Consolas" pitchFamily="49" charset="0"/>
                <a:cs typeface="Consolas" pitchFamily="49" charset="0"/>
              </a:rPr>
              <a:t>(byte[] data)</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Sequence </a:t>
            </a:r>
            <a:r>
              <a:rPr lang="en-US" dirty="0" err="1" smtClean="0">
                <a:latin typeface="Consolas" pitchFamily="49" charset="0"/>
                <a:cs typeface="Consolas" pitchFamily="49" charset="0"/>
              </a:rPr>
              <a:t>sequence</a:t>
            </a:r>
            <a:r>
              <a:rPr lang="en-US" dirty="0" smtClean="0">
                <a:latin typeface="Consolas" pitchFamily="49" charset="0"/>
                <a:cs typeface="Consolas" pitchFamily="49" charset="0"/>
              </a:rPr>
              <a:t> = new Sequence(Alphabet, data, false);</a:t>
            </a:r>
          </a:p>
          <a:p>
            <a:r>
              <a:rPr lang="en-US" dirty="0" smtClean="0">
                <a:latin typeface="Consolas" pitchFamily="49" charset="0"/>
                <a:cs typeface="Consolas" pitchFamily="49" charset="0"/>
              </a:rPr>
              <a:t>   return sequence;</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533400" y="4800600"/>
            <a:ext cx="8001000" cy="923330"/>
          </a:xfrm>
          <a:prstGeom prst="rect">
            <a:avLst/>
          </a:prstGeom>
          <a:noFill/>
        </p:spPr>
        <p:txBody>
          <a:bodyPr wrap="square" rtlCol="0">
            <a:spAutoFit/>
          </a:bodyPr>
          <a:lstStyle/>
          <a:p>
            <a:r>
              <a:rPr lang="en-US" dirty="0" smtClean="0">
                <a:latin typeface="Arial" pitchFamily="34" charset="0"/>
                <a:cs typeface="Arial" pitchFamily="34" charset="0"/>
              </a:rPr>
              <a:t>optional flag indicates whether alphabet  should validate symbols during construction – often want this to be turned off as you have already validated them during the load process</a:t>
            </a:r>
            <a:endParaRPr lang="en-US" dirty="0">
              <a:latin typeface="Arial" pitchFamily="34" charset="0"/>
              <a:cs typeface="Arial" pitchFamily="34" charset="0"/>
            </a:endParaRPr>
          </a:p>
        </p:txBody>
      </p:sp>
      <p:cxnSp>
        <p:nvCxnSpPr>
          <p:cNvPr id="7" name="Straight Arrow Connector 6"/>
          <p:cNvCxnSpPr/>
          <p:nvPr/>
        </p:nvCxnSpPr>
        <p:spPr>
          <a:xfrm flipV="1">
            <a:off x="7543800" y="3886200"/>
            <a:ext cx="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4786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sequences from Parse</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smtClean="0"/>
              <a:t>Parse returns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a:t>
            </a:r>
          </a:p>
          <a:p>
            <a:pPr lvl="1"/>
            <a:r>
              <a:rPr lang="en-US" dirty="0" smtClean="0"/>
              <a:t>allows for "lazy-loading" of sequence data if format permits</a:t>
            </a:r>
          </a:p>
          <a:p>
            <a:pPr lvl="1"/>
            <a:r>
              <a:rPr lang="en-US" dirty="0" smtClean="0"/>
              <a:t>use C# iterator feature </a:t>
            </a:r>
            <a:r>
              <a:rPr lang="en-US" b="1" dirty="0" smtClean="0">
                <a:solidFill>
                  <a:srgbClr val="FF0000"/>
                </a:solidFill>
                <a:latin typeface="Consolas" pitchFamily="49" charset="0"/>
                <a:cs typeface="Consolas" pitchFamily="49" charset="0"/>
              </a:rPr>
              <a:t>yield return</a:t>
            </a:r>
            <a:endParaRPr lang="en-US" b="1" dirty="0">
              <a:solidFill>
                <a:srgbClr val="FF0000"/>
              </a:solidFill>
              <a:latin typeface="Consolas" pitchFamily="49" charset="0"/>
              <a:cs typeface="Consolas" pitchFamily="49" charset="0"/>
            </a:endParaRPr>
          </a:p>
        </p:txBody>
      </p:sp>
      <p:sp>
        <p:nvSpPr>
          <p:cNvPr id="4" name="TextBox 3"/>
          <p:cNvSpPr txBox="1"/>
          <p:nvPr/>
        </p:nvSpPr>
        <p:spPr>
          <a:xfrm>
            <a:off x="533400" y="3048000"/>
            <a:ext cx="80010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Parse()</a:t>
            </a: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using (</a:t>
            </a:r>
            <a:r>
              <a:rPr lang="en-US" dirty="0" err="1" smtClean="0">
                <a:latin typeface="Consolas" pitchFamily="49" charset="0"/>
                <a:cs typeface="Consolas" pitchFamily="49" charset="0"/>
              </a:rPr>
              <a:t>FileStream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fs</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File.OpenRead</a:t>
            </a:r>
            <a:r>
              <a:rPr lang="en-US" dirty="0" smtClean="0">
                <a:latin typeface="Consolas" pitchFamily="49" charset="0"/>
                <a:cs typeface="Consolas" pitchFamily="49" charset="0"/>
              </a:rPr>
              <a:t>(filename))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 = </a:t>
            </a:r>
            <a:r>
              <a:rPr lang="en-US" dirty="0" err="1" smtClean="0">
                <a:latin typeface="Consolas" pitchFamily="49" charset="0"/>
                <a:cs typeface="Consolas" pitchFamily="49" charset="0"/>
              </a:rPr>
              <a:t>ParseOneFromFile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fs</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smtClean="0">
                <a:solidFill>
                  <a:srgbClr val="FF0000"/>
                </a:solidFill>
                <a:latin typeface="Consolas" pitchFamily="49" charset="0"/>
                <a:cs typeface="Consolas" pitchFamily="49" charset="0"/>
              </a:rPr>
              <a:t>yield return sequence;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457200" y="5486400"/>
            <a:ext cx="8153400" cy="923330"/>
          </a:xfrm>
          <a:prstGeom prst="rect">
            <a:avLst/>
          </a:prstGeom>
          <a:noFill/>
        </p:spPr>
        <p:txBody>
          <a:bodyPr wrap="square" rtlCol="0">
            <a:spAutoFit/>
          </a:bodyPr>
          <a:lstStyle/>
          <a:p>
            <a:r>
              <a:rPr lang="en-US" dirty="0" smtClean="0">
                <a:latin typeface="Arial" pitchFamily="34" charset="0"/>
                <a:cs typeface="Arial" pitchFamily="34" charset="0"/>
              </a:rPr>
              <a:t>The above code looks simple enough but actually generates a state machine – each yield return actually supplies one sequence for the </a:t>
            </a:r>
            <a:r>
              <a:rPr lang="en-US" dirty="0" err="1" smtClean="0">
                <a:latin typeface="Arial" pitchFamily="34" charset="0"/>
                <a:cs typeface="Arial" pitchFamily="34" charset="0"/>
              </a:rPr>
              <a:t>IEnumerable</a:t>
            </a:r>
            <a:r>
              <a:rPr lang="en-US" dirty="0" smtClean="0">
                <a:latin typeface="Arial" pitchFamily="34" charset="0"/>
                <a:cs typeface="Arial" pitchFamily="34" charset="0"/>
              </a:rPr>
              <a:t> and if the consumer does not read all of the sequences we do not parse all the data</a:t>
            </a:r>
            <a:endParaRPr lang="en-US" dirty="0">
              <a:latin typeface="Arial" pitchFamily="34" charset="0"/>
              <a:cs typeface="Arial" pitchFamily="34" charset="0"/>
            </a:endParaRPr>
          </a:p>
        </p:txBody>
      </p:sp>
    </p:spTree>
    <p:extLst>
      <p:ext uri="{BB962C8B-B14F-4D97-AF65-F5344CB8AC3E}">
        <p14:creationId xmlns:p14="http://schemas.microsoft.com/office/powerpoint/2010/main" val="1015865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building a parser</a:t>
            </a:r>
            <a:endParaRPr lang="en-US" dirty="0"/>
          </a:p>
        </p:txBody>
      </p:sp>
      <p:sp>
        <p:nvSpPr>
          <p:cNvPr id="3" name="Content Placeholder 2"/>
          <p:cNvSpPr>
            <a:spLocks noGrp="1"/>
          </p:cNvSpPr>
          <p:nvPr>
            <p:ph idx="1"/>
          </p:nvPr>
        </p:nvSpPr>
        <p:spPr/>
        <p:txBody>
          <a:bodyPr/>
          <a:lstStyle/>
          <a:p>
            <a:r>
              <a:rPr lang="en-US" dirty="0" smtClean="0"/>
              <a:t>Implement </a:t>
            </a:r>
            <a:r>
              <a:rPr lang="en-US" dirty="0" err="1" smtClean="0">
                <a:latin typeface="Consolas" pitchFamily="49" charset="0"/>
                <a:cs typeface="Consolas" pitchFamily="49" charset="0"/>
              </a:rPr>
              <a:t>ISequenceParser</a:t>
            </a:r>
            <a:endParaRPr lang="en-US" dirty="0" smtClean="0"/>
          </a:p>
          <a:p>
            <a:pPr marL="868680" lvl="1" indent="-457200">
              <a:buFont typeface="+mj-lt"/>
              <a:buAutoNum type="arabicPeriod"/>
            </a:pPr>
            <a:r>
              <a:rPr lang="en-US" dirty="0" smtClean="0"/>
              <a:t>decide on name and description of the parser</a:t>
            </a:r>
          </a:p>
          <a:p>
            <a:pPr marL="868680" lvl="1" indent="-457200">
              <a:buFont typeface="+mj-lt"/>
              <a:buAutoNum type="arabicPeriod"/>
            </a:pPr>
            <a:r>
              <a:rPr lang="en-US" dirty="0" smtClean="0"/>
              <a:t>decide on proper alphabet (or auto-detect)</a:t>
            </a:r>
          </a:p>
          <a:p>
            <a:pPr marL="868680" lvl="1" indent="-457200">
              <a:buFont typeface="+mj-lt"/>
              <a:buAutoNum type="arabicPeriod"/>
            </a:pPr>
            <a:r>
              <a:rPr lang="en-US" dirty="0" smtClean="0"/>
              <a:t>create a </a:t>
            </a:r>
            <a:r>
              <a:rPr lang="en-US" b="1" dirty="0" smtClean="0">
                <a:latin typeface="Consolas" pitchFamily="49" charset="0"/>
                <a:cs typeface="Consolas" pitchFamily="49" charset="0"/>
              </a:rPr>
              <a:t>Sequence</a:t>
            </a:r>
            <a:r>
              <a:rPr lang="en-US" dirty="0" smtClean="0"/>
              <a:t> for each read sequence</a:t>
            </a:r>
          </a:p>
          <a:p>
            <a:pPr marL="868680" lvl="1" indent="-457200">
              <a:buFont typeface="+mj-lt"/>
              <a:buAutoNum type="arabicPeriod"/>
            </a:pPr>
            <a:r>
              <a:rPr lang="en-US" dirty="0" smtClean="0"/>
              <a:t>return sequence(s) using </a:t>
            </a:r>
            <a:r>
              <a:rPr lang="en-US" b="1" dirty="0" err="1" smtClean="0">
                <a:latin typeface="Consolas" pitchFamily="49" charset="0"/>
                <a:cs typeface="Consolas" pitchFamily="49" charset="0"/>
              </a:rPr>
              <a:t>IEnumerable</a:t>
            </a:r>
            <a:r>
              <a:rPr lang="en-US" b="1" dirty="0" smtClean="0">
                <a:latin typeface="Consolas" pitchFamily="49" charset="0"/>
                <a:cs typeface="Consolas" pitchFamily="49" charset="0"/>
              </a:rPr>
              <a:t>&lt;</a:t>
            </a:r>
            <a:r>
              <a:rPr lang="en-US" b="1" dirty="0" err="1" smtClean="0">
                <a:latin typeface="Consolas" pitchFamily="49" charset="0"/>
                <a:cs typeface="Consolas" pitchFamily="49" charset="0"/>
              </a:rPr>
              <a:t>ISequence</a:t>
            </a:r>
            <a:r>
              <a:rPr lang="en-US" b="1" dirty="0" smtClean="0">
                <a:latin typeface="Consolas" pitchFamily="49" charset="0"/>
                <a:cs typeface="Consolas" pitchFamily="49" charset="0"/>
              </a:rPr>
              <a:t>&gt;</a:t>
            </a:r>
          </a:p>
        </p:txBody>
      </p:sp>
    </p:spTree>
    <p:extLst>
      <p:ext uri="{BB962C8B-B14F-4D97-AF65-F5344CB8AC3E}">
        <p14:creationId xmlns:p14="http://schemas.microsoft.com/office/powerpoint/2010/main" val="403098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3124200"/>
            <a:ext cx="8229600" cy="3035300"/>
          </a:xfrm>
          <a:prstGeom prst="rect">
            <a:avLst/>
          </a:prstGeom>
        </p:spPr>
      </p:pic>
      <p:sp>
        <p:nvSpPr>
          <p:cNvPr id="2" name="Title 1"/>
          <p:cNvSpPr>
            <a:spLocks noGrp="1"/>
          </p:cNvSpPr>
          <p:nvPr>
            <p:ph type="title"/>
          </p:nvPr>
        </p:nvSpPr>
        <p:spPr/>
        <p:txBody>
          <a:bodyPr/>
          <a:lstStyle/>
          <a:p>
            <a:r>
              <a:rPr lang="en-US" dirty="0" smtClean="0"/>
              <a:t>Writing sequences back out</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smtClean="0"/>
              <a:t>Formatters take in-memory sequences and write out data</a:t>
            </a:r>
          </a:p>
          <a:p>
            <a:pPr lvl="1"/>
            <a:r>
              <a:rPr lang="en-US" dirty="0" smtClean="0"/>
              <a:t>less common than parsers, but fully supported by .NET Bio</a:t>
            </a:r>
          </a:p>
          <a:p>
            <a:pPr lvl="1"/>
            <a:r>
              <a:rPr lang="en-US" dirty="0" smtClean="0"/>
              <a:t>much simpler to implement in general</a:t>
            </a:r>
          </a:p>
          <a:p>
            <a:r>
              <a:rPr lang="en-US" dirty="0" smtClean="0"/>
              <a:t>Base required interface used is </a:t>
            </a:r>
            <a:r>
              <a:rPr lang="en-US" dirty="0" err="1" smtClean="0">
                <a:latin typeface="Consolas" pitchFamily="49" charset="0"/>
                <a:cs typeface="Consolas" pitchFamily="49" charset="0"/>
              </a:rPr>
              <a:t>ISequenceFormatter</a:t>
            </a:r>
            <a:endParaRPr lang="en-US" dirty="0" smtClean="0">
              <a:latin typeface="Consolas" pitchFamily="49" charset="0"/>
              <a:cs typeface="Consolas" pitchFamily="49" charset="0"/>
            </a:endParaRPr>
          </a:p>
          <a:p>
            <a:endParaRPr lang="en-US" dirty="0"/>
          </a:p>
        </p:txBody>
      </p:sp>
      <p:sp>
        <p:nvSpPr>
          <p:cNvPr id="4" name="TextBox 3"/>
          <p:cNvSpPr txBox="1"/>
          <p:nvPr/>
        </p:nvSpPr>
        <p:spPr>
          <a:xfrm>
            <a:off x="319324" y="5850374"/>
            <a:ext cx="8458916" cy="369332"/>
          </a:xfrm>
          <a:prstGeom prst="rect">
            <a:avLst/>
          </a:prstGeom>
          <a:noFill/>
        </p:spPr>
        <p:txBody>
          <a:bodyPr wrap="square" rtlCol="0">
            <a:spAutoFit/>
          </a:bodyPr>
          <a:lstStyle/>
          <a:p>
            <a:pPr algn="ctr"/>
            <a:r>
              <a:rPr lang="en-US" dirty="0">
                <a:latin typeface="Arial" pitchFamily="34" charset="0"/>
                <a:cs typeface="Arial" pitchFamily="34" charset="0"/>
              </a:rPr>
              <a:t>f</a:t>
            </a:r>
            <a:r>
              <a:rPr lang="en-US" dirty="0" smtClean="0">
                <a:latin typeface="Arial" pitchFamily="34" charset="0"/>
                <a:cs typeface="Arial" pitchFamily="34" charset="0"/>
              </a:rPr>
              <a:t>ormatter pushes </a:t>
            </a:r>
            <a:r>
              <a:rPr lang="en-US" b="1" dirty="0" err="1" smtClean="0">
                <a:latin typeface="Consolas" pitchFamily="49" charset="0"/>
                <a:cs typeface="Consolas" pitchFamily="49" charset="0"/>
              </a:rPr>
              <a:t>ISequence</a:t>
            </a:r>
            <a:r>
              <a:rPr lang="en-US" dirty="0" smtClean="0">
                <a:latin typeface="Arial" pitchFamily="34" charset="0"/>
                <a:cs typeface="Arial" pitchFamily="34" charset="0"/>
              </a:rPr>
              <a:t> data out to file-based storage</a:t>
            </a:r>
            <a:endParaRPr lang="en-US" dirty="0">
              <a:latin typeface="Arial" pitchFamily="34" charset="0"/>
              <a:cs typeface="Arial" pitchFamily="34" charset="0"/>
            </a:endParaRPr>
          </a:p>
        </p:txBody>
      </p:sp>
    </p:spTree>
    <p:extLst>
      <p:ext uri="{BB962C8B-B14F-4D97-AF65-F5344CB8AC3E}">
        <p14:creationId xmlns:p14="http://schemas.microsoft.com/office/powerpoint/2010/main" val="362271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sequence data</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Writing the sequence data out involves</a:t>
            </a:r>
          </a:p>
          <a:p>
            <a:pPr lvl="1"/>
            <a:r>
              <a:rPr lang="en-US" dirty="0" smtClean="0"/>
              <a:t>taking the byte values from each written </a:t>
            </a:r>
            <a:r>
              <a:rPr lang="en-US" b="1" dirty="0" err="1" smtClean="0">
                <a:latin typeface="Consolas" pitchFamily="49" charset="0"/>
                <a:cs typeface="Consolas" pitchFamily="49" charset="0"/>
              </a:rPr>
              <a:t>ISequence</a:t>
            </a:r>
            <a:endParaRPr lang="en-US" b="1" dirty="0" smtClean="0">
              <a:latin typeface="Consolas" pitchFamily="49" charset="0"/>
              <a:cs typeface="Consolas" pitchFamily="49" charset="0"/>
            </a:endParaRPr>
          </a:p>
          <a:p>
            <a:pPr lvl="1"/>
            <a:r>
              <a:rPr lang="en-US" dirty="0" smtClean="0"/>
              <a:t>writing them to the file with the proper structure</a:t>
            </a:r>
            <a:endParaRPr lang="en-US" dirty="0"/>
          </a:p>
        </p:txBody>
      </p:sp>
      <p:sp>
        <p:nvSpPr>
          <p:cNvPr id="4" name="TextBox 3"/>
          <p:cNvSpPr txBox="1"/>
          <p:nvPr/>
        </p:nvSpPr>
        <p:spPr>
          <a:xfrm>
            <a:off x="685800" y="3048000"/>
            <a:ext cx="74676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public void Write(</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writer.WriteLine</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sequence.ID + ":");</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writer.WriteLine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GenerateStringFromBytes</a:t>
            </a:r>
            <a:r>
              <a:rPr lang="en-US" dirty="0" smtClean="0">
                <a:latin typeface="Consolas" pitchFamily="49" charset="0"/>
                <a:cs typeface="Consolas" pitchFamily="49" charset="0"/>
              </a:rPr>
              <a:t>(sequence));</a:t>
            </a:r>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a:latin typeface="Consolas" pitchFamily="49" charset="0"/>
                <a:cs typeface="Consolas" pitchFamily="49" charset="0"/>
              </a:rPr>
              <a:t>writer.Flush</a:t>
            </a:r>
            <a:r>
              <a:rPr lang="en-US" dirty="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extBox 4"/>
          <p:cNvSpPr txBox="1"/>
          <p:nvPr/>
        </p:nvSpPr>
        <p:spPr>
          <a:xfrm>
            <a:off x="990600" y="5029200"/>
            <a:ext cx="69342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latin typeface="Arial" pitchFamily="34" charset="0"/>
                <a:cs typeface="Arial" pitchFamily="34" charset="0"/>
              </a:rPr>
              <a:t>:</a:t>
            </a:r>
            <a:r>
              <a:rPr lang="en-US" dirty="0" err="1" smtClean="0">
                <a:latin typeface="Arial" pitchFamily="34" charset="0"/>
                <a:cs typeface="Arial" pitchFamily="34" charset="0"/>
              </a:rPr>
              <a:t>Scaphosepalum</a:t>
            </a:r>
            <a:r>
              <a:rPr lang="en-US" dirty="0" smtClean="0">
                <a:latin typeface="Arial" pitchFamily="34" charset="0"/>
                <a:cs typeface="Arial" pitchFamily="34" charset="0"/>
              </a:rPr>
              <a:t> </a:t>
            </a:r>
            <a:r>
              <a:rPr lang="en-US" dirty="0" err="1" smtClean="0">
                <a:latin typeface="Arial" pitchFamily="34" charset="0"/>
                <a:cs typeface="Arial" pitchFamily="34" charset="0"/>
              </a:rPr>
              <a:t>rapax</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IFYEPVEILGYDNKSSLVLVKRLITRMYQQKSLISSLNDSNQN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TextBox 5"/>
          <p:cNvSpPr txBox="1"/>
          <p:nvPr/>
        </p:nvSpPr>
        <p:spPr>
          <a:xfrm>
            <a:off x="685800" y="5867400"/>
            <a:ext cx="7620000" cy="369332"/>
          </a:xfrm>
          <a:prstGeom prst="rect">
            <a:avLst/>
          </a:prstGeom>
          <a:noFill/>
        </p:spPr>
        <p:txBody>
          <a:bodyPr wrap="square" rtlCol="0">
            <a:spAutoFit/>
          </a:bodyPr>
          <a:lstStyle/>
          <a:p>
            <a:pPr algn="ctr"/>
            <a:r>
              <a:rPr lang="en-US" dirty="0" smtClean="0">
                <a:latin typeface="Arial" pitchFamily="34" charset="0"/>
                <a:cs typeface="Arial" pitchFamily="34" charset="0"/>
              </a:rPr>
              <a:t>sample format writes out ID on one line and entire sequence on the next</a:t>
            </a:r>
            <a:endParaRPr lang="en-US" dirty="0">
              <a:latin typeface="Arial" pitchFamily="34" charset="0"/>
              <a:cs typeface="Arial" pitchFamily="34" charset="0"/>
            </a:endParaRPr>
          </a:p>
        </p:txBody>
      </p:sp>
    </p:spTree>
    <p:extLst>
      <p:ext uri="{BB962C8B-B14F-4D97-AF65-F5344CB8AC3E}">
        <p14:creationId xmlns:p14="http://schemas.microsoft.com/office/powerpoint/2010/main" val="2361544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with .NET Bio</a:t>
            </a:r>
            <a:endParaRPr lang="en-US" dirty="0"/>
          </a:p>
        </p:txBody>
      </p:sp>
      <p:sp>
        <p:nvSpPr>
          <p:cNvPr id="3" name="Content Placeholder 2"/>
          <p:cNvSpPr>
            <a:spLocks noGrp="1"/>
          </p:cNvSpPr>
          <p:nvPr>
            <p:ph idx="1"/>
          </p:nvPr>
        </p:nvSpPr>
        <p:spPr>
          <a:xfrm>
            <a:off x="457200" y="1600200"/>
            <a:ext cx="8229600" cy="3886200"/>
          </a:xfrm>
        </p:spPr>
        <p:txBody>
          <a:bodyPr/>
          <a:lstStyle/>
          <a:p>
            <a:r>
              <a:rPr lang="en-US" dirty="0" smtClean="0"/>
              <a:t>Programs can consume custom formatters and parsers</a:t>
            </a:r>
          </a:p>
          <a:p>
            <a:pPr lvl="1"/>
            <a:r>
              <a:rPr lang="en-US" dirty="0" smtClean="0"/>
              <a:t>simply instantiate the classes directly</a:t>
            </a:r>
          </a:p>
          <a:p>
            <a:endParaRPr lang="en-US" dirty="0" smtClean="0"/>
          </a:p>
          <a:p>
            <a:endParaRPr lang="en-US" dirty="0"/>
          </a:p>
          <a:p>
            <a:endParaRPr lang="en-US" dirty="0" smtClean="0"/>
          </a:p>
          <a:p>
            <a:r>
              <a:rPr lang="en-US" dirty="0" smtClean="0"/>
              <a:t>Alternatively, developers can expose their classes as </a:t>
            </a:r>
            <a:r>
              <a:rPr lang="en-US" i="1" dirty="0" smtClean="0"/>
              <a:t>add-ins</a:t>
            </a:r>
          </a:p>
          <a:p>
            <a:pPr lvl="1"/>
            <a:r>
              <a:rPr lang="en-US" dirty="0" smtClean="0"/>
              <a:t>allows alphabets, parsers, formatters and algorithms to be added dynamically to .NET Bio collections</a:t>
            </a:r>
          </a:p>
          <a:p>
            <a:pPr lvl="1"/>
            <a:endParaRPr lang="en-US" dirty="0"/>
          </a:p>
        </p:txBody>
      </p:sp>
      <p:sp>
        <p:nvSpPr>
          <p:cNvPr id="4" name="TextBox 3"/>
          <p:cNvSpPr txBox="1"/>
          <p:nvPr/>
        </p:nvSpPr>
        <p:spPr>
          <a:xfrm>
            <a:off x="914400" y="2590800"/>
            <a:ext cx="4572000"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err="1" smtClean="0">
                <a:latin typeface="Consolas" pitchFamily="49" charset="0"/>
                <a:cs typeface="Consolas" pitchFamily="49" charset="0"/>
              </a:rPr>
              <a:t>var</a:t>
            </a:r>
            <a:r>
              <a:rPr lang="en-US" sz="1600" dirty="0" smtClean="0">
                <a:latin typeface="Consolas" pitchFamily="49" charset="0"/>
                <a:cs typeface="Consolas" pitchFamily="49" charset="0"/>
              </a:rPr>
              <a:t> parser = new </a:t>
            </a:r>
            <a:r>
              <a:rPr lang="en-US" sz="1600" dirty="0" err="1" smtClean="0">
                <a:latin typeface="Consolas" pitchFamily="49" charset="0"/>
                <a:cs typeface="Consolas" pitchFamily="49" charset="0"/>
              </a:rPr>
              <a:t>MyParser</a:t>
            </a:r>
            <a:r>
              <a:rPr lang="en-US" sz="1600" dirty="0" smtClean="0">
                <a:latin typeface="Consolas" pitchFamily="49" charset="0"/>
                <a:cs typeface="Consolas" pitchFamily="49" charset="0"/>
              </a:rPr>
              <a:t>();</a:t>
            </a:r>
          </a:p>
        </p:txBody>
      </p:sp>
      <p:sp>
        <p:nvSpPr>
          <p:cNvPr id="5" name="TextBox 4"/>
          <p:cNvSpPr txBox="1"/>
          <p:nvPr/>
        </p:nvSpPr>
        <p:spPr>
          <a:xfrm>
            <a:off x="914400" y="4572000"/>
            <a:ext cx="68580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err="1" smtClean="0">
                <a:latin typeface="Consolas" pitchFamily="49" charset="0"/>
                <a:cs typeface="Consolas" pitchFamily="49" charset="0"/>
              </a:rPr>
              <a:t>var</a:t>
            </a:r>
            <a:r>
              <a:rPr lang="en-US" sz="1600" dirty="0" smtClean="0">
                <a:latin typeface="Consolas" pitchFamily="49" charset="0"/>
                <a:cs typeface="Consolas" pitchFamily="49" charset="0"/>
              </a:rPr>
              <a:t> parser = </a:t>
            </a:r>
            <a:r>
              <a:rPr lang="en-US" sz="1600" dirty="0" err="1" smtClean="0">
                <a:latin typeface="Consolas" pitchFamily="49" charset="0"/>
                <a:cs typeface="Consolas" pitchFamily="49" charset="0"/>
              </a:rPr>
              <a:t>SequenceParsers.All.FirstOrDefault</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sp</a:t>
            </a:r>
            <a:r>
              <a:rPr lang="en-US" sz="1600" dirty="0" smtClean="0">
                <a:latin typeface="Consolas" pitchFamily="49" charset="0"/>
                <a:cs typeface="Consolas" pitchFamily="49" charset="0"/>
              </a:rPr>
              <a:t> =&gt;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sp.SupportedFileTypes.Contains</a:t>
            </a:r>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Path.GetExtension</a:t>
            </a:r>
            <a:r>
              <a:rPr lang="en-US" sz="1600" dirty="0" smtClean="0">
                <a:latin typeface="Consolas" pitchFamily="49" charset="0"/>
                <a:cs typeface="Consolas" pitchFamily="49" charset="0"/>
              </a:rPr>
              <a:t>(filename)));</a:t>
            </a:r>
          </a:p>
        </p:txBody>
      </p:sp>
      <p:sp>
        <p:nvSpPr>
          <p:cNvPr id="6" name="TextBox 5"/>
          <p:cNvSpPr txBox="1"/>
          <p:nvPr/>
        </p:nvSpPr>
        <p:spPr>
          <a:xfrm>
            <a:off x="990600" y="5553670"/>
            <a:ext cx="7086600" cy="923330"/>
          </a:xfrm>
          <a:prstGeom prst="rect">
            <a:avLst/>
          </a:prstGeom>
          <a:noFill/>
        </p:spPr>
        <p:txBody>
          <a:bodyPr wrap="square" rtlCol="0">
            <a:spAutoFit/>
          </a:bodyPr>
          <a:lstStyle/>
          <a:p>
            <a:r>
              <a:rPr lang="en-US" dirty="0" smtClean="0">
                <a:latin typeface="Arial" pitchFamily="34" charset="0"/>
                <a:cs typeface="Arial" pitchFamily="34" charset="0"/>
              </a:rPr>
              <a:t>in this second case, we can lookup the parser using the file extension – we don't have to know exactly which one it should be as long as it exposes </a:t>
            </a:r>
            <a:r>
              <a:rPr lang="en-US" b="1" dirty="0" err="1" smtClean="0">
                <a:latin typeface="Consolas" pitchFamily="49" charset="0"/>
                <a:cs typeface="Consolas" pitchFamily="49" charset="0"/>
              </a:rPr>
              <a:t>SupportedFileTypes</a:t>
            </a:r>
            <a:r>
              <a:rPr lang="en-US" dirty="0" smtClean="0">
                <a:latin typeface="Arial" pitchFamily="34" charset="0"/>
                <a:cs typeface="Arial" pitchFamily="34" charset="0"/>
              </a:rPr>
              <a:t> properly!</a:t>
            </a:r>
            <a:endParaRPr lang="en-US" dirty="0">
              <a:latin typeface="Arial" pitchFamily="34" charset="0"/>
              <a:cs typeface="Arial" pitchFamily="34" charset="0"/>
            </a:endParaRPr>
          </a:p>
        </p:txBody>
      </p:sp>
      <p:cxnSp>
        <p:nvCxnSpPr>
          <p:cNvPr id="8" name="Straight Arrow Connector 7"/>
          <p:cNvCxnSpPr/>
          <p:nvPr/>
        </p:nvCxnSpPr>
        <p:spPr>
          <a:xfrm flipV="1">
            <a:off x="2819400" y="517267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034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using add-ins</a:t>
            </a:r>
            <a:endParaRPr lang="en-US" dirty="0"/>
          </a:p>
        </p:txBody>
      </p:sp>
      <p:sp>
        <p:nvSpPr>
          <p:cNvPr id="3" name="Content Placeholder 2"/>
          <p:cNvSpPr>
            <a:spLocks noGrp="1"/>
          </p:cNvSpPr>
          <p:nvPr>
            <p:ph idx="1"/>
          </p:nvPr>
        </p:nvSpPr>
        <p:spPr>
          <a:xfrm>
            <a:off x="457200" y="1600200"/>
            <a:ext cx="8229600" cy="1295400"/>
          </a:xfrm>
        </p:spPr>
        <p:txBody>
          <a:bodyPr/>
          <a:lstStyle/>
          <a:p>
            <a:pPr marL="566928" indent="-457200">
              <a:buFont typeface="+mj-lt"/>
              <a:buAutoNum type="arabicPeriod"/>
            </a:pPr>
            <a:r>
              <a:rPr lang="en-US" dirty="0" smtClean="0"/>
              <a:t>Place your parser / formatter into separate assembly</a:t>
            </a:r>
          </a:p>
          <a:p>
            <a:pPr marL="566928" indent="-457200">
              <a:buFont typeface="+mj-lt"/>
              <a:buAutoNum type="arabicPeriod"/>
            </a:pPr>
            <a:r>
              <a:rPr lang="en-US" dirty="0" smtClean="0"/>
              <a:t>Decorate parser / formatter class with </a:t>
            </a:r>
            <a:r>
              <a:rPr lang="en-US" dirty="0" err="1" smtClean="0">
                <a:solidFill>
                  <a:srgbClr val="0070C0"/>
                </a:solidFill>
                <a:latin typeface="Consolas" pitchFamily="49" charset="0"/>
                <a:cs typeface="Consolas" pitchFamily="49" charset="0"/>
              </a:rPr>
              <a:t>RegistrableAttribute</a:t>
            </a:r>
            <a:endParaRPr lang="en-US" dirty="0" smtClean="0">
              <a:solidFill>
                <a:srgbClr val="0070C0"/>
              </a:solidFill>
              <a:latin typeface="Consolas" pitchFamily="49" charset="0"/>
              <a:cs typeface="Consolas" pitchFamily="49" charset="0"/>
            </a:endParaRPr>
          </a:p>
          <a:p>
            <a:pPr marL="566928" indent="-457200">
              <a:buFont typeface="+mj-lt"/>
              <a:buAutoNum type="arabicPeriod"/>
            </a:pPr>
            <a:r>
              <a:rPr lang="en-US" dirty="0" smtClean="0"/>
              <a:t>Copy the assembly into a "Add-ins" sub-directory</a:t>
            </a:r>
            <a:endParaRPr lang="en-US" dirty="0"/>
          </a:p>
          <a:p>
            <a:pPr marL="566928" indent="-457200">
              <a:buFont typeface="+mj-lt"/>
              <a:buAutoNum type="arabicPeriod"/>
            </a:pPr>
            <a:endParaRPr lang="en-US" dirty="0"/>
          </a:p>
        </p:txBody>
      </p:sp>
      <p:sp>
        <p:nvSpPr>
          <p:cNvPr id="4" name="TextBox 3"/>
          <p:cNvSpPr txBox="1"/>
          <p:nvPr/>
        </p:nvSpPr>
        <p:spPr>
          <a:xfrm>
            <a:off x="762000" y="3338751"/>
            <a:ext cx="7848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solidFill>
                  <a:srgbClr val="0070C0"/>
                </a:solidFill>
                <a:latin typeface="Consolas" pitchFamily="49" charset="0"/>
                <a:cs typeface="Consolas" pitchFamily="49" charset="0"/>
              </a:rPr>
              <a:t>[</a:t>
            </a:r>
            <a:r>
              <a:rPr lang="en-US" dirty="0" err="1" smtClean="0">
                <a:solidFill>
                  <a:srgbClr val="0070C0"/>
                </a:solidFill>
                <a:latin typeface="Consolas" pitchFamily="49" charset="0"/>
                <a:cs typeface="Consolas" pitchFamily="49" charset="0"/>
              </a:rPr>
              <a:t>Registrable</a:t>
            </a:r>
            <a:r>
              <a:rPr lang="en-US" dirty="0" smtClean="0">
                <a:solidFill>
                  <a:srgbClr val="0070C0"/>
                </a:solidFill>
                <a:latin typeface="Consolas" pitchFamily="49" charset="0"/>
                <a:cs typeface="Consolas" pitchFamily="49" charset="0"/>
              </a:rPr>
              <a:t>(true)]</a:t>
            </a:r>
          </a:p>
          <a:p>
            <a:r>
              <a:rPr lang="en-US" dirty="0" smtClean="0">
                <a:latin typeface="Consolas" pitchFamily="49" charset="0"/>
                <a:cs typeface="Consolas" pitchFamily="49" charset="0"/>
              </a:rPr>
              <a:t>public class </a:t>
            </a:r>
            <a:r>
              <a:rPr lang="en-US" dirty="0" err="1" smtClean="0">
                <a:latin typeface="Consolas" pitchFamily="49" charset="0"/>
                <a:cs typeface="Consolas" pitchFamily="49" charset="0"/>
              </a:rPr>
              <a:t>MyParser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ISequenceParser</a:t>
            </a:r>
            <a:r>
              <a:rPr lang="en-US" dirty="0" smtClean="0">
                <a:latin typeface="Consolas" pitchFamily="49" charset="0"/>
                <a:cs typeface="Consolas" pitchFamily="49" charset="0"/>
              </a:rPr>
              <a:t> {...}</a:t>
            </a:r>
          </a:p>
          <a:p>
            <a:endParaRPr lang="en-US" dirty="0">
              <a:latin typeface="Consolas" pitchFamily="49" charset="0"/>
              <a:cs typeface="Consolas" pitchFamily="49" charset="0"/>
            </a:endParaRPr>
          </a:p>
          <a:p>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Registrable</a:t>
            </a:r>
            <a:r>
              <a:rPr lang="en-US" dirty="0">
                <a:solidFill>
                  <a:srgbClr val="0070C0"/>
                </a:solidFill>
                <a:latin typeface="Consolas" pitchFamily="49" charset="0"/>
                <a:cs typeface="Consolas" pitchFamily="49" charset="0"/>
              </a:rPr>
              <a:t>(true)]</a:t>
            </a:r>
          </a:p>
          <a:p>
            <a:r>
              <a:rPr lang="en-US" dirty="0" smtClean="0">
                <a:latin typeface="Consolas" pitchFamily="49" charset="0"/>
                <a:cs typeface="Consolas" pitchFamily="49" charset="0"/>
              </a:rPr>
              <a:t>public class </a:t>
            </a:r>
            <a:r>
              <a:rPr lang="en-US" dirty="0" err="1" smtClean="0">
                <a:latin typeface="Consolas" pitchFamily="49" charset="0"/>
                <a:cs typeface="Consolas" pitchFamily="49" charset="0"/>
              </a:rPr>
              <a:t>MyFormatter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ISequenceFormatter</a:t>
            </a:r>
            <a:r>
              <a:rPr lang="en-US" dirty="0" smtClean="0">
                <a:latin typeface="Consolas" pitchFamily="49" charset="0"/>
                <a:cs typeface="Consolas" pitchFamily="49" charset="0"/>
              </a:rPr>
              <a:t> {...}</a:t>
            </a:r>
          </a:p>
        </p:txBody>
      </p:sp>
      <p:sp>
        <p:nvSpPr>
          <p:cNvPr id="5" name="TextBox 4"/>
          <p:cNvSpPr txBox="1"/>
          <p:nvPr/>
        </p:nvSpPr>
        <p:spPr>
          <a:xfrm>
            <a:off x="6172200" y="3056573"/>
            <a:ext cx="2590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latin typeface="Consolas" pitchFamily="49" charset="0"/>
                <a:cs typeface="Consolas" pitchFamily="49" charset="0"/>
              </a:rPr>
              <a:t>Company.IOAddin.dll</a:t>
            </a:r>
            <a:endParaRPr lang="en-US" b="1" dirty="0">
              <a:latin typeface="Consolas" pitchFamily="49" charset="0"/>
              <a:cs typeface="Consolas" pitchFamily="49" charset="0"/>
            </a:endParaRPr>
          </a:p>
        </p:txBody>
      </p:sp>
      <p:grpSp>
        <p:nvGrpSpPr>
          <p:cNvPr id="8" name="Group 7"/>
          <p:cNvGrpSpPr/>
          <p:nvPr/>
        </p:nvGrpSpPr>
        <p:grpSpPr>
          <a:xfrm>
            <a:off x="5867400" y="2900363"/>
            <a:ext cx="304800" cy="312420"/>
            <a:chOff x="5181600" y="2811780"/>
            <a:chExt cx="304800" cy="312420"/>
          </a:xfrm>
        </p:grpSpPr>
        <p:sp>
          <p:nvSpPr>
            <p:cNvPr id="6" name="Oval 5"/>
            <p:cNvSpPr/>
            <p:nvPr/>
          </p:nvSpPr>
          <p:spPr>
            <a:xfrm>
              <a:off x="5181600" y="281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2811780"/>
              <a:ext cx="304800" cy="307777"/>
            </a:xfrm>
            <a:prstGeom prst="rect">
              <a:avLst/>
            </a:prstGeom>
            <a:noFill/>
          </p:spPr>
          <p:txBody>
            <a:bodyPr wrap="square" rtlCol="0">
              <a:spAutoFit/>
            </a:bodyPr>
            <a:lstStyle/>
            <a:p>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p:txBody>
        </p:sp>
      </p:grpSp>
      <p:grpSp>
        <p:nvGrpSpPr>
          <p:cNvPr id="9" name="Group 8"/>
          <p:cNvGrpSpPr/>
          <p:nvPr/>
        </p:nvGrpSpPr>
        <p:grpSpPr>
          <a:xfrm>
            <a:off x="502920" y="3360540"/>
            <a:ext cx="304800" cy="312420"/>
            <a:chOff x="5181600" y="2811780"/>
            <a:chExt cx="304800" cy="312420"/>
          </a:xfrm>
        </p:grpSpPr>
        <p:sp>
          <p:nvSpPr>
            <p:cNvPr id="10" name="Oval 9"/>
            <p:cNvSpPr/>
            <p:nvPr/>
          </p:nvSpPr>
          <p:spPr>
            <a:xfrm>
              <a:off x="5181600" y="281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81600" y="2811780"/>
              <a:ext cx="304800" cy="307777"/>
            </a:xfrm>
            <a:prstGeom prst="rect">
              <a:avLst/>
            </a:prstGeom>
            <a:noFill/>
          </p:spPr>
          <p:txBody>
            <a:bodyPr wrap="square" rtlCol="0">
              <a:spAutoFit/>
            </a:bodyPr>
            <a:lstStyle/>
            <a:p>
              <a:r>
                <a:rPr lang="en-US" sz="1400" b="1" dirty="0" smtClean="0">
                  <a:solidFill>
                    <a:schemeClr val="bg1"/>
                  </a:solidFill>
                  <a:latin typeface="Arial" pitchFamily="34" charset="0"/>
                  <a:cs typeface="Arial" pitchFamily="34" charset="0"/>
                </a:rPr>
                <a:t>2</a:t>
              </a:r>
              <a:endParaRPr lang="en-US" sz="1400" b="1" dirty="0">
                <a:solidFill>
                  <a:schemeClr val="bg1"/>
                </a:solidFill>
                <a:latin typeface="Arial" pitchFamily="34" charset="0"/>
                <a:cs typeface="Arial" pitchFamily="34" charset="0"/>
              </a:endParaRPr>
            </a:p>
          </p:txBody>
        </p:sp>
      </p:grpSp>
      <p:grpSp>
        <p:nvGrpSpPr>
          <p:cNvPr id="13" name="Group 12"/>
          <p:cNvGrpSpPr/>
          <p:nvPr/>
        </p:nvGrpSpPr>
        <p:grpSpPr>
          <a:xfrm>
            <a:off x="2076450" y="5206365"/>
            <a:ext cx="5219700" cy="889635"/>
            <a:chOff x="1143000" y="5330190"/>
            <a:chExt cx="5219700" cy="889635"/>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562600"/>
              <a:ext cx="27146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5541645"/>
              <a:ext cx="22002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447800" y="5486400"/>
              <a:ext cx="4914900" cy="7334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143000" y="5330190"/>
              <a:ext cx="304800" cy="312420"/>
              <a:chOff x="5181600" y="2811780"/>
              <a:chExt cx="304800" cy="312420"/>
            </a:xfrm>
          </p:grpSpPr>
          <p:sp>
            <p:nvSpPr>
              <p:cNvPr id="16" name="Oval 15"/>
              <p:cNvSpPr/>
              <p:nvPr/>
            </p:nvSpPr>
            <p:spPr>
              <a:xfrm>
                <a:off x="5181600" y="281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181600" y="2811780"/>
                <a:ext cx="304800" cy="307777"/>
              </a:xfrm>
              <a:prstGeom prst="rect">
                <a:avLst/>
              </a:prstGeom>
              <a:noFill/>
            </p:spPr>
            <p:txBody>
              <a:bodyPr wrap="square" rtlCol="0">
                <a:spAutoFit/>
              </a:bodyPr>
              <a:lstStyle/>
              <a:p>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p:txBody>
          </p:sp>
        </p:grpSp>
      </p:grpSp>
    </p:spTree>
    <p:extLst>
      <p:ext uri="{BB962C8B-B14F-4D97-AF65-F5344CB8AC3E}">
        <p14:creationId xmlns:p14="http://schemas.microsoft.com/office/powerpoint/2010/main" val="730449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600200"/>
            <a:ext cx="8229600" cy="4495800"/>
          </a:xfrm>
        </p:spPr>
        <p:txBody>
          <a:bodyPr/>
          <a:lstStyle/>
          <a:p>
            <a:r>
              <a:rPr lang="en-US" dirty="0" smtClean="0"/>
              <a:t>.NET Bio was designed to be extended with new file formats</a:t>
            </a:r>
          </a:p>
          <a:p>
            <a:pPr lvl="1"/>
            <a:r>
              <a:rPr lang="en-US" dirty="0" smtClean="0"/>
              <a:t>supports custom parsers to read data</a:t>
            </a:r>
          </a:p>
          <a:p>
            <a:pPr lvl="1"/>
            <a:r>
              <a:rPr lang="en-US" dirty="0" smtClean="0"/>
              <a:t>supports custom formatters to write data</a:t>
            </a:r>
          </a:p>
          <a:p>
            <a:r>
              <a:rPr lang="en-US" dirty="0" smtClean="0"/>
              <a:t>Parser must decide proper alphabet</a:t>
            </a:r>
          </a:p>
          <a:p>
            <a:pPr lvl="1"/>
            <a:r>
              <a:rPr lang="en-US" dirty="0" smtClean="0"/>
              <a:t>can create custom alphabets if necessary</a:t>
            </a:r>
          </a:p>
          <a:p>
            <a:r>
              <a:rPr lang="en-US" dirty="0" smtClean="0"/>
              <a:t>Formatter less common, but easily creatable</a:t>
            </a:r>
          </a:p>
          <a:p>
            <a:r>
              <a:rPr lang="en-US" dirty="0" smtClean="0"/>
              <a:t>Useful to add types into .NET Bio lists through add-in support</a:t>
            </a:r>
          </a:p>
          <a:p>
            <a:pPr lvl="1"/>
            <a:r>
              <a:rPr lang="en-US" dirty="0" smtClean="0"/>
              <a:t>just apply attribute and move assembly to proper location</a:t>
            </a:r>
            <a:endParaRPr lang="en-US" dirty="0"/>
          </a:p>
        </p:txBody>
      </p:sp>
    </p:spTree>
    <p:extLst>
      <p:ext uri="{BB962C8B-B14F-4D97-AF65-F5344CB8AC3E}">
        <p14:creationId xmlns:p14="http://schemas.microsoft.com/office/powerpoint/2010/main" val="2099727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dirty="0" smtClean="0"/>
              <a:t>© 2011 </a:t>
            </a:r>
            <a:r>
              <a:rPr lang="en-US" dirty="0"/>
              <a:t>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180353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Built in Parsers and Formatters</a:t>
            </a:r>
            <a:endParaRPr lang="en-US" b="1" dirty="0" smtClean="0">
              <a:latin typeface="Arial" pitchFamily="34" charset="0"/>
              <a:cs typeface="Arial" pitchFamily="34" charset="0"/>
            </a:endParaRPr>
          </a:p>
          <a:p>
            <a:r>
              <a:rPr lang="en-US" b="1" dirty="0" smtClean="0">
                <a:latin typeface="Arial" pitchFamily="34" charset="0"/>
                <a:cs typeface="Arial" pitchFamily="34" charset="0"/>
              </a:rPr>
              <a:t>Anatomy of a Sequence Parser</a:t>
            </a:r>
          </a:p>
          <a:p>
            <a:pPr lvl="1"/>
            <a:r>
              <a:rPr lang="en-US" dirty="0" smtClean="0"/>
              <a:t>dealing with I/O in the .NET Framework</a:t>
            </a:r>
          </a:p>
          <a:p>
            <a:pPr lvl="1"/>
            <a:r>
              <a:rPr lang="en-US" dirty="0" smtClean="0"/>
              <a:t>helper classes in .NET Bio</a:t>
            </a:r>
          </a:p>
          <a:p>
            <a:pPr lvl="1"/>
            <a:r>
              <a:rPr lang="en-US" dirty="0" smtClean="0"/>
              <a:t>alphabets </a:t>
            </a:r>
            <a:r>
              <a:rPr lang="en-US" dirty="0"/>
              <a:t>and Encoders</a:t>
            </a:r>
          </a:p>
          <a:p>
            <a:r>
              <a:rPr lang="en-US" dirty="0" smtClean="0"/>
              <a:t>Anatomy of a Sequence Formatter</a:t>
            </a:r>
          </a:p>
          <a:p>
            <a:pPr lvl="1"/>
            <a:r>
              <a:rPr lang="en-US" dirty="0" smtClean="0"/>
              <a:t>writing data back to files</a:t>
            </a:r>
          </a:p>
          <a:p>
            <a:r>
              <a:rPr lang="en-US" dirty="0" smtClean="0"/>
              <a:t>Registering your parser/formatter with .NET Bio</a:t>
            </a:r>
          </a:p>
          <a:p>
            <a:pPr lvl="1"/>
            <a:r>
              <a:rPr lang="en-US" dirty="0" smtClean="0"/>
              <a:t>using the Add-ins folder</a:t>
            </a:r>
          </a:p>
          <a:p>
            <a:endParaRPr lang="en-US"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the built-in parsers</a:t>
            </a:r>
            <a:endParaRPr lang="en-US" dirty="0"/>
          </a:p>
        </p:txBody>
      </p:sp>
      <p:sp>
        <p:nvSpPr>
          <p:cNvPr id="3" name="Content Placeholder 2"/>
          <p:cNvSpPr>
            <a:spLocks noGrp="1"/>
          </p:cNvSpPr>
          <p:nvPr>
            <p:ph idx="1"/>
          </p:nvPr>
        </p:nvSpPr>
        <p:spPr>
          <a:xfrm>
            <a:off x="457200" y="1600200"/>
            <a:ext cx="8229600" cy="2971800"/>
          </a:xfrm>
        </p:spPr>
        <p:txBody>
          <a:bodyPr>
            <a:normAutofit/>
          </a:bodyPr>
          <a:lstStyle/>
          <a:p>
            <a:r>
              <a:rPr lang="en-US" dirty="0" smtClean="0"/>
              <a:t>.NET Bio has several parsers (readers) for common file formats</a:t>
            </a:r>
          </a:p>
          <a:p>
            <a:endParaRPr lang="en-US" dirty="0"/>
          </a:p>
          <a:p>
            <a:endParaRPr lang="en-US" dirty="0" smtClean="0"/>
          </a:p>
          <a:p>
            <a:endParaRPr lang="en-US" dirty="0"/>
          </a:p>
          <a:p>
            <a:endParaRPr lang="en-US" dirty="0" smtClean="0"/>
          </a:p>
          <a:p>
            <a:endParaRPr lang="en-US" dirty="0"/>
          </a:p>
          <a:p>
            <a:endParaRPr lang="en-US" dirty="0" smtClean="0"/>
          </a:p>
          <a:p>
            <a:endParaRPr lang="en-US" sz="500" dirty="0" smtClean="0"/>
          </a:p>
          <a:p>
            <a:r>
              <a:rPr lang="en-US" dirty="0" smtClean="0"/>
              <a:t>and support for several formatters (writers)</a:t>
            </a:r>
          </a:p>
        </p:txBody>
      </p:sp>
      <p:graphicFrame>
        <p:nvGraphicFramePr>
          <p:cNvPr id="5" name="Table 4"/>
          <p:cNvGraphicFramePr>
            <a:graphicFrameLocks noGrp="1"/>
          </p:cNvGraphicFramePr>
          <p:nvPr>
            <p:extLst>
              <p:ext uri="{D42A27DB-BD31-4B8C-83A1-F6EECF244321}">
                <p14:modId xmlns:p14="http://schemas.microsoft.com/office/powerpoint/2010/main" val="2744268269"/>
              </p:ext>
            </p:extLst>
          </p:nvPr>
        </p:nvGraphicFramePr>
        <p:xfrm>
          <a:off x="381000" y="2133600"/>
          <a:ext cx="2438400" cy="1854200"/>
        </p:xfrm>
        <a:graphic>
          <a:graphicData uri="http://schemas.openxmlformats.org/drawingml/2006/table">
            <a:tbl>
              <a:tblPr firstRow="1" bandRow="1">
                <a:tableStyleId>{5C22544A-7EE6-4342-B048-85BDC9FD1C3A}</a:tableStyleId>
              </a:tblPr>
              <a:tblGrid>
                <a:gridCol w="2438400"/>
              </a:tblGrid>
              <a:tr h="370840">
                <a:tc>
                  <a:txBody>
                    <a:bodyPr/>
                    <a:lstStyle/>
                    <a:p>
                      <a:r>
                        <a:rPr lang="en-US" dirty="0" smtClean="0"/>
                        <a:t>Sequence Formats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BED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dirty="0" err="1" smtClean="0"/>
                        <a:t>FastA</a:t>
                      </a:r>
                      <a:r>
                        <a:rPr lang="en-US" dirty="0" smtClean="0"/>
                        <a:t>, </a:t>
                      </a:r>
                      <a:r>
                        <a:rPr lang="en-US" dirty="0" err="1" smtClean="0"/>
                        <a:t>FastQ</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dirty="0" err="1" smtClean="0"/>
                        <a:t>GenBank</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dirty="0" smtClean="0"/>
                        <a:t>GFF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6872739"/>
              </p:ext>
            </p:extLst>
          </p:nvPr>
        </p:nvGraphicFramePr>
        <p:xfrm>
          <a:off x="2933700" y="2133600"/>
          <a:ext cx="2895600" cy="1854200"/>
        </p:xfrm>
        <a:graphic>
          <a:graphicData uri="http://schemas.openxmlformats.org/drawingml/2006/table">
            <a:tbl>
              <a:tblPr firstRow="1" bandRow="1">
                <a:tableStyleId>{7DF18680-E054-41AD-8BC1-D1AEF772440D}</a:tableStyleId>
              </a:tblPr>
              <a:tblGrid>
                <a:gridCol w="2895600"/>
              </a:tblGrid>
              <a:tr h="370840">
                <a:tc>
                  <a:txBody>
                    <a:bodyPr/>
                    <a:lstStyle/>
                    <a:p>
                      <a:r>
                        <a:rPr lang="en-US" dirty="0" smtClean="0"/>
                        <a:t>Sequence Alignments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r>
                        <a:rPr lang="en-US" dirty="0" err="1" smtClean="0"/>
                        <a:t>ClustalW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dirty="0" smtClean="0"/>
                        <a:t>Nexus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r>
                        <a:rPr lang="en-US" dirty="0" smtClean="0"/>
                        <a:t>SAM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8380009"/>
              </p:ext>
            </p:extLst>
          </p:nvPr>
        </p:nvGraphicFramePr>
        <p:xfrm>
          <a:off x="5943600" y="2133600"/>
          <a:ext cx="2895600" cy="1112520"/>
        </p:xfrm>
        <a:graphic>
          <a:graphicData uri="http://schemas.openxmlformats.org/drawingml/2006/table">
            <a:tbl>
              <a:tblPr firstRow="1" bandRow="1">
                <a:tableStyleId>{F5AB1C69-6EDB-4FF4-983F-18BD219EF322}</a:tableStyleId>
              </a:tblPr>
              <a:tblGrid>
                <a:gridCol w="2895600"/>
              </a:tblGrid>
              <a:tr h="370840">
                <a:tc>
                  <a:txBody>
                    <a:bodyPr/>
                    <a:lstStyle/>
                    <a:p>
                      <a:r>
                        <a:rPr lang="en-US" dirty="0" err="1" smtClean="0"/>
                        <a:t>Phylogenetics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Newick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PhylipParser</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63384436"/>
              </p:ext>
            </p:extLst>
          </p:nvPr>
        </p:nvGraphicFramePr>
        <p:xfrm>
          <a:off x="304800" y="4622800"/>
          <a:ext cx="2438400" cy="1854200"/>
        </p:xfrm>
        <a:graphic>
          <a:graphicData uri="http://schemas.openxmlformats.org/drawingml/2006/table">
            <a:tbl>
              <a:tblPr firstRow="1" bandRow="1">
                <a:tableStyleId>{5C22544A-7EE6-4342-B048-85BDC9FD1C3A}</a:tableStyleId>
              </a:tblPr>
              <a:tblGrid>
                <a:gridCol w="2438400"/>
              </a:tblGrid>
              <a:tr h="370840">
                <a:tc>
                  <a:txBody>
                    <a:bodyPr/>
                    <a:lstStyle/>
                    <a:p>
                      <a:r>
                        <a:rPr lang="en-US" dirty="0" smtClean="0"/>
                        <a:t>Sequence Formats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BED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dirty="0" err="1" smtClean="0"/>
                        <a:t>FastA</a:t>
                      </a:r>
                      <a:r>
                        <a:rPr lang="en-US" dirty="0" smtClean="0"/>
                        <a:t>, </a:t>
                      </a:r>
                      <a:r>
                        <a:rPr lang="en-US" dirty="0" err="1" smtClean="0"/>
                        <a:t>FastQ</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dirty="0" err="1" smtClean="0"/>
                        <a:t>GenBank</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77032977"/>
              </p:ext>
            </p:extLst>
          </p:nvPr>
        </p:nvGraphicFramePr>
        <p:xfrm>
          <a:off x="2857500" y="4622800"/>
          <a:ext cx="2895600" cy="1112520"/>
        </p:xfrm>
        <a:graphic>
          <a:graphicData uri="http://schemas.openxmlformats.org/drawingml/2006/table">
            <a:tbl>
              <a:tblPr firstRow="1" bandRow="1">
                <a:tableStyleId>{7DF18680-E054-41AD-8BC1-D1AEF772440D}</a:tableStyleId>
              </a:tblPr>
              <a:tblGrid>
                <a:gridCol w="2895600"/>
              </a:tblGrid>
              <a:tr h="370840">
                <a:tc>
                  <a:txBody>
                    <a:bodyPr/>
                    <a:lstStyle/>
                    <a:p>
                      <a:r>
                        <a:rPr lang="en-US" dirty="0" smtClean="0"/>
                        <a:t>Sequence Alignments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BAM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dirty="0" smtClean="0"/>
                        <a:t>SAM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9512861"/>
              </p:ext>
            </p:extLst>
          </p:nvPr>
        </p:nvGraphicFramePr>
        <p:xfrm>
          <a:off x="5943600" y="4622800"/>
          <a:ext cx="2895600" cy="741680"/>
        </p:xfrm>
        <a:graphic>
          <a:graphicData uri="http://schemas.openxmlformats.org/drawingml/2006/table">
            <a:tbl>
              <a:tblPr firstRow="1" bandRow="1">
                <a:tableStyleId>{F5AB1C69-6EDB-4FF4-983F-18BD219EF322}</a:tableStyleId>
              </a:tblPr>
              <a:tblGrid>
                <a:gridCol w="2895600"/>
              </a:tblGrid>
              <a:tr h="370840">
                <a:tc>
                  <a:txBody>
                    <a:bodyPr/>
                    <a:lstStyle/>
                    <a:p>
                      <a:r>
                        <a:rPr lang="en-US" dirty="0" err="1" smtClean="0"/>
                        <a:t>Phylogenetics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err="1" smtClean="0"/>
                        <a:t>Newick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819400" y="6019800"/>
            <a:ext cx="6096000" cy="369332"/>
          </a:xfrm>
          <a:prstGeom prst="rect">
            <a:avLst/>
          </a:prstGeom>
          <a:noFill/>
        </p:spPr>
        <p:txBody>
          <a:bodyPr wrap="square" rtlCol="0">
            <a:spAutoFit/>
          </a:bodyPr>
          <a:lstStyle/>
          <a:p>
            <a:r>
              <a:rPr lang="en-US" dirty="0" smtClean="0">
                <a:latin typeface="Arial" pitchFamily="34" charset="0"/>
                <a:cs typeface="Arial" pitchFamily="34" charset="0"/>
              </a:rPr>
              <a:t>all contained in the </a:t>
            </a:r>
            <a:r>
              <a:rPr lang="en-US" b="1" dirty="0" smtClean="0">
                <a:latin typeface="Consolas" pitchFamily="49" charset="0"/>
                <a:cs typeface="Consolas" pitchFamily="49" charset="0"/>
              </a:rPr>
              <a:t>Bio.IO</a:t>
            </a:r>
            <a:r>
              <a:rPr lang="en-US" dirty="0" smtClean="0">
                <a:latin typeface="Arial" pitchFamily="34" charset="0"/>
                <a:cs typeface="Arial" pitchFamily="34" charset="0"/>
              </a:rPr>
              <a:t> namespace (or a child thereof)</a:t>
            </a:r>
            <a:endParaRPr lang="en-US" dirty="0">
              <a:latin typeface="Arial" pitchFamily="34" charset="0"/>
              <a:cs typeface="Arial" pitchFamily="34" charset="0"/>
            </a:endParaRPr>
          </a:p>
        </p:txBody>
      </p:sp>
    </p:spTree>
    <p:extLst>
      <p:ext uri="{BB962C8B-B14F-4D97-AF65-F5344CB8AC3E}">
        <p14:creationId xmlns:p14="http://schemas.microsoft.com/office/powerpoint/2010/main" val="1651106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94202" y="2057400"/>
            <a:ext cx="4510097" cy="4724400"/>
          </a:xfrm>
          <a:prstGeom prst="rect">
            <a:avLst/>
          </a:prstGeom>
        </p:spPr>
      </p:pic>
      <p:sp>
        <p:nvSpPr>
          <p:cNvPr id="2" name="Title 1"/>
          <p:cNvSpPr>
            <a:spLocks noGrp="1"/>
          </p:cNvSpPr>
          <p:nvPr>
            <p:ph type="title"/>
          </p:nvPr>
        </p:nvSpPr>
        <p:spPr/>
        <p:txBody>
          <a:bodyPr/>
          <a:lstStyle/>
          <a:p>
            <a:r>
              <a:rPr lang="en-US" dirty="0" smtClean="0"/>
              <a:t>Anatomy of a Sequence Parser</a:t>
            </a:r>
            <a:endParaRPr lang="en-US" dirty="0"/>
          </a:p>
        </p:txBody>
      </p:sp>
      <p:sp>
        <p:nvSpPr>
          <p:cNvPr id="3" name="Content Placeholder 2"/>
          <p:cNvSpPr>
            <a:spLocks noGrp="1"/>
          </p:cNvSpPr>
          <p:nvPr>
            <p:ph idx="1"/>
          </p:nvPr>
        </p:nvSpPr>
        <p:spPr>
          <a:xfrm>
            <a:off x="457200" y="1600199"/>
            <a:ext cx="8229600" cy="3429001"/>
          </a:xfrm>
        </p:spPr>
        <p:txBody>
          <a:bodyPr>
            <a:normAutofit/>
          </a:bodyPr>
          <a:lstStyle/>
          <a:p>
            <a:r>
              <a:rPr lang="en-US" dirty="0" smtClean="0"/>
              <a:t>Sequence Parsers should implement </a:t>
            </a:r>
            <a:r>
              <a:rPr lang="en-US" dirty="0" err="1" smtClean="0">
                <a:latin typeface="Consolas" pitchFamily="49" charset="0"/>
                <a:cs typeface="Consolas" pitchFamily="49" charset="0"/>
              </a:rPr>
              <a:t>ISequenceParser</a:t>
            </a:r>
            <a:endParaRPr lang="en-US" dirty="0" smtClean="0">
              <a:latin typeface="Consolas" pitchFamily="49" charset="0"/>
              <a:cs typeface="Consolas" pitchFamily="49" charset="0"/>
            </a:endParaRPr>
          </a:p>
          <a:p>
            <a:pPr lvl="1"/>
            <a:r>
              <a:rPr lang="en-US" dirty="0" smtClean="0"/>
              <a:t>provides parsing consistency</a:t>
            </a:r>
          </a:p>
          <a:p>
            <a:pPr lvl="1"/>
            <a:r>
              <a:rPr lang="en-US" dirty="0" smtClean="0"/>
              <a:t>oriented around files</a:t>
            </a:r>
          </a:p>
          <a:p>
            <a:r>
              <a:rPr lang="en-US" dirty="0" smtClean="0"/>
              <a:t>Defines common properties</a:t>
            </a:r>
          </a:p>
          <a:p>
            <a:pPr lvl="1"/>
            <a:r>
              <a:rPr lang="en-US" dirty="0" smtClean="0"/>
              <a:t>alphabet</a:t>
            </a:r>
          </a:p>
          <a:p>
            <a:pPr lvl="1"/>
            <a:r>
              <a:rPr lang="en-US" dirty="0" smtClean="0"/>
              <a:t>name and description</a:t>
            </a:r>
          </a:p>
          <a:p>
            <a:pPr lvl="1"/>
            <a:r>
              <a:rPr lang="en-US" dirty="0" smtClean="0"/>
              <a:t>file specification</a:t>
            </a:r>
          </a:p>
          <a:p>
            <a:pPr lvl="1"/>
            <a:r>
              <a:rPr lang="en-US" dirty="0" smtClean="0"/>
              <a:t>parsing methods</a:t>
            </a:r>
          </a:p>
          <a:p>
            <a:pPr lvl="1"/>
            <a:endParaRPr lang="en-US" dirty="0" smtClean="0"/>
          </a:p>
          <a:p>
            <a:endParaRPr lang="en-US" dirty="0"/>
          </a:p>
        </p:txBody>
      </p:sp>
    </p:spTree>
    <p:extLst>
      <p:ext uri="{BB962C8B-B14F-4D97-AF65-F5344CB8AC3E}">
        <p14:creationId xmlns:p14="http://schemas.microsoft.com/office/powerpoint/2010/main" val="1961918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Parsers at work</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smtClean="0"/>
              <a:t>Parser translates </a:t>
            </a:r>
            <a:r>
              <a:rPr lang="en-US" i="1" dirty="0" smtClean="0"/>
              <a:t>external data </a:t>
            </a:r>
            <a:r>
              <a:rPr lang="en-US" dirty="0" smtClean="0"/>
              <a:t>into </a:t>
            </a:r>
            <a:r>
              <a:rPr lang="en-US" i="1" dirty="0" smtClean="0"/>
              <a:t>in-memory sequences</a:t>
            </a:r>
          </a:p>
          <a:p>
            <a:pPr lvl="1"/>
            <a:r>
              <a:rPr lang="en-US" dirty="0" smtClean="0"/>
              <a:t>uses </a:t>
            </a:r>
            <a:r>
              <a:rPr lang="en-US" dirty="0" smtClean="0">
                <a:solidFill>
                  <a:srgbClr val="0070C0"/>
                </a:solidFill>
              </a:rPr>
              <a:t>alphabet</a:t>
            </a:r>
            <a:r>
              <a:rPr lang="en-US" dirty="0" smtClean="0"/>
              <a:t> to validate each symbol (can be bypassed)</a:t>
            </a:r>
          </a:p>
        </p:txBody>
      </p:sp>
      <p:sp>
        <p:nvSpPr>
          <p:cNvPr id="8" name="Rectangle 7"/>
          <p:cNvSpPr/>
          <p:nvPr/>
        </p:nvSpPr>
        <p:spPr>
          <a:xfrm>
            <a:off x="5328355" y="3991708"/>
            <a:ext cx="2163704" cy="7033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Consolas" pitchFamily="49" charset="0"/>
                <a:cs typeface="Consolas" pitchFamily="49" charset="0"/>
              </a:rPr>
              <a:t>Alphabet</a:t>
            </a:r>
            <a:endParaRPr lang="en-US" dirty="0">
              <a:latin typeface="Consolas" pitchFamily="49" charset="0"/>
              <a:cs typeface="Consolas" pitchFamily="49" charset="0"/>
            </a:endParaRPr>
          </a:p>
        </p:txBody>
      </p:sp>
      <p:cxnSp>
        <p:nvCxnSpPr>
          <p:cNvPr id="11" name="Straight Arrow Connector 10"/>
          <p:cNvCxnSpPr>
            <a:stCxn id="7" idx="3"/>
            <a:endCxn id="8" idx="1"/>
          </p:cNvCxnSpPr>
          <p:nvPr/>
        </p:nvCxnSpPr>
        <p:spPr>
          <a:xfrm>
            <a:off x="4073407" y="4343400"/>
            <a:ext cx="12549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Down Arrow 14"/>
          <p:cNvSpPr/>
          <p:nvPr/>
        </p:nvSpPr>
        <p:spPr>
          <a:xfrm>
            <a:off x="2428993" y="3376246"/>
            <a:ext cx="1125126" cy="2198077"/>
          </a:xfrm>
          <a:prstGeom prst="down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Flowchart: Magnetic Disk 5"/>
          <p:cNvSpPr/>
          <p:nvPr/>
        </p:nvSpPr>
        <p:spPr>
          <a:xfrm>
            <a:off x="914400" y="2743200"/>
            <a:ext cx="1298222" cy="1143000"/>
          </a:xfrm>
          <a:prstGeom prst="flowChartMagneticDisk">
            <a:avLst/>
          </a:prstGeom>
          <a:solidFill>
            <a:schemeClr val="tx1">
              <a:lumMod val="65000"/>
              <a:lumOff val="3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b="1" dirty="0" err="1" smtClean="0">
                <a:latin typeface="Consolas" pitchFamily="49" charset="0"/>
                <a:cs typeface="Consolas" pitchFamily="49" charset="0"/>
              </a:rPr>
              <a:t>data.fa</a:t>
            </a:r>
            <a:endParaRPr lang="en-US" b="1" dirty="0">
              <a:latin typeface="Consolas" pitchFamily="49" charset="0"/>
              <a:cs typeface="Consolas" pitchFamily="49" charset="0"/>
            </a:endParaRPr>
          </a:p>
        </p:txBody>
      </p:sp>
      <p:sp>
        <p:nvSpPr>
          <p:cNvPr id="31" name="Rectangle 30"/>
          <p:cNvSpPr/>
          <p:nvPr/>
        </p:nvSpPr>
        <p:spPr>
          <a:xfrm>
            <a:off x="2422501" y="2848708"/>
            <a:ext cx="5502300" cy="5275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200" dirty="0">
                <a:latin typeface="Arial" pitchFamily="34" charset="0"/>
                <a:cs typeface="Arial" pitchFamily="34" charset="0"/>
              </a:rPr>
              <a:t>&gt;gi|186972391|gb|ACC99454.1| </a:t>
            </a:r>
            <a:r>
              <a:rPr lang="en-US" sz="1200" dirty="0" err="1">
                <a:latin typeface="Arial" pitchFamily="34" charset="0"/>
                <a:cs typeface="Arial" pitchFamily="34" charset="0"/>
              </a:rPr>
              <a:t>maturase</a:t>
            </a:r>
            <a:r>
              <a:rPr lang="en-US" sz="1200" dirty="0">
                <a:latin typeface="Arial" pitchFamily="34" charset="0"/>
                <a:cs typeface="Arial" pitchFamily="34" charset="0"/>
              </a:rPr>
              <a:t> K [</a:t>
            </a:r>
            <a:r>
              <a:rPr lang="en-US" sz="1200" dirty="0" err="1">
                <a:latin typeface="Arial" pitchFamily="34" charset="0"/>
                <a:cs typeface="Arial" pitchFamily="34" charset="0"/>
              </a:rPr>
              <a:t>Scaphosepalum</a:t>
            </a:r>
            <a:r>
              <a:rPr lang="en-US" sz="1200" dirty="0">
                <a:latin typeface="Arial" pitchFamily="34" charset="0"/>
                <a:cs typeface="Arial" pitchFamily="34" charset="0"/>
              </a:rPr>
              <a:t> </a:t>
            </a:r>
            <a:r>
              <a:rPr lang="en-US" sz="1200" dirty="0" err="1">
                <a:latin typeface="Arial" pitchFamily="34" charset="0"/>
                <a:cs typeface="Arial" pitchFamily="34" charset="0"/>
              </a:rPr>
              <a:t>rapax</a:t>
            </a:r>
            <a:r>
              <a:rPr lang="en-US" sz="1200" dirty="0" smtClean="0">
                <a:latin typeface="Arial" pitchFamily="34" charset="0"/>
                <a:cs typeface="Arial" pitchFamily="34" charset="0"/>
              </a:rPr>
              <a:t>]</a:t>
            </a:r>
          </a:p>
          <a:p>
            <a:r>
              <a:rPr lang="en-US" sz="1200" dirty="0" smtClean="0">
                <a:latin typeface="Arial" pitchFamily="34" charset="0"/>
                <a:cs typeface="Arial" pitchFamily="34" charset="0"/>
              </a:rPr>
              <a:t>IFYEPVEILGYDNKSSLVLVKRLITRMYQQKSLISSLNDSNQN….</a:t>
            </a:r>
            <a:endParaRPr lang="en-US" sz="1200" dirty="0">
              <a:latin typeface="Arial" pitchFamily="34" charset="0"/>
              <a:cs typeface="Arial" pitchFamily="34" charset="0"/>
            </a:endParaRPr>
          </a:p>
        </p:txBody>
      </p:sp>
      <p:sp>
        <p:nvSpPr>
          <p:cNvPr id="7" name="Rectangle 6"/>
          <p:cNvSpPr/>
          <p:nvPr/>
        </p:nvSpPr>
        <p:spPr>
          <a:xfrm>
            <a:off x="1909704" y="3991708"/>
            <a:ext cx="2163704" cy="7033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Consolas" pitchFamily="49" charset="0"/>
                <a:cs typeface="Consolas" pitchFamily="49" charset="0"/>
              </a:rPr>
              <a:t>FastAParser</a:t>
            </a:r>
            <a:endParaRPr lang="en-US" dirty="0">
              <a:latin typeface="Consolas" pitchFamily="49" charset="0"/>
              <a:cs typeface="Consolas" pitchFamily="49" charset="0"/>
            </a:endParaRPr>
          </a:p>
        </p:txBody>
      </p:sp>
      <p:sp>
        <p:nvSpPr>
          <p:cNvPr id="49" name="TextBox 48"/>
          <p:cNvSpPr txBox="1"/>
          <p:nvPr/>
        </p:nvSpPr>
        <p:spPr>
          <a:xfrm>
            <a:off x="1347141" y="5236094"/>
            <a:ext cx="1730963" cy="426152"/>
          </a:xfrm>
          <a:prstGeom prst="rect">
            <a:avLst/>
          </a:prstGeom>
          <a:noFill/>
        </p:spPr>
        <p:txBody>
          <a:bodyPr wrap="square" rtlCol="0">
            <a:spAutoFit/>
          </a:bodyPr>
          <a:lstStyle/>
          <a:p>
            <a:r>
              <a:rPr lang="en-US" b="1" dirty="0" err="1" smtClean="0">
                <a:latin typeface="Consolas" pitchFamily="49" charset="0"/>
                <a:cs typeface="Consolas" pitchFamily="49" charset="0"/>
              </a:rPr>
              <a:t>ISequence</a:t>
            </a:r>
            <a:endParaRPr lang="en-US" b="1" dirty="0">
              <a:latin typeface="Consolas" pitchFamily="49" charset="0"/>
              <a:cs typeface="Consolas" pitchFamily="49" charset="0"/>
            </a:endParaRPr>
          </a:p>
        </p:txBody>
      </p:sp>
      <p:grpSp>
        <p:nvGrpSpPr>
          <p:cNvPr id="4" name="Group 3"/>
          <p:cNvGrpSpPr/>
          <p:nvPr/>
        </p:nvGrpSpPr>
        <p:grpSpPr>
          <a:xfrm>
            <a:off x="1073386" y="5662246"/>
            <a:ext cx="5175015" cy="509954"/>
            <a:chOff x="1606784" y="5662246"/>
            <a:chExt cx="5175015" cy="509954"/>
          </a:xfrm>
        </p:grpSpPr>
        <p:sp>
          <p:nvSpPr>
            <p:cNvPr id="17" name="Rectangle 16"/>
            <p:cNvSpPr/>
            <p:nvPr/>
          </p:nvSpPr>
          <p:spPr>
            <a:xfrm>
              <a:off x="1606784" y="5662246"/>
              <a:ext cx="5175015"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630225" y="5713809"/>
              <a:ext cx="582397" cy="3824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73</a:t>
              </a:r>
              <a:endParaRPr lang="en-US" dirty="0">
                <a:latin typeface="Arial" pitchFamily="34" charset="0"/>
                <a:cs typeface="Arial" pitchFamily="34" charset="0"/>
              </a:endParaRPr>
            </a:p>
          </p:txBody>
        </p:sp>
        <p:sp>
          <p:nvSpPr>
            <p:cNvPr id="30" name="Rectangle 29"/>
            <p:cNvSpPr/>
            <p:nvPr/>
          </p:nvSpPr>
          <p:spPr>
            <a:xfrm>
              <a:off x="2302855" y="5713809"/>
              <a:ext cx="582397" cy="3824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70</a:t>
              </a:r>
              <a:endParaRPr lang="en-US" dirty="0">
                <a:latin typeface="Arial" pitchFamily="34" charset="0"/>
                <a:cs typeface="Arial" pitchFamily="34" charset="0"/>
              </a:endParaRPr>
            </a:p>
          </p:txBody>
        </p:sp>
        <p:sp>
          <p:nvSpPr>
            <p:cNvPr id="32" name="Rectangle 31"/>
            <p:cNvSpPr/>
            <p:nvPr/>
          </p:nvSpPr>
          <p:spPr>
            <a:xfrm>
              <a:off x="2975485" y="5710054"/>
              <a:ext cx="582397" cy="3899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89</a:t>
              </a:r>
              <a:endParaRPr lang="en-US" dirty="0">
                <a:latin typeface="Arial" pitchFamily="34" charset="0"/>
                <a:cs typeface="Arial" pitchFamily="34" charset="0"/>
              </a:endParaRPr>
            </a:p>
          </p:txBody>
        </p:sp>
        <p:sp>
          <p:nvSpPr>
            <p:cNvPr id="33" name="Rectangle 32"/>
            <p:cNvSpPr/>
            <p:nvPr/>
          </p:nvSpPr>
          <p:spPr>
            <a:xfrm>
              <a:off x="3648115" y="5710054"/>
              <a:ext cx="582397" cy="3899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69</a:t>
              </a:r>
              <a:endParaRPr lang="en-US" dirty="0">
                <a:latin typeface="Arial" pitchFamily="34" charset="0"/>
                <a:cs typeface="Arial" pitchFamily="34" charset="0"/>
              </a:endParaRPr>
            </a:p>
          </p:txBody>
        </p:sp>
        <p:sp>
          <p:nvSpPr>
            <p:cNvPr id="34" name="Rectangle 33"/>
            <p:cNvSpPr/>
            <p:nvPr/>
          </p:nvSpPr>
          <p:spPr>
            <a:xfrm>
              <a:off x="4320745" y="5710054"/>
              <a:ext cx="582397" cy="3899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5" name="Rectangle 34"/>
            <p:cNvSpPr/>
            <p:nvPr/>
          </p:nvSpPr>
          <p:spPr>
            <a:xfrm>
              <a:off x="4993375" y="5710054"/>
              <a:ext cx="582397" cy="3899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6" name="Rectangle 35"/>
            <p:cNvSpPr/>
            <p:nvPr/>
          </p:nvSpPr>
          <p:spPr>
            <a:xfrm>
              <a:off x="5666004" y="5710054"/>
              <a:ext cx="582397" cy="3899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a parser</a:t>
            </a:r>
            <a:endParaRPr lang="en-US" dirty="0"/>
          </a:p>
        </p:txBody>
      </p:sp>
      <p:sp>
        <p:nvSpPr>
          <p:cNvPr id="3" name="Content Placeholder 2"/>
          <p:cNvSpPr>
            <a:spLocks noGrp="1"/>
          </p:cNvSpPr>
          <p:nvPr>
            <p:ph idx="1"/>
          </p:nvPr>
        </p:nvSpPr>
        <p:spPr>
          <a:xfrm>
            <a:off x="457200" y="1600200"/>
            <a:ext cx="8229600" cy="1447800"/>
          </a:xfrm>
        </p:spPr>
        <p:txBody>
          <a:bodyPr/>
          <a:lstStyle/>
          <a:p>
            <a:r>
              <a:rPr lang="en-US" dirty="0" err="1" smtClean="0">
                <a:latin typeface="Consolas" pitchFamily="49" charset="0"/>
                <a:cs typeface="Consolas" pitchFamily="49" charset="0"/>
              </a:rPr>
              <a:t>IParser</a:t>
            </a:r>
            <a:r>
              <a:rPr lang="en-US" dirty="0" smtClean="0"/>
              <a:t> provides common support to identify a parser</a:t>
            </a:r>
          </a:p>
          <a:p>
            <a:pPr lvl="1"/>
            <a:r>
              <a:rPr lang="en-US" b="1" dirty="0" smtClean="0">
                <a:latin typeface="Consolas" pitchFamily="49" charset="0"/>
                <a:cs typeface="Consolas" pitchFamily="49" charset="0"/>
              </a:rPr>
              <a:t>Name</a:t>
            </a:r>
            <a:r>
              <a:rPr lang="en-US" dirty="0" smtClean="0"/>
              <a:t> should return unique, short name identifying parser</a:t>
            </a:r>
            <a:r>
              <a:rPr lang="en-US" baseline="30000" dirty="0" smtClean="0"/>
              <a:t>[1]</a:t>
            </a:r>
            <a:r>
              <a:rPr lang="en-US" dirty="0" smtClean="0"/>
              <a:t> </a:t>
            </a:r>
          </a:p>
          <a:p>
            <a:pPr lvl="1"/>
            <a:r>
              <a:rPr lang="en-US" b="1" dirty="0" smtClean="0">
                <a:latin typeface="Consolas" pitchFamily="49" charset="0"/>
                <a:cs typeface="Consolas" pitchFamily="49" charset="0"/>
              </a:rPr>
              <a:t>Description </a:t>
            </a:r>
            <a:r>
              <a:rPr lang="en-US" dirty="0" smtClean="0"/>
              <a:t>can return more descriptive identifier </a:t>
            </a:r>
            <a:endParaRPr lang="en-US" dirty="0"/>
          </a:p>
          <a:p>
            <a:pPr lvl="1"/>
            <a:endParaRPr lang="en-US" b="1" dirty="0">
              <a:latin typeface="Consolas" pitchFamily="49" charset="0"/>
              <a:cs typeface="Consolas" pitchFamily="49" charset="0"/>
            </a:endParaRPr>
          </a:p>
        </p:txBody>
      </p:sp>
      <p:sp>
        <p:nvSpPr>
          <p:cNvPr id="4" name="TextBox 3"/>
          <p:cNvSpPr txBox="1"/>
          <p:nvPr/>
        </p:nvSpPr>
        <p:spPr>
          <a:xfrm>
            <a:off x="533400" y="2819400"/>
            <a:ext cx="77724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partial class </a:t>
            </a:r>
            <a:r>
              <a:rPr lang="en-US" dirty="0" err="1" smtClean="0">
                <a:latin typeface="Consolas" pitchFamily="49" charset="0"/>
                <a:cs typeface="Consolas" pitchFamily="49" charset="0"/>
              </a:rPr>
              <a:t>FastAParser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ISequenceParser</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string Name</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get { return "</a:t>
            </a:r>
            <a:r>
              <a:rPr lang="en-US" dirty="0" err="1" smtClean="0">
                <a:latin typeface="Consolas" pitchFamily="49" charset="0"/>
                <a:cs typeface="Consolas" pitchFamily="49" charset="0"/>
              </a:rPr>
              <a:t>FastA</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string Description</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get { return "A </a:t>
            </a:r>
            <a:r>
              <a:rPr lang="en-US" dirty="0" err="1" smtClean="0">
                <a:latin typeface="Consolas" pitchFamily="49" charset="0"/>
                <a:cs typeface="Consolas" pitchFamily="49" charset="0"/>
              </a:rPr>
              <a:t>Fasta</a:t>
            </a:r>
            <a:r>
              <a:rPr lang="en-US" dirty="0" smtClean="0">
                <a:latin typeface="Consolas" pitchFamily="49" charset="0"/>
                <a:cs typeface="Consolas" pitchFamily="49" charset="0"/>
              </a:rPr>
              <a:t> Parser reads from a source of   </a:t>
            </a:r>
          </a:p>
          <a:p>
            <a:r>
              <a:rPr lang="en-US" dirty="0">
                <a:latin typeface="Consolas" pitchFamily="49" charset="0"/>
                <a:cs typeface="Consolas" pitchFamily="49" charset="0"/>
              </a:rPr>
              <a:t> </a:t>
            </a:r>
            <a:r>
              <a:rPr lang="en-US" dirty="0" smtClean="0">
                <a:latin typeface="Consolas" pitchFamily="49" charset="0"/>
                <a:cs typeface="Consolas" pitchFamily="49" charset="0"/>
              </a:rPr>
              <a:t>   text that is formatted according to the FASTA ...";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052301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External Data</a:t>
            </a:r>
            <a:endParaRPr lang="en-US" dirty="0"/>
          </a:p>
        </p:txBody>
      </p:sp>
      <p:sp>
        <p:nvSpPr>
          <p:cNvPr id="3" name="Content Placeholder 2"/>
          <p:cNvSpPr>
            <a:spLocks noGrp="1"/>
          </p:cNvSpPr>
          <p:nvPr>
            <p:ph idx="1"/>
          </p:nvPr>
        </p:nvSpPr>
        <p:spPr>
          <a:xfrm>
            <a:off x="457200" y="1600200"/>
            <a:ext cx="8229600" cy="1524000"/>
          </a:xfrm>
        </p:spPr>
        <p:txBody>
          <a:bodyPr>
            <a:normAutofit/>
          </a:bodyPr>
          <a:lstStyle/>
          <a:p>
            <a:r>
              <a:rPr lang="en-US" dirty="0" smtClean="0"/>
              <a:t>Biology data most often comes in the form of files</a:t>
            </a:r>
          </a:p>
          <a:p>
            <a:pPr lvl="1"/>
            <a:r>
              <a:rPr lang="en-US" dirty="0" smtClean="0"/>
              <a:t>convenient, portable, not tied to a platform</a:t>
            </a:r>
          </a:p>
          <a:p>
            <a:r>
              <a:rPr lang="en-US" b="1" dirty="0" err="1" smtClean="0">
                <a:latin typeface="Consolas" pitchFamily="49" charset="0"/>
                <a:cs typeface="Consolas" pitchFamily="49" charset="0"/>
              </a:rPr>
              <a:t>ISequenceParser</a:t>
            </a:r>
            <a:r>
              <a:rPr lang="en-US" dirty="0" smtClean="0"/>
              <a:t> supports parsing from a filename</a:t>
            </a:r>
            <a:endParaRPr lang="en-US" baseline="30000" dirty="0" smtClean="0"/>
          </a:p>
          <a:p>
            <a:pPr lvl="1"/>
            <a:r>
              <a:rPr lang="en-US" dirty="0" smtClean="0"/>
              <a:t>includes </a:t>
            </a:r>
            <a:r>
              <a:rPr lang="en-US" b="1" dirty="0" err="1" smtClean="0">
                <a:latin typeface="Consolas" pitchFamily="49" charset="0"/>
                <a:cs typeface="Consolas" pitchFamily="49" charset="0"/>
              </a:rPr>
              <a:t>SupportedFileTypes</a:t>
            </a:r>
            <a:r>
              <a:rPr lang="en-US" dirty="0" smtClean="0"/>
              <a:t> property to identify extensions</a:t>
            </a:r>
            <a:endParaRPr lang="en-US" dirty="0"/>
          </a:p>
        </p:txBody>
      </p:sp>
      <p:sp>
        <p:nvSpPr>
          <p:cNvPr id="4" name="TextBox 3"/>
          <p:cNvSpPr txBox="1"/>
          <p:nvPr/>
        </p:nvSpPr>
        <p:spPr>
          <a:xfrm>
            <a:off x="533400" y="3276600"/>
            <a:ext cx="77724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Consolas" pitchFamily="49" charset="0"/>
                <a:cs typeface="Consolas" pitchFamily="49" charset="0"/>
              </a:rPr>
              <a:t>partial class </a:t>
            </a:r>
            <a:r>
              <a:rPr lang="en-US" dirty="0" err="1" smtClean="0">
                <a:latin typeface="Consolas" pitchFamily="49" charset="0"/>
                <a:cs typeface="Consolas" pitchFamily="49" charset="0"/>
              </a:rPr>
              <a:t>FastAParser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ISequenceParser</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public string </a:t>
            </a:r>
            <a:r>
              <a:rPr lang="en-US" dirty="0" err="1" smtClean="0">
                <a:latin typeface="Consolas" pitchFamily="49" charset="0"/>
                <a:cs typeface="Consolas" pitchFamily="49" charset="0"/>
              </a:rPr>
              <a:t>SupportedFileTypes</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get { return "</a:t>
            </a:r>
            <a:r>
              <a:rPr lang="en-US" dirty="0">
                <a:latin typeface="Consolas" pitchFamily="49" charset="0"/>
                <a:cs typeface="Consolas" pitchFamily="49" charset="0"/>
              </a:rPr>
              <a:t>.</a:t>
            </a:r>
            <a:r>
              <a:rPr lang="en-US" dirty="0" err="1">
                <a:latin typeface="Consolas" pitchFamily="49" charset="0"/>
                <a:cs typeface="Consolas" pitchFamily="49" charset="0"/>
              </a:rPr>
              <a:t>fa</a:t>
            </a:r>
            <a:r>
              <a:rPr lang="en-US" dirty="0">
                <a:latin typeface="Consolas" pitchFamily="49" charset="0"/>
                <a:cs typeface="Consolas" pitchFamily="49" charset="0"/>
              </a:rPr>
              <a:t>,.</a:t>
            </a:r>
            <a:r>
              <a:rPr lang="en-US" dirty="0" err="1">
                <a:latin typeface="Consolas" pitchFamily="49" charset="0"/>
                <a:cs typeface="Consolas" pitchFamily="49" charset="0"/>
              </a:rPr>
              <a:t>mpfa</a:t>
            </a:r>
            <a:r>
              <a:rPr lang="en-US" dirty="0">
                <a:latin typeface="Consolas" pitchFamily="49" charset="0"/>
                <a:cs typeface="Consolas" pitchFamily="49" charset="0"/>
              </a:rPr>
              <a:t>,.</a:t>
            </a:r>
            <a:r>
              <a:rPr lang="en-US" dirty="0" err="1">
                <a:latin typeface="Consolas" pitchFamily="49" charset="0"/>
                <a:cs typeface="Consolas" pitchFamily="49" charset="0"/>
              </a:rPr>
              <a:t>fna</a:t>
            </a:r>
            <a:r>
              <a:rPr lang="en-US" dirty="0">
                <a:latin typeface="Consolas" pitchFamily="49" charset="0"/>
                <a:cs typeface="Consolas" pitchFamily="49" charset="0"/>
              </a:rPr>
              <a:t>,.</a:t>
            </a:r>
            <a:r>
              <a:rPr lang="en-US" dirty="0" err="1">
                <a:latin typeface="Consolas" pitchFamily="49" charset="0"/>
                <a:cs typeface="Consolas" pitchFamily="49" charset="0"/>
              </a:rPr>
              <a:t>faa</a:t>
            </a:r>
            <a:r>
              <a:rPr lang="en-US" dirty="0">
                <a:latin typeface="Consolas" pitchFamily="49" charset="0"/>
                <a:cs typeface="Consolas" pitchFamily="49" charset="0"/>
              </a:rPr>
              <a:t>,.</a:t>
            </a:r>
            <a:r>
              <a:rPr lang="en-US" dirty="0" err="1">
                <a:latin typeface="Consolas" pitchFamily="49" charset="0"/>
                <a:cs typeface="Consolas" pitchFamily="49" charset="0"/>
              </a:rPr>
              <a:t>fsa</a:t>
            </a:r>
            <a:r>
              <a:rPr lang="en-US" dirty="0">
                <a:latin typeface="Consolas" pitchFamily="49" charset="0"/>
                <a:cs typeface="Consolas" pitchFamily="49" charset="0"/>
              </a:rPr>
              <a:t>,.</a:t>
            </a:r>
            <a:r>
              <a:rPr lang="en-US" dirty="0" err="1">
                <a:latin typeface="Consolas" pitchFamily="49" charset="0"/>
                <a:cs typeface="Consolas" pitchFamily="49" charset="0"/>
              </a:rPr>
              <a:t>fas</a:t>
            </a:r>
            <a:r>
              <a:rPr lang="en-US" dirty="0">
                <a:latin typeface="Consolas" pitchFamily="49" charset="0"/>
                <a:cs typeface="Consolas" pitchFamily="49" charset="0"/>
              </a:rPr>
              <a:t>,.</a:t>
            </a:r>
            <a:r>
              <a:rPr lang="en-US" dirty="0" err="1" smtClean="0">
                <a:latin typeface="Consolas" pitchFamily="49" charset="0"/>
                <a:cs typeface="Consolas" pitchFamily="49" charset="0"/>
              </a:rPr>
              <a:t>fasta</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endParaRPr lang="en-US" dirty="0">
              <a:latin typeface="Consolas" pitchFamily="49" charset="0"/>
              <a:cs typeface="Consolas" pitchFamily="49" charset="0"/>
            </a:endParaRP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a:latin typeface="Consolas" pitchFamily="49" charset="0"/>
                <a:cs typeface="Consolas" pitchFamily="49" charset="0"/>
              </a:rPr>
              <a:t>&gt; Parse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75387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in the .NET Framework</a:t>
            </a:r>
            <a:endParaRPr lang="en-US" dirty="0"/>
          </a:p>
        </p:txBody>
      </p:sp>
      <p:sp>
        <p:nvSpPr>
          <p:cNvPr id="3" name="Content Placeholder 2"/>
          <p:cNvSpPr>
            <a:spLocks noGrp="1"/>
          </p:cNvSpPr>
          <p:nvPr>
            <p:ph idx="1"/>
          </p:nvPr>
        </p:nvSpPr>
        <p:spPr>
          <a:xfrm>
            <a:off x="457200" y="1600200"/>
            <a:ext cx="8229600" cy="2667000"/>
          </a:xfrm>
        </p:spPr>
        <p:txBody>
          <a:bodyPr/>
          <a:lstStyle/>
          <a:p>
            <a:r>
              <a:rPr lang="en-US" dirty="0" smtClean="0">
                <a:latin typeface="Consolas" pitchFamily="49" charset="0"/>
                <a:cs typeface="Consolas" pitchFamily="49" charset="0"/>
              </a:rPr>
              <a:t>Stream</a:t>
            </a:r>
            <a:r>
              <a:rPr lang="en-US" dirty="0" smtClean="0"/>
              <a:t> class represents abstract I/O capability in .NET</a:t>
            </a:r>
          </a:p>
          <a:p>
            <a:pPr lvl="1"/>
            <a:r>
              <a:rPr lang="en-US" dirty="0" smtClean="0"/>
              <a:t>concrete classes support file, network and memory storage, etc.</a:t>
            </a:r>
          </a:p>
          <a:p>
            <a:pPr lvl="1"/>
            <a:r>
              <a:rPr lang="en-US" dirty="0" smtClean="0"/>
              <a:t>supports byte-array based semi-random access</a:t>
            </a:r>
            <a:r>
              <a:rPr lang="en-US" baseline="30000" dirty="0" smtClean="0"/>
              <a:t>[1]</a:t>
            </a:r>
          </a:p>
          <a:p>
            <a:r>
              <a:rPr lang="en-US" dirty="0" smtClean="0">
                <a:latin typeface="Consolas" pitchFamily="49" charset="0"/>
                <a:cs typeface="Consolas" pitchFamily="49" charset="0"/>
              </a:rPr>
              <a:t>Reader</a:t>
            </a:r>
            <a:r>
              <a:rPr lang="en-US" dirty="0" smtClean="0"/>
              <a:t> and </a:t>
            </a:r>
            <a:r>
              <a:rPr lang="en-US" dirty="0" smtClean="0">
                <a:latin typeface="Consolas" pitchFamily="49" charset="0"/>
                <a:cs typeface="Consolas" pitchFamily="49" charset="0"/>
              </a:rPr>
              <a:t>Writer</a:t>
            </a:r>
            <a:r>
              <a:rPr lang="en-US" dirty="0" smtClean="0"/>
              <a:t> classes provide higher-level data access</a:t>
            </a:r>
          </a:p>
          <a:p>
            <a:pPr lvl="1"/>
            <a:r>
              <a:rPr lang="en-US" dirty="0" smtClean="0"/>
              <a:t>take a base stream and perform binary or character translation</a:t>
            </a:r>
          </a:p>
          <a:p>
            <a:pPr lvl="1"/>
            <a:r>
              <a:rPr lang="en-US" b="1" dirty="0" smtClean="0">
                <a:latin typeface="Consolas" pitchFamily="49" charset="0"/>
                <a:cs typeface="Consolas" pitchFamily="49" charset="0"/>
              </a:rPr>
              <a:t>Text[</a:t>
            </a:r>
            <a:r>
              <a:rPr lang="en-US" b="1" dirty="0" err="1" smtClean="0">
                <a:latin typeface="Consolas" pitchFamily="49" charset="0"/>
                <a:cs typeface="Consolas" pitchFamily="49" charset="0"/>
              </a:rPr>
              <a:t>Reader|Writer</a:t>
            </a:r>
            <a:r>
              <a:rPr lang="en-US" b="1" dirty="0" smtClean="0">
                <a:latin typeface="Consolas" pitchFamily="49" charset="0"/>
                <a:cs typeface="Consolas" pitchFamily="49" charset="0"/>
              </a:rPr>
              <a:t>]</a:t>
            </a:r>
            <a:r>
              <a:rPr lang="en-US" dirty="0" smtClean="0"/>
              <a:t> performs character translation</a:t>
            </a:r>
          </a:p>
          <a:p>
            <a:pPr lvl="1"/>
            <a:r>
              <a:rPr lang="en-US" b="1" dirty="0" smtClean="0">
                <a:latin typeface="Consolas" pitchFamily="49" charset="0"/>
                <a:cs typeface="Consolas" pitchFamily="49" charset="0"/>
              </a:rPr>
              <a:t>Binary[</a:t>
            </a:r>
            <a:r>
              <a:rPr lang="en-US" b="1" dirty="0" err="1" smtClean="0">
                <a:latin typeface="Consolas" pitchFamily="49" charset="0"/>
                <a:cs typeface="Consolas" pitchFamily="49" charset="0"/>
              </a:rPr>
              <a:t>Reader|Writer</a:t>
            </a:r>
            <a:r>
              <a:rPr lang="en-US" b="1" dirty="0" smtClean="0">
                <a:latin typeface="Consolas" pitchFamily="49" charset="0"/>
                <a:cs typeface="Consolas" pitchFamily="49" charset="0"/>
              </a:rPr>
              <a:t>]</a:t>
            </a:r>
            <a:r>
              <a:rPr lang="en-US" dirty="0" smtClean="0"/>
              <a:t> performs data type translation</a:t>
            </a:r>
          </a:p>
          <a:p>
            <a:endParaRPr lang="en-US" dirty="0"/>
          </a:p>
        </p:txBody>
      </p:sp>
      <p:grpSp>
        <p:nvGrpSpPr>
          <p:cNvPr id="15" name="Group 14"/>
          <p:cNvGrpSpPr/>
          <p:nvPr/>
        </p:nvGrpSpPr>
        <p:grpSpPr>
          <a:xfrm>
            <a:off x="228600" y="4343400"/>
            <a:ext cx="8458200" cy="2350532"/>
            <a:chOff x="228600" y="4343400"/>
            <a:chExt cx="8458200" cy="2350532"/>
          </a:xfrm>
        </p:grpSpPr>
        <p:cxnSp>
          <p:nvCxnSpPr>
            <p:cNvPr id="16" name="Straight Connector 15"/>
            <p:cNvCxnSpPr/>
            <p:nvPr/>
          </p:nvCxnSpPr>
          <p:spPr>
            <a:xfrm>
              <a:off x="1905000" y="5257800"/>
              <a:ext cx="0" cy="845820"/>
            </a:xfrm>
            <a:prstGeom prst="line">
              <a:avLst/>
            </a:prstGeom>
          </p:spPr>
          <p:style>
            <a:lnRef idx="3">
              <a:schemeClr val="dk1"/>
            </a:lnRef>
            <a:fillRef idx="0">
              <a:schemeClr val="dk1"/>
            </a:fillRef>
            <a:effectRef idx="2">
              <a:schemeClr val="dk1"/>
            </a:effectRef>
            <a:fontRef idx="minor">
              <a:schemeClr val="tx1"/>
            </a:fontRef>
          </p:style>
        </p:cxnSp>
        <p:sp>
          <p:nvSpPr>
            <p:cNvPr id="9" name="Right Arrow 8"/>
            <p:cNvSpPr/>
            <p:nvPr/>
          </p:nvSpPr>
          <p:spPr>
            <a:xfrm>
              <a:off x="1219200" y="4770120"/>
              <a:ext cx="6172200" cy="457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Oval 3"/>
            <p:cNvSpPr/>
            <p:nvPr/>
          </p:nvSpPr>
          <p:spPr>
            <a:xfrm>
              <a:off x="228600" y="4358640"/>
              <a:ext cx="1295400" cy="1295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Writer</a:t>
              </a:r>
              <a:endParaRPr lang="en-US" dirty="0"/>
            </a:p>
          </p:txBody>
        </p:sp>
        <p:sp>
          <p:nvSpPr>
            <p:cNvPr id="5" name="Rounded Rectangle 4"/>
            <p:cNvSpPr/>
            <p:nvPr/>
          </p:nvSpPr>
          <p:spPr>
            <a:xfrm>
              <a:off x="1676400" y="4648200"/>
              <a:ext cx="1371600" cy="6248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Stream</a:t>
              </a:r>
              <a:endParaRPr lang="en-US" dirty="0"/>
            </a:p>
          </p:txBody>
        </p:sp>
        <p:sp>
          <p:nvSpPr>
            <p:cNvPr id="6" name="Rectangle 5"/>
            <p:cNvSpPr/>
            <p:nvPr/>
          </p:nvSpPr>
          <p:spPr>
            <a:xfrm>
              <a:off x="3200400" y="4724400"/>
              <a:ext cx="2362200" cy="16002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File handle</a:t>
              </a:r>
            </a:p>
            <a:p>
              <a:pPr algn="ctr"/>
              <a:r>
                <a:rPr lang="en-US" dirty="0" smtClean="0"/>
                <a:t>…</a:t>
              </a:r>
            </a:p>
            <a:p>
              <a:pPr algn="ctr"/>
              <a:r>
                <a:rPr lang="en-US" dirty="0" smtClean="0"/>
                <a:t>Network message</a:t>
              </a:r>
            </a:p>
            <a:p>
              <a:pPr algn="ctr"/>
              <a:r>
                <a:rPr lang="en-US" dirty="0" smtClean="0"/>
                <a:t>…</a:t>
              </a:r>
            </a:p>
            <a:p>
              <a:pPr algn="ctr"/>
              <a:r>
                <a:rPr lang="en-US" dirty="0" smtClean="0"/>
                <a:t>Memory buffer</a:t>
              </a:r>
              <a:endParaRPr lang="en-US" dirty="0"/>
            </a:p>
          </p:txBody>
        </p:sp>
        <p:sp>
          <p:nvSpPr>
            <p:cNvPr id="8" name="Oval 7"/>
            <p:cNvSpPr/>
            <p:nvPr/>
          </p:nvSpPr>
          <p:spPr>
            <a:xfrm>
              <a:off x="7391400" y="4343400"/>
              <a:ext cx="1295400" cy="1295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Reader</a:t>
              </a:r>
              <a:endParaRPr lang="en-US" dirty="0"/>
            </a:p>
          </p:txBody>
        </p:sp>
        <p:sp>
          <p:nvSpPr>
            <p:cNvPr id="11" name="TextBox 10"/>
            <p:cNvSpPr txBox="1"/>
            <p:nvPr/>
          </p:nvSpPr>
          <p:spPr>
            <a:xfrm>
              <a:off x="3124200" y="6324600"/>
              <a:ext cx="2743200" cy="369332"/>
            </a:xfrm>
            <a:prstGeom prst="rect">
              <a:avLst/>
            </a:prstGeom>
            <a:noFill/>
          </p:spPr>
          <p:txBody>
            <a:bodyPr wrap="square" rtlCol="0">
              <a:spAutoFit/>
            </a:bodyPr>
            <a:lstStyle/>
            <a:p>
              <a:pPr algn="ctr"/>
              <a:r>
                <a:rPr lang="en-US" dirty="0" smtClean="0">
                  <a:latin typeface="Arial" pitchFamily="34" charset="0"/>
                  <a:cs typeface="Arial" pitchFamily="34" charset="0"/>
                </a:rPr>
                <a:t>unmanaged (OS) level</a:t>
              </a:r>
              <a:endParaRPr lang="en-US" dirty="0">
                <a:latin typeface="Arial" pitchFamily="34" charset="0"/>
                <a:cs typeface="Arial" pitchFamily="34" charset="0"/>
              </a:endParaRPr>
            </a:p>
          </p:txBody>
        </p:sp>
        <p:sp>
          <p:nvSpPr>
            <p:cNvPr id="12" name="Rectangle 11"/>
            <p:cNvSpPr/>
            <p:nvPr/>
          </p:nvSpPr>
          <p:spPr>
            <a:xfrm>
              <a:off x="1752600" y="534162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latin typeface="Consolas" pitchFamily="49" charset="0"/>
                  <a:cs typeface="Consolas" pitchFamily="49" charset="0"/>
                </a:rPr>
                <a:t>FileStream</a:t>
              </a:r>
              <a:endParaRPr lang="en-US" sz="1200" dirty="0">
                <a:latin typeface="Consolas" pitchFamily="49" charset="0"/>
                <a:cs typeface="Consolas" pitchFamily="49" charset="0"/>
              </a:endParaRPr>
            </a:p>
          </p:txBody>
        </p:sp>
        <p:sp>
          <p:nvSpPr>
            <p:cNvPr id="13" name="Rectangle 12"/>
            <p:cNvSpPr/>
            <p:nvPr/>
          </p:nvSpPr>
          <p:spPr>
            <a:xfrm>
              <a:off x="1752600" y="5715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latin typeface="Consolas" pitchFamily="49" charset="0"/>
                  <a:cs typeface="Consolas" pitchFamily="49" charset="0"/>
                </a:rPr>
                <a:t>MemoryStream</a:t>
              </a:r>
              <a:endParaRPr lang="en-US" sz="1200" dirty="0">
                <a:latin typeface="Consolas" pitchFamily="49" charset="0"/>
                <a:cs typeface="Consolas" pitchFamily="49" charset="0"/>
              </a:endParaRPr>
            </a:p>
          </p:txBody>
        </p:sp>
        <p:sp>
          <p:nvSpPr>
            <p:cNvPr id="14" name="Rectangle 13"/>
            <p:cNvSpPr/>
            <p:nvPr/>
          </p:nvSpPr>
          <p:spPr>
            <a:xfrm>
              <a:off x="1752600" y="6096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latin typeface="Consolas" pitchFamily="49" charset="0"/>
                  <a:cs typeface="Consolas" pitchFamily="49" charset="0"/>
                </a:rPr>
                <a:t>NetworkStream</a:t>
              </a:r>
              <a:endParaRPr lang="en-US" sz="1200" dirty="0">
                <a:latin typeface="Consolas" pitchFamily="49" charset="0"/>
                <a:cs typeface="Consolas" pitchFamily="49" charset="0"/>
              </a:endParaRPr>
            </a:p>
          </p:txBody>
        </p:sp>
        <p:cxnSp>
          <p:nvCxnSpPr>
            <p:cNvPr id="17" name="Straight Connector 16"/>
            <p:cNvCxnSpPr/>
            <p:nvPr/>
          </p:nvCxnSpPr>
          <p:spPr>
            <a:xfrm>
              <a:off x="5943600" y="5250180"/>
              <a:ext cx="0" cy="84582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p:cNvSpPr/>
            <p:nvPr/>
          </p:nvSpPr>
          <p:spPr>
            <a:xfrm>
              <a:off x="5791200" y="534162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latin typeface="Consolas" pitchFamily="49" charset="0"/>
                  <a:cs typeface="Consolas" pitchFamily="49" charset="0"/>
                </a:rPr>
                <a:t>FileStream</a:t>
              </a:r>
              <a:endParaRPr lang="en-US" sz="1200" dirty="0">
                <a:latin typeface="Consolas" pitchFamily="49" charset="0"/>
                <a:cs typeface="Consolas" pitchFamily="49" charset="0"/>
              </a:endParaRPr>
            </a:p>
          </p:txBody>
        </p:sp>
        <p:sp>
          <p:nvSpPr>
            <p:cNvPr id="19" name="Rectangle 18"/>
            <p:cNvSpPr/>
            <p:nvPr/>
          </p:nvSpPr>
          <p:spPr>
            <a:xfrm>
              <a:off x="5791200" y="5715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latin typeface="Consolas" pitchFamily="49" charset="0"/>
                  <a:cs typeface="Consolas" pitchFamily="49" charset="0"/>
                </a:rPr>
                <a:t>MemoryStream</a:t>
              </a:r>
              <a:endParaRPr lang="en-US" sz="1200" dirty="0">
                <a:latin typeface="Consolas" pitchFamily="49" charset="0"/>
                <a:cs typeface="Consolas" pitchFamily="49" charset="0"/>
              </a:endParaRPr>
            </a:p>
          </p:txBody>
        </p:sp>
        <p:sp>
          <p:nvSpPr>
            <p:cNvPr id="20" name="Rectangle 19"/>
            <p:cNvSpPr/>
            <p:nvPr/>
          </p:nvSpPr>
          <p:spPr>
            <a:xfrm>
              <a:off x="5791200" y="6096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latin typeface="Consolas" pitchFamily="49" charset="0"/>
                  <a:cs typeface="Consolas" pitchFamily="49" charset="0"/>
                </a:rPr>
                <a:t>NetworkStream</a:t>
              </a:r>
              <a:endParaRPr lang="en-US" sz="1200" dirty="0">
                <a:latin typeface="Consolas" pitchFamily="49" charset="0"/>
                <a:cs typeface="Consolas" pitchFamily="49" charset="0"/>
              </a:endParaRPr>
            </a:p>
          </p:txBody>
        </p:sp>
        <p:sp>
          <p:nvSpPr>
            <p:cNvPr id="7" name="Rounded Rectangle 6"/>
            <p:cNvSpPr/>
            <p:nvPr/>
          </p:nvSpPr>
          <p:spPr>
            <a:xfrm>
              <a:off x="5715000" y="4648200"/>
              <a:ext cx="1371600" cy="6248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Stream</a:t>
              </a:r>
              <a:endParaRPr lang="en-US" dirty="0"/>
            </a:p>
          </p:txBody>
        </p:sp>
      </p:grpSp>
    </p:spTree>
    <p:extLst>
      <p:ext uri="{BB962C8B-B14F-4D97-AF65-F5344CB8AC3E}">
        <p14:creationId xmlns:p14="http://schemas.microsoft.com/office/powerpoint/2010/main" val="3240014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4086</TotalTime>
  <Words>2277</Words>
  <Application>Microsoft Office PowerPoint</Application>
  <PresentationFormat>On-screen Show (4:3)</PresentationFormat>
  <Paragraphs>380</Paragraphs>
  <Slides>28</Slides>
  <Notes>13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Urban</vt:lpstr>
      <vt:lpstr>Parsers and Formatters</vt:lpstr>
      <vt:lpstr>PowerPoint Presentation</vt:lpstr>
      <vt:lpstr>Agenda</vt:lpstr>
      <vt:lpstr>Recap: the built-in parsers</vt:lpstr>
      <vt:lpstr>Anatomy of a Sequence Parser</vt:lpstr>
      <vt:lpstr>Sequence Parsers at work</vt:lpstr>
      <vt:lpstr>Identifying a parser</vt:lpstr>
      <vt:lpstr>Dealing with External Data</vt:lpstr>
      <vt:lpstr>I/O in the .NET Framework</vt:lpstr>
      <vt:lpstr>Programming with Streams</vt:lpstr>
      <vt:lpstr>Using stream wrappers</vt:lpstr>
      <vt:lpstr>File Streams</vt:lpstr>
      <vt:lpstr>Identifying a data source</vt:lpstr>
      <vt:lpstr>Dealing with an Alphabet</vt:lpstr>
      <vt:lpstr>Using the default alphabets</vt:lpstr>
      <vt:lpstr>When a custom alphabet is needed</vt:lpstr>
      <vt:lpstr>Custom Alphabet: symbols</vt:lpstr>
      <vt:lpstr>Dealing with ambiguity</vt:lpstr>
      <vt:lpstr>Custom Alphabets: methods</vt:lpstr>
      <vt:lpstr>Generating Sequences</vt:lpstr>
      <vt:lpstr>Returning sequences from Parse</vt:lpstr>
      <vt:lpstr>Summary: building a parser</vt:lpstr>
      <vt:lpstr>Writing sequences back out</vt:lpstr>
      <vt:lpstr>Writing sequence data</vt:lpstr>
      <vt:lpstr>Integrating with .NET Bio</vt:lpstr>
      <vt:lpstr>Steps to using add-ins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cp:lastModifiedBy>
  <cp:revision>682</cp:revision>
  <dcterms:created xsi:type="dcterms:W3CDTF">2010-03-12T15:40:37Z</dcterms:created>
  <dcterms:modified xsi:type="dcterms:W3CDTF">2011-10-23T16:09:14Z</dcterms:modified>
</cp:coreProperties>
</file>