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handoutMasterIdLst>
    <p:handoutMasterId r:id="rId37"/>
  </p:handoutMasterIdLst>
  <p:sldIdLst>
    <p:sldId id="256" r:id="rId2"/>
    <p:sldId id="421" r:id="rId3"/>
    <p:sldId id="292" r:id="rId4"/>
    <p:sldId id="369" r:id="rId5"/>
    <p:sldId id="392" r:id="rId6"/>
    <p:sldId id="391" r:id="rId7"/>
    <p:sldId id="394" r:id="rId8"/>
    <p:sldId id="401" r:id="rId9"/>
    <p:sldId id="397" r:id="rId10"/>
    <p:sldId id="398" r:id="rId11"/>
    <p:sldId id="395" r:id="rId12"/>
    <p:sldId id="396" r:id="rId13"/>
    <p:sldId id="406" r:id="rId14"/>
    <p:sldId id="400" r:id="rId15"/>
    <p:sldId id="405" r:id="rId16"/>
    <p:sldId id="407" r:id="rId17"/>
    <p:sldId id="393" r:id="rId18"/>
    <p:sldId id="403" r:id="rId19"/>
    <p:sldId id="408" r:id="rId20"/>
    <p:sldId id="404" r:id="rId21"/>
    <p:sldId id="411" r:id="rId22"/>
    <p:sldId id="409" r:id="rId23"/>
    <p:sldId id="402" r:id="rId24"/>
    <p:sldId id="413" r:id="rId25"/>
    <p:sldId id="412" r:id="rId26"/>
    <p:sldId id="414" r:id="rId27"/>
    <p:sldId id="415" r:id="rId28"/>
    <p:sldId id="416" r:id="rId29"/>
    <p:sldId id="417" r:id="rId30"/>
    <p:sldId id="418" r:id="rId31"/>
    <p:sldId id="419" r:id="rId32"/>
    <p:sldId id="420" r:id="rId33"/>
    <p:sldId id="390" r:id="rId34"/>
    <p:sldId id="42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 Smith" initials="MCS" lastIdx="3" clrIdx="0"/>
  <p:cmAuthor id="1" name="Michael Zyskowski" initials="MZ" lastIdx="16"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151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33" autoAdjust="0"/>
  </p:normalViewPr>
  <p:slideViewPr>
    <p:cSldViewPr>
      <p:cViewPr varScale="1">
        <p:scale>
          <a:sx n="149" d="100"/>
          <a:sy n="149" d="100"/>
        </p:scale>
        <p:origin x="-2454" y="-102"/>
      </p:cViewPr>
      <p:guideLst>
        <p:guide orient="horz" pos="2160"/>
        <p:guide pos="2880"/>
      </p:guideLst>
    </p:cSldViewPr>
  </p:slideViewPr>
  <p:notesTextViewPr>
    <p:cViewPr>
      <p:scale>
        <a:sx n="100" d="100"/>
        <a:sy n="100" d="100"/>
      </p:scale>
      <p:origin x="0" y="0"/>
    </p:cViewPr>
  </p:notesTextViewPr>
  <p:notesViewPr>
    <p:cSldViewPr>
      <p:cViewPr varScale="1">
        <p:scale>
          <a:sx n="112" d="100"/>
          <a:sy n="112" d="100"/>
        </p:scale>
        <p:origin x="-2208"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10C0A9-1F12-4FFC-AD46-5D294E7981DE}" type="datetimeFigureOut">
              <a:rPr lang="en-US" smtClean="0"/>
              <a:pPr/>
              <a:t>10/14/2011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C8F9A1-2CE2-40B7-B180-1704E449396B}" type="slidenum">
              <a:rPr lang="en-US" smtClean="0"/>
              <a:pPr/>
              <a:t>‹#›</a:t>
            </a:fld>
            <a:endParaRPr lang="en-US"/>
          </a:p>
        </p:txBody>
      </p:sp>
    </p:spTree>
    <p:extLst>
      <p:ext uri="{BB962C8B-B14F-4D97-AF65-F5344CB8AC3E}">
        <p14:creationId xmlns:p14="http://schemas.microsoft.com/office/powerpoint/2010/main" val="30460349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29AF65-B886-469F-90F1-998FFD838F69}" type="datetimeFigureOut">
              <a:rPr lang="en-US" smtClean="0"/>
              <a:pPr/>
              <a:t>10/14/2011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4A0AD1-7EEF-4D66-8A72-458D74866C35}" type="slidenum">
              <a:rPr lang="en-US" smtClean="0"/>
              <a:pPr/>
              <a:t>‹#›</a:t>
            </a:fld>
            <a:endParaRPr lang="en-US"/>
          </a:p>
        </p:txBody>
      </p:sp>
    </p:spTree>
    <p:extLst>
      <p:ext uri="{BB962C8B-B14F-4D97-AF65-F5344CB8AC3E}">
        <p14:creationId xmlns:p14="http://schemas.microsoft.com/office/powerpoint/2010/main" val="462433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There is also an implementation of </a:t>
            </a:r>
            <a:r>
              <a:rPr lang="en-US" dirty="0" err="1" smtClean="0"/>
              <a:t>MUMmer</a:t>
            </a:r>
            <a:r>
              <a:rPr lang="en-US" baseline="0" dirty="0" smtClean="0"/>
              <a:t> 3 and </a:t>
            </a:r>
            <a:r>
              <a:rPr lang="en-US" baseline="0" dirty="0" err="1" smtClean="0"/>
              <a:t>NUCmer</a:t>
            </a:r>
            <a:r>
              <a:rPr lang="en-US" baseline="0" dirty="0" smtClean="0"/>
              <a:t> 3, which are also pair wise alignment algorithms, however they do not implement this simpler interface and are instead driven by the full sequence alignment interfaces.</a:t>
            </a:r>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17</a:t>
            </a:fld>
            <a:endParaRPr lang="en-US"/>
          </a:p>
        </p:txBody>
      </p:sp>
    </p:spTree>
    <p:extLst>
      <p:ext uri="{BB962C8B-B14F-4D97-AF65-F5344CB8AC3E}">
        <p14:creationId xmlns:p14="http://schemas.microsoft.com/office/powerpoint/2010/main" val="4038356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Specifically, chapter 2 of Biological Sequence</a:t>
            </a:r>
            <a:r>
              <a:rPr lang="en-US" baseline="0" dirty="0" smtClean="0"/>
              <a:t> Analysis by Durbin, Eddy, Krogh and </a:t>
            </a:r>
            <a:r>
              <a:rPr lang="en-US" baseline="0" dirty="0" err="1" smtClean="0"/>
              <a:t>Mitchison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19</a:t>
            </a:fld>
            <a:endParaRPr lang="en-US"/>
          </a:p>
        </p:txBody>
      </p:sp>
    </p:spTree>
    <p:extLst>
      <p:ext uri="{BB962C8B-B14F-4D97-AF65-F5344CB8AC3E}">
        <p14:creationId xmlns:p14="http://schemas.microsoft.com/office/powerpoint/2010/main" val="979500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There is an extensive design document on the assembler</a:t>
            </a:r>
            <a:r>
              <a:rPr lang="en-US" baseline="0" dirty="0" smtClean="0"/>
              <a:t> available from http</a:t>
            </a:r>
            <a:r>
              <a:rPr lang="en-US" baseline="0" dirty="0" smtClean="0"/>
              <a:t>://bio.codeplex.com/Project/Download/FileDownload.aspx?DownloadId=117097</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23</a:t>
            </a:fld>
            <a:endParaRPr lang="en-US"/>
          </a:p>
        </p:txBody>
      </p:sp>
    </p:spTree>
    <p:extLst>
      <p:ext uri="{BB962C8B-B14F-4D97-AF65-F5344CB8AC3E}">
        <p14:creationId xmlns:p14="http://schemas.microsoft.com/office/powerpoint/2010/main" val="2704198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25</a:t>
            </a:fld>
            <a:endParaRPr lang="en-US"/>
          </a:p>
        </p:txBody>
      </p:sp>
    </p:spTree>
    <p:extLst>
      <p:ext uri="{BB962C8B-B14F-4D97-AF65-F5344CB8AC3E}">
        <p14:creationId xmlns:p14="http://schemas.microsoft.com/office/powerpoint/2010/main" val="2704198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4</a:t>
            </a:fld>
            <a:endParaRPr lang="en-US"/>
          </a:p>
        </p:txBody>
      </p:sp>
    </p:spTree>
    <p:extLst>
      <p:ext uri="{BB962C8B-B14F-4D97-AF65-F5344CB8AC3E}">
        <p14:creationId xmlns:p14="http://schemas.microsoft.com/office/powerpoint/2010/main" val="263318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5</a:t>
            </a:fld>
            <a:endParaRPr lang="en-US"/>
          </a:p>
        </p:txBody>
      </p:sp>
    </p:spTree>
    <p:extLst>
      <p:ext uri="{BB962C8B-B14F-4D97-AF65-F5344CB8AC3E}">
        <p14:creationId xmlns:p14="http://schemas.microsoft.com/office/powerpoint/2010/main" val="26331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scoring matrix describes the probability of a pair occurring</a:t>
            </a:r>
            <a:r>
              <a:rPr lang="en-US" baseline="0" dirty="0" smtClean="0"/>
              <a:t> in the alignment result.  When dealing with proteins, the values in the matrix are typically logarithms of the ratios of two probabilities – whether the result is random, and whether the result is meaningful.  These probabilities are derived from actual samples of valid sequences; by adding up these logarithmic probabilities, the algorithm can determine whether the resulting alignment is significant or not – the more positive the score, the more likely the alignment is valid.  </a:t>
            </a:r>
          </a:p>
          <a:p>
            <a:endParaRPr lang="en-US" baseline="0" dirty="0" smtClean="0"/>
          </a:p>
          <a:p>
            <a:r>
              <a:rPr lang="en-US" baseline="0" dirty="0" smtClean="0"/>
              <a:t>When dealing with nucleotide sequences, the matrix is typically much simpler – identifying matches and mismatches only; the process remains identical however – the scores are totaled to determine the overall alignment scoring.  Therefore, the output of the algorithm is very much dictated by the matrix used to generate it.</a:t>
            </a:r>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9</a:t>
            </a:fld>
            <a:endParaRPr lang="en-US"/>
          </a:p>
        </p:txBody>
      </p:sp>
    </p:spTree>
    <p:extLst>
      <p:ext uri="{BB962C8B-B14F-4D97-AF65-F5344CB8AC3E}">
        <p14:creationId xmlns:p14="http://schemas.microsoft.com/office/powerpoint/2010/main" val="3778765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10</a:t>
            </a:fld>
            <a:endParaRPr lang="en-US"/>
          </a:p>
        </p:txBody>
      </p:sp>
    </p:spTree>
    <p:extLst>
      <p:ext uri="{BB962C8B-B14F-4D97-AF65-F5344CB8AC3E}">
        <p14:creationId xmlns:p14="http://schemas.microsoft.com/office/powerpoint/2010/main" val="2168507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smtClean="0"/>
              <a:t>[1]</a:t>
            </a:r>
            <a:r>
              <a:rPr lang="en-US" u="none" baseline="0" dirty="0" smtClean="0"/>
              <a:t> Often the penalty itself is based on the scoring matrix used - for example, a gap penalty of -11 is often used with BLOSUM62 and -12 is used with BLOSUM50.</a:t>
            </a:r>
            <a:endParaRPr lang="en-US" u="none"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11</a:t>
            </a:fld>
            <a:endParaRPr lang="en-US"/>
          </a:p>
        </p:txBody>
      </p:sp>
    </p:spTree>
    <p:extLst>
      <p:ext uri="{BB962C8B-B14F-4D97-AF65-F5344CB8AC3E}">
        <p14:creationId xmlns:p14="http://schemas.microsoft.com/office/powerpoint/2010/main" val="940903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12</a:t>
            </a:fld>
            <a:endParaRPr lang="en-US"/>
          </a:p>
        </p:txBody>
      </p:sp>
    </p:spTree>
    <p:extLst>
      <p:ext uri="{BB962C8B-B14F-4D97-AF65-F5344CB8AC3E}">
        <p14:creationId xmlns:p14="http://schemas.microsoft.com/office/powerpoint/2010/main" val="940903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r>
              <a:rPr lang="en-US" baseline="0" dirty="0" smtClean="0"/>
              <a:t>Note that all the keys are strings – you must know what's being stored and check to ensure it is present before assuming the data exists.</a:t>
            </a:r>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14</a:t>
            </a:fld>
            <a:endParaRPr lang="en-US"/>
          </a:p>
        </p:txBody>
      </p:sp>
    </p:spTree>
    <p:extLst>
      <p:ext uri="{BB962C8B-B14F-4D97-AF65-F5344CB8AC3E}">
        <p14:creationId xmlns:p14="http://schemas.microsoft.com/office/powerpoint/2010/main" val="383701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4191000"/>
            <a:ext cx="84582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AA957AF-53C0-420B-9C2D-77DB1416566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10/14/2011</a:t>
            </a:fld>
            <a:endParaRPr lang="en-US" dirty="0"/>
          </a:p>
        </p:txBody>
      </p:sp>
      <p:sp>
        <p:nvSpPr>
          <p:cNvPr id="5" name="Footer Placeholder 4"/>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10/14/2011</a:t>
            </a:fld>
            <a:endParaRPr lang="en-US"/>
          </a:p>
        </p:txBody>
      </p:sp>
      <p:sp>
        <p:nvSpPr>
          <p:cNvPr id="5" name="Footer Placeholder 4"/>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lvl1pPr>
              <a:defRPr sz="2000" b="1">
                <a:latin typeface="Arial" pitchFamily="34" charset="0"/>
                <a:cs typeface="Arial" pitchFamily="34" charset="0"/>
              </a:defRPr>
            </a:lvl1pPr>
            <a:lvl2pPr>
              <a:defRPr sz="2000">
                <a:solidFill>
                  <a:schemeClr val="tx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10/14/2011</a:t>
            </a:fld>
            <a:endParaRPr lang="en-US"/>
          </a:p>
        </p:txBody>
      </p:sp>
      <p:sp>
        <p:nvSpPr>
          <p:cNvPr id="5" name="Footer Placeholder 4"/>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10/14/2011</a:t>
            </a:fld>
            <a:endParaRPr lang="en-US"/>
          </a:p>
        </p:txBody>
      </p:sp>
      <p:sp>
        <p:nvSpPr>
          <p:cNvPr id="6" name="Footer Placeholder 5"/>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a:xfrm>
            <a:off x="6586536" y="612648"/>
            <a:ext cx="957264" cy="457200"/>
          </a:xfrm>
          <a:prstGeom prst="rect">
            <a:avLst/>
          </a:prstGeom>
        </p:spPr>
        <p:txBody>
          <a:bodyPr rtlCol="0"/>
          <a:lstStyle/>
          <a:p>
            <a:fld id="{E637BB6B-EE1B-48FB-8575-0D55C373DE88}" type="datetimeFigureOut">
              <a:rPr lang="en-US" smtClean="0"/>
              <a:pPr/>
              <a:t>10/14/2011</a:t>
            </a:fld>
            <a:endParaRPr lang="en-US"/>
          </a:p>
        </p:txBody>
      </p:sp>
      <p:sp>
        <p:nvSpPr>
          <p:cNvPr id="27" name="Slide Number Placeholder 26"/>
          <p:cNvSpPr>
            <a:spLocks noGrp="1"/>
          </p:cNvSpPr>
          <p:nvPr>
            <p:ph type="sldNum" sz="quarter" idx="11"/>
          </p:nvPr>
        </p:nvSpPr>
        <p:spPr/>
        <p:txBody>
          <a:bodyPr rtlCol="0"/>
          <a:lstStyle/>
          <a:p>
            <a:fld id="{2AA957AF-53C0-420B-9C2D-77DB1416566C}" type="slidenum">
              <a:rPr kumimoji="0" lang="en-US" smtClean="0"/>
              <a:pPr/>
              <a:t>‹#›</a:t>
            </a:fld>
            <a:endParaRPr kumimoji="0" lang="en-US"/>
          </a:p>
        </p:txBody>
      </p:sp>
      <p:sp>
        <p:nvSpPr>
          <p:cNvPr id="28" name="Footer Placeholder 27"/>
          <p:cNvSpPr>
            <a:spLocks noGrp="1"/>
          </p:cNvSpPr>
          <p:nvPr>
            <p:ph type="ftr" sz="quarter" idx="12"/>
          </p:nvPr>
        </p:nvSpPr>
        <p:spPr>
          <a:xfrm>
            <a:off x="5257800" y="612648"/>
            <a:ext cx="1325880" cy="457200"/>
          </a:xfrm>
          <a:prstGeom prst="rect">
            <a:avLst/>
          </a:prstGeom>
        </p:spPr>
        <p:txBody>
          <a:bodyPr rtlCol="0"/>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a:prstGeom prst="rect">
            <a:avLst/>
          </a:prstGeom>
        </p:spPr>
        <p:txBody>
          <a:bodyPr/>
          <a:lstStyle/>
          <a:p>
            <a:fld id="{E637BB6B-EE1B-48FB-8575-0D55C373DE88}" type="datetimeFigureOut">
              <a:rPr lang="en-US" smtClean="0"/>
              <a:pPr/>
              <a:t>10/14/2011</a:t>
            </a:fld>
            <a:endParaRPr lang="en-US"/>
          </a:p>
        </p:txBody>
      </p:sp>
      <p:sp>
        <p:nvSpPr>
          <p:cNvPr id="4" name="Footer Placeholder 3"/>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5" name="Slide Number Placeholder 4"/>
          <p:cNvSpPr>
            <a:spLocks noGrp="1"/>
          </p:cNvSpPr>
          <p:nvPr>
            <p:ph type="sldNum" sz="quarter" idx="12"/>
          </p:nvPr>
        </p:nvSpPr>
        <p:spPr>
          <a:xfrm>
            <a:off x="8174736" y="2272"/>
            <a:ext cx="762000" cy="365760"/>
          </a:xfrm>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10/14/2011</a:t>
            </a:fld>
            <a:endParaRPr lang="en-US"/>
          </a:p>
        </p:txBody>
      </p:sp>
      <p:sp>
        <p:nvSpPr>
          <p:cNvPr id="3" name="Footer Placeholder 2"/>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10/14/2011</a:t>
            </a:fld>
            <a:endParaRPr lang="en-US"/>
          </a:p>
        </p:txBody>
      </p:sp>
      <p:sp>
        <p:nvSpPr>
          <p:cNvPr id="6" name="Footer Placeholder 5"/>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10/14/2011</a:t>
            </a:fld>
            <a:endParaRPr lang="en-US"/>
          </a:p>
        </p:txBody>
      </p:sp>
      <p:sp>
        <p:nvSpPr>
          <p:cNvPr id="6" name="Footer Placeholder 5"/>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4572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974336"/>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AA957AF-53C0-420B-9C2D-77DB1416566C}" type="slidenum">
              <a:rPr kumimoji="0" lang="en-US" smtClean="0"/>
              <a:pPr/>
              <a:t>‹#›</a:t>
            </a:fld>
            <a:endParaRPr kumimoji="0" lang="en-US" sz="1000" dirty="0">
              <a:solidFill>
                <a:schemeClr val="tx2">
                  <a:shade val="50000"/>
                </a:scheme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4" Type="http://schemas.openxmlformats.org/officeDocument/2006/relationships/hyperlink" Target="http://research.microsoft.com/bi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mbf.codeplex.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Algorithms</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a similarity matrix</a:t>
            </a:r>
            <a:endParaRPr lang="en-US" dirty="0"/>
          </a:p>
        </p:txBody>
      </p:sp>
      <p:sp>
        <p:nvSpPr>
          <p:cNvPr id="3" name="Content Placeholder 2"/>
          <p:cNvSpPr>
            <a:spLocks noGrp="1"/>
          </p:cNvSpPr>
          <p:nvPr>
            <p:ph idx="1"/>
          </p:nvPr>
        </p:nvSpPr>
        <p:spPr>
          <a:xfrm>
            <a:off x="457200" y="1600200"/>
            <a:ext cx="8229600" cy="2133600"/>
          </a:xfrm>
        </p:spPr>
        <p:txBody>
          <a:bodyPr>
            <a:normAutofit/>
          </a:bodyPr>
          <a:lstStyle/>
          <a:p>
            <a:r>
              <a:rPr lang="en-US" dirty="0" smtClean="0"/>
              <a:t>.NET Bio </a:t>
            </a:r>
            <a:r>
              <a:rPr lang="en-US" dirty="0" smtClean="0"/>
              <a:t>comes with standard comparison matrix data</a:t>
            </a:r>
          </a:p>
          <a:p>
            <a:pPr lvl="1"/>
            <a:r>
              <a:rPr lang="en-US" u="sng" dirty="0" smtClean="0"/>
              <a:t>Point Accepted Mutation</a:t>
            </a:r>
            <a:r>
              <a:rPr lang="en-US" dirty="0" smtClean="0"/>
              <a:t> (PAM) for common protein mutations</a:t>
            </a:r>
          </a:p>
          <a:p>
            <a:pPr lvl="1"/>
            <a:r>
              <a:rPr lang="en-US" u="sng" dirty="0" smtClean="0"/>
              <a:t>Blocks of Amino Acid Substitution Matrix</a:t>
            </a:r>
            <a:r>
              <a:rPr lang="en-US" dirty="0" smtClean="0"/>
              <a:t> (BLOSUM) for protein evolution</a:t>
            </a:r>
          </a:p>
          <a:p>
            <a:pPr lvl="1"/>
            <a:r>
              <a:rPr lang="en-US" dirty="0" smtClean="0"/>
              <a:t>simple DNA / RNA matrix with ambiguous symbol support</a:t>
            </a:r>
          </a:p>
          <a:p>
            <a:pPr lvl="1"/>
            <a:r>
              <a:rPr lang="en-US" dirty="0" smtClean="0"/>
              <a:t>diagonal score matrix (A-Z matrix)</a:t>
            </a:r>
          </a:p>
          <a:p>
            <a:pPr lvl="1"/>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3657600"/>
            <a:ext cx="1876425"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81000" y="4038600"/>
            <a:ext cx="6172200" cy="203132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err="1" smtClean="0">
                <a:latin typeface="Consolas" pitchFamily="49" charset="0"/>
                <a:cs typeface="Consolas" pitchFamily="49" charset="0"/>
              </a:rPr>
              <a:t>var</a:t>
            </a:r>
            <a:r>
              <a:rPr lang="en-US" dirty="0" smtClean="0">
                <a:latin typeface="Consolas" pitchFamily="49" charset="0"/>
                <a:cs typeface="Consolas" pitchFamily="49" charset="0"/>
              </a:rPr>
              <a:t> matrix = new </a:t>
            </a:r>
            <a:r>
              <a:rPr lang="en-US" dirty="0" err="1" smtClean="0">
                <a:latin typeface="Consolas" pitchFamily="49" charset="0"/>
                <a:cs typeface="Consolas" pitchFamily="49" charset="0"/>
              </a:rPr>
              <a:t>SimilarityMatrix</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SimilarityMatrix</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StandardSimilarityMatrix.Pam250);</a:t>
            </a:r>
          </a:p>
          <a:p>
            <a:endParaRPr lang="en-US" dirty="0" smtClean="0">
              <a:latin typeface="Consolas" pitchFamily="49" charset="0"/>
              <a:cs typeface="Consolas" pitchFamily="49" charset="0"/>
            </a:endParaRPr>
          </a:p>
          <a:p>
            <a:r>
              <a:rPr lang="en-US" dirty="0" err="1" smtClean="0">
                <a:solidFill>
                  <a:srgbClr val="FF0000"/>
                </a:solidFill>
                <a:latin typeface="Consolas" pitchFamily="49" charset="0"/>
                <a:cs typeface="Consolas" pitchFamily="49" charset="0"/>
              </a:rPr>
              <a:t>algorithm.SimilarityMatrix</a:t>
            </a:r>
            <a:r>
              <a:rPr lang="en-US" dirty="0" smtClean="0">
                <a:solidFill>
                  <a:srgbClr val="FF0000"/>
                </a:solidFill>
                <a:latin typeface="Consolas" pitchFamily="49" charset="0"/>
                <a:cs typeface="Consolas" pitchFamily="49" charset="0"/>
              </a:rPr>
              <a:t> = matrix;</a:t>
            </a:r>
          </a:p>
          <a:p>
            <a:endParaRPr lang="en-US" dirty="0">
              <a:latin typeface="Consolas" pitchFamily="49" charset="0"/>
              <a:cs typeface="Consolas" pitchFamily="49" charset="0"/>
            </a:endParaRPr>
          </a:p>
          <a:p>
            <a:r>
              <a:rPr lang="en-US" dirty="0" err="1" smtClean="0">
                <a:latin typeface="Consolas" pitchFamily="49" charset="0"/>
                <a:cs typeface="Consolas" pitchFamily="49" charset="0"/>
              </a:rPr>
              <a:t>algorithm.AlignSimple</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cxnSp>
        <p:nvCxnSpPr>
          <p:cNvPr id="5" name="Straight Connector 4"/>
          <p:cNvCxnSpPr/>
          <p:nvPr/>
        </p:nvCxnSpPr>
        <p:spPr>
          <a:xfrm flipV="1">
            <a:off x="5257800" y="3733800"/>
            <a:ext cx="1600200" cy="91440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257800" y="4962525"/>
            <a:ext cx="1600200" cy="1209675"/>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28600" y="6267450"/>
            <a:ext cx="8505825" cy="369332"/>
          </a:xfrm>
          <a:prstGeom prst="rect">
            <a:avLst/>
          </a:prstGeom>
          <a:noFill/>
        </p:spPr>
        <p:txBody>
          <a:bodyPr wrap="square" rtlCol="0">
            <a:spAutoFit/>
          </a:bodyPr>
          <a:lstStyle/>
          <a:p>
            <a:r>
              <a:rPr lang="en-US" dirty="0" smtClean="0">
                <a:latin typeface="Arial" pitchFamily="34" charset="0"/>
                <a:cs typeface="Arial" pitchFamily="34" charset="0"/>
              </a:rPr>
              <a:t>if not supplied, most algorithms default to </a:t>
            </a:r>
            <a:r>
              <a:rPr lang="en-US" b="1" dirty="0" err="1" smtClean="0">
                <a:latin typeface="Consolas" pitchFamily="49" charset="0"/>
                <a:cs typeface="Consolas" pitchFamily="49" charset="0"/>
              </a:rPr>
              <a:t>DiagonalScoreMatrix</a:t>
            </a:r>
            <a:endParaRPr lang="en-US" b="1" dirty="0">
              <a:latin typeface="Consolas" pitchFamily="49" charset="0"/>
              <a:cs typeface="Consolas" pitchFamily="49" charset="0"/>
            </a:endParaRPr>
          </a:p>
        </p:txBody>
      </p:sp>
    </p:spTree>
    <p:extLst>
      <p:ext uri="{BB962C8B-B14F-4D97-AF65-F5344CB8AC3E}">
        <p14:creationId xmlns:p14="http://schemas.microsoft.com/office/powerpoint/2010/main" val="881385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gaps into the alignment</a:t>
            </a:r>
            <a:endParaRPr lang="en-US" dirty="0"/>
          </a:p>
        </p:txBody>
      </p:sp>
      <p:sp>
        <p:nvSpPr>
          <p:cNvPr id="3" name="Content Placeholder 2"/>
          <p:cNvSpPr>
            <a:spLocks noGrp="1"/>
          </p:cNvSpPr>
          <p:nvPr>
            <p:ph idx="1"/>
          </p:nvPr>
        </p:nvSpPr>
        <p:spPr>
          <a:xfrm>
            <a:off x="464820" y="1600200"/>
            <a:ext cx="8229600" cy="3124200"/>
          </a:xfrm>
        </p:spPr>
        <p:txBody>
          <a:bodyPr>
            <a:normAutofit/>
          </a:bodyPr>
          <a:lstStyle/>
          <a:p>
            <a:r>
              <a:rPr lang="en-US" dirty="0" smtClean="0"/>
              <a:t>Alignment algorithms can insert gaps as part of process</a:t>
            </a:r>
          </a:p>
          <a:p>
            <a:pPr lvl="1"/>
            <a:r>
              <a:rPr lang="en-US" dirty="0" smtClean="0"/>
              <a:t>allows sequences to be aligned by ignoring  sections not found in other sequence</a:t>
            </a:r>
          </a:p>
          <a:p>
            <a:r>
              <a:rPr lang="en-US" dirty="0" smtClean="0"/>
              <a:t>Insertions increase uncertainty in the resulting alignment</a:t>
            </a:r>
          </a:p>
          <a:p>
            <a:pPr lvl="1"/>
            <a:r>
              <a:rPr lang="en-US" dirty="0" smtClean="0"/>
              <a:t>algorithms use a </a:t>
            </a:r>
            <a:r>
              <a:rPr lang="en-US" i="1" dirty="0" smtClean="0"/>
              <a:t>gap penalty</a:t>
            </a:r>
            <a:r>
              <a:rPr lang="en-US" dirty="0" smtClean="0"/>
              <a:t> to affect resulting score</a:t>
            </a:r>
          </a:p>
          <a:p>
            <a:r>
              <a:rPr lang="en-US" dirty="0" smtClean="0"/>
              <a:t>Penalty is negative number that is added to scoring matrix values to affect overall alignment score</a:t>
            </a:r>
            <a:r>
              <a:rPr lang="en-US" baseline="30000" dirty="0" smtClean="0"/>
              <a:t>[1]</a:t>
            </a:r>
          </a:p>
          <a:p>
            <a:pPr lvl="1"/>
            <a:r>
              <a:rPr lang="en-US" dirty="0" smtClean="0"/>
              <a:t>low gap penalty introduces more gaps, higher match count</a:t>
            </a:r>
          </a:p>
          <a:p>
            <a:pPr lvl="1"/>
            <a:r>
              <a:rPr lang="en-US" dirty="0" smtClean="0"/>
              <a:t>high gap penalty drops gap count but will result in lower matches</a:t>
            </a:r>
          </a:p>
        </p:txBody>
      </p:sp>
      <p:sp>
        <p:nvSpPr>
          <p:cNvPr id="4" name="TextBox 3"/>
          <p:cNvSpPr txBox="1"/>
          <p:nvPr/>
        </p:nvSpPr>
        <p:spPr>
          <a:xfrm>
            <a:off x="1531620" y="5040868"/>
            <a:ext cx="6172200" cy="954107"/>
          </a:xfrm>
          <a:prstGeom prst="rect">
            <a:avLst/>
          </a:prstGeom>
          <a:solidFill>
            <a:schemeClr val="accent2">
              <a:lumMod val="20000"/>
              <a:lumOff val="80000"/>
            </a:schemeClr>
          </a:solidFill>
          <a:ln>
            <a:solidFill>
              <a:schemeClr val="accent1"/>
            </a:solidFill>
          </a:ln>
        </p:spPr>
        <p:txBody>
          <a:bodyPr wrap="square" rtlCol="0">
            <a:spAutoFit/>
          </a:bodyPr>
          <a:lstStyle/>
          <a:p>
            <a:r>
              <a:rPr lang="en-US" sz="2800" b="1" dirty="0" smtClean="0">
                <a:latin typeface="Consolas" pitchFamily="49" charset="0"/>
                <a:cs typeface="Consolas" pitchFamily="49" charset="0"/>
              </a:rPr>
              <a:t>A</a:t>
            </a:r>
            <a:r>
              <a:rPr lang="en-US" sz="2800" b="1" dirty="0" smtClean="0">
                <a:solidFill>
                  <a:srgbClr val="FF0000"/>
                </a:solidFill>
                <a:latin typeface="Consolas" pitchFamily="49" charset="0"/>
                <a:cs typeface="Consolas" pitchFamily="49" charset="0"/>
              </a:rPr>
              <a:t>---</a:t>
            </a:r>
            <a:r>
              <a:rPr lang="en-US" sz="2800" b="1" dirty="0" smtClean="0">
                <a:latin typeface="Consolas" pitchFamily="49" charset="0"/>
                <a:cs typeface="Consolas" pitchFamily="49" charset="0"/>
              </a:rPr>
              <a:t>CTG</a:t>
            </a:r>
            <a:r>
              <a:rPr lang="en-US" sz="2800" b="1" dirty="0" smtClean="0">
                <a:solidFill>
                  <a:srgbClr val="FF0000"/>
                </a:solidFill>
                <a:latin typeface="Consolas" pitchFamily="49" charset="0"/>
                <a:cs typeface="Consolas" pitchFamily="49" charset="0"/>
              </a:rPr>
              <a:t>---</a:t>
            </a:r>
            <a:r>
              <a:rPr lang="en-US" sz="2800" b="1" dirty="0" smtClean="0">
                <a:latin typeface="Consolas" pitchFamily="49" charset="0"/>
                <a:cs typeface="Consolas" pitchFamily="49" charset="0"/>
              </a:rPr>
              <a:t>GGA</a:t>
            </a:r>
            <a:r>
              <a:rPr lang="en-US" sz="2800" b="1" dirty="0" smtClean="0">
                <a:solidFill>
                  <a:srgbClr val="FF0000"/>
                </a:solidFill>
                <a:latin typeface="Consolas" pitchFamily="49" charset="0"/>
                <a:cs typeface="Consolas" pitchFamily="49" charset="0"/>
              </a:rPr>
              <a:t>-</a:t>
            </a:r>
            <a:r>
              <a:rPr lang="en-US" sz="2800" b="1" dirty="0" smtClean="0">
                <a:latin typeface="Consolas" pitchFamily="49" charset="0"/>
                <a:cs typeface="Consolas" pitchFamily="49" charset="0"/>
              </a:rPr>
              <a:t>CCATG...........</a:t>
            </a:r>
          </a:p>
          <a:p>
            <a:r>
              <a:rPr lang="en-US" sz="2800" b="1" dirty="0" smtClean="0">
                <a:latin typeface="Consolas" pitchFamily="49" charset="0"/>
                <a:cs typeface="Consolas" pitchFamily="49" charset="0"/>
              </a:rPr>
              <a:t>AGGCCT</a:t>
            </a:r>
            <a:r>
              <a:rPr lang="en-US" sz="2800" b="1" dirty="0" smtClean="0">
                <a:solidFill>
                  <a:srgbClr val="FF0000"/>
                </a:solidFill>
                <a:latin typeface="Consolas" pitchFamily="49" charset="0"/>
                <a:cs typeface="Consolas" pitchFamily="49" charset="0"/>
              </a:rPr>
              <a:t>-</a:t>
            </a:r>
            <a:r>
              <a:rPr lang="en-US" sz="2800" b="1" dirty="0" smtClean="0">
                <a:latin typeface="Consolas" pitchFamily="49" charset="0"/>
                <a:cs typeface="Consolas" pitchFamily="49" charset="0"/>
              </a:rPr>
              <a:t>ATG</a:t>
            </a:r>
            <a:r>
              <a:rPr lang="en-US" sz="2800" b="1" dirty="0" smtClean="0">
                <a:solidFill>
                  <a:srgbClr val="FF0000"/>
                </a:solidFill>
                <a:latin typeface="Consolas" pitchFamily="49" charset="0"/>
                <a:cs typeface="Consolas" pitchFamily="49" charset="0"/>
              </a:rPr>
              <a:t>-</a:t>
            </a:r>
            <a:r>
              <a:rPr lang="en-US" sz="2800" b="1" dirty="0" smtClean="0">
                <a:latin typeface="Consolas" pitchFamily="49" charset="0"/>
                <a:cs typeface="Consolas" pitchFamily="49" charset="0"/>
              </a:rPr>
              <a:t>GACC</a:t>
            </a:r>
            <a:r>
              <a:rPr lang="en-US" sz="2800" b="1" dirty="0" smtClean="0">
                <a:solidFill>
                  <a:srgbClr val="FF0000"/>
                </a:solidFill>
                <a:latin typeface="Consolas" pitchFamily="49" charset="0"/>
                <a:cs typeface="Consolas" pitchFamily="49" charset="0"/>
              </a:rPr>
              <a:t>-</a:t>
            </a:r>
            <a:r>
              <a:rPr lang="en-US" sz="2800" b="1" dirty="0" smtClean="0">
                <a:latin typeface="Consolas" pitchFamily="49" charset="0"/>
                <a:cs typeface="Consolas" pitchFamily="49" charset="0"/>
              </a:rPr>
              <a:t>ATG...........</a:t>
            </a:r>
            <a:endParaRPr lang="en-US" sz="2800" b="1" dirty="0">
              <a:latin typeface="Consolas" pitchFamily="49" charset="0"/>
              <a:cs typeface="Consolas" pitchFamily="49" charset="0"/>
            </a:endParaRPr>
          </a:p>
        </p:txBody>
      </p:sp>
      <p:sp>
        <p:nvSpPr>
          <p:cNvPr id="5" name="TextBox 4"/>
          <p:cNvSpPr txBox="1"/>
          <p:nvPr/>
        </p:nvSpPr>
        <p:spPr>
          <a:xfrm>
            <a:off x="1524000" y="6107668"/>
            <a:ext cx="6324600" cy="369332"/>
          </a:xfrm>
          <a:prstGeom prst="rect">
            <a:avLst/>
          </a:prstGeom>
          <a:noFill/>
        </p:spPr>
        <p:txBody>
          <a:bodyPr wrap="square" rtlCol="0">
            <a:spAutoFit/>
          </a:bodyPr>
          <a:lstStyle/>
          <a:p>
            <a:r>
              <a:rPr lang="en-US" dirty="0" smtClean="0">
                <a:solidFill>
                  <a:srgbClr val="FF0000"/>
                </a:solidFill>
                <a:latin typeface="Arial" pitchFamily="34" charset="0"/>
                <a:cs typeface="Arial" pitchFamily="34" charset="0"/>
              </a:rPr>
              <a:t>gap insertions </a:t>
            </a:r>
            <a:r>
              <a:rPr lang="en-US" dirty="0" smtClean="0">
                <a:latin typeface="Arial" pitchFamily="34" charset="0"/>
                <a:cs typeface="Arial" pitchFamily="34" charset="0"/>
              </a:rPr>
              <a:t>allow differing sequences to be aligned</a:t>
            </a:r>
            <a:endParaRPr lang="en-US" dirty="0">
              <a:latin typeface="Arial" pitchFamily="34" charset="0"/>
              <a:cs typeface="Arial" pitchFamily="34" charset="0"/>
            </a:endParaRPr>
          </a:p>
        </p:txBody>
      </p:sp>
    </p:spTree>
    <p:extLst>
      <p:ext uri="{BB962C8B-B14F-4D97-AF65-F5344CB8AC3E}">
        <p14:creationId xmlns:p14="http://schemas.microsoft.com/office/powerpoint/2010/main" val="2976821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the gap penalty</a:t>
            </a:r>
            <a:endParaRPr lang="en-US" dirty="0"/>
          </a:p>
        </p:txBody>
      </p:sp>
      <p:sp>
        <p:nvSpPr>
          <p:cNvPr id="3" name="Content Placeholder 2"/>
          <p:cNvSpPr>
            <a:spLocks noGrp="1"/>
          </p:cNvSpPr>
          <p:nvPr>
            <p:ph idx="1"/>
          </p:nvPr>
        </p:nvSpPr>
        <p:spPr>
          <a:xfrm>
            <a:off x="464820" y="1600200"/>
            <a:ext cx="8229600" cy="2438400"/>
          </a:xfrm>
        </p:spPr>
        <p:txBody>
          <a:bodyPr>
            <a:normAutofit/>
          </a:bodyPr>
          <a:lstStyle/>
          <a:p>
            <a:r>
              <a:rPr lang="en-US" dirty="0" err="1" smtClean="0">
                <a:latin typeface="Consolas" pitchFamily="49" charset="0"/>
                <a:cs typeface="Consolas" pitchFamily="49" charset="0"/>
              </a:rPr>
              <a:t>ISequenceAligner</a:t>
            </a:r>
            <a:r>
              <a:rPr lang="en-US" dirty="0" smtClean="0"/>
              <a:t> supports two gap penalty models</a:t>
            </a:r>
            <a:endParaRPr lang="en-US" baseline="30000" dirty="0" smtClean="0"/>
          </a:p>
          <a:p>
            <a:pPr lvl="1"/>
            <a:r>
              <a:rPr lang="en-US" b="1" dirty="0" err="1" smtClean="0">
                <a:latin typeface="Consolas" pitchFamily="49" charset="0"/>
                <a:cs typeface="Consolas" pitchFamily="49" charset="0"/>
              </a:rPr>
              <a:t>AlignSimple</a:t>
            </a:r>
            <a:r>
              <a:rPr lang="en-US" dirty="0" smtClean="0"/>
              <a:t> uses linear gap model (one gap penalty)</a:t>
            </a:r>
          </a:p>
          <a:p>
            <a:pPr lvl="1"/>
            <a:r>
              <a:rPr lang="en-US" b="1" dirty="0" smtClean="0">
                <a:latin typeface="Consolas" pitchFamily="49" charset="0"/>
                <a:cs typeface="Consolas" pitchFamily="49" charset="0"/>
              </a:rPr>
              <a:t>Align</a:t>
            </a:r>
            <a:r>
              <a:rPr lang="en-US" dirty="0" smtClean="0"/>
              <a:t> uses affine gap model (gap open + gap extension penalty)</a:t>
            </a:r>
          </a:p>
          <a:p>
            <a:r>
              <a:rPr lang="en-US" dirty="0" smtClean="0"/>
              <a:t>Gap Penalty specified through two properties</a:t>
            </a:r>
          </a:p>
          <a:p>
            <a:pPr lvl="1"/>
            <a:r>
              <a:rPr lang="en-US" b="1" dirty="0" err="1" smtClean="0">
                <a:latin typeface="Consolas" pitchFamily="49" charset="0"/>
                <a:cs typeface="Consolas" pitchFamily="49" charset="0"/>
              </a:rPr>
              <a:t>GapOpenCost</a:t>
            </a:r>
            <a:r>
              <a:rPr lang="en-US" dirty="0" smtClean="0"/>
              <a:t> – indicates cost for creating new gap</a:t>
            </a:r>
          </a:p>
          <a:p>
            <a:pPr lvl="1"/>
            <a:r>
              <a:rPr lang="en-US" b="1" dirty="0" err="1" smtClean="0">
                <a:latin typeface="Consolas" pitchFamily="49" charset="0"/>
                <a:cs typeface="Consolas" pitchFamily="49" charset="0"/>
              </a:rPr>
              <a:t>GapExtensionCost</a:t>
            </a:r>
            <a:r>
              <a:rPr lang="en-US" dirty="0" smtClean="0"/>
              <a:t> – indicates cost of extending an existing gap</a:t>
            </a:r>
          </a:p>
        </p:txBody>
      </p:sp>
      <p:sp>
        <p:nvSpPr>
          <p:cNvPr id="6" name="TextBox 5"/>
          <p:cNvSpPr txBox="1"/>
          <p:nvPr/>
        </p:nvSpPr>
        <p:spPr>
          <a:xfrm>
            <a:off x="609600" y="3988475"/>
            <a:ext cx="7924800" cy="175432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err="1" smtClean="0">
                <a:latin typeface="Consolas" pitchFamily="49" charset="0"/>
                <a:cs typeface="Consolas" pitchFamily="49" charset="0"/>
              </a:rPr>
              <a:t>IList</a:t>
            </a:r>
            <a:r>
              <a:rPr lang="en-US" dirty="0" smtClean="0">
                <a:latin typeface="Consolas" pitchFamily="49" charset="0"/>
                <a:cs typeface="Consolas" pitchFamily="49" charset="0"/>
              </a:rPr>
              <a:t>&lt;</a:t>
            </a:r>
            <a:r>
              <a:rPr lang="en-US" dirty="0" err="1" smtClean="0">
                <a:latin typeface="Consolas" pitchFamily="49" charset="0"/>
                <a:cs typeface="Consolas" pitchFamily="49" charset="0"/>
              </a:rPr>
              <a:t>ISequenceAlignment</a:t>
            </a:r>
            <a:r>
              <a:rPr lang="en-US" dirty="0" smtClean="0">
                <a:latin typeface="Consolas" pitchFamily="49" charset="0"/>
                <a:cs typeface="Consolas" pitchFamily="49" charset="0"/>
              </a:rPr>
              <a:t>&gt; Align(</a:t>
            </a:r>
            <a:r>
              <a:rPr lang="en-US" dirty="0" err="1" smtClean="0">
                <a:latin typeface="Consolas" pitchFamily="49" charset="0"/>
                <a:cs typeface="Consolas" pitchFamily="49" charset="0"/>
              </a:rPr>
              <a:t>ISequenceAligner</a:t>
            </a:r>
            <a:r>
              <a:rPr lang="en-US" dirty="0" smtClean="0">
                <a:latin typeface="Consolas" pitchFamily="49" charset="0"/>
                <a:cs typeface="Consolas" pitchFamily="49" charset="0"/>
              </a:rPr>
              <a:t> algorithm, </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 seq1, </a:t>
            </a:r>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 seq2)</a:t>
            </a:r>
          </a:p>
          <a:p>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algorithm.GapOpenCost</a:t>
            </a:r>
            <a:r>
              <a:rPr lang="en-US" dirty="0" smtClean="0">
                <a:latin typeface="Consolas" pitchFamily="49" charset="0"/>
                <a:cs typeface="Consolas" pitchFamily="49" charset="0"/>
              </a:rPr>
              <a:t> = -4;</a:t>
            </a:r>
          </a:p>
          <a:p>
            <a:r>
              <a:rPr lang="en-US" dirty="0">
                <a:latin typeface="Consolas" pitchFamily="49" charset="0"/>
                <a:cs typeface="Consolas" pitchFamily="49" charset="0"/>
              </a:rPr>
              <a:t> </a:t>
            </a:r>
            <a:r>
              <a:rPr lang="en-US" dirty="0" smtClean="0">
                <a:latin typeface="Consolas" pitchFamily="49" charset="0"/>
                <a:cs typeface="Consolas" pitchFamily="49" charset="0"/>
              </a:rPr>
              <a:t>  return </a:t>
            </a:r>
            <a:r>
              <a:rPr lang="en-US" dirty="0" err="1" smtClean="0">
                <a:latin typeface="Consolas" pitchFamily="49" charset="0"/>
                <a:cs typeface="Consolas" pitchFamily="49" charset="0"/>
              </a:rPr>
              <a:t>algorithm.AlignSimple</a:t>
            </a:r>
            <a:r>
              <a:rPr lang="en-US" dirty="0" smtClean="0">
                <a:latin typeface="Consolas" pitchFamily="49" charset="0"/>
                <a:cs typeface="Consolas" pitchFamily="49" charset="0"/>
              </a:rPr>
              <a:t>(new [] { seq1, seq2 });</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4" name="TextBox 3"/>
          <p:cNvSpPr txBox="1"/>
          <p:nvPr/>
        </p:nvSpPr>
        <p:spPr>
          <a:xfrm>
            <a:off x="381000" y="6172200"/>
            <a:ext cx="8305800" cy="369332"/>
          </a:xfrm>
          <a:prstGeom prst="rect">
            <a:avLst/>
          </a:prstGeom>
          <a:noFill/>
        </p:spPr>
        <p:txBody>
          <a:bodyPr wrap="square" rtlCol="0">
            <a:spAutoFit/>
          </a:bodyPr>
          <a:lstStyle/>
          <a:p>
            <a:r>
              <a:rPr lang="en-US" dirty="0" smtClean="0">
                <a:latin typeface="Arial" pitchFamily="34" charset="0"/>
                <a:cs typeface="Arial" pitchFamily="34" charset="0"/>
              </a:rPr>
              <a:t>if not supplied, most algorithms default to (-8) open cost, and (-1) extension cost</a:t>
            </a:r>
            <a:endParaRPr lang="en-US" dirty="0">
              <a:latin typeface="Arial" pitchFamily="34" charset="0"/>
              <a:cs typeface="Arial" pitchFamily="34" charset="0"/>
            </a:endParaRPr>
          </a:p>
        </p:txBody>
      </p:sp>
    </p:spTree>
    <p:extLst>
      <p:ext uri="{BB962C8B-B14F-4D97-AF65-F5344CB8AC3E}">
        <p14:creationId xmlns:p14="http://schemas.microsoft.com/office/powerpoint/2010/main" val="2918447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consensus</a:t>
            </a:r>
            <a:endParaRPr lang="en-US" dirty="0"/>
          </a:p>
        </p:txBody>
      </p:sp>
      <p:sp>
        <p:nvSpPr>
          <p:cNvPr id="3" name="Content Placeholder 2"/>
          <p:cNvSpPr>
            <a:spLocks noGrp="1"/>
          </p:cNvSpPr>
          <p:nvPr>
            <p:ph idx="1"/>
          </p:nvPr>
        </p:nvSpPr>
        <p:spPr>
          <a:xfrm>
            <a:off x="457200" y="1447800"/>
            <a:ext cx="8229600" cy="3798332"/>
          </a:xfrm>
        </p:spPr>
        <p:txBody>
          <a:bodyPr>
            <a:normAutofit/>
          </a:bodyPr>
          <a:lstStyle/>
          <a:p>
            <a:r>
              <a:rPr lang="en-US" dirty="0" smtClean="0"/>
              <a:t>Alignment algorithm uses </a:t>
            </a:r>
            <a:r>
              <a:rPr lang="en-US" i="1" dirty="0" smtClean="0"/>
              <a:t>consensus resolver </a:t>
            </a:r>
            <a:r>
              <a:rPr lang="en-US" dirty="0" smtClean="0"/>
              <a:t>to define consensus across sequences</a:t>
            </a:r>
          </a:p>
          <a:p>
            <a:pPr lvl="1"/>
            <a:r>
              <a:rPr lang="en-US" dirty="0" smtClean="0"/>
              <a:t>assigned through </a:t>
            </a:r>
            <a:r>
              <a:rPr lang="en-US" b="1" dirty="0" err="1" smtClean="0">
                <a:latin typeface="Consolas" pitchFamily="49" charset="0"/>
                <a:cs typeface="Consolas" pitchFamily="49" charset="0"/>
              </a:rPr>
              <a:t>ConsensusResolver</a:t>
            </a:r>
            <a:r>
              <a:rPr lang="en-US" dirty="0" smtClean="0"/>
              <a:t> property</a:t>
            </a:r>
          </a:p>
          <a:p>
            <a:pPr lvl="1"/>
            <a:r>
              <a:rPr lang="en-US" dirty="0" smtClean="0"/>
              <a:t>abstracted by </a:t>
            </a:r>
            <a:r>
              <a:rPr lang="en-US" b="1" dirty="0" err="1" smtClean="0">
                <a:latin typeface="Consolas" pitchFamily="49" charset="0"/>
                <a:cs typeface="Consolas" pitchFamily="49" charset="0"/>
              </a:rPr>
              <a:t>IConcensusResolver</a:t>
            </a:r>
            <a:r>
              <a:rPr lang="en-US" dirty="0" smtClean="0"/>
              <a:t> interface</a:t>
            </a:r>
          </a:p>
          <a:p>
            <a:pPr lvl="1"/>
            <a:r>
              <a:rPr lang="en-US" dirty="0" smtClean="0"/>
              <a:t>defaults to </a:t>
            </a:r>
            <a:r>
              <a:rPr lang="en-US" b="1" dirty="0" err="1" smtClean="0">
                <a:latin typeface="Consolas" pitchFamily="49" charset="0"/>
                <a:cs typeface="Consolas" pitchFamily="49" charset="0"/>
              </a:rPr>
              <a:t>SimpleConsensusResolver</a:t>
            </a:r>
            <a:r>
              <a:rPr lang="en-US" dirty="0" smtClean="0"/>
              <a:t> type if not assigned</a:t>
            </a:r>
          </a:p>
          <a:p>
            <a:r>
              <a:rPr lang="en-US" dirty="0" err="1" smtClean="0">
                <a:latin typeface="Consolas" pitchFamily="49" charset="0"/>
                <a:cs typeface="Consolas" pitchFamily="49" charset="0"/>
              </a:rPr>
              <a:t>SimpleConsensusResolver</a:t>
            </a:r>
            <a:r>
              <a:rPr lang="en-US" dirty="0" smtClean="0"/>
              <a:t> uses frequency fraction method</a:t>
            </a:r>
          </a:p>
          <a:p>
            <a:pPr lvl="1"/>
            <a:r>
              <a:rPr lang="en-US" dirty="0" smtClean="0"/>
              <a:t>ignores gaps</a:t>
            </a:r>
          </a:p>
          <a:p>
            <a:pPr lvl="1"/>
            <a:r>
              <a:rPr lang="en-US" dirty="0" smtClean="0"/>
              <a:t>symbol alphabet based on sequence alphabet</a:t>
            </a:r>
          </a:p>
          <a:p>
            <a:pPr lvl="1"/>
            <a:r>
              <a:rPr lang="en-US" dirty="0" smtClean="0"/>
              <a:t>threshold &gt;= 99 uses symbol, otherwise consensus symbol used </a:t>
            </a:r>
          </a:p>
          <a:p>
            <a:pPr lvl="1"/>
            <a:r>
              <a:rPr lang="en-US" dirty="0" smtClean="0"/>
              <a:t>can define alternative threshold by creating object deliberately</a:t>
            </a:r>
          </a:p>
          <a:p>
            <a:pPr lvl="1"/>
            <a:endParaRPr lang="en-US" dirty="0"/>
          </a:p>
        </p:txBody>
      </p:sp>
      <p:sp>
        <p:nvSpPr>
          <p:cNvPr id="4" name="TextBox 3"/>
          <p:cNvSpPr txBox="1"/>
          <p:nvPr/>
        </p:nvSpPr>
        <p:spPr>
          <a:xfrm>
            <a:off x="838200" y="5105400"/>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U</a:t>
            </a:r>
            <a:endParaRPr lang="en-US" b="1" dirty="0">
              <a:latin typeface="Consolas" pitchFamily="49" charset="0"/>
              <a:cs typeface="Consolas" pitchFamily="49" charset="0"/>
            </a:endParaRPr>
          </a:p>
        </p:txBody>
      </p:sp>
      <p:sp>
        <p:nvSpPr>
          <p:cNvPr id="5" name="TextBox 4"/>
          <p:cNvSpPr txBox="1"/>
          <p:nvPr/>
        </p:nvSpPr>
        <p:spPr>
          <a:xfrm>
            <a:off x="1143000" y="5105400"/>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6" name="TextBox 5"/>
          <p:cNvSpPr txBox="1"/>
          <p:nvPr/>
        </p:nvSpPr>
        <p:spPr>
          <a:xfrm>
            <a:off x="1447800" y="5105400"/>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7" name="TextBox 6"/>
          <p:cNvSpPr txBox="1"/>
          <p:nvPr/>
        </p:nvSpPr>
        <p:spPr>
          <a:xfrm>
            <a:off x="1752600" y="5105400"/>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8" name="TextBox 7"/>
          <p:cNvSpPr txBox="1"/>
          <p:nvPr/>
        </p:nvSpPr>
        <p:spPr>
          <a:xfrm>
            <a:off x="2057400" y="5105400"/>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19" name="TextBox 18"/>
          <p:cNvSpPr txBox="1"/>
          <p:nvPr/>
        </p:nvSpPr>
        <p:spPr>
          <a:xfrm>
            <a:off x="2362200" y="5105400"/>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20" name="TextBox 19"/>
          <p:cNvSpPr txBox="1"/>
          <p:nvPr/>
        </p:nvSpPr>
        <p:spPr>
          <a:xfrm>
            <a:off x="2667000" y="5105400"/>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21" name="TextBox 20"/>
          <p:cNvSpPr txBox="1"/>
          <p:nvPr/>
        </p:nvSpPr>
        <p:spPr>
          <a:xfrm>
            <a:off x="2971800" y="5105400"/>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22" name="TextBox 21"/>
          <p:cNvSpPr txBox="1"/>
          <p:nvPr/>
        </p:nvSpPr>
        <p:spPr>
          <a:xfrm>
            <a:off x="3276600" y="5105400"/>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U</a:t>
            </a:r>
            <a:endParaRPr lang="en-US" b="1" dirty="0">
              <a:latin typeface="Consolas" pitchFamily="49" charset="0"/>
              <a:cs typeface="Consolas" pitchFamily="49" charset="0"/>
            </a:endParaRPr>
          </a:p>
        </p:txBody>
      </p:sp>
      <p:sp>
        <p:nvSpPr>
          <p:cNvPr id="23" name="TextBox 22"/>
          <p:cNvSpPr txBox="1"/>
          <p:nvPr/>
        </p:nvSpPr>
        <p:spPr>
          <a:xfrm>
            <a:off x="3581400" y="5105400"/>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24" name="TextBox 23"/>
          <p:cNvSpPr txBox="1"/>
          <p:nvPr/>
        </p:nvSpPr>
        <p:spPr>
          <a:xfrm>
            <a:off x="3886200" y="5105400"/>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25" name="TextBox 24"/>
          <p:cNvSpPr txBox="1"/>
          <p:nvPr/>
        </p:nvSpPr>
        <p:spPr>
          <a:xfrm>
            <a:off x="4191000" y="5105400"/>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26" name="TextBox 25"/>
          <p:cNvSpPr txBox="1"/>
          <p:nvPr/>
        </p:nvSpPr>
        <p:spPr>
          <a:xfrm>
            <a:off x="4495800" y="5105400"/>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27" name="TextBox 26"/>
          <p:cNvSpPr txBox="1"/>
          <p:nvPr/>
        </p:nvSpPr>
        <p:spPr>
          <a:xfrm>
            <a:off x="4800600" y="5105400"/>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28" name="TextBox 27"/>
          <p:cNvSpPr txBox="1"/>
          <p:nvPr/>
        </p:nvSpPr>
        <p:spPr>
          <a:xfrm>
            <a:off x="5105400" y="5105400"/>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29" name="TextBox 28"/>
          <p:cNvSpPr txBox="1"/>
          <p:nvPr/>
        </p:nvSpPr>
        <p:spPr>
          <a:xfrm>
            <a:off x="5410200" y="5105400"/>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30" name="TextBox 29"/>
          <p:cNvSpPr txBox="1"/>
          <p:nvPr/>
        </p:nvSpPr>
        <p:spPr>
          <a:xfrm>
            <a:off x="5715000" y="5105400"/>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31" name="TextBox 30"/>
          <p:cNvSpPr txBox="1"/>
          <p:nvPr/>
        </p:nvSpPr>
        <p:spPr>
          <a:xfrm>
            <a:off x="6019800" y="5105400"/>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32" name="TextBox 31"/>
          <p:cNvSpPr txBox="1"/>
          <p:nvPr/>
        </p:nvSpPr>
        <p:spPr>
          <a:xfrm>
            <a:off x="6324600" y="5105400"/>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33" name="TextBox 32"/>
          <p:cNvSpPr txBox="1"/>
          <p:nvPr/>
        </p:nvSpPr>
        <p:spPr>
          <a:xfrm>
            <a:off x="6629400" y="5105400"/>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U</a:t>
            </a:r>
            <a:endParaRPr lang="en-US" b="1" dirty="0">
              <a:latin typeface="Consolas" pitchFamily="49" charset="0"/>
              <a:cs typeface="Consolas" pitchFamily="49" charset="0"/>
            </a:endParaRPr>
          </a:p>
        </p:txBody>
      </p:sp>
      <p:sp>
        <p:nvSpPr>
          <p:cNvPr id="34" name="TextBox 33"/>
          <p:cNvSpPr txBox="1"/>
          <p:nvPr/>
        </p:nvSpPr>
        <p:spPr>
          <a:xfrm>
            <a:off x="6934200" y="5105400"/>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35" name="TextBox 34"/>
          <p:cNvSpPr txBox="1"/>
          <p:nvPr/>
        </p:nvSpPr>
        <p:spPr>
          <a:xfrm>
            <a:off x="7239000" y="5105400"/>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36" name="TextBox 35"/>
          <p:cNvSpPr txBox="1"/>
          <p:nvPr/>
        </p:nvSpPr>
        <p:spPr>
          <a:xfrm>
            <a:off x="7543800" y="5105400"/>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37" name="TextBox 36"/>
          <p:cNvSpPr txBox="1"/>
          <p:nvPr/>
        </p:nvSpPr>
        <p:spPr>
          <a:xfrm>
            <a:off x="7848600" y="5105400"/>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38" name="TextBox 37"/>
          <p:cNvSpPr txBox="1"/>
          <p:nvPr/>
        </p:nvSpPr>
        <p:spPr>
          <a:xfrm>
            <a:off x="8153400" y="5105400"/>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39" name="TextBox 38"/>
          <p:cNvSpPr txBox="1"/>
          <p:nvPr/>
        </p:nvSpPr>
        <p:spPr>
          <a:xfrm>
            <a:off x="8458200" y="5105400"/>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44" name="TextBox 43"/>
          <p:cNvSpPr txBox="1"/>
          <p:nvPr/>
        </p:nvSpPr>
        <p:spPr>
          <a:xfrm>
            <a:off x="838200" y="5498068"/>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45" name="TextBox 44"/>
          <p:cNvSpPr txBox="1"/>
          <p:nvPr/>
        </p:nvSpPr>
        <p:spPr>
          <a:xfrm>
            <a:off x="1143000" y="5498068"/>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46" name="TextBox 45"/>
          <p:cNvSpPr txBox="1"/>
          <p:nvPr/>
        </p:nvSpPr>
        <p:spPr>
          <a:xfrm>
            <a:off x="1447800" y="5498068"/>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47" name="TextBox 46"/>
          <p:cNvSpPr txBox="1"/>
          <p:nvPr/>
        </p:nvSpPr>
        <p:spPr>
          <a:xfrm>
            <a:off x="1752600" y="5498068"/>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48" name="TextBox 47"/>
          <p:cNvSpPr txBox="1"/>
          <p:nvPr/>
        </p:nvSpPr>
        <p:spPr>
          <a:xfrm>
            <a:off x="2057400" y="5498068"/>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49" name="TextBox 48"/>
          <p:cNvSpPr txBox="1"/>
          <p:nvPr/>
        </p:nvSpPr>
        <p:spPr>
          <a:xfrm>
            <a:off x="2362200" y="5498068"/>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50" name="TextBox 49"/>
          <p:cNvSpPr txBox="1"/>
          <p:nvPr/>
        </p:nvSpPr>
        <p:spPr>
          <a:xfrm>
            <a:off x="2667000" y="5498068"/>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51" name="TextBox 50"/>
          <p:cNvSpPr txBox="1"/>
          <p:nvPr/>
        </p:nvSpPr>
        <p:spPr>
          <a:xfrm>
            <a:off x="2971800" y="5498068"/>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52" name="TextBox 51"/>
          <p:cNvSpPr txBox="1"/>
          <p:nvPr/>
        </p:nvSpPr>
        <p:spPr>
          <a:xfrm>
            <a:off x="3276600" y="5498068"/>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53" name="TextBox 52"/>
          <p:cNvSpPr txBox="1"/>
          <p:nvPr/>
        </p:nvSpPr>
        <p:spPr>
          <a:xfrm>
            <a:off x="3581400" y="5498068"/>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54" name="TextBox 53"/>
          <p:cNvSpPr txBox="1"/>
          <p:nvPr/>
        </p:nvSpPr>
        <p:spPr>
          <a:xfrm>
            <a:off x="3886200" y="5498068"/>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55" name="TextBox 54"/>
          <p:cNvSpPr txBox="1"/>
          <p:nvPr/>
        </p:nvSpPr>
        <p:spPr>
          <a:xfrm>
            <a:off x="4191000" y="5498068"/>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56" name="TextBox 55"/>
          <p:cNvSpPr txBox="1"/>
          <p:nvPr/>
        </p:nvSpPr>
        <p:spPr>
          <a:xfrm>
            <a:off x="4495800" y="5498068"/>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57" name="TextBox 56"/>
          <p:cNvSpPr txBox="1"/>
          <p:nvPr/>
        </p:nvSpPr>
        <p:spPr>
          <a:xfrm>
            <a:off x="4800600" y="5498068"/>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58" name="TextBox 57"/>
          <p:cNvSpPr txBox="1"/>
          <p:nvPr/>
        </p:nvSpPr>
        <p:spPr>
          <a:xfrm>
            <a:off x="5105400" y="5498068"/>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59" name="TextBox 58"/>
          <p:cNvSpPr txBox="1"/>
          <p:nvPr/>
        </p:nvSpPr>
        <p:spPr>
          <a:xfrm>
            <a:off x="5410200" y="5498068"/>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60" name="TextBox 59"/>
          <p:cNvSpPr txBox="1"/>
          <p:nvPr/>
        </p:nvSpPr>
        <p:spPr>
          <a:xfrm>
            <a:off x="5715000" y="5498068"/>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61" name="TextBox 60"/>
          <p:cNvSpPr txBox="1"/>
          <p:nvPr/>
        </p:nvSpPr>
        <p:spPr>
          <a:xfrm>
            <a:off x="6019800" y="5498068"/>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62" name="TextBox 61"/>
          <p:cNvSpPr txBox="1"/>
          <p:nvPr/>
        </p:nvSpPr>
        <p:spPr>
          <a:xfrm>
            <a:off x="6324600" y="5498068"/>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63" name="TextBox 62"/>
          <p:cNvSpPr txBox="1"/>
          <p:nvPr/>
        </p:nvSpPr>
        <p:spPr>
          <a:xfrm>
            <a:off x="6629400" y="5498068"/>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U</a:t>
            </a:r>
            <a:endParaRPr lang="en-US" b="1" dirty="0">
              <a:latin typeface="Consolas" pitchFamily="49" charset="0"/>
              <a:cs typeface="Consolas" pitchFamily="49" charset="0"/>
            </a:endParaRPr>
          </a:p>
        </p:txBody>
      </p:sp>
      <p:sp>
        <p:nvSpPr>
          <p:cNvPr id="64" name="TextBox 63"/>
          <p:cNvSpPr txBox="1"/>
          <p:nvPr/>
        </p:nvSpPr>
        <p:spPr>
          <a:xfrm>
            <a:off x="6934200" y="5498068"/>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65" name="TextBox 64"/>
          <p:cNvSpPr txBox="1"/>
          <p:nvPr/>
        </p:nvSpPr>
        <p:spPr>
          <a:xfrm>
            <a:off x="7239000" y="5498068"/>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66" name="TextBox 65"/>
          <p:cNvSpPr txBox="1"/>
          <p:nvPr/>
        </p:nvSpPr>
        <p:spPr>
          <a:xfrm>
            <a:off x="7543800" y="5498068"/>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67" name="TextBox 66"/>
          <p:cNvSpPr txBox="1"/>
          <p:nvPr/>
        </p:nvSpPr>
        <p:spPr>
          <a:xfrm>
            <a:off x="7848600" y="5498068"/>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68" name="TextBox 67"/>
          <p:cNvSpPr txBox="1"/>
          <p:nvPr/>
        </p:nvSpPr>
        <p:spPr>
          <a:xfrm>
            <a:off x="8153400" y="5498068"/>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69" name="TextBox 68"/>
          <p:cNvSpPr txBox="1"/>
          <p:nvPr/>
        </p:nvSpPr>
        <p:spPr>
          <a:xfrm>
            <a:off x="8458200" y="5498068"/>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70" name="TextBox 69"/>
          <p:cNvSpPr txBox="1"/>
          <p:nvPr/>
        </p:nvSpPr>
        <p:spPr>
          <a:xfrm>
            <a:off x="304800" y="5109363"/>
            <a:ext cx="533400" cy="369332"/>
          </a:xfrm>
          <a:prstGeom prst="rect">
            <a:avLst/>
          </a:prstGeom>
          <a:noFill/>
        </p:spPr>
        <p:txBody>
          <a:bodyPr wrap="square" rtlCol="0">
            <a:spAutoFit/>
          </a:bodyPr>
          <a:lstStyle/>
          <a:p>
            <a:r>
              <a:rPr lang="en-US" dirty="0">
                <a:latin typeface="Arial" pitchFamily="34" charset="0"/>
                <a:cs typeface="Arial" pitchFamily="34" charset="0"/>
              </a:rPr>
              <a:t>#</a:t>
            </a:r>
            <a:r>
              <a:rPr lang="en-US" dirty="0" smtClean="0">
                <a:latin typeface="Arial" pitchFamily="34" charset="0"/>
                <a:cs typeface="Arial" pitchFamily="34" charset="0"/>
              </a:rPr>
              <a:t>1</a:t>
            </a:r>
            <a:endParaRPr lang="en-US" dirty="0">
              <a:latin typeface="Arial" pitchFamily="34" charset="0"/>
              <a:cs typeface="Arial" pitchFamily="34" charset="0"/>
            </a:endParaRPr>
          </a:p>
        </p:txBody>
      </p:sp>
      <p:sp>
        <p:nvSpPr>
          <p:cNvPr id="71" name="TextBox 70"/>
          <p:cNvSpPr txBox="1"/>
          <p:nvPr/>
        </p:nvSpPr>
        <p:spPr>
          <a:xfrm>
            <a:off x="304800" y="5498068"/>
            <a:ext cx="533400" cy="369332"/>
          </a:xfrm>
          <a:prstGeom prst="rect">
            <a:avLst/>
          </a:prstGeom>
          <a:noFill/>
        </p:spPr>
        <p:txBody>
          <a:bodyPr wrap="square" rtlCol="0">
            <a:spAutoFit/>
          </a:bodyPr>
          <a:lstStyle/>
          <a:p>
            <a:r>
              <a:rPr lang="en-US" dirty="0" smtClean="0">
                <a:latin typeface="Arial" pitchFamily="34" charset="0"/>
                <a:cs typeface="Arial" pitchFamily="34" charset="0"/>
              </a:rPr>
              <a:t>#2</a:t>
            </a:r>
            <a:endParaRPr lang="en-US" dirty="0">
              <a:latin typeface="Arial" pitchFamily="34" charset="0"/>
              <a:cs typeface="Arial" pitchFamily="34" charset="0"/>
            </a:endParaRPr>
          </a:p>
        </p:txBody>
      </p:sp>
      <p:sp>
        <p:nvSpPr>
          <p:cNvPr id="72" name="TextBox 71"/>
          <p:cNvSpPr txBox="1"/>
          <p:nvPr/>
        </p:nvSpPr>
        <p:spPr>
          <a:xfrm>
            <a:off x="838200" y="6031468"/>
            <a:ext cx="304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smtClean="0">
                <a:latin typeface="Consolas" pitchFamily="49" charset="0"/>
                <a:cs typeface="Consolas" pitchFamily="49" charset="0"/>
              </a:rPr>
              <a:t>U</a:t>
            </a:r>
            <a:endParaRPr lang="en-US" b="1" dirty="0">
              <a:latin typeface="Consolas" pitchFamily="49" charset="0"/>
              <a:cs typeface="Consolas" pitchFamily="49" charset="0"/>
            </a:endParaRPr>
          </a:p>
        </p:txBody>
      </p:sp>
      <p:sp>
        <p:nvSpPr>
          <p:cNvPr id="73" name="TextBox 72"/>
          <p:cNvSpPr txBox="1"/>
          <p:nvPr/>
        </p:nvSpPr>
        <p:spPr>
          <a:xfrm>
            <a:off x="1143000" y="6031468"/>
            <a:ext cx="304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74" name="TextBox 73"/>
          <p:cNvSpPr txBox="1"/>
          <p:nvPr/>
        </p:nvSpPr>
        <p:spPr>
          <a:xfrm>
            <a:off x="1447800" y="6031468"/>
            <a:ext cx="304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75" name="TextBox 74"/>
          <p:cNvSpPr txBox="1"/>
          <p:nvPr/>
        </p:nvSpPr>
        <p:spPr>
          <a:xfrm>
            <a:off x="1752600" y="6031468"/>
            <a:ext cx="304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76" name="TextBox 75"/>
          <p:cNvSpPr txBox="1"/>
          <p:nvPr/>
        </p:nvSpPr>
        <p:spPr>
          <a:xfrm>
            <a:off x="2057400" y="6031468"/>
            <a:ext cx="304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77" name="TextBox 76"/>
          <p:cNvSpPr txBox="1"/>
          <p:nvPr/>
        </p:nvSpPr>
        <p:spPr>
          <a:xfrm>
            <a:off x="2362200" y="6031468"/>
            <a:ext cx="304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78" name="TextBox 77"/>
          <p:cNvSpPr txBox="1"/>
          <p:nvPr/>
        </p:nvSpPr>
        <p:spPr>
          <a:xfrm>
            <a:off x="2667000" y="6031468"/>
            <a:ext cx="304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79" name="TextBox 78"/>
          <p:cNvSpPr txBox="1"/>
          <p:nvPr/>
        </p:nvSpPr>
        <p:spPr>
          <a:xfrm>
            <a:off x="2971800" y="6031468"/>
            <a:ext cx="304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80" name="TextBox 79"/>
          <p:cNvSpPr txBox="1"/>
          <p:nvPr/>
        </p:nvSpPr>
        <p:spPr>
          <a:xfrm>
            <a:off x="3276600" y="6031468"/>
            <a:ext cx="304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smtClean="0">
                <a:latin typeface="Consolas" pitchFamily="49" charset="0"/>
                <a:cs typeface="Consolas" pitchFamily="49" charset="0"/>
              </a:rPr>
              <a:t>U</a:t>
            </a:r>
            <a:endParaRPr lang="en-US" b="1" dirty="0">
              <a:latin typeface="Consolas" pitchFamily="49" charset="0"/>
              <a:cs typeface="Consolas" pitchFamily="49" charset="0"/>
            </a:endParaRPr>
          </a:p>
        </p:txBody>
      </p:sp>
      <p:sp>
        <p:nvSpPr>
          <p:cNvPr id="81" name="TextBox 80"/>
          <p:cNvSpPr txBox="1"/>
          <p:nvPr/>
        </p:nvSpPr>
        <p:spPr>
          <a:xfrm>
            <a:off x="3581400" y="6031468"/>
            <a:ext cx="304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82" name="TextBox 81"/>
          <p:cNvSpPr txBox="1"/>
          <p:nvPr/>
        </p:nvSpPr>
        <p:spPr>
          <a:xfrm>
            <a:off x="3886200" y="6031468"/>
            <a:ext cx="304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smtClean="0">
                <a:latin typeface="Consolas" pitchFamily="49" charset="0"/>
                <a:cs typeface="Consolas" pitchFamily="49" charset="0"/>
              </a:rPr>
              <a:t>S</a:t>
            </a:r>
            <a:endParaRPr lang="en-US" b="1" dirty="0">
              <a:latin typeface="Consolas" pitchFamily="49" charset="0"/>
              <a:cs typeface="Consolas" pitchFamily="49" charset="0"/>
            </a:endParaRPr>
          </a:p>
        </p:txBody>
      </p:sp>
      <p:sp>
        <p:nvSpPr>
          <p:cNvPr id="83" name="TextBox 82"/>
          <p:cNvSpPr txBox="1"/>
          <p:nvPr/>
        </p:nvSpPr>
        <p:spPr>
          <a:xfrm>
            <a:off x="4191000" y="6031468"/>
            <a:ext cx="304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84" name="TextBox 83"/>
          <p:cNvSpPr txBox="1"/>
          <p:nvPr/>
        </p:nvSpPr>
        <p:spPr>
          <a:xfrm>
            <a:off x="4495800" y="6031468"/>
            <a:ext cx="304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smtClean="0">
                <a:latin typeface="Consolas" pitchFamily="49" charset="0"/>
                <a:cs typeface="Consolas" pitchFamily="49" charset="0"/>
              </a:rPr>
              <a:t>S</a:t>
            </a:r>
            <a:endParaRPr lang="en-US" b="1" dirty="0">
              <a:latin typeface="Consolas" pitchFamily="49" charset="0"/>
              <a:cs typeface="Consolas" pitchFamily="49" charset="0"/>
            </a:endParaRPr>
          </a:p>
        </p:txBody>
      </p:sp>
      <p:sp>
        <p:nvSpPr>
          <p:cNvPr id="85" name="TextBox 84"/>
          <p:cNvSpPr txBox="1"/>
          <p:nvPr/>
        </p:nvSpPr>
        <p:spPr>
          <a:xfrm>
            <a:off x="4800600" y="6031468"/>
            <a:ext cx="304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86" name="TextBox 85"/>
          <p:cNvSpPr txBox="1"/>
          <p:nvPr/>
        </p:nvSpPr>
        <p:spPr>
          <a:xfrm>
            <a:off x="5105400" y="6031468"/>
            <a:ext cx="304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smtClean="0">
                <a:latin typeface="Consolas" pitchFamily="49" charset="0"/>
                <a:cs typeface="Consolas" pitchFamily="49" charset="0"/>
              </a:rPr>
              <a:t>S</a:t>
            </a:r>
            <a:endParaRPr lang="en-US" b="1" dirty="0">
              <a:latin typeface="Consolas" pitchFamily="49" charset="0"/>
              <a:cs typeface="Consolas" pitchFamily="49" charset="0"/>
            </a:endParaRPr>
          </a:p>
        </p:txBody>
      </p:sp>
      <p:sp>
        <p:nvSpPr>
          <p:cNvPr id="87" name="TextBox 86"/>
          <p:cNvSpPr txBox="1"/>
          <p:nvPr/>
        </p:nvSpPr>
        <p:spPr>
          <a:xfrm>
            <a:off x="5410200" y="6031468"/>
            <a:ext cx="304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88" name="TextBox 87"/>
          <p:cNvSpPr txBox="1"/>
          <p:nvPr/>
        </p:nvSpPr>
        <p:spPr>
          <a:xfrm>
            <a:off x="5715000" y="6031468"/>
            <a:ext cx="304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89" name="TextBox 88"/>
          <p:cNvSpPr txBox="1"/>
          <p:nvPr/>
        </p:nvSpPr>
        <p:spPr>
          <a:xfrm>
            <a:off x="6019800" y="6031468"/>
            <a:ext cx="304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90" name="TextBox 89"/>
          <p:cNvSpPr txBox="1"/>
          <p:nvPr/>
        </p:nvSpPr>
        <p:spPr>
          <a:xfrm>
            <a:off x="6324600" y="6031468"/>
            <a:ext cx="304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smtClean="0">
                <a:latin typeface="Consolas" pitchFamily="49" charset="0"/>
                <a:cs typeface="Consolas" pitchFamily="49" charset="0"/>
              </a:rPr>
              <a:t>R</a:t>
            </a:r>
            <a:endParaRPr lang="en-US" b="1" dirty="0">
              <a:latin typeface="Consolas" pitchFamily="49" charset="0"/>
              <a:cs typeface="Consolas" pitchFamily="49" charset="0"/>
            </a:endParaRPr>
          </a:p>
        </p:txBody>
      </p:sp>
      <p:sp>
        <p:nvSpPr>
          <p:cNvPr id="91" name="TextBox 90"/>
          <p:cNvSpPr txBox="1"/>
          <p:nvPr/>
        </p:nvSpPr>
        <p:spPr>
          <a:xfrm>
            <a:off x="6629400" y="6031468"/>
            <a:ext cx="304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smtClean="0">
                <a:latin typeface="Consolas" pitchFamily="49" charset="0"/>
                <a:cs typeface="Consolas" pitchFamily="49" charset="0"/>
              </a:rPr>
              <a:t>U</a:t>
            </a:r>
            <a:endParaRPr lang="en-US" b="1" dirty="0">
              <a:latin typeface="Consolas" pitchFamily="49" charset="0"/>
              <a:cs typeface="Consolas" pitchFamily="49" charset="0"/>
            </a:endParaRPr>
          </a:p>
        </p:txBody>
      </p:sp>
      <p:sp>
        <p:nvSpPr>
          <p:cNvPr id="92" name="TextBox 91"/>
          <p:cNvSpPr txBox="1"/>
          <p:nvPr/>
        </p:nvSpPr>
        <p:spPr>
          <a:xfrm>
            <a:off x="6934200" y="6031468"/>
            <a:ext cx="304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93" name="TextBox 92"/>
          <p:cNvSpPr txBox="1"/>
          <p:nvPr/>
        </p:nvSpPr>
        <p:spPr>
          <a:xfrm>
            <a:off x="7239000" y="6031468"/>
            <a:ext cx="304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94" name="TextBox 93"/>
          <p:cNvSpPr txBox="1"/>
          <p:nvPr/>
        </p:nvSpPr>
        <p:spPr>
          <a:xfrm>
            <a:off x="7543800" y="6031468"/>
            <a:ext cx="304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95" name="TextBox 94"/>
          <p:cNvSpPr txBox="1"/>
          <p:nvPr/>
        </p:nvSpPr>
        <p:spPr>
          <a:xfrm>
            <a:off x="7848600" y="6031468"/>
            <a:ext cx="304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96" name="TextBox 95"/>
          <p:cNvSpPr txBox="1"/>
          <p:nvPr/>
        </p:nvSpPr>
        <p:spPr>
          <a:xfrm>
            <a:off x="8153400" y="6031468"/>
            <a:ext cx="304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97" name="TextBox 96"/>
          <p:cNvSpPr txBox="1"/>
          <p:nvPr/>
        </p:nvSpPr>
        <p:spPr>
          <a:xfrm>
            <a:off x="8458200" y="6031468"/>
            <a:ext cx="304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Tree>
    <p:extLst>
      <p:ext uri="{BB962C8B-B14F-4D97-AF65-F5344CB8AC3E}">
        <p14:creationId xmlns:p14="http://schemas.microsoft.com/office/powerpoint/2010/main" val="3918055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Alignment results</a:t>
            </a:r>
            <a:endParaRPr lang="en-US" dirty="0"/>
          </a:p>
        </p:txBody>
      </p:sp>
      <p:sp>
        <p:nvSpPr>
          <p:cNvPr id="3" name="Content Placeholder 2"/>
          <p:cNvSpPr>
            <a:spLocks noGrp="1"/>
          </p:cNvSpPr>
          <p:nvPr>
            <p:ph idx="1"/>
          </p:nvPr>
        </p:nvSpPr>
        <p:spPr>
          <a:xfrm>
            <a:off x="457200" y="1524000"/>
            <a:ext cx="8534400" cy="3505200"/>
          </a:xfrm>
        </p:spPr>
        <p:txBody>
          <a:bodyPr>
            <a:normAutofit/>
          </a:bodyPr>
          <a:lstStyle/>
          <a:p>
            <a:r>
              <a:rPr lang="en-US" dirty="0" smtClean="0"/>
              <a:t>Alignment algorithms return </a:t>
            </a:r>
            <a:r>
              <a:rPr lang="en-US" dirty="0" err="1" smtClean="0">
                <a:latin typeface="Consolas" pitchFamily="49" charset="0"/>
                <a:cs typeface="Consolas" pitchFamily="49" charset="0"/>
              </a:rPr>
              <a:t>ISequenceAlignment</a:t>
            </a:r>
            <a:r>
              <a:rPr lang="en-US" dirty="0" smtClean="0"/>
              <a:t> objects</a:t>
            </a:r>
          </a:p>
          <a:p>
            <a:pPr lvl="1"/>
            <a:r>
              <a:rPr lang="en-US" dirty="0" smtClean="0"/>
              <a:t>one object per alignment performed (contained in </a:t>
            </a:r>
            <a:r>
              <a:rPr lang="en-US" b="1" dirty="0" smtClean="0">
                <a:latin typeface="Consolas" pitchFamily="49" charset="0"/>
                <a:cs typeface="Consolas" pitchFamily="49" charset="0"/>
              </a:rPr>
              <a:t>List&lt;T&gt;</a:t>
            </a:r>
            <a:r>
              <a:rPr lang="en-US" dirty="0" smtClean="0"/>
              <a:t>)</a:t>
            </a:r>
          </a:p>
          <a:p>
            <a:pPr lvl="1"/>
            <a:r>
              <a:rPr lang="en-US" dirty="0" smtClean="0"/>
              <a:t>contains set of </a:t>
            </a:r>
            <a:r>
              <a:rPr lang="en-US" b="1" dirty="0" err="1" smtClean="0">
                <a:solidFill>
                  <a:srgbClr val="FF0000"/>
                </a:solidFill>
                <a:latin typeface="Consolas" pitchFamily="49" charset="0"/>
                <a:cs typeface="Consolas" pitchFamily="49" charset="0"/>
              </a:rPr>
              <a:t>IAlignedSequence</a:t>
            </a:r>
            <a:r>
              <a:rPr lang="en-US" dirty="0" smtClean="0">
                <a:solidFill>
                  <a:srgbClr val="FF0000"/>
                </a:solidFill>
              </a:rPr>
              <a:t> </a:t>
            </a:r>
            <a:r>
              <a:rPr lang="en-US" dirty="0" smtClean="0"/>
              <a:t>which describe alignment of two sequences</a:t>
            </a:r>
          </a:p>
          <a:p>
            <a:r>
              <a:rPr lang="en-US" dirty="0" err="1" smtClean="0">
                <a:latin typeface="Consolas" pitchFamily="49" charset="0"/>
                <a:cs typeface="Consolas" pitchFamily="49" charset="0"/>
              </a:rPr>
              <a:t>IAlignedSequence.Metadata</a:t>
            </a:r>
            <a:r>
              <a:rPr lang="en-US" dirty="0" smtClean="0"/>
              <a:t> returns alignment statistics</a:t>
            </a:r>
            <a:r>
              <a:rPr lang="en-US" baseline="30000" dirty="0" smtClean="0"/>
              <a:t>[1]</a:t>
            </a:r>
          </a:p>
          <a:p>
            <a:pPr lvl="1"/>
            <a:r>
              <a:rPr lang="en-US" dirty="0" smtClean="0"/>
              <a:t>"</a:t>
            </a:r>
            <a:r>
              <a:rPr lang="en-US" dirty="0" err="1" smtClean="0"/>
              <a:t>StartOffsets</a:t>
            </a:r>
            <a:r>
              <a:rPr lang="en-US" dirty="0" smtClean="0"/>
              <a:t>" – start indices of alignment based on input sequence</a:t>
            </a:r>
          </a:p>
          <a:p>
            <a:pPr lvl="1"/>
            <a:r>
              <a:rPr lang="en-US" dirty="0" smtClean="0"/>
              <a:t>"</a:t>
            </a:r>
            <a:r>
              <a:rPr lang="en-US" dirty="0" err="1" smtClean="0"/>
              <a:t>EndOffsets</a:t>
            </a:r>
            <a:r>
              <a:rPr lang="en-US" dirty="0" smtClean="0"/>
              <a:t>" – end indices of alignment based on input sequence</a:t>
            </a:r>
          </a:p>
          <a:p>
            <a:pPr lvl="1"/>
            <a:r>
              <a:rPr lang="en-US" dirty="0" smtClean="0"/>
              <a:t>"Insertions" – insertions made to the aligned sequence</a:t>
            </a:r>
          </a:p>
          <a:p>
            <a:pPr lvl="1"/>
            <a:r>
              <a:rPr lang="en-US" dirty="0" smtClean="0"/>
              <a:t>"Score" – numeric score of the alignment</a:t>
            </a:r>
          </a:p>
          <a:p>
            <a:pPr lvl="1"/>
            <a:r>
              <a:rPr lang="en-US" dirty="0" smtClean="0"/>
              <a:t>"Consensus" – alignment consensus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991100"/>
            <a:ext cx="310515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8710" y="5186362"/>
            <a:ext cx="2914650"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4038600" y="5981700"/>
            <a:ext cx="895350" cy="0"/>
          </a:xfrm>
          <a:prstGeom prst="straightConnector1">
            <a:avLst/>
          </a:prstGeom>
          <a:ln>
            <a:solidFill>
              <a:schemeClr val="tx1"/>
            </a:solidFill>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15454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Performing an alignment</a:t>
            </a:r>
            <a:endParaRPr lang="en-US" dirty="0"/>
          </a:p>
        </p:txBody>
      </p:sp>
      <p:sp>
        <p:nvSpPr>
          <p:cNvPr id="3" name="Content Placeholder 2"/>
          <p:cNvSpPr>
            <a:spLocks noGrp="1"/>
          </p:cNvSpPr>
          <p:nvPr>
            <p:ph idx="1"/>
          </p:nvPr>
        </p:nvSpPr>
        <p:spPr/>
        <p:txBody>
          <a:bodyPr/>
          <a:lstStyle/>
          <a:p>
            <a:pPr marL="566928" indent="-457200">
              <a:buFont typeface="+mj-lt"/>
              <a:buAutoNum type="arabicPeriod"/>
            </a:pPr>
            <a:r>
              <a:rPr lang="en-US" dirty="0" smtClean="0"/>
              <a:t>Select </a:t>
            </a:r>
            <a:r>
              <a:rPr lang="en-US" dirty="0" err="1" smtClean="0">
                <a:latin typeface="Consolas" pitchFamily="49" charset="0"/>
                <a:cs typeface="Consolas" pitchFamily="49" charset="0"/>
              </a:rPr>
              <a:t>ISequence</a:t>
            </a:r>
            <a:r>
              <a:rPr lang="en-US" dirty="0" smtClean="0"/>
              <a:t> objects to align </a:t>
            </a:r>
          </a:p>
          <a:p>
            <a:pPr marL="566928" indent="-457200">
              <a:buFont typeface="+mj-lt"/>
              <a:buAutoNum type="arabicPeriod"/>
            </a:pPr>
            <a:r>
              <a:rPr lang="en-US" dirty="0" smtClean="0"/>
              <a:t>Select alignment algorithm (use </a:t>
            </a:r>
            <a:r>
              <a:rPr lang="en-US" dirty="0" err="1" smtClean="0">
                <a:latin typeface="Consolas" pitchFamily="49" charset="0"/>
                <a:cs typeface="Consolas" pitchFamily="49" charset="0"/>
              </a:rPr>
              <a:t>SequenceAligners</a:t>
            </a:r>
            <a:r>
              <a:rPr lang="en-US" dirty="0" smtClean="0"/>
              <a:t>)</a:t>
            </a:r>
          </a:p>
          <a:p>
            <a:pPr marL="566928" indent="-457200">
              <a:buFont typeface="+mj-lt"/>
              <a:buAutoNum type="arabicPeriod"/>
            </a:pPr>
            <a:r>
              <a:rPr lang="en-US" dirty="0" smtClean="0"/>
              <a:t>Assign </a:t>
            </a:r>
            <a:r>
              <a:rPr lang="en-US" dirty="0" err="1" smtClean="0">
                <a:latin typeface="Consolas" pitchFamily="49" charset="0"/>
                <a:cs typeface="Consolas" pitchFamily="49" charset="0"/>
              </a:rPr>
              <a:t>SimilarityMatrix</a:t>
            </a:r>
            <a:r>
              <a:rPr lang="en-US" dirty="0" smtClean="0"/>
              <a:t> for scoring to algorithm (optional)</a:t>
            </a:r>
          </a:p>
          <a:p>
            <a:pPr marL="566928" indent="-457200">
              <a:buFont typeface="+mj-lt"/>
              <a:buAutoNum type="arabicPeriod"/>
            </a:pPr>
            <a:r>
              <a:rPr lang="en-US" dirty="0" smtClean="0"/>
              <a:t>Assign Gap Penalty(s) to algorithm (optional)</a:t>
            </a:r>
          </a:p>
          <a:p>
            <a:pPr marL="566928" indent="-457200">
              <a:buFont typeface="+mj-lt"/>
              <a:buAutoNum type="arabicPeriod"/>
            </a:pPr>
            <a:r>
              <a:rPr lang="en-US" dirty="0" smtClean="0"/>
              <a:t>Assign Consensus Resolver (optional)</a:t>
            </a:r>
          </a:p>
          <a:p>
            <a:pPr marL="566928" indent="-457200">
              <a:buFont typeface="+mj-lt"/>
              <a:buAutoNum type="arabicPeriod"/>
            </a:pPr>
            <a:r>
              <a:rPr lang="en-US" dirty="0" smtClean="0"/>
              <a:t>Call </a:t>
            </a:r>
            <a:r>
              <a:rPr lang="en-US" dirty="0" smtClean="0">
                <a:latin typeface="Consolas" pitchFamily="49" charset="0"/>
                <a:cs typeface="Consolas" pitchFamily="49" charset="0"/>
              </a:rPr>
              <a:t>Align</a:t>
            </a:r>
            <a:r>
              <a:rPr lang="en-US" dirty="0" smtClean="0"/>
              <a:t> or </a:t>
            </a:r>
            <a:r>
              <a:rPr lang="en-US" dirty="0" err="1" smtClean="0">
                <a:latin typeface="Consolas" pitchFamily="49" charset="0"/>
                <a:cs typeface="Consolas" pitchFamily="49" charset="0"/>
              </a:rPr>
              <a:t>AlignSimple</a:t>
            </a:r>
            <a:r>
              <a:rPr lang="en-US" dirty="0" smtClean="0"/>
              <a:t> to perform alignment</a:t>
            </a:r>
          </a:p>
          <a:p>
            <a:pPr marL="566928" indent="-457200">
              <a:buFont typeface="+mj-lt"/>
              <a:buAutoNum type="arabicPeriod"/>
            </a:pPr>
            <a:r>
              <a:rPr lang="en-US" dirty="0" smtClean="0"/>
              <a:t>Parse resulting </a:t>
            </a:r>
            <a:r>
              <a:rPr lang="en-US" dirty="0" err="1" smtClean="0">
                <a:latin typeface="Consolas" pitchFamily="49" charset="0"/>
                <a:cs typeface="Consolas" pitchFamily="49" charset="0"/>
              </a:rPr>
              <a:t>ISequenceAlignment</a:t>
            </a:r>
            <a:r>
              <a:rPr lang="en-US" dirty="0" smtClean="0"/>
              <a:t> objects</a:t>
            </a:r>
            <a:endParaRPr lang="en-US" dirty="0"/>
          </a:p>
        </p:txBody>
      </p:sp>
    </p:spTree>
    <p:extLst>
      <p:ext uri="{BB962C8B-B14F-4D97-AF65-F5344CB8AC3E}">
        <p14:creationId xmlns:p14="http://schemas.microsoft.com/office/powerpoint/2010/main" val="2404905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aligning two sequences</a:t>
            </a:r>
            <a:endParaRPr lang="en-US" dirty="0"/>
          </a:p>
        </p:txBody>
      </p:sp>
      <p:sp>
        <p:nvSpPr>
          <p:cNvPr id="4" name="TextBox 3"/>
          <p:cNvSpPr txBox="1"/>
          <p:nvPr/>
        </p:nvSpPr>
        <p:spPr>
          <a:xfrm>
            <a:off x="480060" y="1600200"/>
            <a:ext cx="8001000" cy="397031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latin typeface="Consolas" pitchFamily="49" charset="0"/>
                <a:cs typeface="Consolas" pitchFamily="49" charset="0"/>
              </a:rPr>
              <a:t>static </a:t>
            </a:r>
            <a:r>
              <a:rPr lang="en-US" dirty="0">
                <a:latin typeface="Consolas" pitchFamily="49" charset="0"/>
                <a:cs typeface="Consolas" pitchFamily="49" charset="0"/>
              </a:rPr>
              <a:t>void Main(string[] </a:t>
            </a:r>
            <a:r>
              <a:rPr lang="en-US" dirty="0" err="1">
                <a:latin typeface="Consolas" pitchFamily="49" charset="0"/>
                <a:cs typeface="Consolas" pitchFamily="49" charset="0"/>
              </a:rPr>
              <a:t>args</a:t>
            </a:r>
            <a:r>
              <a:rPr lang="en-US" dirty="0">
                <a:latin typeface="Consolas" pitchFamily="49" charset="0"/>
                <a:cs typeface="Consolas" pitchFamily="49" charset="0"/>
              </a:rPr>
              <a:t>)</a:t>
            </a: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 </a:t>
            </a:r>
            <a:r>
              <a:rPr lang="en-US" dirty="0">
                <a:latin typeface="Consolas" pitchFamily="49" charset="0"/>
                <a:cs typeface="Consolas" pitchFamily="49" charset="0"/>
              </a:rPr>
              <a:t>seq1 = new Sequence(</a:t>
            </a:r>
            <a:r>
              <a:rPr lang="en-US" dirty="0" err="1">
                <a:latin typeface="Consolas" pitchFamily="49" charset="0"/>
                <a:cs typeface="Consolas" pitchFamily="49" charset="0"/>
              </a:rPr>
              <a:t>Alphabets.RNA</a:t>
            </a:r>
            <a:r>
              <a:rPr lang="en-US" dirty="0">
                <a:latin typeface="Consolas" pitchFamily="49" charset="0"/>
                <a:cs typeface="Consolas" pitchFamily="49" charset="0"/>
              </a:rPr>
              <a:t>, </a:t>
            </a:r>
            <a:endParaRPr lang="en-US" dirty="0" smtClean="0">
              <a:latin typeface="Consolas" pitchFamily="49" charset="0"/>
              <a:cs typeface="Consolas" pitchFamily="49" charset="0"/>
            </a:endParaRP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a:latin typeface="Consolas" pitchFamily="49" charset="0"/>
                <a:cs typeface="Consolas" pitchFamily="49" charset="0"/>
              </a:rPr>
              <a:t>U-GCC---UGG-CGG-CCGUA-GC-G");</a:t>
            </a:r>
          </a:p>
          <a:p>
            <a:r>
              <a:rPr lang="en-US" dirty="0" smtClean="0">
                <a:latin typeface="Consolas" pitchFamily="49" charset="0"/>
                <a:cs typeface="Consolas" pitchFamily="49" charset="0"/>
              </a:rPr>
              <a:t>   </a:t>
            </a:r>
            <a:r>
              <a:rPr lang="en-US" dirty="0" err="1">
                <a:latin typeface="Consolas" pitchFamily="49" charset="0"/>
                <a:cs typeface="Consolas" pitchFamily="49" charset="0"/>
              </a:rPr>
              <a:t>ISequence</a:t>
            </a:r>
            <a:r>
              <a:rPr lang="en-US" dirty="0">
                <a:latin typeface="Consolas" pitchFamily="49" charset="0"/>
                <a:cs typeface="Consolas" pitchFamily="49" charset="0"/>
              </a:rPr>
              <a:t> seq2 = new Sequence(</a:t>
            </a:r>
            <a:r>
              <a:rPr lang="en-US" dirty="0" err="1">
                <a:latin typeface="Consolas" pitchFamily="49" charset="0"/>
                <a:cs typeface="Consolas" pitchFamily="49" charset="0"/>
              </a:rPr>
              <a:t>Alphabets.RNA</a:t>
            </a:r>
            <a:r>
              <a:rPr lang="en-US" dirty="0">
                <a:latin typeface="Consolas" pitchFamily="49" charset="0"/>
                <a:cs typeface="Consolas" pitchFamily="49" charset="0"/>
              </a:rPr>
              <a:t>, </a:t>
            </a:r>
            <a:endParaRPr lang="en-US" dirty="0" smtClean="0">
              <a:latin typeface="Consolas" pitchFamily="49" charset="0"/>
              <a:cs typeface="Consolas" pitchFamily="49" charset="0"/>
            </a:endParaRP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a:latin typeface="Consolas" pitchFamily="49" charset="0"/>
                <a:cs typeface="Consolas" pitchFamily="49" charset="0"/>
              </a:rPr>
              <a:t>GC-GGC--CAUA-GC-G");</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   </a:t>
            </a:r>
            <a:r>
              <a:rPr lang="en-US" dirty="0" err="1">
                <a:latin typeface="Consolas" pitchFamily="49" charset="0"/>
                <a:cs typeface="Consolas" pitchFamily="49" charset="0"/>
              </a:rPr>
              <a:t>var</a:t>
            </a:r>
            <a:r>
              <a:rPr lang="en-US" dirty="0">
                <a:latin typeface="Consolas" pitchFamily="49" charset="0"/>
                <a:cs typeface="Consolas" pitchFamily="49" charset="0"/>
              </a:rPr>
              <a:t> algorithm = </a:t>
            </a:r>
            <a:r>
              <a:rPr lang="en-US" dirty="0" err="1">
                <a:latin typeface="Consolas" pitchFamily="49" charset="0"/>
                <a:cs typeface="Consolas" pitchFamily="49" charset="0"/>
              </a:rPr>
              <a:t>SequenceAligners.NeedlemanWunsch</a:t>
            </a:r>
            <a:r>
              <a:rPr lang="en-US" dirty="0">
                <a:latin typeface="Consolas" pitchFamily="49" charset="0"/>
                <a:cs typeface="Consolas" pitchFamily="49" charset="0"/>
              </a:rPr>
              <a:t>;</a:t>
            </a:r>
          </a:p>
          <a:p>
            <a:r>
              <a:rPr lang="en-US" dirty="0" smtClean="0">
                <a:latin typeface="Consolas" pitchFamily="49" charset="0"/>
                <a:cs typeface="Consolas" pitchFamily="49" charset="0"/>
              </a:rPr>
              <a:t>   </a:t>
            </a:r>
            <a:r>
              <a:rPr lang="en-US" dirty="0" err="1">
                <a:latin typeface="Consolas" pitchFamily="49" charset="0"/>
                <a:cs typeface="Consolas" pitchFamily="49" charset="0"/>
              </a:rPr>
              <a:t>var</a:t>
            </a:r>
            <a:r>
              <a:rPr lang="en-US" dirty="0">
                <a:latin typeface="Consolas" pitchFamily="49" charset="0"/>
                <a:cs typeface="Consolas" pitchFamily="49" charset="0"/>
              </a:rPr>
              <a:t> results = </a:t>
            </a:r>
            <a:r>
              <a:rPr lang="en-US" dirty="0" err="1" smtClean="0">
                <a:latin typeface="Consolas" pitchFamily="49" charset="0"/>
                <a:cs typeface="Consolas" pitchFamily="49" charset="0"/>
              </a:rPr>
              <a:t>algorithm.AlignSimple</a:t>
            </a:r>
            <a:r>
              <a:rPr lang="en-US" dirty="0" smtClean="0">
                <a:latin typeface="Consolas" pitchFamily="49" charset="0"/>
                <a:cs typeface="Consolas" pitchFamily="49" charset="0"/>
              </a:rPr>
              <a:t>(new [] </a:t>
            </a:r>
            <a:r>
              <a:rPr lang="en-US" dirty="0">
                <a:latin typeface="Consolas" pitchFamily="49" charset="0"/>
                <a:cs typeface="Consolas" pitchFamily="49" charset="0"/>
              </a:rPr>
              <a:t>{seq1, seq2});</a:t>
            </a:r>
          </a:p>
          <a:p>
            <a:r>
              <a:rPr lang="en-US" dirty="0">
                <a:latin typeface="Consolas" pitchFamily="49" charset="0"/>
                <a:cs typeface="Consolas" pitchFamily="49" charset="0"/>
              </a:rPr>
              <a:t>   </a:t>
            </a:r>
            <a:r>
              <a:rPr lang="en-US" dirty="0" err="1" smtClean="0">
                <a:latin typeface="Consolas" pitchFamily="49" charset="0"/>
                <a:cs typeface="Consolas" pitchFamily="49" charset="0"/>
              </a:rPr>
              <a:t>var</a:t>
            </a:r>
            <a:r>
              <a:rPr lang="en-US" dirty="0">
                <a:latin typeface="Consolas" pitchFamily="49" charset="0"/>
                <a:cs typeface="Consolas" pitchFamily="49" charset="0"/>
              </a:rPr>
              <a:t> </a:t>
            </a:r>
            <a:r>
              <a:rPr lang="en-US" dirty="0" err="1">
                <a:latin typeface="Consolas" pitchFamily="49" charset="0"/>
                <a:cs typeface="Consolas" pitchFamily="49" charset="0"/>
              </a:rPr>
              <a:t>concensus</a:t>
            </a:r>
            <a:r>
              <a:rPr lang="en-US" dirty="0">
                <a:latin typeface="Consolas" pitchFamily="49" charset="0"/>
                <a:cs typeface="Consolas" pitchFamily="49" charset="0"/>
              </a:rPr>
              <a:t> = (</a:t>
            </a:r>
            <a:r>
              <a:rPr lang="en-US" dirty="0" err="1">
                <a:latin typeface="Consolas" pitchFamily="49" charset="0"/>
                <a:cs typeface="Consolas" pitchFamily="49" charset="0"/>
              </a:rPr>
              <a:t>ISequence</a:t>
            </a:r>
            <a:r>
              <a:rPr lang="en-US" dirty="0">
                <a:latin typeface="Consolas" pitchFamily="49" charset="0"/>
                <a:cs typeface="Consolas" pitchFamily="49" charset="0"/>
              </a:rPr>
              <a:t>) results[0].</a:t>
            </a:r>
            <a:r>
              <a:rPr lang="en-US" dirty="0" err="1">
                <a:latin typeface="Consolas" pitchFamily="49" charset="0"/>
                <a:cs typeface="Consolas" pitchFamily="49" charset="0"/>
              </a:rPr>
              <a:t>AlignedSequences</a:t>
            </a:r>
            <a:r>
              <a:rPr lang="en-US" dirty="0">
                <a:latin typeface="Consolas" pitchFamily="49" charset="0"/>
                <a:cs typeface="Consolas" pitchFamily="49" charset="0"/>
              </a:rPr>
              <a:t>[0</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                                      .</a:t>
            </a:r>
            <a:r>
              <a:rPr lang="en-US" dirty="0">
                <a:latin typeface="Consolas" pitchFamily="49" charset="0"/>
                <a:cs typeface="Consolas" pitchFamily="49" charset="0"/>
              </a:rPr>
              <a:t>Metadata["Consensus</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Console.WriteLine</a:t>
            </a:r>
            <a:r>
              <a:rPr lang="en-US" dirty="0" smtClean="0">
                <a:latin typeface="Consolas" pitchFamily="49" charset="0"/>
                <a:cs typeface="Consolas" pitchFamily="49" charset="0"/>
              </a:rPr>
              <a:t>(new</a:t>
            </a:r>
            <a:r>
              <a:rPr lang="en-US" dirty="0">
                <a:latin typeface="Consolas" pitchFamily="49" charset="0"/>
                <a:cs typeface="Consolas" pitchFamily="49" charset="0"/>
              </a:rPr>
              <a:t> string(</a:t>
            </a:r>
            <a:r>
              <a:rPr lang="en-US" dirty="0" err="1">
                <a:latin typeface="Consolas" pitchFamily="49" charset="0"/>
                <a:cs typeface="Consolas" pitchFamily="49" charset="0"/>
              </a:rPr>
              <a:t>concensus.Select</a:t>
            </a:r>
            <a:r>
              <a:rPr lang="en-US" dirty="0">
                <a:latin typeface="Consolas" pitchFamily="49" charset="0"/>
                <a:cs typeface="Consolas" pitchFamily="49" charset="0"/>
              </a:rPr>
              <a:t>(b =&gt; (char)b</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a:latin typeface="Consolas" pitchFamily="49" charset="0"/>
                <a:cs typeface="Consolas" pitchFamily="49" charset="0"/>
              </a:rPr>
              <a:t>ToArray</a:t>
            </a:r>
            <a:r>
              <a:rPr lang="en-US" dirty="0">
                <a:latin typeface="Consolas" pitchFamily="49" charset="0"/>
                <a:cs typeface="Consolas" pitchFamily="49" charset="0"/>
              </a:rPr>
              <a:t>())); </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3" name="Rectangle 2"/>
          <p:cNvSpPr/>
          <p:nvPr/>
        </p:nvSpPr>
        <p:spPr>
          <a:xfrm>
            <a:off x="5029200" y="5530334"/>
            <a:ext cx="367921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dirty="0"/>
              <a:t>U-GCC---UGS-SGS-CCRUA-GC-G</a:t>
            </a:r>
          </a:p>
        </p:txBody>
      </p:sp>
    </p:spTree>
    <p:extLst>
      <p:ext uri="{BB962C8B-B14F-4D97-AF65-F5344CB8AC3E}">
        <p14:creationId xmlns:p14="http://schemas.microsoft.com/office/powerpoint/2010/main" val="4230817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Simplifying alignment work</a:t>
            </a:r>
            <a:endParaRPr lang="en-US" dirty="0"/>
          </a:p>
        </p:txBody>
      </p:sp>
      <p:sp>
        <p:nvSpPr>
          <p:cNvPr id="3" name="Content Placeholder 2"/>
          <p:cNvSpPr>
            <a:spLocks noGrp="1"/>
          </p:cNvSpPr>
          <p:nvPr>
            <p:ph idx="1"/>
          </p:nvPr>
        </p:nvSpPr>
        <p:spPr>
          <a:xfrm>
            <a:off x="457200" y="1600200"/>
            <a:ext cx="8229600" cy="1905000"/>
          </a:xfrm>
        </p:spPr>
        <p:txBody>
          <a:bodyPr>
            <a:normAutofit/>
          </a:bodyPr>
          <a:lstStyle/>
          <a:p>
            <a:r>
              <a:rPr lang="en-US" dirty="0" smtClean="0"/>
              <a:t>Pairwise alignments only work with two sequences</a:t>
            </a:r>
          </a:p>
          <a:p>
            <a:pPr lvl="1"/>
            <a:r>
              <a:rPr lang="en-US" dirty="0" smtClean="0"/>
              <a:t>encapsulated by simpler </a:t>
            </a:r>
            <a:r>
              <a:rPr lang="en-US" b="1" dirty="0" err="1" smtClean="0">
                <a:latin typeface="Consolas" pitchFamily="49" charset="0"/>
                <a:cs typeface="Consolas" pitchFamily="49" charset="0"/>
              </a:rPr>
              <a:t>IPairwiseSequenceAligner</a:t>
            </a:r>
            <a:r>
              <a:rPr lang="en-US" dirty="0" smtClean="0"/>
              <a:t> interface</a:t>
            </a:r>
          </a:p>
          <a:p>
            <a:r>
              <a:rPr lang="en-US" dirty="0" smtClean="0"/>
              <a:t>.NET Bio </a:t>
            </a:r>
            <a:r>
              <a:rPr lang="en-US" dirty="0" smtClean="0"/>
              <a:t>has three common pairwise implementations</a:t>
            </a:r>
            <a:r>
              <a:rPr lang="en-US" baseline="30000" dirty="0" smtClean="0"/>
              <a:t>[1]</a:t>
            </a:r>
          </a:p>
          <a:p>
            <a:pPr lvl="1"/>
            <a:r>
              <a:rPr lang="en-US" dirty="0" smtClean="0"/>
              <a:t>Pairwise/Overlap, Smith/Waterman, Needleman/</a:t>
            </a:r>
            <a:r>
              <a:rPr lang="en-US" dirty="0" err="1" smtClean="0"/>
              <a:t>Wunsch</a:t>
            </a:r>
            <a:endParaRPr lang="en-US" dirty="0" smtClean="0"/>
          </a:p>
        </p:txBody>
      </p:sp>
      <p:grpSp>
        <p:nvGrpSpPr>
          <p:cNvPr id="5" name="Group 4"/>
          <p:cNvGrpSpPr/>
          <p:nvPr/>
        </p:nvGrpSpPr>
        <p:grpSpPr>
          <a:xfrm>
            <a:off x="990600" y="3733800"/>
            <a:ext cx="6991350" cy="2314575"/>
            <a:chOff x="1085850" y="4248150"/>
            <a:chExt cx="6991350" cy="2314575"/>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850" y="4953000"/>
              <a:ext cx="3181350"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2150" y="4248150"/>
              <a:ext cx="159067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4442460"/>
              <a:ext cx="356235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 name="TextBox 5"/>
          <p:cNvSpPr txBox="1"/>
          <p:nvPr/>
        </p:nvSpPr>
        <p:spPr>
          <a:xfrm>
            <a:off x="609600" y="6248400"/>
            <a:ext cx="7924800" cy="369332"/>
          </a:xfrm>
          <a:prstGeom prst="rect">
            <a:avLst/>
          </a:prstGeom>
          <a:noFill/>
        </p:spPr>
        <p:txBody>
          <a:bodyPr wrap="square" rtlCol="0">
            <a:spAutoFit/>
          </a:bodyPr>
          <a:lstStyle/>
          <a:p>
            <a:r>
              <a:rPr lang="en-US" dirty="0" smtClean="0">
                <a:latin typeface="Arial" pitchFamily="34" charset="0"/>
                <a:cs typeface="Arial" pitchFamily="34" charset="0"/>
              </a:rPr>
              <a:t>simplified </a:t>
            </a:r>
            <a:r>
              <a:rPr lang="en-US" b="1" dirty="0" smtClean="0">
                <a:latin typeface="Consolas" pitchFamily="49" charset="0"/>
                <a:cs typeface="Consolas" pitchFamily="49" charset="0"/>
              </a:rPr>
              <a:t>Align</a:t>
            </a:r>
            <a:r>
              <a:rPr lang="en-US" dirty="0" smtClean="0">
                <a:latin typeface="Arial" pitchFamily="34" charset="0"/>
                <a:cs typeface="Arial" pitchFamily="34" charset="0"/>
              </a:rPr>
              <a:t> and </a:t>
            </a:r>
            <a:r>
              <a:rPr lang="en-US" b="1" dirty="0" err="1" smtClean="0">
                <a:latin typeface="Consolas" pitchFamily="49" charset="0"/>
                <a:cs typeface="Consolas" pitchFamily="49" charset="0"/>
              </a:rPr>
              <a:t>AlignSimple</a:t>
            </a:r>
            <a:r>
              <a:rPr lang="en-US" dirty="0" smtClean="0">
                <a:latin typeface="Arial" pitchFamily="34" charset="0"/>
                <a:cs typeface="Arial" pitchFamily="34" charset="0"/>
              </a:rPr>
              <a:t> methods take two sequences as input</a:t>
            </a:r>
            <a:endParaRPr lang="en-US" dirty="0">
              <a:latin typeface="Arial" pitchFamily="34" charset="0"/>
              <a:cs typeface="Arial" pitchFamily="34" charset="0"/>
            </a:endParaRPr>
          </a:p>
        </p:txBody>
      </p:sp>
    </p:spTree>
    <p:extLst>
      <p:ext uri="{BB962C8B-B14F-4D97-AF65-F5344CB8AC3E}">
        <p14:creationId xmlns:p14="http://schemas.microsoft.com/office/powerpoint/2010/main" val="785340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alignment sequences</a:t>
            </a:r>
            <a:endParaRPr lang="en-US" dirty="0"/>
          </a:p>
        </p:txBody>
      </p:sp>
      <p:sp>
        <p:nvSpPr>
          <p:cNvPr id="3" name="Content Placeholder 2"/>
          <p:cNvSpPr>
            <a:spLocks noGrp="1"/>
          </p:cNvSpPr>
          <p:nvPr>
            <p:ph idx="1"/>
          </p:nvPr>
        </p:nvSpPr>
        <p:spPr>
          <a:xfrm>
            <a:off x="457200" y="1600200"/>
            <a:ext cx="8534400" cy="2990850"/>
          </a:xfrm>
        </p:spPr>
        <p:txBody>
          <a:bodyPr>
            <a:normAutofit/>
          </a:bodyPr>
          <a:lstStyle/>
          <a:p>
            <a:r>
              <a:rPr lang="en-US" dirty="0" err="1">
                <a:latin typeface="Consolas" pitchFamily="49" charset="0"/>
                <a:cs typeface="Consolas" pitchFamily="49" charset="0"/>
              </a:rPr>
              <a:t>PAMSAMMultipleSequenceAligner</a:t>
            </a:r>
            <a:r>
              <a:rPr lang="en-US" dirty="0" smtClean="0"/>
              <a:t> implements optimized multiple sequence alignment algorithm </a:t>
            </a:r>
          </a:p>
          <a:p>
            <a:pPr lvl="1"/>
            <a:r>
              <a:rPr lang="en-US" dirty="0" smtClean="0"/>
              <a:t>produces a sequence alignment using three or more sequences</a:t>
            </a:r>
          </a:p>
          <a:p>
            <a:pPr lvl="1"/>
            <a:r>
              <a:rPr lang="en-US" dirty="0" smtClean="0"/>
              <a:t>based on MUSCLE algorithm</a:t>
            </a:r>
          </a:p>
          <a:p>
            <a:pPr lvl="1"/>
            <a:r>
              <a:rPr lang="en-US" dirty="0" smtClean="0"/>
              <a:t>uses </a:t>
            </a:r>
            <a:r>
              <a:rPr lang="en-US" u="sng" dirty="0" smtClean="0"/>
              <a:t>.NET 4.0 Parallel Extensions</a:t>
            </a:r>
            <a:r>
              <a:rPr lang="en-US" dirty="0" smtClean="0"/>
              <a:t> to take advantage of multicores</a:t>
            </a:r>
          </a:p>
          <a:p>
            <a:pPr lvl="1"/>
            <a:r>
              <a:rPr lang="en-US" dirty="0" smtClean="0"/>
              <a:t>included in </a:t>
            </a:r>
            <a:r>
              <a:rPr lang="en-US" b="1" dirty="0" smtClean="0">
                <a:latin typeface="Consolas" pitchFamily="49" charset="0"/>
                <a:cs typeface="Consolas" pitchFamily="49" charset="0"/>
              </a:rPr>
              <a:t>Tools\Bin\Bio.PamSam.dll</a:t>
            </a:r>
            <a:endParaRPr lang="en-US" b="1" dirty="0" smtClean="0">
              <a:latin typeface="Consolas" pitchFamily="49" charset="0"/>
              <a:cs typeface="Consolas" pitchFamily="49" charset="0"/>
            </a:endParaRPr>
          </a:p>
          <a:p>
            <a:r>
              <a:rPr lang="en-US" dirty="0" smtClean="0"/>
              <a:t>Algorithm defined by </a:t>
            </a:r>
            <a:r>
              <a:rPr lang="en-US" dirty="0" err="1" smtClean="0">
                <a:latin typeface="Consolas" pitchFamily="49" charset="0"/>
                <a:cs typeface="Consolas" pitchFamily="49" charset="0"/>
              </a:rPr>
              <a:t>IMultipleSequenceAligner</a:t>
            </a:r>
            <a:r>
              <a:rPr lang="en-US" dirty="0" smtClean="0"/>
              <a:t> interface</a:t>
            </a:r>
          </a:p>
          <a:p>
            <a:pPr lvl="1"/>
            <a:r>
              <a:rPr lang="en-US" dirty="0" smtClean="0"/>
              <a:t>defines score as floating point value</a:t>
            </a:r>
            <a:endParaRPr lang="en-US" dirty="0"/>
          </a:p>
        </p:txBody>
      </p:sp>
      <p:grpSp>
        <p:nvGrpSpPr>
          <p:cNvPr id="4" name="Group 3"/>
          <p:cNvGrpSpPr/>
          <p:nvPr/>
        </p:nvGrpSpPr>
        <p:grpSpPr>
          <a:xfrm>
            <a:off x="5867400" y="4267200"/>
            <a:ext cx="2381250" cy="2369820"/>
            <a:chOff x="5950267" y="4152900"/>
            <a:chExt cx="2381250" cy="236982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0267" y="4884420"/>
              <a:ext cx="238125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4152900"/>
              <a:ext cx="180022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71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705350"/>
            <a:ext cx="3686175"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8816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custom alignment algorithms</a:t>
            </a:r>
            <a:endParaRPr lang="en-US" dirty="0"/>
          </a:p>
        </p:txBody>
      </p:sp>
      <p:sp>
        <p:nvSpPr>
          <p:cNvPr id="3" name="Content Placeholder 2"/>
          <p:cNvSpPr>
            <a:spLocks noGrp="1"/>
          </p:cNvSpPr>
          <p:nvPr>
            <p:ph idx="1"/>
          </p:nvPr>
        </p:nvSpPr>
        <p:spPr/>
        <p:txBody>
          <a:bodyPr/>
          <a:lstStyle/>
          <a:p>
            <a:r>
              <a:rPr lang="en-US" dirty="0" smtClean="0"/>
              <a:t>Implement base interfaces to work with </a:t>
            </a:r>
            <a:r>
              <a:rPr lang="en-US" dirty="0" smtClean="0"/>
              <a:t>.NET Bio</a:t>
            </a:r>
            <a:endParaRPr lang="en-US" dirty="0" smtClean="0"/>
          </a:p>
          <a:p>
            <a:pPr lvl="1"/>
            <a:r>
              <a:rPr lang="en-US" b="1" dirty="0" err="1" smtClean="0">
                <a:latin typeface="Consolas" pitchFamily="49" charset="0"/>
                <a:cs typeface="Consolas" pitchFamily="49" charset="0"/>
              </a:rPr>
              <a:t>ISequenceAligner</a:t>
            </a:r>
            <a:endParaRPr lang="en-US" b="1" dirty="0">
              <a:latin typeface="Consolas" pitchFamily="49" charset="0"/>
              <a:cs typeface="Consolas" pitchFamily="49" charset="0"/>
            </a:endParaRPr>
          </a:p>
          <a:p>
            <a:pPr lvl="1"/>
            <a:r>
              <a:rPr lang="en-US" b="1" dirty="0" err="1" smtClean="0">
                <a:latin typeface="Consolas" pitchFamily="49" charset="0"/>
                <a:cs typeface="Consolas" pitchFamily="49" charset="0"/>
              </a:rPr>
              <a:t>IPairwiseSequenceAligner</a:t>
            </a:r>
            <a:endParaRPr lang="en-US" b="1" dirty="0" smtClean="0">
              <a:latin typeface="Consolas" pitchFamily="49" charset="0"/>
              <a:cs typeface="Consolas" pitchFamily="49" charset="0"/>
            </a:endParaRPr>
          </a:p>
          <a:p>
            <a:pPr lvl="1"/>
            <a:r>
              <a:rPr lang="en-US" b="1" dirty="0" err="1" smtClean="0">
                <a:latin typeface="Consolas" pitchFamily="49" charset="0"/>
                <a:cs typeface="Consolas" pitchFamily="49" charset="0"/>
              </a:rPr>
              <a:t>IMultipleSequenceAligner</a:t>
            </a:r>
            <a:endParaRPr lang="en-US" b="1" dirty="0" smtClean="0">
              <a:latin typeface="Consolas" pitchFamily="49" charset="0"/>
              <a:cs typeface="Consolas" pitchFamily="49" charset="0"/>
            </a:endParaRPr>
          </a:p>
          <a:p>
            <a:r>
              <a:rPr lang="en-US" dirty="0" smtClean="0"/>
              <a:t>For pairwise alignment algorithms types can derive from abstract class </a:t>
            </a:r>
            <a:r>
              <a:rPr lang="en-US" b="1" dirty="0" err="1" smtClean="0">
                <a:latin typeface="Consolas" pitchFamily="49" charset="0"/>
                <a:cs typeface="Consolas" pitchFamily="49" charset="0"/>
              </a:rPr>
              <a:t>DynamicProgrammingPairwiseAligner</a:t>
            </a:r>
            <a:endParaRPr lang="en-US" dirty="0"/>
          </a:p>
          <a:p>
            <a:pPr lvl="1"/>
            <a:r>
              <a:rPr lang="en-US" dirty="0" smtClean="0"/>
              <a:t>implementation based on standard sequence analysis text</a:t>
            </a:r>
            <a:r>
              <a:rPr lang="en-US" baseline="30000" dirty="0" smtClean="0"/>
              <a:t>[1]</a:t>
            </a:r>
          </a:p>
          <a:p>
            <a:pPr lvl="1"/>
            <a:r>
              <a:rPr lang="en-US" dirty="0" smtClean="0"/>
              <a:t>must implement abstract methods to define cell bounds</a:t>
            </a:r>
          </a:p>
          <a:p>
            <a:pPr lvl="1"/>
            <a:r>
              <a:rPr lang="en-US" dirty="0" smtClean="0"/>
              <a:t>must implement </a:t>
            </a:r>
            <a:r>
              <a:rPr lang="en-US" b="1" dirty="0" err="1" smtClean="0">
                <a:latin typeface="Consolas" pitchFamily="49" charset="0"/>
                <a:cs typeface="Consolas" pitchFamily="49" charset="0"/>
              </a:rPr>
              <a:t>Traceback</a:t>
            </a:r>
            <a:r>
              <a:rPr lang="en-US" dirty="0" smtClean="0"/>
              <a:t> method to perform alignment</a:t>
            </a:r>
          </a:p>
          <a:p>
            <a:r>
              <a:rPr lang="en-US" dirty="0" smtClean="0"/>
              <a:t>Make sure to read through </a:t>
            </a:r>
            <a:r>
              <a:rPr lang="en-US" dirty="0" smtClean="0"/>
              <a:t>supplied algorithm source code</a:t>
            </a:r>
            <a:endParaRPr lang="en-US" dirty="0" smtClean="0"/>
          </a:p>
          <a:p>
            <a:pPr lvl="1"/>
            <a:r>
              <a:rPr lang="en-US" dirty="0" smtClean="0"/>
              <a:t>every algorithm cites academic source in header comments</a:t>
            </a:r>
          </a:p>
          <a:p>
            <a:pPr lvl="1"/>
            <a:r>
              <a:rPr lang="en-US" dirty="0" smtClean="0"/>
              <a:t>each was designed to be easily readable and understandable</a:t>
            </a:r>
          </a:p>
        </p:txBody>
      </p:sp>
    </p:spTree>
    <p:extLst>
      <p:ext uri="{BB962C8B-B14F-4D97-AF65-F5344CB8AC3E}">
        <p14:creationId xmlns:p14="http://schemas.microsoft.com/office/powerpoint/2010/main" val="337244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197864"/>
            <a:ext cx="8229600" cy="3526536"/>
          </a:xfrm>
        </p:spPr>
        <p:txBody>
          <a:bodyPr>
            <a:normAutofit fontScale="70000" lnSpcReduction="20000"/>
          </a:bodyPr>
          <a:lstStyle/>
          <a:p>
            <a:pPr marL="411480" lvl="1" indent="0">
              <a:buNone/>
            </a:pPr>
            <a:r>
              <a:rPr lang="en-US" dirty="0"/>
              <a:t>Information in this document is subject to change without notice. The example companies, organizations, products, people, and events depicted herein are fictitious. No association with any real company, organization, product, person or event is intended or should be inferred. Complying with all applicable copyright laws is the responsibility of the </a:t>
            </a:r>
            <a:r>
              <a:rPr lang="en-US" dirty="0" smtClean="0"/>
              <a:t>user.</a:t>
            </a:r>
          </a:p>
          <a:p>
            <a:pPr marL="411480" lvl="1" indent="0">
              <a:buNone/>
            </a:pPr>
            <a:endParaRPr lang="en-US" dirty="0" smtClean="0"/>
          </a:p>
          <a:p>
            <a:pPr marL="411480" lvl="1" indent="0">
              <a:buNone/>
            </a:pPr>
            <a:r>
              <a:rPr lang="en-US" dirty="0" smtClean="0"/>
              <a:t>Microsoft </a:t>
            </a:r>
            <a:r>
              <a:rPr lang="en-US" dirty="0"/>
              <a:t>may have patents, patent applications, trademarked, copyrights, or other intellectual property rights covering subject matter in this document. Except as expressly provided in any </a:t>
            </a:r>
            <a:r>
              <a:rPr lang="en-US" dirty="0" smtClean="0"/>
              <a:t>license </a:t>
            </a:r>
            <a:r>
              <a:rPr lang="en-US" dirty="0"/>
              <a:t>agreement from Microsoft, the furnishing of this document does not give you any license to these patents, trademarks</a:t>
            </a:r>
            <a:r>
              <a:rPr lang="en-US" dirty="0" smtClean="0"/>
              <a:t>, </a:t>
            </a:r>
            <a:r>
              <a:rPr lang="en-US" dirty="0"/>
              <a:t>or other intellectual property</a:t>
            </a:r>
            <a:r>
              <a:rPr lang="en-US" dirty="0" smtClean="0"/>
              <a:t>.</a:t>
            </a:r>
          </a:p>
          <a:p>
            <a:pPr marL="411480" lvl="1" indent="0">
              <a:buNone/>
            </a:pPr>
            <a:endParaRPr lang="en-US" dirty="0"/>
          </a:p>
          <a:p>
            <a:pPr marL="411480" lvl="1" indent="0">
              <a:buNone/>
            </a:pPr>
            <a:r>
              <a:rPr lang="en-US" dirty="0"/>
              <a:t>© </a:t>
            </a:r>
            <a:r>
              <a:rPr lang="en-US" dirty="0" smtClean="0"/>
              <a:t>2011 </a:t>
            </a:r>
            <a:r>
              <a:rPr lang="en-US" dirty="0"/>
              <a:t>Microsoft Corporation. All rights reserved.</a:t>
            </a:r>
          </a:p>
          <a:p>
            <a:pPr marL="411480" lvl="1" indent="0">
              <a:buNone/>
            </a:pPr>
            <a:endParaRPr lang="en-US" dirty="0" smtClean="0"/>
          </a:p>
          <a:p>
            <a:pPr marL="411480" lvl="1" indent="0">
              <a:buNone/>
            </a:pPr>
            <a:r>
              <a:rPr lang="en-US" dirty="0" smtClean="0"/>
              <a:t>Microsoft, </a:t>
            </a:r>
            <a:r>
              <a:rPr lang="en-US" dirty="0"/>
              <a:t>MS, Windows</a:t>
            </a:r>
            <a:r>
              <a:rPr lang="en-US" dirty="0" smtClean="0"/>
              <a:t>, MSDN, </a:t>
            </a:r>
            <a:r>
              <a:rPr lang="en-US" dirty="0"/>
              <a:t>Visual Basic, Visual C++, </a:t>
            </a:r>
            <a:r>
              <a:rPr lang="en-US" dirty="0" smtClean="0"/>
              <a:t>Visual </a:t>
            </a:r>
            <a:r>
              <a:rPr lang="en-US" dirty="0"/>
              <a:t>C#, </a:t>
            </a:r>
            <a:r>
              <a:rPr lang="en-US" dirty="0" smtClean="0"/>
              <a:t>and </a:t>
            </a:r>
            <a:r>
              <a:rPr lang="en-US" dirty="0"/>
              <a:t>Visual Studio are either registered trademarks or trademarks of Microsoft Corporation in the U.S.A. and/or other countries.</a:t>
            </a:r>
          </a:p>
          <a:p>
            <a:pPr marL="411480" lvl="1" indent="0">
              <a:buNone/>
            </a:pPr>
            <a:endParaRPr lang="en-US" dirty="0" smtClean="0"/>
          </a:p>
          <a:p>
            <a:pPr marL="411480" lvl="1" indent="0">
              <a:buNone/>
            </a:pPr>
            <a:r>
              <a:rPr lang="en-US" dirty="0" smtClean="0"/>
              <a:t>Other </a:t>
            </a:r>
            <a:r>
              <a:rPr lang="en-US" dirty="0"/>
              <a:t>product and company names herein may be the trademarks of their respective owners.</a:t>
            </a:r>
          </a:p>
        </p:txBody>
      </p:sp>
      <p:grpSp>
        <p:nvGrpSpPr>
          <p:cNvPr id="5" name="Group 4"/>
          <p:cNvGrpSpPr/>
          <p:nvPr/>
        </p:nvGrpSpPr>
        <p:grpSpPr>
          <a:xfrm>
            <a:off x="838200" y="4953000"/>
            <a:ext cx="8001000" cy="1066680"/>
            <a:chOff x="413289" y="617511"/>
            <a:chExt cx="8229600" cy="1066680"/>
          </a:xfrm>
        </p:grpSpPr>
        <p:pic>
          <p:nvPicPr>
            <p:cNvPr id="6"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17511"/>
              <a:ext cx="1491712" cy="5254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13289" y="1160971"/>
              <a:ext cx="8229600" cy="523220"/>
            </a:xfrm>
            <a:prstGeom prst="rect">
              <a:avLst/>
            </a:prstGeom>
            <a:noFill/>
          </p:spPr>
          <p:txBody>
            <a:bodyPr wrap="square" rtlCol="0">
              <a:spAutoFit/>
            </a:bodyPr>
            <a:lstStyle/>
            <a:p>
              <a:r>
                <a:rPr lang="en-US" sz="1400" dirty="0">
                  <a:latin typeface="Arial" pitchFamily="34" charset="0"/>
                  <a:cs typeface="Arial" pitchFamily="34" charset="0"/>
                </a:rPr>
                <a:t>Microsoft Biology Initiative Training by </a:t>
              </a:r>
              <a:r>
                <a:rPr lang="en-US" sz="1400" dirty="0">
                  <a:latin typeface="Arial" pitchFamily="34" charset="0"/>
                  <a:cs typeface="Arial" pitchFamily="34" charset="0"/>
                  <a:hlinkClick r:id="rId4"/>
                </a:rPr>
                <a:t>Microsoft Corporation</a:t>
              </a:r>
              <a:r>
                <a:rPr lang="en-US" sz="1400" dirty="0">
                  <a:latin typeface="Arial" pitchFamily="34" charset="0"/>
                  <a:cs typeface="Arial" pitchFamily="34" charset="0"/>
                </a:rPr>
                <a:t> is licensed under a </a:t>
              </a:r>
              <a:r>
                <a:rPr lang="en-US" sz="1400" dirty="0">
                  <a:latin typeface="Arial" pitchFamily="34" charset="0"/>
                  <a:cs typeface="Arial" pitchFamily="34" charset="0"/>
                  <a:hlinkClick r:id="rId2"/>
                </a:rPr>
                <a:t>Creative Commons Attribution 3.0 </a:t>
              </a:r>
              <a:r>
                <a:rPr lang="en-US" sz="1400" dirty="0" err="1">
                  <a:latin typeface="Arial" pitchFamily="34" charset="0"/>
                  <a:cs typeface="Arial" pitchFamily="34" charset="0"/>
                  <a:hlinkClick r:id="rId2"/>
                </a:rPr>
                <a:t>Unported</a:t>
              </a:r>
              <a:r>
                <a:rPr lang="en-US" sz="1400" dirty="0">
                  <a:latin typeface="Arial" pitchFamily="34" charset="0"/>
                  <a:cs typeface="Arial" pitchFamily="34" charset="0"/>
                  <a:hlinkClick r:id="rId2"/>
                </a:rPr>
                <a:t> </a:t>
              </a:r>
              <a:r>
                <a:rPr lang="en-US" sz="1400" dirty="0" smtClean="0">
                  <a:latin typeface="Arial" pitchFamily="34" charset="0"/>
                  <a:cs typeface="Arial" pitchFamily="34" charset="0"/>
                  <a:hlinkClick r:id="rId2"/>
                </a:rPr>
                <a:t>License</a:t>
              </a:r>
              <a:r>
                <a:rPr lang="en-US" sz="1400" dirty="0" smtClean="0">
                  <a:latin typeface="Arial" pitchFamily="34" charset="0"/>
                  <a:cs typeface="Arial" pitchFamily="34" charset="0"/>
                </a:rPr>
                <a:t>. Based </a:t>
              </a:r>
              <a:r>
                <a:rPr lang="en-US" sz="1400" dirty="0">
                  <a:latin typeface="Arial" pitchFamily="34" charset="0"/>
                  <a:cs typeface="Arial" pitchFamily="34" charset="0"/>
                </a:rPr>
                <a:t>on a work at </a:t>
              </a:r>
              <a:r>
                <a:rPr lang="en-US" sz="1400" dirty="0" smtClean="0">
                  <a:latin typeface="Arial" pitchFamily="34" charset="0"/>
                  <a:cs typeface="Arial" pitchFamily="34" charset="0"/>
                  <a:hlinkClick r:id="rId4"/>
                </a:rPr>
                <a:t>research.microsoft.com/bio</a:t>
              </a:r>
              <a:r>
                <a:rPr lang="en-US" sz="1400" dirty="0" smtClean="0">
                  <a:latin typeface="Arial" pitchFamily="34" charset="0"/>
                  <a:cs typeface="Arial" pitchFamily="34" charset="0"/>
                </a:rPr>
                <a:t>.</a:t>
              </a:r>
              <a:endParaRPr lang="en-US" sz="1400" dirty="0">
                <a:latin typeface="Arial" pitchFamily="34" charset="0"/>
                <a:cs typeface="Arial" pitchFamily="34" charset="0"/>
              </a:endParaRPr>
            </a:p>
          </p:txBody>
        </p:sp>
      </p:grpSp>
    </p:spTree>
    <p:extLst>
      <p:ext uri="{BB962C8B-B14F-4D97-AF65-F5344CB8AC3E}">
        <p14:creationId xmlns:p14="http://schemas.microsoft.com/office/powerpoint/2010/main" val="780754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Assembler algorithms</a:t>
            </a:r>
            <a:endParaRPr lang="en-US" dirty="0"/>
          </a:p>
        </p:txBody>
      </p:sp>
      <p:sp>
        <p:nvSpPr>
          <p:cNvPr id="3" name="Content Placeholder 2"/>
          <p:cNvSpPr>
            <a:spLocks noGrp="1"/>
          </p:cNvSpPr>
          <p:nvPr>
            <p:ph idx="1"/>
          </p:nvPr>
        </p:nvSpPr>
        <p:spPr>
          <a:xfrm>
            <a:off x="457200" y="1600199"/>
            <a:ext cx="8382000" cy="1752601"/>
          </a:xfrm>
        </p:spPr>
        <p:txBody>
          <a:bodyPr>
            <a:normAutofit/>
          </a:bodyPr>
          <a:lstStyle/>
          <a:p>
            <a:r>
              <a:rPr lang="en-US" dirty="0" smtClean="0">
                <a:solidFill>
                  <a:srgbClr val="0070C0"/>
                </a:solidFill>
              </a:rPr>
              <a:t>Sequence Assemblers</a:t>
            </a:r>
            <a:r>
              <a:rPr lang="en-US" dirty="0" smtClean="0"/>
              <a:t> merge sequence fragments</a:t>
            </a:r>
          </a:p>
          <a:p>
            <a:pPr lvl="1"/>
            <a:r>
              <a:rPr lang="en-US" dirty="0" smtClean="0"/>
              <a:t>sequencing generates 1000-2000 pairs at a time (a read)</a:t>
            </a:r>
          </a:p>
          <a:p>
            <a:pPr lvl="1"/>
            <a:r>
              <a:rPr lang="en-US" dirty="0" smtClean="0"/>
              <a:t>assemblers combines read fragments into full sequence</a:t>
            </a:r>
          </a:p>
          <a:p>
            <a:pPr lvl="1"/>
            <a:r>
              <a:rPr lang="en-US" dirty="0" smtClean="0"/>
              <a:t>overlaps </a:t>
            </a:r>
            <a:r>
              <a:rPr lang="en-US" dirty="0"/>
              <a:t>must be </a:t>
            </a:r>
            <a:r>
              <a:rPr lang="en-US" dirty="0" smtClean="0"/>
              <a:t>discarded/merged</a:t>
            </a:r>
            <a:endParaRPr lang="en-US" dirty="0"/>
          </a:p>
          <a:p>
            <a:pPr lvl="1"/>
            <a:endParaRPr lang="en-US" dirty="0" smtClean="0"/>
          </a:p>
        </p:txBody>
      </p:sp>
      <p:cxnSp>
        <p:nvCxnSpPr>
          <p:cNvPr id="7" name="Straight Connector 6"/>
          <p:cNvCxnSpPr/>
          <p:nvPr/>
        </p:nvCxnSpPr>
        <p:spPr>
          <a:xfrm>
            <a:off x="1676400" y="3657600"/>
            <a:ext cx="6858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676400" y="4038600"/>
            <a:ext cx="11430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048000" y="4038600"/>
            <a:ext cx="5715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962400" y="4038600"/>
            <a:ext cx="11430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257800" y="4038600"/>
            <a:ext cx="3048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172200" y="4038600"/>
            <a:ext cx="11430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467600" y="4038600"/>
            <a:ext cx="6096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676400" y="4419600"/>
            <a:ext cx="3810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247900" y="4419600"/>
            <a:ext cx="8763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505200" y="4419600"/>
            <a:ext cx="8001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724400" y="4419600"/>
            <a:ext cx="9906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943600" y="4419600"/>
            <a:ext cx="8001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2800" y="4419600"/>
            <a:ext cx="6096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247900" y="4800600"/>
            <a:ext cx="8763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048000" y="4800600"/>
            <a:ext cx="5715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962400" y="4800600"/>
            <a:ext cx="457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715000" y="4800600"/>
            <a:ext cx="62865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848600" y="4800600"/>
            <a:ext cx="6858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133600" y="5181600"/>
            <a:ext cx="5715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419600" y="5181600"/>
            <a:ext cx="457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562600" y="5181600"/>
            <a:ext cx="3048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705600" y="5181600"/>
            <a:ext cx="6096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981200" y="5562600"/>
            <a:ext cx="5715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810000" y="5562600"/>
            <a:ext cx="66675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53000" y="5562600"/>
            <a:ext cx="3048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715000" y="5562600"/>
            <a:ext cx="11430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467600" y="5562600"/>
            <a:ext cx="9144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8203" name="TextBox 8202"/>
          <p:cNvSpPr txBox="1"/>
          <p:nvPr/>
        </p:nvSpPr>
        <p:spPr>
          <a:xfrm>
            <a:off x="152400" y="3474720"/>
            <a:ext cx="1524000" cy="369332"/>
          </a:xfrm>
          <a:prstGeom prst="rect">
            <a:avLst/>
          </a:prstGeom>
          <a:noFill/>
        </p:spPr>
        <p:txBody>
          <a:bodyPr wrap="square" rtlCol="0">
            <a:spAutoFit/>
          </a:bodyPr>
          <a:lstStyle/>
          <a:p>
            <a:r>
              <a:rPr lang="en-US" dirty="0" smtClean="0">
                <a:latin typeface="Arial" pitchFamily="34" charset="0"/>
                <a:cs typeface="Arial" pitchFamily="34" charset="0"/>
              </a:rPr>
              <a:t>Original DNA</a:t>
            </a:r>
            <a:endParaRPr lang="en-US" dirty="0">
              <a:latin typeface="Arial" pitchFamily="34" charset="0"/>
              <a:cs typeface="Arial" pitchFamily="34" charset="0"/>
            </a:endParaRPr>
          </a:p>
        </p:txBody>
      </p:sp>
      <p:sp>
        <p:nvSpPr>
          <p:cNvPr id="76" name="TextBox 75"/>
          <p:cNvSpPr txBox="1"/>
          <p:nvPr/>
        </p:nvSpPr>
        <p:spPr>
          <a:xfrm>
            <a:off x="152400" y="4724400"/>
            <a:ext cx="1524000" cy="646331"/>
          </a:xfrm>
          <a:prstGeom prst="rect">
            <a:avLst/>
          </a:prstGeom>
          <a:noFill/>
        </p:spPr>
        <p:txBody>
          <a:bodyPr wrap="square" rtlCol="0">
            <a:spAutoFit/>
          </a:bodyPr>
          <a:lstStyle/>
          <a:p>
            <a:r>
              <a:rPr lang="en-US" dirty="0" smtClean="0">
                <a:latin typeface="Arial" pitchFamily="34" charset="0"/>
                <a:cs typeface="Arial" pitchFamily="34" charset="0"/>
              </a:rPr>
              <a:t>Sequenced</a:t>
            </a:r>
          </a:p>
          <a:p>
            <a:r>
              <a:rPr lang="en-US" dirty="0" smtClean="0">
                <a:latin typeface="Arial" pitchFamily="34" charset="0"/>
                <a:cs typeface="Arial" pitchFamily="34" charset="0"/>
              </a:rPr>
              <a:t>Fragments</a:t>
            </a:r>
            <a:endParaRPr lang="en-US" dirty="0">
              <a:latin typeface="Arial" pitchFamily="34" charset="0"/>
              <a:cs typeface="Arial" pitchFamily="34" charset="0"/>
            </a:endParaRPr>
          </a:p>
        </p:txBody>
      </p:sp>
      <p:sp>
        <p:nvSpPr>
          <p:cNvPr id="8204" name="Left Bracket 8203"/>
          <p:cNvSpPr/>
          <p:nvPr/>
        </p:nvSpPr>
        <p:spPr>
          <a:xfrm>
            <a:off x="1524000" y="3920252"/>
            <a:ext cx="152400" cy="1870948"/>
          </a:xfrm>
          <a:prstGeom prst="lef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8206" name="Oval 8205"/>
          <p:cNvSpPr/>
          <p:nvPr/>
        </p:nvSpPr>
        <p:spPr>
          <a:xfrm>
            <a:off x="4762500" y="5349240"/>
            <a:ext cx="685800" cy="42046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952500" y="60198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T</a:t>
            </a:r>
            <a:endParaRPr lang="en-US" b="1" dirty="0">
              <a:latin typeface="Consolas" pitchFamily="49" charset="0"/>
              <a:cs typeface="Consolas" pitchFamily="49" charset="0"/>
            </a:endParaRPr>
          </a:p>
        </p:txBody>
      </p:sp>
      <p:sp>
        <p:nvSpPr>
          <p:cNvPr id="81" name="TextBox 80"/>
          <p:cNvSpPr txBox="1"/>
          <p:nvPr/>
        </p:nvSpPr>
        <p:spPr>
          <a:xfrm>
            <a:off x="1257300" y="60198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82" name="TextBox 81"/>
          <p:cNvSpPr txBox="1"/>
          <p:nvPr/>
        </p:nvSpPr>
        <p:spPr>
          <a:xfrm>
            <a:off x="1562100" y="60198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83" name="TextBox 82"/>
          <p:cNvSpPr txBox="1"/>
          <p:nvPr/>
        </p:nvSpPr>
        <p:spPr>
          <a:xfrm>
            <a:off x="1866900" y="60198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84" name="TextBox 83"/>
          <p:cNvSpPr txBox="1"/>
          <p:nvPr/>
        </p:nvSpPr>
        <p:spPr>
          <a:xfrm>
            <a:off x="2171700" y="60198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85" name="TextBox 84"/>
          <p:cNvSpPr txBox="1"/>
          <p:nvPr/>
        </p:nvSpPr>
        <p:spPr>
          <a:xfrm>
            <a:off x="2476500" y="60198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T</a:t>
            </a:r>
            <a:endParaRPr lang="en-US" b="1" dirty="0">
              <a:latin typeface="Consolas" pitchFamily="49" charset="0"/>
              <a:cs typeface="Consolas" pitchFamily="49" charset="0"/>
            </a:endParaRPr>
          </a:p>
        </p:txBody>
      </p:sp>
      <p:sp>
        <p:nvSpPr>
          <p:cNvPr id="86" name="TextBox 85"/>
          <p:cNvSpPr txBox="1"/>
          <p:nvPr/>
        </p:nvSpPr>
        <p:spPr>
          <a:xfrm>
            <a:off x="2781300" y="60198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T</a:t>
            </a:r>
            <a:endParaRPr lang="en-US" b="1" dirty="0">
              <a:latin typeface="Consolas" pitchFamily="49" charset="0"/>
              <a:cs typeface="Consolas" pitchFamily="49" charset="0"/>
            </a:endParaRPr>
          </a:p>
        </p:txBody>
      </p:sp>
      <p:sp>
        <p:nvSpPr>
          <p:cNvPr id="87" name="TextBox 86"/>
          <p:cNvSpPr txBox="1"/>
          <p:nvPr/>
        </p:nvSpPr>
        <p:spPr>
          <a:xfrm>
            <a:off x="3086100" y="60198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T</a:t>
            </a:r>
            <a:endParaRPr lang="en-US" b="1" dirty="0">
              <a:latin typeface="Consolas" pitchFamily="49" charset="0"/>
              <a:cs typeface="Consolas" pitchFamily="49" charset="0"/>
            </a:endParaRPr>
          </a:p>
        </p:txBody>
      </p:sp>
      <p:sp>
        <p:nvSpPr>
          <p:cNvPr id="88" name="TextBox 87"/>
          <p:cNvSpPr txBox="1"/>
          <p:nvPr/>
        </p:nvSpPr>
        <p:spPr>
          <a:xfrm>
            <a:off x="3390900" y="60198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89" name="TextBox 88"/>
          <p:cNvSpPr txBox="1"/>
          <p:nvPr/>
        </p:nvSpPr>
        <p:spPr>
          <a:xfrm>
            <a:off x="3695700" y="60198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90" name="TextBox 89"/>
          <p:cNvSpPr txBox="1"/>
          <p:nvPr/>
        </p:nvSpPr>
        <p:spPr>
          <a:xfrm>
            <a:off x="4000500" y="60198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91" name="TextBox 90"/>
          <p:cNvSpPr txBox="1"/>
          <p:nvPr/>
        </p:nvSpPr>
        <p:spPr>
          <a:xfrm>
            <a:off x="4305300" y="60198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92" name="TextBox 91"/>
          <p:cNvSpPr txBox="1"/>
          <p:nvPr/>
        </p:nvSpPr>
        <p:spPr>
          <a:xfrm>
            <a:off x="4610100" y="60198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93" name="TextBox 92"/>
          <p:cNvSpPr txBox="1"/>
          <p:nvPr/>
        </p:nvSpPr>
        <p:spPr>
          <a:xfrm>
            <a:off x="4914900" y="60198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94" name="TextBox 93"/>
          <p:cNvSpPr txBox="1"/>
          <p:nvPr/>
        </p:nvSpPr>
        <p:spPr>
          <a:xfrm>
            <a:off x="5219700" y="60198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95" name="TextBox 94"/>
          <p:cNvSpPr txBox="1"/>
          <p:nvPr/>
        </p:nvSpPr>
        <p:spPr>
          <a:xfrm>
            <a:off x="5524500" y="60198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T</a:t>
            </a:r>
            <a:endParaRPr lang="en-US" b="1" dirty="0">
              <a:latin typeface="Consolas" pitchFamily="49" charset="0"/>
              <a:cs typeface="Consolas" pitchFamily="49" charset="0"/>
            </a:endParaRPr>
          </a:p>
        </p:txBody>
      </p:sp>
      <p:sp>
        <p:nvSpPr>
          <p:cNvPr id="96" name="TextBox 95"/>
          <p:cNvSpPr txBox="1"/>
          <p:nvPr/>
        </p:nvSpPr>
        <p:spPr>
          <a:xfrm>
            <a:off x="5829300" y="60198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97" name="TextBox 96"/>
          <p:cNvSpPr txBox="1"/>
          <p:nvPr/>
        </p:nvSpPr>
        <p:spPr>
          <a:xfrm>
            <a:off x="6134100" y="60198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98" name="TextBox 97"/>
          <p:cNvSpPr txBox="1"/>
          <p:nvPr/>
        </p:nvSpPr>
        <p:spPr>
          <a:xfrm>
            <a:off x="6438900" y="60198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99" name="TextBox 98"/>
          <p:cNvSpPr txBox="1"/>
          <p:nvPr/>
        </p:nvSpPr>
        <p:spPr>
          <a:xfrm>
            <a:off x="6743700" y="60198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100" name="TextBox 99"/>
          <p:cNvSpPr txBox="1"/>
          <p:nvPr/>
        </p:nvSpPr>
        <p:spPr>
          <a:xfrm>
            <a:off x="7048500" y="60198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101" name="TextBox 100"/>
          <p:cNvSpPr txBox="1"/>
          <p:nvPr/>
        </p:nvSpPr>
        <p:spPr>
          <a:xfrm>
            <a:off x="7353300" y="60198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102" name="TextBox 101"/>
          <p:cNvSpPr txBox="1"/>
          <p:nvPr/>
        </p:nvSpPr>
        <p:spPr>
          <a:xfrm>
            <a:off x="7658100" y="60198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103" name="TextBox 102"/>
          <p:cNvSpPr txBox="1"/>
          <p:nvPr/>
        </p:nvSpPr>
        <p:spPr>
          <a:xfrm>
            <a:off x="7962900" y="60198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104" name="TextBox 103"/>
          <p:cNvSpPr txBox="1"/>
          <p:nvPr/>
        </p:nvSpPr>
        <p:spPr>
          <a:xfrm>
            <a:off x="8267700" y="60198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105" name="TextBox 104"/>
          <p:cNvSpPr txBox="1"/>
          <p:nvPr/>
        </p:nvSpPr>
        <p:spPr>
          <a:xfrm>
            <a:off x="8572500" y="60198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cxnSp>
        <p:nvCxnSpPr>
          <p:cNvPr id="8208" name="Straight Connector 8207"/>
          <p:cNvCxnSpPr>
            <a:stCxn id="8206" idx="2"/>
            <a:endCxn id="83" idx="0"/>
          </p:cNvCxnSpPr>
          <p:nvPr/>
        </p:nvCxnSpPr>
        <p:spPr>
          <a:xfrm flipH="1">
            <a:off x="2019300" y="5559475"/>
            <a:ext cx="2743200" cy="4603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287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Assembler algorithms</a:t>
            </a:r>
            <a:endParaRPr lang="en-US" dirty="0"/>
          </a:p>
        </p:txBody>
      </p:sp>
      <p:sp>
        <p:nvSpPr>
          <p:cNvPr id="3" name="Content Placeholder 2"/>
          <p:cNvSpPr>
            <a:spLocks noGrp="1"/>
          </p:cNvSpPr>
          <p:nvPr>
            <p:ph idx="1"/>
          </p:nvPr>
        </p:nvSpPr>
        <p:spPr>
          <a:xfrm>
            <a:off x="457200" y="1600199"/>
            <a:ext cx="8382000" cy="2133601"/>
          </a:xfrm>
        </p:spPr>
        <p:txBody>
          <a:bodyPr>
            <a:normAutofit/>
          </a:bodyPr>
          <a:lstStyle/>
          <a:p>
            <a:r>
              <a:rPr lang="en-US" dirty="0" smtClean="0"/>
              <a:t>.NET Bio </a:t>
            </a:r>
            <a:r>
              <a:rPr lang="en-US" dirty="0" smtClean="0"/>
              <a:t>provides built in support for </a:t>
            </a:r>
            <a:r>
              <a:rPr lang="en-US" u="sng" dirty="0" err="1" smtClean="0"/>
              <a:t>DeNovo</a:t>
            </a:r>
            <a:r>
              <a:rPr lang="en-US" dirty="0" smtClean="0"/>
              <a:t> style assembler</a:t>
            </a:r>
          </a:p>
          <a:p>
            <a:pPr lvl="1"/>
            <a:r>
              <a:rPr lang="en-US" dirty="0" smtClean="0"/>
              <a:t>creates distinct new sequence from fragments</a:t>
            </a:r>
          </a:p>
          <a:p>
            <a:pPr lvl="1"/>
            <a:r>
              <a:rPr lang="en-US" dirty="0" smtClean="0"/>
              <a:t>encapsulated in </a:t>
            </a:r>
            <a:r>
              <a:rPr lang="en-US" b="1" dirty="0" err="1" smtClean="0">
                <a:latin typeface="Consolas" pitchFamily="49" charset="0"/>
                <a:cs typeface="Consolas" pitchFamily="49" charset="0"/>
              </a:rPr>
              <a:t>IDeNovoAssembler</a:t>
            </a:r>
            <a:r>
              <a:rPr lang="en-US" dirty="0" smtClean="0"/>
              <a:t> interface</a:t>
            </a:r>
          </a:p>
          <a:p>
            <a:r>
              <a:rPr lang="en-US" dirty="0" smtClean="0"/>
              <a:t>Assembler result returned as </a:t>
            </a:r>
            <a:r>
              <a:rPr lang="en-US" dirty="0" err="1" smtClean="0">
                <a:latin typeface="Consolas" pitchFamily="49" charset="0"/>
                <a:cs typeface="Consolas" pitchFamily="49" charset="0"/>
              </a:rPr>
              <a:t>IDeNovoAssembly</a:t>
            </a:r>
            <a:r>
              <a:rPr lang="en-US" dirty="0" smtClean="0"/>
              <a:t> interface</a:t>
            </a:r>
          </a:p>
          <a:p>
            <a:pPr lvl="1"/>
            <a:r>
              <a:rPr lang="en-US" dirty="0" smtClean="0"/>
              <a:t>primary result is assembled sequence</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33850"/>
            <a:ext cx="379095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4940" y="4291012"/>
            <a:ext cx="3105150"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4549140" y="5540693"/>
            <a:ext cx="6858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43775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Assembler algorithms</a:t>
            </a:r>
          </a:p>
        </p:txBody>
      </p:sp>
      <p:sp>
        <p:nvSpPr>
          <p:cNvPr id="3" name="Content Placeholder 2"/>
          <p:cNvSpPr>
            <a:spLocks noGrp="1"/>
          </p:cNvSpPr>
          <p:nvPr>
            <p:ph idx="1"/>
          </p:nvPr>
        </p:nvSpPr>
        <p:spPr/>
        <p:txBody>
          <a:bodyPr/>
          <a:lstStyle/>
          <a:p>
            <a:r>
              <a:rPr lang="en-US" dirty="0" smtClean="0"/>
              <a:t>Two common </a:t>
            </a:r>
            <a:r>
              <a:rPr lang="en-US" dirty="0" smtClean="0"/>
              <a:t>assembly techniques provided in the framework</a:t>
            </a:r>
            <a:endParaRPr lang="en-US" dirty="0" smtClean="0"/>
          </a:p>
          <a:p>
            <a:pPr lvl="1"/>
            <a:r>
              <a:rPr lang="en-US" b="1" dirty="0" err="1" smtClean="0">
                <a:latin typeface="Consolas" pitchFamily="49" charset="0"/>
                <a:cs typeface="Consolas" pitchFamily="49" charset="0"/>
              </a:rPr>
              <a:t>IDeBruijnDeNovoAssembler</a:t>
            </a:r>
            <a:r>
              <a:rPr lang="en-US" dirty="0" smtClean="0"/>
              <a:t> – De </a:t>
            </a:r>
            <a:r>
              <a:rPr lang="en-US" dirty="0" err="1" smtClean="0"/>
              <a:t>Bruijn</a:t>
            </a:r>
            <a:r>
              <a:rPr lang="en-US" dirty="0" smtClean="0"/>
              <a:t> directed graph used to identify overlapping symbols (most common)</a:t>
            </a:r>
          </a:p>
          <a:p>
            <a:pPr lvl="1"/>
            <a:r>
              <a:rPr lang="en-US" b="1" dirty="0" err="1" smtClean="0">
                <a:latin typeface="Consolas" pitchFamily="49" charset="0"/>
                <a:cs typeface="Consolas" pitchFamily="49" charset="0"/>
              </a:rPr>
              <a:t>IOverlapDeNovoAssembler</a:t>
            </a:r>
            <a:r>
              <a:rPr lang="en-US" dirty="0" smtClean="0"/>
              <a:t> – uses pairwise sequence aligner to identify overlapping symbols through consensus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733800"/>
            <a:ext cx="5782888" cy="2917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096000" y="3657600"/>
            <a:ext cx="2667000" cy="1477328"/>
          </a:xfrm>
          <a:prstGeom prst="rect">
            <a:avLst/>
          </a:prstGeom>
          <a:noFill/>
        </p:spPr>
        <p:txBody>
          <a:bodyPr wrap="square" rtlCol="0">
            <a:spAutoFit/>
          </a:bodyPr>
          <a:lstStyle/>
          <a:p>
            <a:r>
              <a:rPr lang="en-US" dirty="0" smtClean="0">
                <a:latin typeface="Arial" pitchFamily="34" charset="0"/>
                <a:cs typeface="Arial" pitchFamily="34" charset="0"/>
              </a:rPr>
              <a:t>core </a:t>
            </a:r>
            <a:r>
              <a:rPr lang="en-US" dirty="0" smtClean="0">
                <a:latin typeface="Arial" pitchFamily="34" charset="0"/>
                <a:cs typeface="Arial" pitchFamily="34" charset="0"/>
              </a:rPr>
              <a:t>interfaces model these two techniques and provide contracts to implement specific algorithms</a:t>
            </a:r>
            <a:endParaRPr lang="en-US" dirty="0">
              <a:latin typeface="Arial" pitchFamily="34" charset="0"/>
              <a:cs typeface="Arial" pitchFamily="34" charset="0"/>
            </a:endParaRPr>
          </a:p>
        </p:txBody>
      </p:sp>
    </p:spTree>
    <p:extLst>
      <p:ext uri="{BB962C8B-B14F-4D97-AF65-F5344CB8AC3E}">
        <p14:creationId xmlns:p14="http://schemas.microsoft.com/office/powerpoint/2010/main" val="1753307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Supplied Sequence Assemblers</a:t>
            </a:r>
            <a:endParaRPr lang="en-US" dirty="0"/>
          </a:p>
        </p:txBody>
      </p:sp>
      <p:sp>
        <p:nvSpPr>
          <p:cNvPr id="3" name="Content Placeholder 2"/>
          <p:cNvSpPr>
            <a:spLocks noGrp="1"/>
          </p:cNvSpPr>
          <p:nvPr>
            <p:ph idx="1"/>
          </p:nvPr>
        </p:nvSpPr>
        <p:spPr>
          <a:xfrm>
            <a:off x="457200" y="1600200"/>
            <a:ext cx="8382000" cy="4876800"/>
          </a:xfrm>
        </p:spPr>
        <p:txBody>
          <a:bodyPr>
            <a:normAutofit/>
          </a:bodyPr>
          <a:lstStyle/>
          <a:p>
            <a:r>
              <a:rPr lang="en-US" dirty="0" smtClean="0"/>
              <a:t>Two concrete versions of assembler </a:t>
            </a:r>
            <a:r>
              <a:rPr lang="en-US" dirty="0" smtClean="0"/>
              <a:t>included</a:t>
            </a:r>
            <a:endParaRPr lang="en-US" dirty="0" smtClean="0"/>
          </a:p>
          <a:p>
            <a:pPr lvl="1"/>
            <a:r>
              <a:rPr lang="en-US" b="1" dirty="0" err="1">
                <a:latin typeface="Consolas" pitchFamily="49" charset="0"/>
                <a:cs typeface="Consolas" pitchFamily="49" charset="0"/>
              </a:rPr>
              <a:t>OverlapDeNovoAssembler</a:t>
            </a:r>
            <a:r>
              <a:rPr lang="en-US" dirty="0"/>
              <a:t> </a:t>
            </a:r>
            <a:r>
              <a:rPr lang="en-US" dirty="0" smtClean="0"/>
              <a:t>included in core </a:t>
            </a:r>
            <a:r>
              <a:rPr lang="en-US" dirty="0" smtClean="0"/>
              <a:t>assembly</a:t>
            </a:r>
            <a:endParaRPr lang="en-US" dirty="0" smtClean="0"/>
          </a:p>
          <a:p>
            <a:pPr lvl="1"/>
            <a:r>
              <a:rPr lang="en-US" b="1" dirty="0" err="1" smtClean="0">
                <a:latin typeface="Consolas" pitchFamily="49" charset="0"/>
                <a:cs typeface="Consolas" pitchFamily="49" charset="0"/>
              </a:rPr>
              <a:t>ParallelDeNovoAssembler</a:t>
            </a:r>
            <a:r>
              <a:rPr lang="en-US" dirty="0" smtClean="0"/>
              <a:t> in </a:t>
            </a:r>
            <a:r>
              <a:rPr lang="en-US" b="1" dirty="0" smtClean="0">
                <a:latin typeface="Consolas" pitchFamily="49" charset="0"/>
                <a:cs typeface="Consolas" pitchFamily="49" charset="0"/>
              </a:rPr>
              <a:t>Tools\Bin\Bio.Padena.dll</a:t>
            </a:r>
            <a:endParaRPr lang="en-US" b="1" dirty="0" smtClean="0">
              <a:latin typeface="Consolas" pitchFamily="49" charset="0"/>
              <a:cs typeface="Consolas" pitchFamily="49" charset="0"/>
            </a:endParaRPr>
          </a:p>
          <a:p>
            <a:r>
              <a:rPr lang="en-US" dirty="0" err="1" smtClean="0">
                <a:latin typeface="Consolas" pitchFamily="49" charset="0"/>
                <a:cs typeface="Consolas" pitchFamily="49" charset="0"/>
              </a:rPr>
              <a:t>OverlapDeNovoAssembler</a:t>
            </a:r>
            <a:r>
              <a:rPr lang="en-US" dirty="0">
                <a:latin typeface="Consolas" pitchFamily="49" charset="0"/>
                <a:cs typeface="Consolas" pitchFamily="49" charset="0"/>
              </a:rPr>
              <a:t> </a:t>
            </a:r>
            <a:r>
              <a:rPr lang="en-US" dirty="0" smtClean="0"/>
              <a:t>provides simple assembler</a:t>
            </a:r>
          </a:p>
          <a:p>
            <a:pPr lvl="1"/>
            <a:r>
              <a:rPr lang="en-US" dirty="0" smtClean="0"/>
              <a:t>implements </a:t>
            </a:r>
            <a:r>
              <a:rPr lang="en-US" b="1" dirty="0" err="1" smtClean="0">
                <a:latin typeface="Consolas" pitchFamily="49" charset="0"/>
                <a:cs typeface="Consolas" pitchFamily="49" charset="0"/>
              </a:rPr>
              <a:t>IOverlapDeNovoAssembler</a:t>
            </a:r>
            <a:endParaRPr lang="en-US" b="1" dirty="0" smtClean="0">
              <a:latin typeface="Consolas" pitchFamily="49" charset="0"/>
              <a:cs typeface="Consolas" pitchFamily="49" charset="0"/>
            </a:endParaRPr>
          </a:p>
          <a:p>
            <a:pPr lvl="1"/>
            <a:r>
              <a:rPr lang="en-US" dirty="0" smtClean="0"/>
              <a:t>uses a greedy DNA assembler algorithm</a:t>
            </a:r>
          </a:p>
          <a:p>
            <a:pPr lvl="1"/>
            <a:r>
              <a:rPr lang="en-US" dirty="0" smtClean="0"/>
              <a:t>ideal for short sequence fragments</a:t>
            </a:r>
          </a:p>
          <a:p>
            <a:r>
              <a:rPr lang="en-US" dirty="0" err="1" smtClean="0">
                <a:latin typeface="Consolas" pitchFamily="49" charset="0"/>
                <a:cs typeface="Consolas" pitchFamily="49" charset="0"/>
              </a:rPr>
              <a:t>ParallelDeNovoAssembler</a:t>
            </a:r>
            <a:r>
              <a:rPr lang="en-US" dirty="0" smtClean="0"/>
              <a:t> provided as optional component</a:t>
            </a:r>
            <a:endParaRPr lang="en-US" dirty="0"/>
          </a:p>
          <a:p>
            <a:pPr lvl="1"/>
            <a:r>
              <a:rPr lang="en-US" dirty="0"/>
              <a:t>designed as a high-performance assembler example in .</a:t>
            </a:r>
            <a:r>
              <a:rPr lang="en-US" dirty="0" smtClean="0"/>
              <a:t>NET</a:t>
            </a:r>
            <a:r>
              <a:rPr lang="en-US" baseline="30000" dirty="0" smtClean="0"/>
              <a:t>[1]</a:t>
            </a:r>
            <a:endParaRPr lang="en-US" baseline="30000" dirty="0"/>
          </a:p>
          <a:p>
            <a:pPr lvl="1"/>
            <a:r>
              <a:rPr lang="en-US" dirty="0"/>
              <a:t>uses .NET Parallel Extensions to exploit multiple </a:t>
            </a:r>
            <a:r>
              <a:rPr lang="en-US" dirty="0" smtClean="0"/>
              <a:t>cores</a:t>
            </a:r>
          </a:p>
          <a:p>
            <a:pPr lvl="1"/>
            <a:r>
              <a:rPr lang="en-US" dirty="0" smtClean="0"/>
              <a:t>based </a:t>
            </a:r>
            <a:r>
              <a:rPr lang="en-US" dirty="0"/>
              <a:t>on a de </a:t>
            </a:r>
            <a:r>
              <a:rPr lang="en-US" dirty="0" err="1"/>
              <a:t>Bruijn</a:t>
            </a:r>
            <a:r>
              <a:rPr lang="en-US" dirty="0"/>
              <a:t> graph (</a:t>
            </a:r>
            <a:r>
              <a:rPr lang="en-US" b="1" dirty="0" err="1">
                <a:latin typeface="Consolas" pitchFamily="49" charset="0"/>
                <a:cs typeface="Consolas" pitchFamily="49" charset="0"/>
              </a:rPr>
              <a:t>IDeBruijnDeNovoAssembler</a:t>
            </a:r>
            <a:r>
              <a:rPr lang="en-US" dirty="0" smtClean="0"/>
              <a:t>)</a:t>
            </a:r>
          </a:p>
          <a:p>
            <a:endParaRPr lang="en-US" b="1" dirty="0" smtClean="0">
              <a:latin typeface="Consolas" pitchFamily="49" charset="0"/>
              <a:cs typeface="Consolas" pitchFamily="49" charset="0"/>
            </a:endParaRPr>
          </a:p>
        </p:txBody>
      </p:sp>
    </p:spTree>
    <p:extLst>
      <p:ext uri="{BB962C8B-B14F-4D97-AF65-F5344CB8AC3E}">
        <p14:creationId xmlns:p14="http://schemas.microsoft.com/office/powerpoint/2010/main" val="2313583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using assembly algorithms</a:t>
            </a:r>
            <a:endParaRPr lang="en-US" dirty="0"/>
          </a:p>
        </p:txBody>
      </p:sp>
      <p:sp>
        <p:nvSpPr>
          <p:cNvPr id="3" name="Content Placeholder 2"/>
          <p:cNvSpPr>
            <a:spLocks noGrp="1"/>
          </p:cNvSpPr>
          <p:nvPr>
            <p:ph idx="1"/>
          </p:nvPr>
        </p:nvSpPr>
        <p:spPr/>
        <p:txBody>
          <a:bodyPr/>
          <a:lstStyle/>
          <a:p>
            <a:pPr marL="566928" indent="-457200">
              <a:buFont typeface="+mj-lt"/>
              <a:buAutoNum type="arabicPeriod"/>
            </a:pPr>
            <a:r>
              <a:rPr lang="en-US" dirty="0" smtClean="0"/>
              <a:t>Load all sequence fragments into an array (or List)</a:t>
            </a:r>
            <a:endParaRPr lang="en-US" dirty="0" smtClean="0">
              <a:latin typeface="Consolas" pitchFamily="49" charset="0"/>
              <a:cs typeface="Consolas" pitchFamily="49" charset="0"/>
            </a:endParaRPr>
          </a:p>
          <a:p>
            <a:pPr marL="566928" indent="-457200">
              <a:buFont typeface="+mj-lt"/>
              <a:buAutoNum type="arabicPeriod"/>
            </a:pPr>
            <a:r>
              <a:rPr lang="en-US" dirty="0" smtClean="0"/>
              <a:t>Decide on the assembler algorithm to use</a:t>
            </a:r>
          </a:p>
          <a:p>
            <a:pPr marL="566928" indent="-457200">
              <a:buFont typeface="+mj-lt"/>
              <a:buAutoNum type="arabicPeriod"/>
            </a:pPr>
            <a:r>
              <a:rPr lang="en-US" dirty="0" smtClean="0"/>
              <a:t>Optionally supply additional parameters to assembler</a:t>
            </a:r>
          </a:p>
          <a:p>
            <a:pPr marL="566928" indent="-457200">
              <a:buFont typeface="+mj-lt"/>
              <a:buAutoNum type="arabicPeriod"/>
            </a:pPr>
            <a:r>
              <a:rPr lang="en-US" dirty="0" smtClean="0"/>
              <a:t>Call </a:t>
            </a:r>
            <a:r>
              <a:rPr lang="en-US" dirty="0" smtClean="0">
                <a:latin typeface="Consolas" pitchFamily="49" charset="0"/>
                <a:cs typeface="Consolas" pitchFamily="49" charset="0"/>
              </a:rPr>
              <a:t>Assemble</a:t>
            </a:r>
            <a:r>
              <a:rPr lang="en-US" dirty="0" smtClean="0"/>
              <a:t> and pass </a:t>
            </a:r>
            <a:r>
              <a:rPr lang="en-US" dirty="0" err="1" smtClean="0">
                <a:latin typeface="Consolas" pitchFamily="49" charset="0"/>
                <a:cs typeface="Consolas" pitchFamily="49" charset="0"/>
              </a:rPr>
              <a:t>IEnumerable</a:t>
            </a:r>
            <a:r>
              <a:rPr lang="en-US" dirty="0" smtClean="0"/>
              <a:t> of sequences</a:t>
            </a:r>
          </a:p>
          <a:p>
            <a:pPr marL="566928" indent="-457200">
              <a:buFont typeface="+mj-lt"/>
              <a:buAutoNum type="arabicPeriod"/>
            </a:pPr>
            <a:r>
              <a:rPr lang="en-US" dirty="0" smtClean="0"/>
              <a:t>Result is assembled sequence</a:t>
            </a:r>
            <a:endParaRPr lang="en-US" dirty="0"/>
          </a:p>
        </p:txBody>
      </p:sp>
    </p:spTree>
    <p:extLst>
      <p:ext uri="{BB962C8B-B14F-4D97-AF65-F5344CB8AC3E}">
        <p14:creationId xmlns:p14="http://schemas.microsoft.com/office/powerpoint/2010/main" val="2795455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Assembler</a:t>
            </a:r>
            <a:endParaRPr lang="en-US" dirty="0"/>
          </a:p>
        </p:txBody>
      </p:sp>
      <p:sp>
        <p:nvSpPr>
          <p:cNvPr id="3" name="Content Placeholder 2"/>
          <p:cNvSpPr>
            <a:spLocks noGrp="1"/>
          </p:cNvSpPr>
          <p:nvPr>
            <p:ph idx="1"/>
          </p:nvPr>
        </p:nvSpPr>
        <p:spPr>
          <a:xfrm>
            <a:off x="457200" y="1600200"/>
            <a:ext cx="8382000" cy="1295400"/>
          </a:xfrm>
        </p:spPr>
        <p:txBody>
          <a:bodyPr>
            <a:normAutofit/>
          </a:bodyPr>
          <a:lstStyle/>
          <a:p>
            <a:r>
              <a:rPr lang="en-US" dirty="0" smtClean="0"/>
              <a:t>Assemblers consume 2+ sequences</a:t>
            </a:r>
          </a:p>
          <a:p>
            <a:pPr lvl="1"/>
            <a:r>
              <a:rPr lang="en-US" dirty="0" smtClean="0"/>
              <a:t>overlaps are detected and merged into final sequence</a:t>
            </a:r>
          </a:p>
        </p:txBody>
      </p:sp>
      <p:sp>
        <p:nvSpPr>
          <p:cNvPr id="4" name="TextBox 3"/>
          <p:cNvSpPr txBox="1"/>
          <p:nvPr/>
        </p:nvSpPr>
        <p:spPr>
          <a:xfrm>
            <a:off x="388620" y="3312855"/>
            <a:ext cx="8382000" cy="255454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err="1" smtClean="0">
                <a:latin typeface="Consolas" pitchFamily="49" charset="0"/>
                <a:cs typeface="Consolas" pitchFamily="49" charset="0"/>
              </a:rPr>
              <a:t>ISequence</a:t>
            </a:r>
            <a:r>
              <a:rPr lang="en-US" sz="1600" dirty="0">
                <a:latin typeface="Consolas" pitchFamily="49" charset="0"/>
                <a:cs typeface="Consolas" pitchFamily="49" charset="0"/>
              </a:rPr>
              <a:t> seq1 = new Sequence(</a:t>
            </a:r>
            <a:r>
              <a:rPr lang="en-US" sz="1600" dirty="0" err="1">
                <a:latin typeface="Consolas" pitchFamily="49" charset="0"/>
                <a:cs typeface="Consolas" pitchFamily="49" charset="0"/>
              </a:rPr>
              <a:t>Alphabets.DNA</a:t>
            </a:r>
            <a:r>
              <a:rPr lang="en-US" sz="1600" dirty="0">
                <a:latin typeface="Consolas" pitchFamily="49" charset="0"/>
                <a:cs typeface="Consolas" pitchFamily="49" charset="0"/>
              </a:rPr>
              <a:t>, "AAACTCGCCTGCTTATCAA</a:t>
            </a:r>
            <a:r>
              <a:rPr lang="en-US" sz="1600" dirty="0" smtClean="0">
                <a:latin typeface="Consolas" pitchFamily="49" charset="0"/>
                <a:cs typeface="Consolas" pitchFamily="49" charset="0"/>
              </a:rPr>
              <a:t>");</a:t>
            </a:r>
          </a:p>
          <a:p>
            <a:r>
              <a:rPr lang="en-US" sz="1600" dirty="0" err="1" smtClean="0">
                <a:latin typeface="Consolas" pitchFamily="49" charset="0"/>
                <a:cs typeface="Consolas" pitchFamily="49" charset="0"/>
              </a:rPr>
              <a:t>ISequence</a:t>
            </a:r>
            <a:r>
              <a:rPr lang="en-US" sz="1600" dirty="0">
                <a:latin typeface="Consolas" pitchFamily="49" charset="0"/>
                <a:cs typeface="Consolas" pitchFamily="49" charset="0"/>
              </a:rPr>
              <a:t> seq2 = new Sequence(</a:t>
            </a:r>
            <a:r>
              <a:rPr lang="en-US" sz="1600" dirty="0" err="1">
                <a:latin typeface="Consolas" pitchFamily="49" charset="0"/>
                <a:cs typeface="Consolas" pitchFamily="49" charset="0"/>
              </a:rPr>
              <a:t>Alphabets.DNA</a:t>
            </a:r>
            <a:r>
              <a:rPr lang="en-US" sz="1600" dirty="0">
                <a:latin typeface="Consolas" pitchFamily="49" charset="0"/>
                <a:cs typeface="Consolas" pitchFamily="49" charset="0"/>
              </a:rPr>
              <a:t>, "TATCAACCCTTAGAGAGCC</a:t>
            </a:r>
            <a:r>
              <a:rPr lang="en-US" sz="1600" dirty="0" smtClean="0">
                <a:latin typeface="Consolas" pitchFamily="49" charset="0"/>
                <a:cs typeface="Consolas" pitchFamily="49" charset="0"/>
              </a:rPr>
              <a:t>");</a:t>
            </a:r>
          </a:p>
          <a:p>
            <a:r>
              <a:rPr lang="en-US" sz="1600" dirty="0" err="1" smtClean="0">
                <a:latin typeface="Consolas" pitchFamily="49" charset="0"/>
                <a:cs typeface="Consolas" pitchFamily="49" charset="0"/>
              </a:rPr>
              <a:t>ISequence</a:t>
            </a:r>
            <a:r>
              <a:rPr lang="en-US" sz="1600" dirty="0">
                <a:latin typeface="Consolas" pitchFamily="49" charset="0"/>
                <a:cs typeface="Consolas" pitchFamily="49" charset="0"/>
              </a:rPr>
              <a:t> seq3 = new Sequence(</a:t>
            </a:r>
            <a:r>
              <a:rPr lang="en-US" sz="1600" dirty="0" err="1">
                <a:latin typeface="Consolas" pitchFamily="49" charset="0"/>
                <a:cs typeface="Consolas" pitchFamily="49" charset="0"/>
              </a:rPr>
              <a:t>Alphabets.DNA</a:t>
            </a:r>
            <a:r>
              <a:rPr lang="en-US" sz="1600" dirty="0">
                <a:latin typeface="Consolas" pitchFamily="49" charset="0"/>
                <a:cs typeface="Consolas" pitchFamily="49" charset="0"/>
              </a:rPr>
              <a:t>, "AGAGCCAACTATTCGTCCG</a:t>
            </a:r>
            <a:r>
              <a:rPr lang="en-US" sz="1600" dirty="0" smtClean="0">
                <a:latin typeface="Consolas" pitchFamily="49" charset="0"/>
                <a:cs typeface="Consolas" pitchFamily="49" charset="0"/>
              </a:rPr>
              <a:t>");</a:t>
            </a:r>
          </a:p>
          <a:p>
            <a:endParaRPr lang="en-US" sz="1600" dirty="0" smtClean="0">
              <a:latin typeface="Consolas" pitchFamily="49" charset="0"/>
              <a:cs typeface="Consolas" pitchFamily="49" charset="0"/>
            </a:endParaRPr>
          </a:p>
          <a:p>
            <a:r>
              <a:rPr lang="en-US" sz="1600" dirty="0" err="1" smtClean="0">
                <a:latin typeface="Consolas" pitchFamily="49" charset="0"/>
                <a:cs typeface="Consolas" pitchFamily="49" charset="0"/>
              </a:rPr>
              <a:t>OverlapDeNovoAssembler</a:t>
            </a:r>
            <a:r>
              <a:rPr lang="en-US" sz="1600" dirty="0">
                <a:latin typeface="Consolas" pitchFamily="49" charset="0"/>
                <a:cs typeface="Consolas" pitchFamily="49" charset="0"/>
              </a:rPr>
              <a:t> assembler = new </a:t>
            </a:r>
            <a:r>
              <a:rPr lang="en-US" sz="1600" dirty="0" err="1">
                <a:latin typeface="Consolas" pitchFamily="49" charset="0"/>
                <a:cs typeface="Consolas" pitchFamily="49" charset="0"/>
              </a:rPr>
              <a:t>OverlapDeNovoAssembler</a:t>
            </a:r>
            <a:r>
              <a:rPr lang="en-US" sz="1600" dirty="0" smtClean="0">
                <a:latin typeface="Consolas" pitchFamily="49" charset="0"/>
                <a:cs typeface="Consolas" pitchFamily="49" charset="0"/>
              </a:rPr>
              <a:t>();</a:t>
            </a:r>
          </a:p>
          <a:p>
            <a:r>
              <a:rPr lang="en-US" sz="1600" dirty="0" err="1" smtClean="0">
                <a:solidFill>
                  <a:srgbClr val="FF0000"/>
                </a:solidFill>
                <a:latin typeface="Consolas" pitchFamily="49" charset="0"/>
                <a:cs typeface="Consolas" pitchFamily="49" charset="0"/>
              </a:rPr>
              <a:t>assembler.OverlapAlgorithm</a:t>
            </a:r>
            <a:r>
              <a:rPr lang="en-US" sz="1600" dirty="0">
                <a:solidFill>
                  <a:srgbClr val="FF0000"/>
                </a:solidFill>
                <a:latin typeface="Consolas" pitchFamily="49" charset="0"/>
                <a:cs typeface="Consolas" pitchFamily="49" charset="0"/>
              </a:rPr>
              <a:t> = </a:t>
            </a:r>
            <a:r>
              <a:rPr lang="en-US" sz="1600" dirty="0" err="1">
                <a:solidFill>
                  <a:srgbClr val="FF0000"/>
                </a:solidFill>
                <a:latin typeface="Consolas" pitchFamily="49" charset="0"/>
                <a:cs typeface="Consolas" pitchFamily="49" charset="0"/>
              </a:rPr>
              <a:t>SequenceAligners.SmithWaterman</a:t>
            </a:r>
            <a:r>
              <a:rPr lang="en-US" sz="1600" dirty="0" smtClean="0">
                <a:solidFill>
                  <a:srgbClr val="FF0000"/>
                </a:solidFill>
                <a:latin typeface="Consolas" pitchFamily="49" charset="0"/>
                <a:cs typeface="Consolas" pitchFamily="49" charset="0"/>
              </a:rPr>
              <a:t>;</a:t>
            </a:r>
          </a:p>
          <a:p>
            <a:endParaRPr lang="en-US" sz="1600" dirty="0" smtClean="0">
              <a:latin typeface="Consolas" pitchFamily="49" charset="0"/>
              <a:cs typeface="Consolas" pitchFamily="49" charset="0"/>
            </a:endParaRPr>
          </a:p>
          <a:p>
            <a:r>
              <a:rPr lang="en-US" sz="1600" dirty="0" err="1" smtClean="0">
                <a:latin typeface="Consolas" pitchFamily="49" charset="0"/>
                <a:cs typeface="Consolas" pitchFamily="49" charset="0"/>
              </a:rPr>
              <a:t>var</a:t>
            </a:r>
            <a:r>
              <a:rPr lang="en-US" sz="1600" dirty="0">
                <a:latin typeface="Consolas" pitchFamily="49" charset="0"/>
                <a:cs typeface="Consolas" pitchFamily="49" charset="0"/>
              </a:rPr>
              <a:t> results = </a:t>
            </a:r>
            <a:r>
              <a:rPr lang="en-US" sz="1600" dirty="0" err="1">
                <a:latin typeface="Consolas" pitchFamily="49" charset="0"/>
                <a:cs typeface="Consolas" pitchFamily="49" charset="0"/>
              </a:rPr>
              <a:t>assembler.Assemble</a:t>
            </a:r>
            <a:r>
              <a:rPr lang="en-US" sz="1600" dirty="0">
                <a:latin typeface="Consolas" pitchFamily="49" charset="0"/>
                <a:cs typeface="Consolas" pitchFamily="49" charset="0"/>
              </a:rPr>
              <a:t>(new[] { seq1, seq2, seq3 </a:t>
            </a:r>
            <a:r>
              <a:rPr lang="en-US" sz="1600" dirty="0" smtClean="0">
                <a:latin typeface="Consolas" pitchFamily="49" charset="0"/>
                <a:cs typeface="Consolas" pitchFamily="49" charset="0"/>
              </a:rPr>
              <a:t>});</a:t>
            </a:r>
          </a:p>
          <a:p>
            <a:r>
              <a:rPr lang="en-US" sz="1600" dirty="0" err="1" smtClean="0">
                <a:latin typeface="Consolas" pitchFamily="49" charset="0"/>
                <a:cs typeface="Consolas" pitchFamily="49" charset="0"/>
              </a:rPr>
              <a:t>Console.WriteLine</a:t>
            </a:r>
            <a:r>
              <a:rPr lang="en-US" sz="1600" dirty="0" smtClean="0">
                <a:latin typeface="Consolas" pitchFamily="49" charset="0"/>
                <a:cs typeface="Consolas" pitchFamily="49" charset="0"/>
              </a:rPr>
              <a:t>(new</a:t>
            </a:r>
            <a:r>
              <a:rPr lang="en-US" sz="1600" dirty="0">
                <a:latin typeface="Consolas" pitchFamily="49" charset="0"/>
                <a:cs typeface="Consolas" pitchFamily="49" charset="0"/>
              </a:rPr>
              <a:t> </a:t>
            </a:r>
            <a:r>
              <a:rPr lang="en-US" sz="1600" dirty="0" smtClean="0">
                <a:latin typeface="Consolas" pitchFamily="49" charset="0"/>
                <a:cs typeface="Consolas" pitchFamily="49" charset="0"/>
              </a:rPr>
              <a:t>string(</a:t>
            </a:r>
            <a:r>
              <a:rPr lang="en-US" sz="1600" dirty="0" err="1" smtClean="0">
                <a:latin typeface="Consolas" pitchFamily="49" charset="0"/>
                <a:cs typeface="Consolas" pitchFamily="49" charset="0"/>
              </a:rPr>
              <a:t>results.AssembledSequences</a:t>
            </a:r>
            <a:r>
              <a:rPr lang="en-US" sz="1600" dirty="0" smtClean="0">
                <a:latin typeface="Consolas" pitchFamily="49" charset="0"/>
                <a:cs typeface="Consolas" pitchFamily="49" charset="0"/>
              </a:rPr>
              <a:t>[0]</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a:latin typeface="Consolas" pitchFamily="49" charset="0"/>
                <a:cs typeface="Consolas" pitchFamily="49" charset="0"/>
              </a:rPr>
              <a:t>Select(b =&gt; (char) b).</a:t>
            </a:r>
            <a:r>
              <a:rPr lang="en-US" sz="1600" dirty="0" err="1">
                <a:latin typeface="Consolas" pitchFamily="49" charset="0"/>
                <a:cs typeface="Consolas" pitchFamily="49" charset="0"/>
              </a:rPr>
              <a:t>ToArray</a:t>
            </a:r>
            <a:r>
              <a:rPr lang="en-US" sz="1600" dirty="0">
                <a:latin typeface="Consolas" pitchFamily="49" charset="0"/>
                <a:cs typeface="Consolas" pitchFamily="49" charset="0"/>
              </a:rPr>
              <a:t>())); </a:t>
            </a:r>
            <a:endParaRPr lang="en-US" sz="1600" b="1" dirty="0">
              <a:latin typeface="Consolas" pitchFamily="49" charset="0"/>
              <a:cs typeface="Consolas" pitchFamily="49" charset="0"/>
            </a:endParaRPr>
          </a:p>
        </p:txBody>
      </p:sp>
      <p:sp>
        <p:nvSpPr>
          <p:cNvPr id="5" name="TextBox 4"/>
          <p:cNvSpPr txBox="1"/>
          <p:nvPr/>
        </p:nvSpPr>
        <p:spPr>
          <a:xfrm>
            <a:off x="1066800" y="6031468"/>
            <a:ext cx="7086600" cy="36933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a:t>AAACTCGCCTGCTTATCAACCCTTAGAGAGCCAACTATTCGTCCG</a:t>
            </a:r>
          </a:p>
        </p:txBody>
      </p:sp>
      <p:sp>
        <p:nvSpPr>
          <p:cNvPr id="6" name="TextBox 5"/>
          <p:cNvSpPr txBox="1"/>
          <p:nvPr/>
        </p:nvSpPr>
        <p:spPr>
          <a:xfrm>
            <a:off x="762000" y="2590800"/>
            <a:ext cx="5181600" cy="646331"/>
          </a:xfrm>
          <a:prstGeom prst="rect">
            <a:avLst/>
          </a:prstGeom>
          <a:noFill/>
        </p:spPr>
        <p:txBody>
          <a:bodyPr wrap="square" rtlCol="0">
            <a:spAutoFit/>
          </a:bodyPr>
          <a:lstStyle/>
          <a:p>
            <a:r>
              <a:rPr lang="en-US" dirty="0" smtClean="0">
                <a:latin typeface="Arial" pitchFamily="34" charset="0"/>
                <a:cs typeface="Arial" pitchFamily="34" charset="0"/>
              </a:rPr>
              <a:t>with the overlap assembler, you can </a:t>
            </a:r>
            <a:r>
              <a:rPr lang="en-US" dirty="0" smtClean="0">
                <a:solidFill>
                  <a:srgbClr val="FF0000"/>
                </a:solidFill>
                <a:latin typeface="Arial" pitchFamily="34" charset="0"/>
                <a:cs typeface="Arial" pitchFamily="34" charset="0"/>
              </a:rPr>
              <a:t>specify the algorithm</a:t>
            </a:r>
            <a:r>
              <a:rPr lang="en-US" dirty="0" smtClean="0">
                <a:latin typeface="Arial" pitchFamily="34" charset="0"/>
                <a:cs typeface="Arial" pitchFamily="34" charset="0"/>
              </a:rPr>
              <a:t> used to detect overlaps</a:t>
            </a:r>
            <a:endParaRPr lang="en-US" dirty="0">
              <a:latin typeface="Arial" pitchFamily="34" charset="0"/>
              <a:cs typeface="Arial" pitchFamily="34" charset="0"/>
            </a:endParaRPr>
          </a:p>
        </p:txBody>
      </p:sp>
    </p:spTree>
    <p:extLst>
      <p:ext uri="{BB962C8B-B14F-4D97-AF65-F5344CB8AC3E}">
        <p14:creationId xmlns:p14="http://schemas.microsoft.com/office/powerpoint/2010/main" val="2907020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Translator Algorithms</a:t>
            </a:r>
            <a:endParaRPr lang="en-US" dirty="0"/>
          </a:p>
        </p:txBody>
      </p:sp>
      <p:sp>
        <p:nvSpPr>
          <p:cNvPr id="3" name="Content Placeholder 2"/>
          <p:cNvSpPr>
            <a:spLocks noGrp="1"/>
          </p:cNvSpPr>
          <p:nvPr>
            <p:ph idx="1"/>
          </p:nvPr>
        </p:nvSpPr>
        <p:spPr>
          <a:xfrm>
            <a:off x="457200" y="1600200"/>
            <a:ext cx="8229600" cy="2341602"/>
          </a:xfrm>
        </p:spPr>
        <p:txBody>
          <a:bodyPr>
            <a:normAutofit/>
          </a:bodyPr>
          <a:lstStyle/>
          <a:p>
            <a:r>
              <a:rPr lang="en-US" dirty="0" smtClean="0"/>
              <a:t>Sequence translation is a primary event in analysis</a:t>
            </a:r>
          </a:p>
          <a:p>
            <a:pPr lvl="1"/>
            <a:r>
              <a:rPr lang="en-US" dirty="0" smtClean="0">
                <a:solidFill>
                  <a:srgbClr val="FF0000"/>
                </a:solidFill>
              </a:rPr>
              <a:t>DNA</a:t>
            </a:r>
            <a:r>
              <a:rPr lang="en-US" dirty="0" smtClean="0"/>
              <a:t> </a:t>
            </a:r>
            <a:r>
              <a:rPr lang="en-US" dirty="0" smtClean="0">
                <a:sym typeface="Wingdings" pitchFamily="2" charset="2"/>
              </a:rPr>
              <a:t> </a:t>
            </a:r>
            <a:r>
              <a:rPr lang="en-US" dirty="0" smtClean="0">
                <a:solidFill>
                  <a:srgbClr val="0070C0"/>
                </a:solidFill>
                <a:sym typeface="Wingdings" pitchFamily="2" charset="2"/>
              </a:rPr>
              <a:t>RNA</a:t>
            </a:r>
            <a:r>
              <a:rPr lang="en-US" dirty="0" smtClean="0">
                <a:sym typeface="Wingdings" pitchFamily="2" charset="2"/>
              </a:rPr>
              <a:t> transcription and RNA  DNA reverse transcription</a:t>
            </a:r>
          </a:p>
          <a:p>
            <a:pPr lvl="1"/>
            <a:r>
              <a:rPr lang="en-US" dirty="0" smtClean="0">
                <a:solidFill>
                  <a:srgbClr val="0070C0"/>
                </a:solidFill>
                <a:sym typeface="Wingdings" pitchFamily="2" charset="2"/>
              </a:rPr>
              <a:t>RNA</a:t>
            </a:r>
            <a:r>
              <a:rPr lang="en-US" dirty="0" smtClean="0">
                <a:sym typeface="Wingdings" pitchFamily="2" charset="2"/>
              </a:rPr>
              <a:t>  </a:t>
            </a:r>
            <a:r>
              <a:rPr lang="en-US" dirty="0" smtClean="0">
                <a:solidFill>
                  <a:srgbClr val="00B050"/>
                </a:solidFill>
                <a:sym typeface="Wingdings" pitchFamily="2" charset="2"/>
              </a:rPr>
              <a:t>Protein</a:t>
            </a:r>
            <a:r>
              <a:rPr lang="en-US" dirty="0" smtClean="0">
                <a:sym typeface="Wingdings" pitchFamily="2" charset="2"/>
              </a:rPr>
              <a:t> translation </a:t>
            </a:r>
          </a:p>
          <a:p>
            <a:pPr lvl="1"/>
            <a:r>
              <a:rPr lang="en-US" dirty="0" smtClean="0">
                <a:sym typeface="Wingdings" pitchFamily="2" charset="2"/>
              </a:rPr>
              <a:t>codon translation of RNA triplet  Amino Acid</a:t>
            </a:r>
          </a:p>
          <a:p>
            <a:r>
              <a:rPr lang="en-US" dirty="0" smtClean="0">
                <a:sym typeface="Wingdings" pitchFamily="2" charset="2"/>
              </a:rPr>
              <a:t>Translation classes contained in </a:t>
            </a:r>
            <a:r>
              <a:rPr lang="en-US" dirty="0" err="1" smtClean="0">
                <a:latin typeface="Consolas" pitchFamily="49" charset="0"/>
                <a:cs typeface="Consolas" pitchFamily="49" charset="0"/>
                <a:sym typeface="Wingdings" pitchFamily="2" charset="2"/>
              </a:rPr>
              <a:t>Bio.Algorithms.Translation</a:t>
            </a:r>
            <a:endParaRPr lang="en-US" dirty="0">
              <a:latin typeface="Consolas" pitchFamily="49" charset="0"/>
              <a:cs typeface="Consolas" pitchFamily="49" charset="0"/>
            </a:endParaRPr>
          </a:p>
        </p:txBody>
      </p:sp>
      <p:sp>
        <p:nvSpPr>
          <p:cNvPr id="4" name="TextBox 3"/>
          <p:cNvSpPr txBox="1"/>
          <p:nvPr/>
        </p:nvSpPr>
        <p:spPr>
          <a:xfrm>
            <a:off x="762000" y="42672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T</a:t>
            </a:r>
            <a:endParaRPr lang="en-US" b="1" dirty="0">
              <a:latin typeface="Consolas" pitchFamily="49" charset="0"/>
              <a:cs typeface="Consolas" pitchFamily="49" charset="0"/>
            </a:endParaRPr>
          </a:p>
        </p:txBody>
      </p:sp>
      <p:sp>
        <p:nvSpPr>
          <p:cNvPr id="5" name="TextBox 4"/>
          <p:cNvSpPr txBox="1"/>
          <p:nvPr/>
        </p:nvSpPr>
        <p:spPr>
          <a:xfrm>
            <a:off x="1066800" y="42672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6" name="TextBox 5"/>
          <p:cNvSpPr txBox="1"/>
          <p:nvPr/>
        </p:nvSpPr>
        <p:spPr>
          <a:xfrm>
            <a:off x="1371600" y="42672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7" name="TextBox 6"/>
          <p:cNvSpPr txBox="1"/>
          <p:nvPr/>
        </p:nvSpPr>
        <p:spPr>
          <a:xfrm>
            <a:off x="1676400" y="42672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8" name="TextBox 7"/>
          <p:cNvSpPr txBox="1"/>
          <p:nvPr/>
        </p:nvSpPr>
        <p:spPr>
          <a:xfrm>
            <a:off x="1981200" y="42672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9" name="TextBox 8"/>
          <p:cNvSpPr txBox="1"/>
          <p:nvPr/>
        </p:nvSpPr>
        <p:spPr>
          <a:xfrm>
            <a:off x="2286000" y="42672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T</a:t>
            </a:r>
            <a:endParaRPr lang="en-US" b="1" dirty="0">
              <a:latin typeface="Consolas" pitchFamily="49" charset="0"/>
              <a:cs typeface="Consolas" pitchFamily="49" charset="0"/>
            </a:endParaRPr>
          </a:p>
        </p:txBody>
      </p:sp>
      <p:sp>
        <p:nvSpPr>
          <p:cNvPr id="10" name="TextBox 9"/>
          <p:cNvSpPr txBox="1"/>
          <p:nvPr/>
        </p:nvSpPr>
        <p:spPr>
          <a:xfrm>
            <a:off x="2590800" y="42672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11" name="TextBox 10"/>
          <p:cNvSpPr txBox="1"/>
          <p:nvPr/>
        </p:nvSpPr>
        <p:spPr>
          <a:xfrm>
            <a:off x="2895600" y="42672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12" name="TextBox 11"/>
          <p:cNvSpPr txBox="1"/>
          <p:nvPr/>
        </p:nvSpPr>
        <p:spPr>
          <a:xfrm>
            <a:off x="3200400" y="42672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13" name="TextBox 12"/>
          <p:cNvSpPr txBox="1"/>
          <p:nvPr/>
        </p:nvSpPr>
        <p:spPr>
          <a:xfrm>
            <a:off x="3505200" y="42672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14" name="TextBox 13"/>
          <p:cNvSpPr txBox="1"/>
          <p:nvPr/>
        </p:nvSpPr>
        <p:spPr>
          <a:xfrm>
            <a:off x="3810000" y="42672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T</a:t>
            </a:r>
            <a:endParaRPr lang="en-US" b="1" dirty="0">
              <a:latin typeface="Consolas" pitchFamily="49" charset="0"/>
              <a:cs typeface="Consolas" pitchFamily="49" charset="0"/>
            </a:endParaRPr>
          </a:p>
        </p:txBody>
      </p:sp>
      <p:sp>
        <p:nvSpPr>
          <p:cNvPr id="15" name="TextBox 14"/>
          <p:cNvSpPr txBox="1"/>
          <p:nvPr/>
        </p:nvSpPr>
        <p:spPr>
          <a:xfrm>
            <a:off x="4114800" y="42672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16" name="TextBox 15"/>
          <p:cNvSpPr txBox="1"/>
          <p:nvPr/>
        </p:nvSpPr>
        <p:spPr>
          <a:xfrm>
            <a:off x="4419600" y="42672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17" name="TextBox 16"/>
          <p:cNvSpPr txBox="1"/>
          <p:nvPr/>
        </p:nvSpPr>
        <p:spPr>
          <a:xfrm>
            <a:off x="4724400" y="42672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18" name="TextBox 17"/>
          <p:cNvSpPr txBox="1"/>
          <p:nvPr/>
        </p:nvSpPr>
        <p:spPr>
          <a:xfrm>
            <a:off x="5029200" y="42672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19" name="TextBox 18"/>
          <p:cNvSpPr txBox="1"/>
          <p:nvPr/>
        </p:nvSpPr>
        <p:spPr>
          <a:xfrm>
            <a:off x="5334000" y="42672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20" name="TextBox 19"/>
          <p:cNvSpPr txBox="1"/>
          <p:nvPr/>
        </p:nvSpPr>
        <p:spPr>
          <a:xfrm>
            <a:off x="5638800" y="42672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21" name="TextBox 20"/>
          <p:cNvSpPr txBox="1"/>
          <p:nvPr/>
        </p:nvSpPr>
        <p:spPr>
          <a:xfrm>
            <a:off x="5943600" y="42672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22" name="TextBox 21"/>
          <p:cNvSpPr txBox="1"/>
          <p:nvPr/>
        </p:nvSpPr>
        <p:spPr>
          <a:xfrm>
            <a:off x="6248400" y="42672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T</a:t>
            </a:r>
            <a:endParaRPr lang="en-US" b="1" dirty="0">
              <a:latin typeface="Consolas" pitchFamily="49" charset="0"/>
              <a:cs typeface="Consolas" pitchFamily="49" charset="0"/>
            </a:endParaRPr>
          </a:p>
        </p:txBody>
      </p:sp>
      <p:sp>
        <p:nvSpPr>
          <p:cNvPr id="23" name="TextBox 22"/>
          <p:cNvSpPr txBox="1"/>
          <p:nvPr/>
        </p:nvSpPr>
        <p:spPr>
          <a:xfrm>
            <a:off x="6553200" y="42672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24" name="TextBox 23"/>
          <p:cNvSpPr txBox="1"/>
          <p:nvPr/>
        </p:nvSpPr>
        <p:spPr>
          <a:xfrm>
            <a:off x="6858000" y="42672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25" name="TextBox 24"/>
          <p:cNvSpPr txBox="1"/>
          <p:nvPr/>
        </p:nvSpPr>
        <p:spPr>
          <a:xfrm>
            <a:off x="7162800" y="42672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26" name="TextBox 25"/>
          <p:cNvSpPr txBox="1"/>
          <p:nvPr/>
        </p:nvSpPr>
        <p:spPr>
          <a:xfrm>
            <a:off x="7467600" y="42672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27" name="TextBox 26"/>
          <p:cNvSpPr txBox="1"/>
          <p:nvPr/>
        </p:nvSpPr>
        <p:spPr>
          <a:xfrm>
            <a:off x="7772400" y="42672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28" name="TextBox 27"/>
          <p:cNvSpPr txBox="1"/>
          <p:nvPr/>
        </p:nvSpPr>
        <p:spPr>
          <a:xfrm>
            <a:off x="8077200" y="4267200"/>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30" name="TextBox 29"/>
          <p:cNvSpPr txBox="1"/>
          <p:nvPr/>
        </p:nvSpPr>
        <p:spPr>
          <a:xfrm>
            <a:off x="381000" y="4114800"/>
            <a:ext cx="457200" cy="369332"/>
          </a:xfrm>
          <a:prstGeom prst="rect">
            <a:avLst/>
          </a:prstGeom>
          <a:noFill/>
        </p:spPr>
        <p:txBody>
          <a:bodyPr wrap="square" rtlCol="0">
            <a:spAutoFit/>
          </a:bodyPr>
          <a:lstStyle/>
          <a:p>
            <a:r>
              <a:rPr lang="en-US" dirty="0">
                <a:latin typeface="Arial" pitchFamily="34" charset="0"/>
                <a:cs typeface="Arial" pitchFamily="34" charset="0"/>
              </a:rPr>
              <a:t>5</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31" name="TextBox 30"/>
          <p:cNvSpPr txBox="1"/>
          <p:nvPr/>
        </p:nvSpPr>
        <p:spPr>
          <a:xfrm>
            <a:off x="8382000" y="4114800"/>
            <a:ext cx="457200" cy="369332"/>
          </a:xfrm>
          <a:prstGeom prst="rect">
            <a:avLst/>
          </a:prstGeom>
          <a:noFill/>
        </p:spPr>
        <p:txBody>
          <a:bodyPr wrap="square" rtlCol="0">
            <a:spAutoFit/>
          </a:bodyPr>
          <a:lstStyle/>
          <a:p>
            <a:r>
              <a:rPr lang="en-US" dirty="0" smtClean="0">
                <a:latin typeface="Arial" pitchFamily="34" charset="0"/>
                <a:cs typeface="Arial" pitchFamily="34" charset="0"/>
              </a:rPr>
              <a:t>3'</a:t>
            </a:r>
            <a:endParaRPr lang="en-US" dirty="0">
              <a:latin typeface="Arial" pitchFamily="34" charset="0"/>
              <a:cs typeface="Arial" pitchFamily="34" charset="0"/>
            </a:endParaRPr>
          </a:p>
        </p:txBody>
      </p:sp>
      <p:sp>
        <p:nvSpPr>
          <p:cNvPr id="32" name="TextBox 31"/>
          <p:cNvSpPr txBox="1"/>
          <p:nvPr/>
        </p:nvSpPr>
        <p:spPr>
          <a:xfrm>
            <a:off x="762000" y="3821668"/>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33" name="TextBox 32"/>
          <p:cNvSpPr txBox="1"/>
          <p:nvPr/>
        </p:nvSpPr>
        <p:spPr>
          <a:xfrm>
            <a:off x="1066800" y="3821668"/>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34" name="TextBox 33"/>
          <p:cNvSpPr txBox="1"/>
          <p:nvPr/>
        </p:nvSpPr>
        <p:spPr>
          <a:xfrm>
            <a:off x="1371600" y="3821668"/>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T</a:t>
            </a:r>
            <a:endParaRPr lang="en-US" b="1" dirty="0">
              <a:latin typeface="Consolas" pitchFamily="49" charset="0"/>
              <a:cs typeface="Consolas" pitchFamily="49" charset="0"/>
            </a:endParaRPr>
          </a:p>
        </p:txBody>
      </p:sp>
      <p:sp>
        <p:nvSpPr>
          <p:cNvPr id="35" name="TextBox 34"/>
          <p:cNvSpPr txBox="1"/>
          <p:nvPr/>
        </p:nvSpPr>
        <p:spPr>
          <a:xfrm>
            <a:off x="1676400" y="3821668"/>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36" name="TextBox 35"/>
          <p:cNvSpPr txBox="1"/>
          <p:nvPr/>
        </p:nvSpPr>
        <p:spPr>
          <a:xfrm>
            <a:off x="1981200" y="3821668"/>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T</a:t>
            </a:r>
            <a:endParaRPr lang="en-US" b="1" dirty="0">
              <a:latin typeface="Consolas" pitchFamily="49" charset="0"/>
              <a:cs typeface="Consolas" pitchFamily="49" charset="0"/>
            </a:endParaRPr>
          </a:p>
        </p:txBody>
      </p:sp>
      <p:sp>
        <p:nvSpPr>
          <p:cNvPr id="37" name="TextBox 36"/>
          <p:cNvSpPr txBox="1"/>
          <p:nvPr/>
        </p:nvSpPr>
        <p:spPr>
          <a:xfrm>
            <a:off x="2286000" y="3821668"/>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38" name="TextBox 37"/>
          <p:cNvSpPr txBox="1"/>
          <p:nvPr/>
        </p:nvSpPr>
        <p:spPr>
          <a:xfrm>
            <a:off x="2590800" y="3821668"/>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39" name="TextBox 38"/>
          <p:cNvSpPr txBox="1"/>
          <p:nvPr/>
        </p:nvSpPr>
        <p:spPr>
          <a:xfrm>
            <a:off x="2895600" y="3821668"/>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40" name="TextBox 39"/>
          <p:cNvSpPr txBox="1"/>
          <p:nvPr/>
        </p:nvSpPr>
        <p:spPr>
          <a:xfrm>
            <a:off x="3200400" y="3821668"/>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41" name="TextBox 40"/>
          <p:cNvSpPr txBox="1"/>
          <p:nvPr/>
        </p:nvSpPr>
        <p:spPr>
          <a:xfrm>
            <a:off x="3505200" y="3821668"/>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42" name="TextBox 41"/>
          <p:cNvSpPr txBox="1"/>
          <p:nvPr/>
        </p:nvSpPr>
        <p:spPr>
          <a:xfrm>
            <a:off x="3810000" y="3821668"/>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43" name="TextBox 42"/>
          <p:cNvSpPr txBox="1"/>
          <p:nvPr/>
        </p:nvSpPr>
        <p:spPr>
          <a:xfrm>
            <a:off x="4114800" y="3821668"/>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T</a:t>
            </a:r>
            <a:endParaRPr lang="en-US" b="1" dirty="0">
              <a:latin typeface="Consolas" pitchFamily="49" charset="0"/>
              <a:cs typeface="Consolas" pitchFamily="49" charset="0"/>
            </a:endParaRPr>
          </a:p>
        </p:txBody>
      </p:sp>
      <p:sp>
        <p:nvSpPr>
          <p:cNvPr id="44" name="TextBox 43"/>
          <p:cNvSpPr txBox="1"/>
          <p:nvPr/>
        </p:nvSpPr>
        <p:spPr>
          <a:xfrm>
            <a:off x="4419600" y="3821668"/>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45" name="TextBox 44"/>
          <p:cNvSpPr txBox="1"/>
          <p:nvPr/>
        </p:nvSpPr>
        <p:spPr>
          <a:xfrm>
            <a:off x="4724400" y="3821668"/>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T</a:t>
            </a:r>
            <a:endParaRPr lang="en-US" b="1" dirty="0">
              <a:latin typeface="Consolas" pitchFamily="49" charset="0"/>
              <a:cs typeface="Consolas" pitchFamily="49" charset="0"/>
            </a:endParaRPr>
          </a:p>
        </p:txBody>
      </p:sp>
      <p:sp>
        <p:nvSpPr>
          <p:cNvPr id="46" name="TextBox 45"/>
          <p:cNvSpPr txBox="1"/>
          <p:nvPr/>
        </p:nvSpPr>
        <p:spPr>
          <a:xfrm>
            <a:off x="5029200" y="3821668"/>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47" name="TextBox 46"/>
          <p:cNvSpPr txBox="1"/>
          <p:nvPr/>
        </p:nvSpPr>
        <p:spPr>
          <a:xfrm>
            <a:off x="5334000" y="3821668"/>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T</a:t>
            </a:r>
            <a:endParaRPr lang="en-US" b="1" dirty="0">
              <a:latin typeface="Consolas" pitchFamily="49" charset="0"/>
              <a:cs typeface="Consolas" pitchFamily="49" charset="0"/>
            </a:endParaRPr>
          </a:p>
        </p:txBody>
      </p:sp>
      <p:sp>
        <p:nvSpPr>
          <p:cNvPr id="48" name="TextBox 47"/>
          <p:cNvSpPr txBox="1"/>
          <p:nvPr/>
        </p:nvSpPr>
        <p:spPr>
          <a:xfrm>
            <a:off x="5638800" y="3821668"/>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49" name="TextBox 48"/>
          <p:cNvSpPr txBox="1"/>
          <p:nvPr/>
        </p:nvSpPr>
        <p:spPr>
          <a:xfrm>
            <a:off x="5943600" y="3821668"/>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T</a:t>
            </a:r>
            <a:endParaRPr lang="en-US" b="1" dirty="0">
              <a:latin typeface="Consolas" pitchFamily="49" charset="0"/>
              <a:cs typeface="Consolas" pitchFamily="49" charset="0"/>
            </a:endParaRPr>
          </a:p>
        </p:txBody>
      </p:sp>
      <p:sp>
        <p:nvSpPr>
          <p:cNvPr id="50" name="TextBox 49"/>
          <p:cNvSpPr txBox="1"/>
          <p:nvPr/>
        </p:nvSpPr>
        <p:spPr>
          <a:xfrm>
            <a:off x="6248400" y="3821668"/>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51" name="TextBox 50"/>
          <p:cNvSpPr txBox="1"/>
          <p:nvPr/>
        </p:nvSpPr>
        <p:spPr>
          <a:xfrm>
            <a:off x="6553200" y="3821668"/>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52" name="TextBox 51"/>
          <p:cNvSpPr txBox="1"/>
          <p:nvPr/>
        </p:nvSpPr>
        <p:spPr>
          <a:xfrm>
            <a:off x="6858000" y="3821668"/>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T</a:t>
            </a:r>
            <a:endParaRPr lang="en-US" b="1" dirty="0">
              <a:latin typeface="Consolas" pitchFamily="49" charset="0"/>
              <a:cs typeface="Consolas" pitchFamily="49" charset="0"/>
            </a:endParaRPr>
          </a:p>
        </p:txBody>
      </p:sp>
      <p:sp>
        <p:nvSpPr>
          <p:cNvPr id="53" name="TextBox 52"/>
          <p:cNvSpPr txBox="1"/>
          <p:nvPr/>
        </p:nvSpPr>
        <p:spPr>
          <a:xfrm>
            <a:off x="7162800" y="3821668"/>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54" name="TextBox 53"/>
          <p:cNvSpPr txBox="1"/>
          <p:nvPr/>
        </p:nvSpPr>
        <p:spPr>
          <a:xfrm>
            <a:off x="7467600" y="3821668"/>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55" name="TextBox 54"/>
          <p:cNvSpPr txBox="1"/>
          <p:nvPr/>
        </p:nvSpPr>
        <p:spPr>
          <a:xfrm>
            <a:off x="7772400" y="3821668"/>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56" name="TextBox 55"/>
          <p:cNvSpPr txBox="1"/>
          <p:nvPr/>
        </p:nvSpPr>
        <p:spPr>
          <a:xfrm>
            <a:off x="8077200" y="3821668"/>
            <a:ext cx="304800" cy="369332"/>
          </a:xfrm>
          <a:prstGeom prst="rect">
            <a:avLst/>
          </a:prstGeom>
          <a:solidFill>
            <a:srgbClr val="C1515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57" name="TextBox 56"/>
          <p:cNvSpPr txBox="1"/>
          <p:nvPr/>
        </p:nvSpPr>
        <p:spPr>
          <a:xfrm>
            <a:off x="381000" y="3669268"/>
            <a:ext cx="457200" cy="369332"/>
          </a:xfrm>
          <a:prstGeom prst="rect">
            <a:avLst/>
          </a:prstGeom>
          <a:noFill/>
        </p:spPr>
        <p:txBody>
          <a:bodyPr wrap="square" rtlCol="0">
            <a:spAutoFit/>
          </a:bodyPr>
          <a:lstStyle/>
          <a:p>
            <a:r>
              <a:rPr lang="en-US" dirty="0" smtClean="0">
                <a:latin typeface="Arial" pitchFamily="34" charset="0"/>
                <a:cs typeface="Arial" pitchFamily="34" charset="0"/>
              </a:rPr>
              <a:t>3'</a:t>
            </a:r>
            <a:endParaRPr lang="en-US" dirty="0">
              <a:latin typeface="Arial" pitchFamily="34" charset="0"/>
              <a:cs typeface="Arial" pitchFamily="34" charset="0"/>
            </a:endParaRPr>
          </a:p>
        </p:txBody>
      </p:sp>
      <p:sp>
        <p:nvSpPr>
          <p:cNvPr id="58" name="TextBox 57"/>
          <p:cNvSpPr txBox="1"/>
          <p:nvPr/>
        </p:nvSpPr>
        <p:spPr>
          <a:xfrm>
            <a:off x="8382000" y="3669268"/>
            <a:ext cx="457200" cy="369332"/>
          </a:xfrm>
          <a:prstGeom prst="rect">
            <a:avLst/>
          </a:prstGeom>
          <a:noFill/>
        </p:spPr>
        <p:txBody>
          <a:bodyPr wrap="square" rtlCol="0">
            <a:spAutoFit/>
          </a:bodyPr>
          <a:lstStyle/>
          <a:p>
            <a:r>
              <a:rPr lang="en-US" dirty="0" smtClean="0">
                <a:latin typeface="Arial" pitchFamily="34" charset="0"/>
                <a:cs typeface="Arial" pitchFamily="34" charset="0"/>
              </a:rPr>
              <a:t>5'</a:t>
            </a:r>
            <a:endParaRPr lang="en-US" dirty="0">
              <a:latin typeface="Arial" pitchFamily="34" charset="0"/>
              <a:cs typeface="Arial" pitchFamily="34" charset="0"/>
            </a:endParaRPr>
          </a:p>
        </p:txBody>
      </p:sp>
      <p:sp>
        <p:nvSpPr>
          <p:cNvPr id="60" name="TextBox 59"/>
          <p:cNvSpPr txBox="1"/>
          <p:nvPr/>
        </p:nvSpPr>
        <p:spPr>
          <a:xfrm>
            <a:off x="762000" y="5052536"/>
            <a:ext cx="304800" cy="36933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U</a:t>
            </a:r>
            <a:endParaRPr lang="en-US" b="1" dirty="0">
              <a:latin typeface="Consolas" pitchFamily="49" charset="0"/>
              <a:cs typeface="Consolas" pitchFamily="49" charset="0"/>
            </a:endParaRPr>
          </a:p>
        </p:txBody>
      </p:sp>
      <p:sp>
        <p:nvSpPr>
          <p:cNvPr id="61" name="TextBox 60"/>
          <p:cNvSpPr txBox="1"/>
          <p:nvPr/>
        </p:nvSpPr>
        <p:spPr>
          <a:xfrm>
            <a:off x="1066800" y="5052536"/>
            <a:ext cx="304800" cy="36933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62" name="TextBox 61"/>
          <p:cNvSpPr txBox="1"/>
          <p:nvPr/>
        </p:nvSpPr>
        <p:spPr>
          <a:xfrm>
            <a:off x="1371600" y="5052536"/>
            <a:ext cx="304800" cy="36933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63" name="TextBox 62"/>
          <p:cNvSpPr txBox="1"/>
          <p:nvPr/>
        </p:nvSpPr>
        <p:spPr>
          <a:xfrm>
            <a:off x="1676400" y="5052536"/>
            <a:ext cx="304800" cy="36933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64" name="TextBox 63"/>
          <p:cNvSpPr txBox="1"/>
          <p:nvPr/>
        </p:nvSpPr>
        <p:spPr>
          <a:xfrm>
            <a:off x="1981200" y="5052536"/>
            <a:ext cx="304800" cy="36933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65" name="TextBox 64"/>
          <p:cNvSpPr txBox="1"/>
          <p:nvPr/>
        </p:nvSpPr>
        <p:spPr>
          <a:xfrm>
            <a:off x="2286000" y="5052536"/>
            <a:ext cx="304800" cy="36933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U</a:t>
            </a:r>
            <a:endParaRPr lang="en-US" b="1" dirty="0">
              <a:latin typeface="Consolas" pitchFamily="49" charset="0"/>
              <a:cs typeface="Consolas" pitchFamily="49" charset="0"/>
            </a:endParaRPr>
          </a:p>
        </p:txBody>
      </p:sp>
      <p:sp>
        <p:nvSpPr>
          <p:cNvPr id="66" name="TextBox 65"/>
          <p:cNvSpPr txBox="1"/>
          <p:nvPr/>
        </p:nvSpPr>
        <p:spPr>
          <a:xfrm>
            <a:off x="2590800" y="5052536"/>
            <a:ext cx="304800" cy="36933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67" name="TextBox 66"/>
          <p:cNvSpPr txBox="1"/>
          <p:nvPr/>
        </p:nvSpPr>
        <p:spPr>
          <a:xfrm>
            <a:off x="2895600" y="5052536"/>
            <a:ext cx="304800" cy="36933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68" name="TextBox 67"/>
          <p:cNvSpPr txBox="1"/>
          <p:nvPr/>
        </p:nvSpPr>
        <p:spPr>
          <a:xfrm>
            <a:off x="3200400" y="5052536"/>
            <a:ext cx="304800" cy="36933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69" name="TextBox 68"/>
          <p:cNvSpPr txBox="1"/>
          <p:nvPr/>
        </p:nvSpPr>
        <p:spPr>
          <a:xfrm>
            <a:off x="3505200" y="5052536"/>
            <a:ext cx="304800" cy="36933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70" name="TextBox 69"/>
          <p:cNvSpPr txBox="1"/>
          <p:nvPr/>
        </p:nvSpPr>
        <p:spPr>
          <a:xfrm>
            <a:off x="3810000" y="5052536"/>
            <a:ext cx="304800" cy="36933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U</a:t>
            </a:r>
            <a:endParaRPr lang="en-US" b="1" dirty="0">
              <a:latin typeface="Consolas" pitchFamily="49" charset="0"/>
              <a:cs typeface="Consolas" pitchFamily="49" charset="0"/>
            </a:endParaRPr>
          </a:p>
        </p:txBody>
      </p:sp>
      <p:sp>
        <p:nvSpPr>
          <p:cNvPr id="71" name="TextBox 70"/>
          <p:cNvSpPr txBox="1"/>
          <p:nvPr/>
        </p:nvSpPr>
        <p:spPr>
          <a:xfrm>
            <a:off x="4114800" y="5052536"/>
            <a:ext cx="304800" cy="36933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72" name="TextBox 71"/>
          <p:cNvSpPr txBox="1"/>
          <p:nvPr/>
        </p:nvSpPr>
        <p:spPr>
          <a:xfrm>
            <a:off x="4419600" y="5052536"/>
            <a:ext cx="304800" cy="36933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73" name="TextBox 72"/>
          <p:cNvSpPr txBox="1"/>
          <p:nvPr/>
        </p:nvSpPr>
        <p:spPr>
          <a:xfrm>
            <a:off x="4724400" y="5052536"/>
            <a:ext cx="304800" cy="36933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74" name="TextBox 73"/>
          <p:cNvSpPr txBox="1"/>
          <p:nvPr/>
        </p:nvSpPr>
        <p:spPr>
          <a:xfrm>
            <a:off x="5029200" y="5052536"/>
            <a:ext cx="304800" cy="36933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75" name="TextBox 74"/>
          <p:cNvSpPr txBox="1"/>
          <p:nvPr/>
        </p:nvSpPr>
        <p:spPr>
          <a:xfrm>
            <a:off x="5334000" y="5052536"/>
            <a:ext cx="304800" cy="36933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76" name="TextBox 75"/>
          <p:cNvSpPr txBox="1"/>
          <p:nvPr/>
        </p:nvSpPr>
        <p:spPr>
          <a:xfrm>
            <a:off x="5638800" y="5052536"/>
            <a:ext cx="304800" cy="36933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77" name="TextBox 76"/>
          <p:cNvSpPr txBox="1"/>
          <p:nvPr/>
        </p:nvSpPr>
        <p:spPr>
          <a:xfrm>
            <a:off x="5943600" y="5052536"/>
            <a:ext cx="304800" cy="36933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78" name="TextBox 77"/>
          <p:cNvSpPr txBox="1"/>
          <p:nvPr/>
        </p:nvSpPr>
        <p:spPr>
          <a:xfrm>
            <a:off x="6248400" y="5052536"/>
            <a:ext cx="304800" cy="36933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U</a:t>
            </a:r>
            <a:endParaRPr lang="en-US" b="1" dirty="0">
              <a:latin typeface="Consolas" pitchFamily="49" charset="0"/>
              <a:cs typeface="Consolas" pitchFamily="49" charset="0"/>
            </a:endParaRPr>
          </a:p>
        </p:txBody>
      </p:sp>
      <p:sp>
        <p:nvSpPr>
          <p:cNvPr id="79" name="TextBox 78"/>
          <p:cNvSpPr txBox="1"/>
          <p:nvPr/>
        </p:nvSpPr>
        <p:spPr>
          <a:xfrm>
            <a:off x="6553200" y="5052536"/>
            <a:ext cx="304800" cy="36933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80" name="TextBox 79"/>
          <p:cNvSpPr txBox="1"/>
          <p:nvPr/>
        </p:nvSpPr>
        <p:spPr>
          <a:xfrm>
            <a:off x="6858000" y="5052536"/>
            <a:ext cx="304800" cy="36933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81" name="TextBox 80"/>
          <p:cNvSpPr txBox="1"/>
          <p:nvPr/>
        </p:nvSpPr>
        <p:spPr>
          <a:xfrm>
            <a:off x="7162800" y="5052536"/>
            <a:ext cx="304800" cy="36933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82" name="TextBox 81"/>
          <p:cNvSpPr txBox="1"/>
          <p:nvPr/>
        </p:nvSpPr>
        <p:spPr>
          <a:xfrm>
            <a:off x="7467600" y="5052536"/>
            <a:ext cx="304800" cy="36933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83" name="TextBox 82"/>
          <p:cNvSpPr txBox="1"/>
          <p:nvPr/>
        </p:nvSpPr>
        <p:spPr>
          <a:xfrm>
            <a:off x="7772400" y="5052536"/>
            <a:ext cx="304800" cy="36933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84" name="TextBox 83"/>
          <p:cNvSpPr txBox="1"/>
          <p:nvPr/>
        </p:nvSpPr>
        <p:spPr>
          <a:xfrm>
            <a:off x="8077200" y="5052536"/>
            <a:ext cx="304800" cy="36933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89" name="TextBox 88"/>
          <p:cNvSpPr txBox="1"/>
          <p:nvPr/>
        </p:nvSpPr>
        <p:spPr>
          <a:xfrm>
            <a:off x="3124200" y="5802868"/>
            <a:ext cx="304800" cy="36933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90" name="TextBox 89"/>
          <p:cNvSpPr txBox="1"/>
          <p:nvPr/>
        </p:nvSpPr>
        <p:spPr>
          <a:xfrm>
            <a:off x="3429000" y="5802868"/>
            <a:ext cx="304800" cy="36933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b="1" dirty="0" smtClean="0">
                <a:latin typeface="Consolas" pitchFamily="49" charset="0"/>
                <a:cs typeface="Consolas" pitchFamily="49" charset="0"/>
              </a:rPr>
              <a:t>H</a:t>
            </a:r>
            <a:endParaRPr lang="en-US" b="1" dirty="0">
              <a:latin typeface="Consolas" pitchFamily="49" charset="0"/>
              <a:cs typeface="Consolas" pitchFamily="49" charset="0"/>
            </a:endParaRPr>
          </a:p>
        </p:txBody>
      </p:sp>
      <p:sp>
        <p:nvSpPr>
          <p:cNvPr id="91" name="TextBox 90"/>
          <p:cNvSpPr txBox="1"/>
          <p:nvPr/>
        </p:nvSpPr>
        <p:spPr>
          <a:xfrm>
            <a:off x="3733800" y="5802868"/>
            <a:ext cx="304800" cy="36933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92" name="TextBox 91"/>
          <p:cNvSpPr txBox="1"/>
          <p:nvPr/>
        </p:nvSpPr>
        <p:spPr>
          <a:xfrm>
            <a:off x="4038600" y="5802868"/>
            <a:ext cx="304800" cy="36933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b="1" dirty="0" smtClean="0">
                <a:latin typeface="Consolas" pitchFamily="49" charset="0"/>
                <a:cs typeface="Consolas" pitchFamily="49" charset="0"/>
              </a:rPr>
              <a:t>V</a:t>
            </a:r>
            <a:endParaRPr lang="en-US" b="1" dirty="0">
              <a:latin typeface="Consolas" pitchFamily="49" charset="0"/>
              <a:cs typeface="Consolas" pitchFamily="49" charset="0"/>
            </a:endParaRPr>
          </a:p>
        </p:txBody>
      </p:sp>
      <p:sp>
        <p:nvSpPr>
          <p:cNvPr id="93" name="TextBox 92"/>
          <p:cNvSpPr txBox="1"/>
          <p:nvPr/>
        </p:nvSpPr>
        <p:spPr>
          <a:xfrm>
            <a:off x="4343400" y="5802868"/>
            <a:ext cx="304800" cy="36933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b="1" dirty="0" smtClean="0">
                <a:latin typeface="Consolas" pitchFamily="49" charset="0"/>
                <a:cs typeface="Consolas" pitchFamily="49" charset="0"/>
              </a:rPr>
              <a:t>H</a:t>
            </a:r>
            <a:endParaRPr lang="en-US" b="1" dirty="0">
              <a:latin typeface="Consolas" pitchFamily="49" charset="0"/>
              <a:cs typeface="Consolas" pitchFamily="49" charset="0"/>
            </a:endParaRPr>
          </a:p>
        </p:txBody>
      </p:sp>
      <p:sp>
        <p:nvSpPr>
          <p:cNvPr id="94" name="TextBox 93"/>
          <p:cNvSpPr txBox="1"/>
          <p:nvPr/>
        </p:nvSpPr>
        <p:spPr>
          <a:xfrm>
            <a:off x="4648200" y="5802868"/>
            <a:ext cx="304800" cy="36933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b="1" dirty="0" smtClean="0">
                <a:latin typeface="Consolas" pitchFamily="49" charset="0"/>
                <a:cs typeface="Consolas" pitchFamily="49" charset="0"/>
              </a:rPr>
              <a:t>T</a:t>
            </a:r>
            <a:endParaRPr lang="en-US" b="1" dirty="0">
              <a:latin typeface="Consolas" pitchFamily="49" charset="0"/>
              <a:cs typeface="Consolas" pitchFamily="49" charset="0"/>
            </a:endParaRPr>
          </a:p>
        </p:txBody>
      </p:sp>
      <p:sp>
        <p:nvSpPr>
          <p:cNvPr id="95" name="TextBox 94"/>
          <p:cNvSpPr txBox="1"/>
          <p:nvPr/>
        </p:nvSpPr>
        <p:spPr>
          <a:xfrm>
            <a:off x="4953000" y="5802868"/>
            <a:ext cx="304800" cy="36933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96" name="TextBox 95"/>
          <p:cNvSpPr txBox="1"/>
          <p:nvPr/>
        </p:nvSpPr>
        <p:spPr>
          <a:xfrm>
            <a:off x="5257800" y="5802868"/>
            <a:ext cx="304800" cy="36933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b="1" dirty="0" smtClean="0">
                <a:latin typeface="Consolas" pitchFamily="49" charset="0"/>
                <a:cs typeface="Consolas" pitchFamily="49" charset="0"/>
              </a:rPr>
              <a:t>R</a:t>
            </a:r>
            <a:endParaRPr lang="en-US" b="1" dirty="0">
              <a:latin typeface="Consolas" pitchFamily="49" charset="0"/>
              <a:cs typeface="Consolas" pitchFamily="49" charset="0"/>
            </a:endParaRPr>
          </a:p>
        </p:txBody>
      </p:sp>
      <p:cxnSp>
        <p:nvCxnSpPr>
          <p:cNvPr id="99" name="Straight Arrow Connector 98"/>
          <p:cNvCxnSpPr/>
          <p:nvPr/>
        </p:nvCxnSpPr>
        <p:spPr>
          <a:xfrm>
            <a:off x="4343400" y="4736068"/>
            <a:ext cx="0" cy="228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0" name="Straight Arrow Connector 99"/>
          <p:cNvCxnSpPr/>
          <p:nvPr/>
        </p:nvCxnSpPr>
        <p:spPr>
          <a:xfrm>
            <a:off x="4343400" y="5498068"/>
            <a:ext cx="0" cy="228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01" name="TextBox 100"/>
          <p:cNvSpPr txBox="1"/>
          <p:nvPr/>
        </p:nvSpPr>
        <p:spPr>
          <a:xfrm>
            <a:off x="2514600" y="6248399"/>
            <a:ext cx="5181600" cy="461665"/>
          </a:xfrm>
          <a:prstGeom prst="rect">
            <a:avLst/>
          </a:prstGeom>
          <a:noFill/>
        </p:spPr>
        <p:txBody>
          <a:bodyPr wrap="square" rtlCol="0">
            <a:spAutoFit/>
          </a:bodyPr>
          <a:lstStyle/>
          <a:p>
            <a:r>
              <a:rPr lang="en-US" sz="2400" b="1" dirty="0" smtClean="0">
                <a:latin typeface="Consolas" pitchFamily="49" charset="0"/>
                <a:cs typeface="Consolas" pitchFamily="49" charset="0"/>
              </a:rPr>
              <a:t>*</a:t>
            </a:r>
            <a:r>
              <a:rPr lang="en-US" dirty="0" smtClean="0">
                <a:latin typeface="Arial" pitchFamily="34" charset="0"/>
                <a:cs typeface="Arial" pitchFamily="34" charset="0"/>
              </a:rPr>
              <a:t> represents termination character in Amino Acid</a:t>
            </a:r>
            <a:endParaRPr lang="en-US" dirty="0">
              <a:latin typeface="Arial" pitchFamily="34" charset="0"/>
              <a:cs typeface="Arial" pitchFamily="34" charset="0"/>
            </a:endParaRPr>
          </a:p>
        </p:txBody>
      </p:sp>
      <p:cxnSp>
        <p:nvCxnSpPr>
          <p:cNvPr id="103" name="Straight Arrow Connector 102"/>
          <p:cNvCxnSpPr>
            <a:endCxn id="89" idx="1"/>
          </p:cNvCxnSpPr>
          <p:nvPr/>
        </p:nvCxnSpPr>
        <p:spPr>
          <a:xfrm flipV="1">
            <a:off x="2743200" y="5987534"/>
            <a:ext cx="381000" cy="3370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3418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Transcription</a:t>
            </a:r>
            <a:endParaRPr lang="en-US" dirty="0"/>
          </a:p>
        </p:txBody>
      </p:sp>
      <p:sp>
        <p:nvSpPr>
          <p:cNvPr id="3" name="Content Placeholder 2"/>
          <p:cNvSpPr>
            <a:spLocks noGrp="1"/>
          </p:cNvSpPr>
          <p:nvPr>
            <p:ph idx="1"/>
          </p:nvPr>
        </p:nvSpPr>
        <p:spPr>
          <a:xfrm>
            <a:off x="457200" y="1600200"/>
            <a:ext cx="8229600" cy="990600"/>
          </a:xfrm>
        </p:spPr>
        <p:txBody>
          <a:bodyPr/>
          <a:lstStyle/>
          <a:p>
            <a:r>
              <a:rPr lang="en-US" dirty="0" smtClean="0"/>
              <a:t>RNA transcription is performed by </a:t>
            </a:r>
            <a:r>
              <a:rPr lang="en-US" dirty="0" smtClean="0">
                <a:solidFill>
                  <a:srgbClr val="FF0000"/>
                </a:solidFill>
                <a:latin typeface="Consolas" pitchFamily="49" charset="0"/>
                <a:cs typeface="Consolas" pitchFamily="49" charset="0"/>
              </a:rPr>
              <a:t>Transcription</a:t>
            </a:r>
            <a:r>
              <a:rPr lang="en-US" dirty="0" smtClean="0">
                <a:solidFill>
                  <a:srgbClr val="FF0000"/>
                </a:solidFill>
              </a:rPr>
              <a:t> </a:t>
            </a:r>
            <a:r>
              <a:rPr lang="en-US" dirty="0" smtClean="0"/>
              <a:t>class</a:t>
            </a:r>
          </a:p>
          <a:p>
            <a:pPr lvl="1"/>
            <a:r>
              <a:rPr lang="en-US" dirty="0" smtClean="0"/>
              <a:t>static methods perform work on sequences or nucleotides (bytes)</a:t>
            </a:r>
          </a:p>
        </p:txBody>
      </p:sp>
      <p:sp>
        <p:nvSpPr>
          <p:cNvPr id="4" name="TextBox 3"/>
          <p:cNvSpPr txBox="1"/>
          <p:nvPr/>
        </p:nvSpPr>
        <p:spPr>
          <a:xfrm>
            <a:off x="381000" y="4495800"/>
            <a:ext cx="82296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 </a:t>
            </a:r>
            <a:r>
              <a:rPr lang="en-US" dirty="0" err="1">
                <a:latin typeface="Consolas" pitchFamily="49" charset="0"/>
                <a:cs typeface="Consolas" pitchFamily="49" charset="0"/>
              </a:rPr>
              <a:t>dnaSequence</a:t>
            </a:r>
            <a:r>
              <a:rPr lang="en-US" dirty="0">
                <a:latin typeface="Consolas" pitchFamily="49" charset="0"/>
                <a:cs typeface="Consolas" pitchFamily="49" charset="0"/>
              </a:rPr>
              <a:t> = new Sequence(</a:t>
            </a:r>
            <a:r>
              <a:rPr lang="en-US" dirty="0" err="1">
                <a:latin typeface="Consolas" pitchFamily="49" charset="0"/>
                <a:cs typeface="Consolas" pitchFamily="49" charset="0"/>
              </a:rPr>
              <a:t>Alphabets.DNA</a:t>
            </a:r>
            <a:r>
              <a:rPr lang="en-US" dirty="0">
                <a:latin typeface="Consolas" pitchFamily="49" charset="0"/>
                <a:cs typeface="Consolas" pitchFamily="49" charset="0"/>
              </a:rPr>
              <a:t>, </a:t>
            </a:r>
            <a:endParaRPr lang="en-US" dirty="0" smtClean="0">
              <a:latin typeface="Consolas" pitchFamily="49" charset="0"/>
              <a:cs typeface="Consolas" pitchFamily="49" charset="0"/>
            </a:endParaRP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a:latin typeface="Consolas" pitchFamily="49" charset="0"/>
                <a:cs typeface="Consolas" pitchFamily="49" charset="0"/>
              </a:rPr>
              <a:t>ACTGTACCCCATGTGTGTACTGCCC</a:t>
            </a:r>
            <a:r>
              <a:rPr lang="en-US" dirty="0" smtClean="0">
                <a:latin typeface="Consolas" pitchFamily="49" charset="0"/>
                <a:cs typeface="Consolas" pitchFamily="49" charset="0"/>
              </a:rPr>
              <a:t>");</a:t>
            </a:r>
          </a:p>
          <a:p>
            <a:endParaRPr lang="en-US" dirty="0">
              <a:latin typeface="Consolas" pitchFamily="49" charset="0"/>
              <a:cs typeface="Consolas" pitchFamily="49" charset="0"/>
            </a:endParaRPr>
          </a:p>
          <a:p>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rnaSequence</a:t>
            </a:r>
            <a:r>
              <a:rPr lang="en-US" dirty="0" smtClean="0">
                <a:latin typeface="Consolas" pitchFamily="49" charset="0"/>
                <a:cs typeface="Consolas" pitchFamily="49" charset="0"/>
              </a:rPr>
              <a:t> = </a:t>
            </a:r>
            <a:r>
              <a:rPr lang="en-US" dirty="0" err="1" smtClean="0">
                <a:solidFill>
                  <a:srgbClr val="FF0000"/>
                </a:solidFill>
                <a:latin typeface="Consolas" pitchFamily="49" charset="0"/>
                <a:cs typeface="Consolas" pitchFamily="49" charset="0"/>
              </a:rPr>
              <a:t>Transcription.Transcribe</a:t>
            </a:r>
            <a:r>
              <a:rPr lang="en-US" dirty="0" smtClean="0">
                <a:solidFill>
                  <a:srgbClr val="FF0000"/>
                </a:solidFill>
                <a:latin typeface="Consolas" pitchFamily="49" charset="0"/>
                <a:cs typeface="Consolas" pitchFamily="49" charset="0"/>
              </a:rPr>
              <a:t>(</a:t>
            </a:r>
            <a:r>
              <a:rPr lang="en-US" dirty="0" err="1" smtClean="0">
                <a:solidFill>
                  <a:srgbClr val="FF0000"/>
                </a:solidFill>
                <a:latin typeface="Consolas" pitchFamily="49" charset="0"/>
                <a:cs typeface="Consolas" pitchFamily="49" charset="0"/>
              </a:rPr>
              <a:t>dnaSequence</a:t>
            </a:r>
            <a:r>
              <a:rPr lang="en-US" dirty="0" smtClean="0">
                <a:solidFill>
                  <a:srgbClr val="FF0000"/>
                </a:solidFill>
                <a:latin typeface="Consolas" pitchFamily="49" charset="0"/>
                <a:cs typeface="Consolas" pitchFamily="49" charset="0"/>
              </a:rPr>
              <a:t>)</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5" name="Rectangle 4"/>
          <p:cNvSpPr/>
          <p:nvPr/>
        </p:nvSpPr>
        <p:spPr>
          <a:xfrm>
            <a:off x="4452937" y="6065460"/>
            <a:ext cx="420980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dirty="0"/>
              <a:t>UGACAUGGGGUACACACAUGACGGG</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1" y="2438400"/>
            <a:ext cx="3919538" cy="1829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9038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a:t>
            </a:r>
            <a:endParaRPr lang="en-US" dirty="0"/>
          </a:p>
        </p:txBody>
      </p:sp>
      <p:sp>
        <p:nvSpPr>
          <p:cNvPr id="3" name="Content Placeholder 2"/>
          <p:cNvSpPr>
            <a:spLocks noGrp="1"/>
          </p:cNvSpPr>
          <p:nvPr>
            <p:ph idx="1"/>
          </p:nvPr>
        </p:nvSpPr>
        <p:spPr>
          <a:xfrm>
            <a:off x="457200" y="1600200"/>
            <a:ext cx="8229600" cy="1219200"/>
          </a:xfrm>
        </p:spPr>
        <p:txBody>
          <a:bodyPr/>
          <a:lstStyle/>
          <a:p>
            <a:r>
              <a:rPr lang="en-US" dirty="0" smtClean="0"/>
              <a:t>Protein translation performed by </a:t>
            </a:r>
            <a:r>
              <a:rPr lang="en-US" dirty="0" err="1" smtClean="0">
                <a:solidFill>
                  <a:srgbClr val="FF0000"/>
                </a:solidFill>
                <a:latin typeface="Consolas" pitchFamily="49" charset="0"/>
                <a:cs typeface="Consolas" pitchFamily="49" charset="0"/>
              </a:rPr>
              <a:t>ProteinTranslation</a:t>
            </a:r>
            <a:r>
              <a:rPr lang="en-US" dirty="0" smtClean="0">
                <a:solidFill>
                  <a:srgbClr val="FF0000"/>
                </a:solidFill>
              </a:rPr>
              <a:t> </a:t>
            </a:r>
            <a:r>
              <a:rPr lang="en-US" dirty="0" smtClean="0"/>
              <a:t>class</a:t>
            </a:r>
          </a:p>
          <a:p>
            <a:pPr lvl="1"/>
            <a:r>
              <a:rPr lang="en-US" dirty="0" smtClean="0"/>
              <a:t>takes input sequence and optional starting position</a:t>
            </a:r>
          </a:p>
          <a:p>
            <a:pPr lvl="1"/>
            <a:r>
              <a:rPr lang="en-US" dirty="0" smtClean="0"/>
              <a:t>returns </a:t>
            </a:r>
            <a:r>
              <a:rPr lang="en-US" b="1" dirty="0" err="1" smtClean="0">
                <a:latin typeface="Consolas" pitchFamily="49" charset="0"/>
                <a:cs typeface="Consolas" pitchFamily="49" charset="0"/>
              </a:rPr>
              <a:t>ISequence</a:t>
            </a:r>
            <a:r>
              <a:rPr lang="en-US" dirty="0" smtClean="0"/>
              <a:t> of </a:t>
            </a:r>
            <a:r>
              <a:rPr lang="en-US" b="1" dirty="0" err="1" smtClean="0">
                <a:latin typeface="Consolas" pitchFamily="49" charset="0"/>
                <a:cs typeface="Consolas" pitchFamily="49" charset="0"/>
              </a:rPr>
              <a:t>AminoAcid</a:t>
            </a:r>
            <a:r>
              <a:rPr lang="en-US" dirty="0" smtClean="0"/>
              <a:t> elements</a:t>
            </a:r>
          </a:p>
          <a:p>
            <a:endParaRPr lang="en-US" dirty="0"/>
          </a:p>
        </p:txBody>
      </p:sp>
      <p:sp>
        <p:nvSpPr>
          <p:cNvPr id="4" name="TextBox 3"/>
          <p:cNvSpPr txBox="1"/>
          <p:nvPr/>
        </p:nvSpPr>
        <p:spPr>
          <a:xfrm>
            <a:off x="304800" y="4237672"/>
            <a:ext cx="8534400" cy="147732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dnaSequence</a:t>
            </a:r>
            <a:r>
              <a:rPr lang="en-US" dirty="0" smtClean="0">
                <a:latin typeface="Consolas" pitchFamily="49" charset="0"/>
                <a:cs typeface="Consolas" pitchFamily="49" charset="0"/>
              </a:rPr>
              <a:t> = new Sequence(</a:t>
            </a:r>
            <a:r>
              <a:rPr lang="en-US" dirty="0" err="1" smtClean="0">
                <a:latin typeface="Consolas" pitchFamily="49" charset="0"/>
                <a:cs typeface="Consolas" pitchFamily="49" charset="0"/>
              </a:rPr>
              <a:t>Alphabets.DNA</a:t>
            </a:r>
            <a:r>
              <a:rPr lang="en-US" dirty="0" smtClean="0">
                <a:latin typeface="Consolas" pitchFamily="49" charset="0"/>
                <a:cs typeface="Consolas" pitchFamily="49" charset="0"/>
              </a:rPr>
              <a:t>, </a:t>
            </a:r>
          </a:p>
          <a:p>
            <a:r>
              <a:rPr lang="en-US" dirty="0" smtClean="0">
                <a:latin typeface="Consolas" pitchFamily="49" charset="0"/>
                <a:cs typeface="Consolas" pitchFamily="49" charset="0"/>
              </a:rPr>
              <a:t>					 "ACTGTACCCCATGTGTGTACTGCCC");</a:t>
            </a:r>
          </a:p>
          <a:p>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rnaSequence</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Transcription.Transcribe</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dnaSequence</a:t>
            </a:r>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aminoAcids</a:t>
            </a:r>
            <a:r>
              <a:rPr lang="en-US" dirty="0" smtClean="0">
                <a:latin typeface="Consolas" pitchFamily="49" charset="0"/>
                <a:cs typeface="Consolas" pitchFamily="49" charset="0"/>
              </a:rPr>
              <a:t> = </a:t>
            </a:r>
            <a:r>
              <a:rPr lang="en-US" dirty="0" err="1" smtClean="0">
                <a:solidFill>
                  <a:srgbClr val="FF0000"/>
                </a:solidFill>
                <a:latin typeface="Consolas" pitchFamily="49" charset="0"/>
                <a:cs typeface="Consolas" pitchFamily="49" charset="0"/>
              </a:rPr>
              <a:t>ProteinTranslation.Translate</a:t>
            </a:r>
            <a:r>
              <a:rPr lang="en-US" dirty="0" smtClean="0">
                <a:solidFill>
                  <a:srgbClr val="FF0000"/>
                </a:solidFill>
                <a:latin typeface="Consolas" pitchFamily="49" charset="0"/>
                <a:cs typeface="Consolas" pitchFamily="49" charset="0"/>
              </a:rPr>
              <a:t>(</a:t>
            </a:r>
            <a:r>
              <a:rPr lang="en-US" dirty="0" err="1" smtClean="0">
                <a:solidFill>
                  <a:srgbClr val="FF0000"/>
                </a:solidFill>
                <a:latin typeface="Consolas" pitchFamily="49" charset="0"/>
                <a:cs typeface="Consolas" pitchFamily="49" charset="0"/>
              </a:rPr>
              <a:t>rnaSequence</a:t>
            </a:r>
            <a:r>
              <a:rPr lang="en-US" dirty="0" smtClean="0">
                <a:solidFill>
                  <a:srgbClr val="FF0000"/>
                </a:solidFill>
                <a:latin typeface="Consolas" pitchFamily="49" charset="0"/>
                <a:cs typeface="Consolas" pitchFamily="49" charset="0"/>
              </a:rPr>
              <a:t>)</a:t>
            </a:r>
            <a:r>
              <a:rPr lang="en-US" dirty="0" smtClean="0">
                <a:latin typeface="Consolas" pitchFamily="49" charset="0"/>
                <a:cs typeface="Consolas" pitchFamily="49" charset="0"/>
              </a:rPr>
              <a:t>;</a:t>
            </a:r>
          </a:p>
        </p:txBody>
      </p:sp>
      <p:sp>
        <p:nvSpPr>
          <p:cNvPr id="5" name="Rectangle 4"/>
          <p:cNvSpPr/>
          <p:nvPr/>
        </p:nvSpPr>
        <p:spPr>
          <a:xfrm>
            <a:off x="6324600" y="5980390"/>
            <a:ext cx="140294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dirty="0"/>
              <a:t>*HGVHT*R</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950" y="2695575"/>
            <a:ext cx="38481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7247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RNA triplets to Amino Acid</a:t>
            </a:r>
            <a:endParaRPr lang="en-US" dirty="0"/>
          </a:p>
        </p:txBody>
      </p:sp>
      <p:sp>
        <p:nvSpPr>
          <p:cNvPr id="3" name="Content Placeholder 2"/>
          <p:cNvSpPr>
            <a:spLocks noGrp="1"/>
          </p:cNvSpPr>
          <p:nvPr>
            <p:ph idx="1"/>
          </p:nvPr>
        </p:nvSpPr>
        <p:spPr>
          <a:xfrm>
            <a:off x="457200" y="1600200"/>
            <a:ext cx="8229600" cy="1295400"/>
          </a:xfrm>
        </p:spPr>
        <p:txBody>
          <a:bodyPr/>
          <a:lstStyle/>
          <a:p>
            <a:r>
              <a:rPr lang="en-US" dirty="0" err="1" smtClean="0">
                <a:latin typeface="Consolas" pitchFamily="49" charset="0"/>
                <a:cs typeface="Consolas" pitchFamily="49" charset="0"/>
              </a:rPr>
              <a:t>ProteinTranslation</a:t>
            </a:r>
            <a:r>
              <a:rPr lang="en-US" dirty="0" smtClean="0"/>
              <a:t> class internally uses </a:t>
            </a:r>
            <a:r>
              <a:rPr lang="en-US" dirty="0" smtClean="0">
                <a:latin typeface="Consolas" pitchFamily="49" charset="0"/>
                <a:cs typeface="Consolas" pitchFamily="49" charset="0"/>
              </a:rPr>
              <a:t>Codons</a:t>
            </a:r>
            <a:r>
              <a:rPr lang="en-US" dirty="0" smtClean="0"/>
              <a:t> class</a:t>
            </a:r>
          </a:p>
          <a:p>
            <a:pPr lvl="1"/>
            <a:r>
              <a:rPr lang="en-US" dirty="0" smtClean="0"/>
              <a:t>maps RNA triplets into appropriate Amino Acid</a:t>
            </a:r>
          </a:p>
          <a:p>
            <a:pPr lvl="1"/>
            <a:r>
              <a:rPr lang="en-US" dirty="0" smtClean="0"/>
              <a:t>can be used directly as well</a:t>
            </a:r>
            <a:endParaRPr lang="en-US" dirty="0"/>
          </a:p>
        </p:txBody>
      </p:sp>
      <p:sp>
        <p:nvSpPr>
          <p:cNvPr id="4" name="TextBox 3"/>
          <p:cNvSpPr txBox="1"/>
          <p:nvPr/>
        </p:nvSpPr>
        <p:spPr>
          <a:xfrm>
            <a:off x="990600" y="4572000"/>
            <a:ext cx="7391400" cy="175432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latin typeface="Consolas" pitchFamily="49" charset="0"/>
                <a:cs typeface="Consolas" pitchFamily="49" charset="0"/>
              </a:rPr>
              <a:t>static </a:t>
            </a:r>
            <a:r>
              <a:rPr lang="en-US" dirty="0">
                <a:latin typeface="Consolas" pitchFamily="49" charset="0"/>
                <a:cs typeface="Consolas" pitchFamily="49" charset="0"/>
              </a:rPr>
              <a:t>void Main(string[] </a:t>
            </a:r>
            <a:r>
              <a:rPr lang="en-US" dirty="0" err="1">
                <a:latin typeface="Consolas" pitchFamily="49" charset="0"/>
                <a:cs typeface="Consolas" pitchFamily="49" charset="0"/>
              </a:rPr>
              <a:t>args</a:t>
            </a:r>
            <a:r>
              <a:rPr lang="en-US" dirty="0">
                <a:latin typeface="Consolas" pitchFamily="49" charset="0"/>
                <a:cs typeface="Consolas" pitchFamily="49" charset="0"/>
              </a:rPr>
              <a:t>)</a:t>
            </a: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RnaAlphabet</a:t>
            </a:r>
            <a:r>
              <a:rPr lang="en-US" dirty="0" smtClean="0">
                <a:latin typeface="Consolas" pitchFamily="49" charset="0"/>
                <a:cs typeface="Consolas" pitchFamily="49" charset="0"/>
              </a:rPr>
              <a:t> </a:t>
            </a:r>
            <a:r>
              <a:rPr lang="en-US" dirty="0">
                <a:latin typeface="Consolas" pitchFamily="49" charset="0"/>
                <a:cs typeface="Consolas" pitchFamily="49" charset="0"/>
              </a:rPr>
              <a:t>al = </a:t>
            </a:r>
            <a:r>
              <a:rPr lang="en-US" dirty="0" err="1">
                <a:latin typeface="Consolas" pitchFamily="49" charset="0"/>
                <a:cs typeface="Consolas" pitchFamily="49" charset="0"/>
              </a:rPr>
              <a:t>RnaAlphabet.Instance</a:t>
            </a:r>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byte </a:t>
            </a:r>
            <a:r>
              <a:rPr lang="en-US" dirty="0" err="1" smtClean="0">
                <a:latin typeface="Consolas" pitchFamily="49" charset="0"/>
                <a:cs typeface="Consolas" pitchFamily="49" charset="0"/>
              </a:rPr>
              <a:t>aa</a:t>
            </a:r>
            <a:r>
              <a:rPr lang="en-US" dirty="0" smtClean="0">
                <a:latin typeface="Consolas" pitchFamily="49" charset="0"/>
                <a:cs typeface="Consolas" pitchFamily="49" charset="0"/>
              </a:rPr>
              <a:t> </a:t>
            </a:r>
            <a:r>
              <a:rPr lang="en-US" dirty="0">
                <a:latin typeface="Consolas" pitchFamily="49" charset="0"/>
                <a:cs typeface="Consolas" pitchFamily="49" charset="0"/>
              </a:rPr>
              <a:t>= </a:t>
            </a:r>
            <a:r>
              <a:rPr lang="en-US" dirty="0" err="1">
                <a:latin typeface="Consolas" pitchFamily="49" charset="0"/>
                <a:cs typeface="Consolas" pitchFamily="49" charset="0"/>
              </a:rPr>
              <a:t>Codons.Lookup</a:t>
            </a:r>
            <a:r>
              <a:rPr lang="en-US" dirty="0">
                <a:latin typeface="Consolas" pitchFamily="49" charset="0"/>
                <a:cs typeface="Consolas" pitchFamily="49" charset="0"/>
              </a:rPr>
              <a:t>(</a:t>
            </a:r>
            <a:r>
              <a:rPr lang="en-US" dirty="0" err="1">
                <a:latin typeface="Consolas" pitchFamily="49" charset="0"/>
                <a:cs typeface="Consolas" pitchFamily="49" charset="0"/>
              </a:rPr>
              <a:t>al.C</a:t>
            </a:r>
            <a:r>
              <a:rPr lang="en-US" dirty="0">
                <a:latin typeface="Consolas" pitchFamily="49" charset="0"/>
                <a:cs typeface="Consolas" pitchFamily="49" charset="0"/>
              </a:rPr>
              <a:t>, </a:t>
            </a:r>
            <a:r>
              <a:rPr lang="en-US" dirty="0" err="1">
                <a:latin typeface="Consolas" pitchFamily="49" charset="0"/>
                <a:cs typeface="Consolas" pitchFamily="49" charset="0"/>
              </a:rPr>
              <a:t>al.A</a:t>
            </a:r>
            <a:r>
              <a:rPr lang="en-US" dirty="0">
                <a:latin typeface="Consolas" pitchFamily="49" charset="0"/>
                <a:cs typeface="Consolas" pitchFamily="49" charset="0"/>
              </a:rPr>
              <a:t>, </a:t>
            </a:r>
            <a:r>
              <a:rPr lang="en-US" dirty="0" err="1">
                <a:latin typeface="Consolas" pitchFamily="49" charset="0"/>
                <a:cs typeface="Consolas" pitchFamily="49" charset="0"/>
              </a:rPr>
              <a:t>al.U</a:t>
            </a:r>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if (</a:t>
            </a:r>
            <a:r>
              <a:rPr lang="en-US" dirty="0" err="1" smtClean="0">
                <a:latin typeface="Consolas" pitchFamily="49" charset="0"/>
                <a:cs typeface="Consolas" pitchFamily="49" charset="0"/>
              </a:rPr>
              <a:t>aa</a:t>
            </a:r>
            <a:r>
              <a:rPr lang="en-US" dirty="0" smtClean="0">
                <a:latin typeface="Consolas" pitchFamily="49" charset="0"/>
                <a:cs typeface="Consolas" pitchFamily="49" charset="0"/>
              </a:rPr>
              <a:t> == (byte)'H') { ... }</a:t>
            </a:r>
            <a:endParaRPr lang="en-US" dirty="0">
              <a:latin typeface="Consolas" pitchFamily="49" charset="0"/>
              <a:cs typeface="Consolas" pitchFamily="49" charset="0"/>
            </a:endParaRP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5" name="TextBox 4"/>
          <p:cNvSpPr txBox="1"/>
          <p:nvPr/>
        </p:nvSpPr>
        <p:spPr>
          <a:xfrm>
            <a:off x="5334000" y="3352800"/>
            <a:ext cx="3200400" cy="923330"/>
          </a:xfrm>
          <a:prstGeom prst="rect">
            <a:avLst/>
          </a:prstGeom>
          <a:noFill/>
        </p:spPr>
        <p:txBody>
          <a:bodyPr wrap="square" rtlCol="0">
            <a:spAutoFit/>
          </a:bodyPr>
          <a:lstStyle/>
          <a:p>
            <a:r>
              <a:rPr lang="en-US" dirty="0" smtClean="0">
                <a:latin typeface="Arial" pitchFamily="34" charset="0"/>
                <a:cs typeface="Arial" pitchFamily="34" charset="0"/>
              </a:rPr>
              <a:t>can lookup using three RNA nucleotides, or by indexing into a sequence </a:t>
            </a:r>
            <a:endParaRPr lang="en-US" dirty="0">
              <a:latin typeface="Arial" pitchFamily="34" charset="0"/>
              <a:cs typeface="Arial" pitchFamily="34" charset="0"/>
            </a:endParaRPr>
          </a:p>
        </p:txBody>
      </p:sp>
      <p:cxnSp>
        <p:nvCxnSpPr>
          <p:cNvPr id="7" name="Straight Arrow Connector 6"/>
          <p:cNvCxnSpPr/>
          <p:nvPr/>
        </p:nvCxnSpPr>
        <p:spPr>
          <a:xfrm flipH="1">
            <a:off x="4800600" y="3962400"/>
            <a:ext cx="5334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781300"/>
            <a:ext cx="396324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3096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 to algorithms</a:t>
            </a:r>
          </a:p>
          <a:p>
            <a:pPr lvl="1"/>
            <a:r>
              <a:rPr lang="en-US" dirty="0" smtClean="0"/>
              <a:t>types of algorithms defined in </a:t>
            </a:r>
            <a:r>
              <a:rPr lang="en-US" dirty="0" smtClean="0"/>
              <a:t>.NET Bio</a:t>
            </a:r>
            <a:endParaRPr lang="en-US" dirty="0" smtClean="0"/>
          </a:p>
          <a:p>
            <a:r>
              <a:rPr lang="en-US" dirty="0" smtClean="0"/>
              <a:t>Alignment algorithms</a:t>
            </a:r>
          </a:p>
          <a:p>
            <a:pPr lvl="1"/>
            <a:r>
              <a:rPr lang="en-US" dirty="0" smtClean="0"/>
              <a:t>creating alignments from sequences</a:t>
            </a:r>
          </a:p>
          <a:p>
            <a:pPr lvl="1"/>
            <a:r>
              <a:rPr lang="en-US" dirty="0" smtClean="0"/>
              <a:t>creating multi-sequence alignments (3+)</a:t>
            </a:r>
          </a:p>
          <a:p>
            <a:r>
              <a:rPr lang="en-US" dirty="0" smtClean="0"/>
              <a:t>Assembly algorithms</a:t>
            </a:r>
          </a:p>
          <a:p>
            <a:pPr lvl="1"/>
            <a:r>
              <a:rPr lang="en-US" dirty="0" smtClean="0"/>
              <a:t>assembling sequence fragments into single sequence</a:t>
            </a:r>
          </a:p>
          <a:p>
            <a:r>
              <a:rPr lang="en-US" dirty="0" smtClean="0">
                <a:latin typeface="Arial" pitchFamily="34" charset="0"/>
                <a:cs typeface="Arial" pitchFamily="34" charset="0"/>
              </a:rPr>
              <a:t>Translation algorithms</a:t>
            </a:r>
          </a:p>
          <a:p>
            <a:pPr lvl="1"/>
            <a:r>
              <a:rPr lang="en-US" dirty="0" smtClean="0"/>
              <a:t>transcription and translation</a:t>
            </a:r>
            <a:endParaRPr lang="en-US" dirty="0" smtClean="0">
              <a:latin typeface="Arial" pitchFamily="34" charset="0"/>
              <a:cs typeface="Arial" pitchFamily="34" charset="0"/>
            </a:endParaRPr>
          </a:p>
          <a:p>
            <a:r>
              <a:rPr lang="en-US" dirty="0" smtClean="0"/>
              <a:t>Searching algorithms</a:t>
            </a:r>
          </a:p>
          <a:p>
            <a:pPr lvl="1"/>
            <a:r>
              <a:rPr lang="en-US" dirty="0" smtClean="0"/>
              <a:t>pattern matching against sequences</a:t>
            </a:r>
          </a:p>
          <a:p>
            <a:r>
              <a:rPr lang="en-US" dirty="0" smtClean="0"/>
              <a:t>Creating custom algorithms</a:t>
            </a:r>
            <a:endParaRPr lang="en-US" dirty="0" smtClean="0">
              <a:latin typeface="Arial" pitchFamily="34" charset="0"/>
              <a:cs typeface="Arial" pitchFamily="34" charset="0"/>
            </a:endParaRPr>
          </a:p>
          <a:p>
            <a:endParaRPr lang="en-US" dirty="0">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3914775"/>
            <a:ext cx="516255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Searching sequences</a:t>
            </a:r>
            <a:endParaRPr lang="en-US" dirty="0"/>
          </a:p>
        </p:txBody>
      </p:sp>
      <p:sp>
        <p:nvSpPr>
          <p:cNvPr id="3" name="Content Placeholder 2"/>
          <p:cNvSpPr>
            <a:spLocks noGrp="1"/>
          </p:cNvSpPr>
          <p:nvPr>
            <p:ph idx="1"/>
          </p:nvPr>
        </p:nvSpPr>
        <p:spPr>
          <a:xfrm>
            <a:off x="457200" y="1600200"/>
            <a:ext cx="8229600" cy="2286000"/>
          </a:xfrm>
        </p:spPr>
        <p:txBody>
          <a:bodyPr>
            <a:normAutofit/>
          </a:bodyPr>
          <a:lstStyle/>
          <a:p>
            <a:r>
              <a:rPr lang="en-US" dirty="0" err="1" smtClean="0">
                <a:latin typeface="Consolas" pitchFamily="49" charset="0"/>
                <a:cs typeface="Consolas" pitchFamily="49" charset="0"/>
              </a:rPr>
              <a:t>IPatternFinder</a:t>
            </a:r>
            <a:r>
              <a:rPr lang="en-US" dirty="0" smtClean="0">
                <a:latin typeface="Consolas" pitchFamily="49" charset="0"/>
                <a:cs typeface="Consolas" pitchFamily="49" charset="0"/>
              </a:rPr>
              <a:t> </a:t>
            </a:r>
            <a:r>
              <a:rPr lang="en-US" dirty="0" smtClean="0"/>
              <a:t>interface used to define sequence </a:t>
            </a:r>
            <a:r>
              <a:rPr lang="en-US" dirty="0"/>
              <a:t>searching</a:t>
            </a:r>
            <a:endParaRPr lang="en-US" dirty="0" smtClean="0">
              <a:latin typeface="Consolas" pitchFamily="49" charset="0"/>
              <a:cs typeface="Consolas" pitchFamily="49" charset="0"/>
            </a:endParaRPr>
          </a:p>
          <a:p>
            <a:pPr lvl="1"/>
            <a:r>
              <a:rPr lang="en-US" dirty="0" smtClean="0"/>
              <a:t>interface to locate matches within a sequence</a:t>
            </a:r>
          </a:p>
          <a:p>
            <a:pPr lvl="1"/>
            <a:r>
              <a:rPr lang="en-US" b="1" dirty="0" err="1" smtClean="0">
                <a:latin typeface="Consolas" pitchFamily="49" charset="0"/>
                <a:cs typeface="Consolas" pitchFamily="49" charset="0"/>
              </a:rPr>
              <a:t>FindMatch</a:t>
            </a:r>
            <a:r>
              <a:rPr lang="en-US" dirty="0" smtClean="0"/>
              <a:t> method takes an input sequence and pattern and returns indices where matches occur</a:t>
            </a:r>
          </a:p>
          <a:p>
            <a:r>
              <a:rPr lang="en-US" dirty="0" smtClean="0"/>
              <a:t>.NET Bio </a:t>
            </a:r>
            <a:r>
              <a:rPr lang="en-US" dirty="0" smtClean="0"/>
              <a:t>provides a single implementation - </a:t>
            </a:r>
            <a:r>
              <a:rPr lang="en-US" dirty="0" err="1" smtClean="0">
                <a:latin typeface="Consolas" pitchFamily="49" charset="0"/>
                <a:cs typeface="Consolas" pitchFamily="49" charset="0"/>
              </a:rPr>
              <a:t>BoyerMoore</a:t>
            </a:r>
            <a:endParaRPr lang="en-US" dirty="0" smtClean="0">
              <a:latin typeface="Consolas" pitchFamily="49" charset="0"/>
              <a:cs typeface="Consolas" pitchFamily="49" charset="0"/>
            </a:endParaRPr>
          </a:p>
          <a:p>
            <a:pPr lvl="1"/>
            <a:r>
              <a:rPr lang="en-US" dirty="0"/>
              <a:t>based on </a:t>
            </a:r>
            <a:r>
              <a:rPr lang="en-US" dirty="0" smtClean="0"/>
              <a:t>efficient Boyer-Moore string searching algorithm</a:t>
            </a:r>
          </a:p>
        </p:txBody>
      </p:sp>
      <p:sp>
        <p:nvSpPr>
          <p:cNvPr id="4" name="TextBox 3"/>
          <p:cNvSpPr txBox="1"/>
          <p:nvPr/>
        </p:nvSpPr>
        <p:spPr>
          <a:xfrm>
            <a:off x="327660" y="4290922"/>
            <a:ext cx="1729740" cy="1200329"/>
          </a:xfrm>
          <a:prstGeom prst="rect">
            <a:avLst/>
          </a:prstGeom>
          <a:noFill/>
        </p:spPr>
        <p:txBody>
          <a:bodyPr wrap="square" rtlCol="0">
            <a:spAutoFit/>
          </a:bodyPr>
          <a:lstStyle/>
          <a:p>
            <a:r>
              <a:rPr lang="en-US" dirty="0" smtClean="0">
                <a:latin typeface="Arial" pitchFamily="34" charset="0"/>
                <a:cs typeface="Arial" pitchFamily="34" charset="0"/>
              </a:rPr>
              <a:t>can change search start and case sensitivity</a:t>
            </a:r>
            <a:endParaRPr lang="en-US" dirty="0">
              <a:latin typeface="Arial" pitchFamily="34" charset="0"/>
              <a:cs typeface="Arial" pitchFamily="34" charset="0"/>
            </a:endParaRPr>
          </a:p>
        </p:txBody>
      </p:sp>
      <p:cxnSp>
        <p:nvCxnSpPr>
          <p:cNvPr id="6" name="Straight Arrow Connector 5"/>
          <p:cNvCxnSpPr/>
          <p:nvPr/>
        </p:nvCxnSpPr>
        <p:spPr>
          <a:xfrm>
            <a:off x="1676400" y="4891087"/>
            <a:ext cx="6096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2133600" y="6019800"/>
            <a:ext cx="5181600" cy="646331"/>
          </a:xfrm>
          <a:prstGeom prst="rect">
            <a:avLst/>
          </a:prstGeom>
          <a:noFill/>
        </p:spPr>
        <p:txBody>
          <a:bodyPr wrap="square" rtlCol="0">
            <a:spAutoFit/>
          </a:bodyPr>
          <a:lstStyle/>
          <a:p>
            <a:r>
              <a:rPr lang="en-US" dirty="0" smtClean="0">
                <a:latin typeface="Arial" pitchFamily="34" charset="0"/>
                <a:cs typeface="Arial" pitchFamily="34" charset="0"/>
              </a:rPr>
              <a:t>interface declares both single-string and multi-string search capabilities</a:t>
            </a:r>
            <a:endParaRPr lang="en-US" dirty="0">
              <a:latin typeface="Arial" pitchFamily="34" charset="0"/>
              <a:cs typeface="Arial" pitchFamily="34" charset="0"/>
            </a:endParaRPr>
          </a:p>
        </p:txBody>
      </p:sp>
      <p:cxnSp>
        <p:nvCxnSpPr>
          <p:cNvPr id="11" name="Straight Arrow Connector 10"/>
          <p:cNvCxnSpPr/>
          <p:nvPr/>
        </p:nvCxnSpPr>
        <p:spPr>
          <a:xfrm flipV="1">
            <a:off x="3276600" y="5638800"/>
            <a:ext cx="0" cy="381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35061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BoyerMoore</a:t>
            </a:r>
            <a:r>
              <a:rPr lang="en-US" dirty="0" smtClean="0"/>
              <a:t> sequence searching</a:t>
            </a:r>
            <a:endParaRPr lang="en-US" dirty="0"/>
          </a:p>
        </p:txBody>
      </p:sp>
      <p:sp>
        <p:nvSpPr>
          <p:cNvPr id="3" name="Content Placeholder 2"/>
          <p:cNvSpPr>
            <a:spLocks noGrp="1"/>
          </p:cNvSpPr>
          <p:nvPr>
            <p:ph idx="1"/>
          </p:nvPr>
        </p:nvSpPr>
        <p:spPr>
          <a:xfrm>
            <a:off x="457200" y="1600200"/>
            <a:ext cx="8229600" cy="1600200"/>
          </a:xfrm>
        </p:spPr>
        <p:txBody>
          <a:bodyPr/>
          <a:lstStyle/>
          <a:p>
            <a:r>
              <a:rPr lang="en-US" dirty="0" err="1" smtClean="0"/>
              <a:t>BoyerMoore</a:t>
            </a:r>
            <a:r>
              <a:rPr lang="en-US" dirty="0" smtClean="0"/>
              <a:t> class performs efficient search of sequence</a:t>
            </a:r>
          </a:p>
          <a:p>
            <a:pPr lvl="1"/>
            <a:r>
              <a:rPr lang="en-US" dirty="0" smtClean="0"/>
              <a:t>minimal memory consumption while searching</a:t>
            </a:r>
          </a:p>
          <a:p>
            <a:pPr lvl="1"/>
            <a:r>
              <a:rPr lang="en-US" dirty="0" smtClean="0"/>
              <a:t>performs </a:t>
            </a:r>
            <a:r>
              <a:rPr lang="en-US" dirty="0">
                <a:solidFill>
                  <a:srgbClr val="0070C0"/>
                </a:solidFill>
              </a:rPr>
              <a:t>multi-string search </a:t>
            </a:r>
            <a:r>
              <a:rPr lang="en-US" dirty="0"/>
              <a:t>in parallel (on multiple cores</a:t>
            </a:r>
            <a:r>
              <a:rPr lang="en-US" dirty="0" smtClean="0"/>
              <a:t>)</a:t>
            </a:r>
          </a:p>
          <a:p>
            <a:pPr lvl="1"/>
            <a:r>
              <a:rPr lang="en-US" dirty="0" smtClean="0"/>
              <a:t>returns </a:t>
            </a:r>
            <a:r>
              <a:rPr lang="en-US" b="1" dirty="0" err="1" smtClean="0">
                <a:latin typeface="Consolas" pitchFamily="49" charset="0"/>
                <a:cs typeface="Consolas" pitchFamily="49" charset="0"/>
              </a:rPr>
              <a:t>IList</a:t>
            </a:r>
            <a:r>
              <a:rPr lang="en-US" b="1" dirty="0" smtClean="0">
                <a:latin typeface="Consolas" pitchFamily="49" charset="0"/>
                <a:cs typeface="Consolas" pitchFamily="49" charset="0"/>
              </a:rPr>
              <a:t>&lt;</a:t>
            </a:r>
            <a:r>
              <a:rPr lang="en-US" b="1" dirty="0" err="1" smtClean="0">
                <a:latin typeface="Consolas" pitchFamily="49" charset="0"/>
                <a:cs typeface="Consolas" pitchFamily="49" charset="0"/>
              </a:rPr>
              <a:t>int</a:t>
            </a:r>
            <a:r>
              <a:rPr lang="en-US" b="1" dirty="0" smtClean="0">
                <a:latin typeface="Consolas" pitchFamily="49" charset="0"/>
                <a:cs typeface="Consolas" pitchFamily="49" charset="0"/>
              </a:rPr>
              <a:t>&gt;</a:t>
            </a:r>
            <a:r>
              <a:rPr lang="en-US" dirty="0" smtClean="0"/>
              <a:t> representing hit positions</a:t>
            </a:r>
            <a:endParaRPr lang="en-US" dirty="0"/>
          </a:p>
          <a:p>
            <a:endParaRPr lang="en-US" dirty="0"/>
          </a:p>
        </p:txBody>
      </p:sp>
      <p:sp>
        <p:nvSpPr>
          <p:cNvPr id="4" name="TextBox 3"/>
          <p:cNvSpPr txBox="1"/>
          <p:nvPr/>
        </p:nvSpPr>
        <p:spPr>
          <a:xfrm>
            <a:off x="228600" y="3352800"/>
            <a:ext cx="8763000" cy="258532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 </a:t>
            </a:r>
            <a:r>
              <a:rPr lang="en-US" dirty="0">
                <a:latin typeface="Consolas" pitchFamily="49" charset="0"/>
                <a:cs typeface="Consolas" pitchFamily="49" charset="0"/>
              </a:rPr>
              <a:t>sequence = new Sequence(</a:t>
            </a:r>
            <a:r>
              <a:rPr lang="en-US" dirty="0" err="1">
                <a:latin typeface="Consolas" pitchFamily="49" charset="0"/>
                <a:cs typeface="Consolas" pitchFamily="49" charset="0"/>
              </a:rPr>
              <a:t>Alphabets.DNA</a:t>
            </a:r>
            <a:r>
              <a:rPr lang="en-US" dirty="0">
                <a:latin typeface="Consolas" pitchFamily="49" charset="0"/>
                <a:cs typeface="Consolas" pitchFamily="49" charset="0"/>
              </a:rPr>
              <a:t>, </a:t>
            </a:r>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err="1" smtClean="0">
                <a:latin typeface="Consolas" pitchFamily="49" charset="0"/>
                <a:cs typeface="Consolas" pitchFamily="49" charset="0"/>
              </a:rPr>
              <a:t>IPatternFinder</a:t>
            </a:r>
            <a:r>
              <a:rPr lang="en-US" dirty="0" smtClean="0">
                <a:latin typeface="Consolas" pitchFamily="49" charset="0"/>
                <a:cs typeface="Consolas" pitchFamily="49" charset="0"/>
              </a:rPr>
              <a:t> </a:t>
            </a:r>
            <a:r>
              <a:rPr lang="en-US" dirty="0" err="1">
                <a:latin typeface="Consolas" pitchFamily="49" charset="0"/>
                <a:cs typeface="Consolas" pitchFamily="49" charset="0"/>
              </a:rPr>
              <a:t>ss</a:t>
            </a:r>
            <a:r>
              <a:rPr lang="en-US" dirty="0">
                <a:latin typeface="Consolas" pitchFamily="49" charset="0"/>
                <a:cs typeface="Consolas" pitchFamily="49" charset="0"/>
              </a:rPr>
              <a:t> = new </a:t>
            </a:r>
            <a:r>
              <a:rPr lang="en-US" dirty="0" err="1">
                <a:latin typeface="Consolas" pitchFamily="49" charset="0"/>
                <a:cs typeface="Consolas" pitchFamily="49" charset="0"/>
              </a:rPr>
              <a:t>BoyerMoore</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IgnoreCase</a:t>
            </a:r>
            <a:r>
              <a:rPr lang="en-US" dirty="0" smtClean="0">
                <a:latin typeface="Consolas" pitchFamily="49" charset="0"/>
                <a:cs typeface="Consolas" pitchFamily="49" charset="0"/>
              </a:rPr>
              <a:t> = true };</a:t>
            </a:r>
          </a:p>
          <a:p>
            <a:endParaRPr lang="en-US" dirty="0" smtClean="0">
              <a:latin typeface="Consolas" pitchFamily="49" charset="0"/>
              <a:cs typeface="Consolas" pitchFamily="49" charset="0"/>
            </a:endParaRPr>
          </a:p>
          <a:p>
            <a:r>
              <a:rPr lang="en-US" dirty="0" err="1" smtClean="0">
                <a:latin typeface="Consolas" pitchFamily="49" charset="0"/>
                <a:cs typeface="Consolas" pitchFamily="49" charset="0"/>
              </a:rPr>
              <a:t>IDictionary</a:t>
            </a:r>
            <a:r>
              <a:rPr lang="en-US" dirty="0" smtClean="0">
                <a:latin typeface="Consolas" pitchFamily="49" charset="0"/>
                <a:cs typeface="Consolas" pitchFamily="49" charset="0"/>
              </a:rPr>
              <a:t>&lt;string</a:t>
            </a:r>
            <a:r>
              <a:rPr lang="en-US" dirty="0">
                <a:latin typeface="Consolas" pitchFamily="49" charset="0"/>
                <a:cs typeface="Consolas" pitchFamily="49" charset="0"/>
              </a:rPr>
              <a:t>, </a:t>
            </a:r>
            <a:r>
              <a:rPr lang="en-US" dirty="0" err="1">
                <a:latin typeface="Consolas" pitchFamily="49" charset="0"/>
                <a:cs typeface="Consolas" pitchFamily="49" charset="0"/>
              </a:rPr>
              <a:t>IList</a:t>
            </a:r>
            <a:r>
              <a:rPr lang="en-US" dirty="0">
                <a:latin typeface="Consolas" pitchFamily="49" charset="0"/>
                <a:cs typeface="Consolas" pitchFamily="49" charset="0"/>
              </a:rPr>
              <a:t>&lt;</a:t>
            </a:r>
            <a:r>
              <a:rPr lang="en-US" dirty="0" err="1">
                <a:latin typeface="Consolas" pitchFamily="49" charset="0"/>
                <a:cs typeface="Consolas" pitchFamily="49" charset="0"/>
              </a:rPr>
              <a:t>int</a:t>
            </a:r>
            <a:r>
              <a:rPr lang="en-US" dirty="0">
                <a:latin typeface="Consolas" pitchFamily="49" charset="0"/>
                <a:cs typeface="Consolas" pitchFamily="49" charset="0"/>
              </a:rPr>
              <a:t>&gt;&gt; results </a:t>
            </a:r>
            <a:r>
              <a:rPr lang="en-US" dirty="0" smtClean="0">
                <a:latin typeface="Consolas" pitchFamily="49" charset="0"/>
                <a:cs typeface="Consolas" pitchFamily="49" charset="0"/>
              </a:rPr>
              <a:t>= </a:t>
            </a:r>
          </a:p>
          <a:p>
            <a:r>
              <a:rPr lang="en-US" dirty="0">
                <a:latin typeface="Consolas" pitchFamily="49" charset="0"/>
                <a:cs typeface="Consolas" pitchFamily="49" charset="0"/>
              </a:rPr>
              <a:t>	</a:t>
            </a:r>
            <a:r>
              <a:rPr lang="en-US" dirty="0" err="1" smtClean="0">
                <a:latin typeface="Consolas" pitchFamily="49" charset="0"/>
                <a:cs typeface="Consolas" pitchFamily="49" charset="0"/>
              </a:rPr>
              <a:t>ss.FindMatch</a:t>
            </a:r>
            <a:r>
              <a:rPr lang="en-US" dirty="0" smtClean="0">
                <a:latin typeface="Consolas" pitchFamily="49" charset="0"/>
                <a:cs typeface="Consolas" pitchFamily="49" charset="0"/>
              </a:rPr>
              <a:t>(sequence</a:t>
            </a:r>
            <a:r>
              <a:rPr lang="en-US" dirty="0">
                <a:latin typeface="Consolas" pitchFamily="49" charset="0"/>
                <a:cs typeface="Consolas" pitchFamily="49" charset="0"/>
              </a:rPr>
              <a:t>, </a:t>
            </a:r>
            <a:r>
              <a:rPr lang="en-US" dirty="0" smtClean="0">
                <a:solidFill>
                  <a:srgbClr val="0070C0"/>
                </a:solidFill>
                <a:latin typeface="Consolas" pitchFamily="49" charset="0"/>
                <a:cs typeface="Consolas" pitchFamily="49" charset="0"/>
              </a:rPr>
              <a:t>new</a:t>
            </a:r>
            <a:r>
              <a:rPr lang="en-US" dirty="0">
                <a:solidFill>
                  <a:srgbClr val="0070C0"/>
                </a:solidFill>
                <a:latin typeface="Consolas" pitchFamily="49" charset="0"/>
                <a:cs typeface="Consolas" pitchFamily="49" charset="0"/>
              </a:rPr>
              <a:t>[] {"CCC", "AAA", "GGG", "TTT"}</a:t>
            </a:r>
            <a:r>
              <a:rPr lang="en-US" dirty="0">
                <a:latin typeface="Consolas" pitchFamily="49" charset="0"/>
                <a:cs typeface="Consolas" pitchFamily="49" charset="0"/>
              </a:rPr>
              <a:t>);</a:t>
            </a:r>
          </a:p>
          <a:p>
            <a:endParaRPr lang="en-US" dirty="0">
              <a:latin typeface="Consolas" pitchFamily="49" charset="0"/>
              <a:cs typeface="Consolas" pitchFamily="49" charset="0"/>
            </a:endParaRPr>
          </a:p>
          <a:p>
            <a:r>
              <a:rPr lang="en-US" dirty="0" err="1" smtClean="0">
                <a:latin typeface="Consolas" pitchFamily="49" charset="0"/>
                <a:cs typeface="Consolas" pitchFamily="49" charset="0"/>
              </a:rPr>
              <a:t>foreach</a:t>
            </a:r>
            <a:r>
              <a:rPr lang="en-US" dirty="0" smtClean="0">
                <a:latin typeface="Consolas" pitchFamily="49" charset="0"/>
                <a:cs typeface="Consolas" pitchFamily="49" charset="0"/>
              </a:rPr>
              <a:t> </a:t>
            </a:r>
            <a:r>
              <a:rPr lang="en-US" dirty="0">
                <a:latin typeface="Consolas" pitchFamily="49" charset="0"/>
                <a:cs typeface="Consolas" pitchFamily="49" charset="0"/>
              </a:rPr>
              <a:t>(</a:t>
            </a:r>
            <a:r>
              <a:rPr lang="en-US" dirty="0" err="1">
                <a:latin typeface="Consolas" pitchFamily="49" charset="0"/>
                <a:cs typeface="Consolas" pitchFamily="49" charset="0"/>
              </a:rPr>
              <a:t>var</a:t>
            </a:r>
            <a:r>
              <a:rPr lang="en-US" dirty="0">
                <a:latin typeface="Consolas" pitchFamily="49" charset="0"/>
                <a:cs typeface="Consolas" pitchFamily="49" charset="0"/>
              </a:rPr>
              <a:t> match in results)</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Console.Write</a:t>
            </a:r>
            <a:r>
              <a:rPr lang="en-US" dirty="0" smtClean="0">
                <a:latin typeface="Consolas" pitchFamily="49" charset="0"/>
                <a:cs typeface="Consolas" pitchFamily="49" charset="0"/>
              </a:rPr>
              <a:t>("{</a:t>
            </a:r>
            <a:r>
              <a:rPr lang="en-US" dirty="0">
                <a:latin typeface="Consolas" pitchFamily="49" charset="0"/>
                <a:cs typeface="Consolas" pitchFamily="49" charset="0"/>
              </a:rPr>
              <a:t>0</a:t>
            </a:r>
            <a:r>
              <a:rPr lang="en-US" dirty="0" smtClean="0">
                <a:latin typeface="Consolas" pitchFamily="49" charset="0"/>
                <a:cs typeface="Consolas" pitchFamily="49" charset="0"/>
              </a:rPr>
              <a:t>}={</a:t>
            </a:r>
            <a:r>
              <a:rPr lang="en-US" dirty="0">
                <a:latin typeface="Consolas" pitchFamily="49" charset="0"/>
                <a:cs typeface="Consolas" pitchFamily="49" charset="0"/>
              </a:rPr>
              <a:t>1} </a:t>
            </a:r>
            <a:r>
              <a:rPr lang="en-US" dirty="0" smtClean="0">
                <a:latin typeface="Consolas" pitchFamily="49" charset="0"/>
                <a:cs typeface="Consolas" pitchFamily="49" charset="0"/>
              </a:rPr>
              <a:t>matches  ", </a:t>
            </a:r>
            <a:r>
              <a:rPr lang="en-US" dirty="0" err="1" smtClean="0">
                <a:latin typeface="Consolas" pitchFamily="49" charset="0"/>
                <a:cs typeface="Consolas" pitchFamily="49" charset="0"/>
              </a:rPr>
              <a:t>match.Key</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match.Value.Count</a:t>
            </a:r>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5" name="Rectangle 4"/>
          <p:cNvSpPr/>
          <p:nvPr/>
        </p:nvSpPr>
        <p:spPr>
          <a:xfrm>
            <a:off x="800100" y="6017776"/>
            <a:ext cx="762000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dirty="0">
                <a:latin typeface="Arial" pitchFamily="34" charset="0"/>
                <a:cs typeface="Arial" pitchFamily="34" charset="0"/>
              </a:rPr>
              <a:t>CCC=7 matches  AAA=3 matches  GGG=2 matches  TTT=2 matches</a:t>
            </a:r>
          </a:p>
        </p:txBody>
      </p:sp>
    </p:spTree>
    <p:extLst>
      <p:ext uri="{BB962C8B-B14F-4D97-AF65-F5344CB8AC3E}">
        <p14:creationId xmlns:p14="http://schemas.microsoft.com/office/powerpoint/2010/main" val="3647508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your own algorithms</a:t>
            </a:r>
            <a:endParaRPr lang="en-US" dirty="0"/>
          </a:p>
        </p:txBody>
      </p:sp>
      <p:sp>
        <p:nvSpPr>
          <p:cNvPr id="3" name="Content Placeholder 2"/>
          <p:cNvSpPr>
            <a:spLocks noGrp="1"/>
          </p:cNvSpPr>
          <p:nvPr>
            <p:ph idx="1"/>
          </p:nvPr>
        </p:nvSpPr>
        <p:spPr/>
        <p:txBody>
          <a:bodyPr/>
          <a:lstStyle/>
          <a:p>
            <a:r>
              <a:rPr lang="en-US" dirty="0" smtClean="0"/>
              <a:t>Should prefer to implement any interfaces defined in </a:t>
            </a:r>
            <a:r>
              <a:rPr lang="en-US" dirty="0" smtClean="0"/>
              <a:t>.NET Bio</a:t>
            </a:r>
            <a:endParaRPr lang="en-US" dirty="0" smtClean="0"/>
          </a:p>
          <a:p>
            <a:pPr lvl="1"/>
            <a:r>
              <a:rPr lang="en-US" dirty="0" smtClean="0"/>
              <a:t>allows reuse in the library, for example when supplying a sequence alignment algorithm to an ordered sequence assembler</a:t>
            </a:r>
          </a:p>
          <a:p>
            <a:r>
              <a:rPr lang="en-US" dirty="0" smtClean="0"/>
              <a:t>Read the </a:t>
            </a:r>
            <a:r>
              <a:rPr lang="en-US" dirty="0" smtClean="0"/>
              <a:t>.NET Bio </a:t>
            </a:r>
            <a:r>
              <a:rPr lang="en-US" dirty="0" smtClean="0"/>
              <a:t>source code and samples</a:t>
            </a:r>
          </a:p>
          <a:p>
            <a:pPr lvl="1"/>
            <a:r>
              <a:rPr lang="en-US" dirty="0" smtClean="0"/>
              <a:t>lots of great examples</a:t>
            </a:r>
          </a:p>
          <a:p>
            <a:pPr lvl="1"/>
            <a:r>
              <a:rPr lang="en-US" dirty="0" smtClean="0"/>
              <a:t>code designed to be easily consumed and modified</a:t>
            </a:r>
          </a:p>
          <a:p>
            <a:r>
              <a:rPr lang="en-US" dirty="0" smtClean="0"/>
              <a:t>Reuse code if possible, several utility classes in algorithms</a:t>
            </a:r>
          </a:p>
          <a:p>
            <a:pPr lvl="1"/>
            <a:r>
              <a:rPr lang="en-US" dirty="0" smtClean="0"/>
              <a:t>K-</a:t>
            </a:r>
            <a:r>
              <a:rPr lang="en-US" dirty="0" err="1" smtClean="0"/>
              <a:t>mer</a:t>
            </a:r>
            <a:r>
              <a:rPr lang="en-US" dirty="0" smtClean="0"/>
              <a:t> creation (</a:t>
            </a:r>
            <a:r>
              <a:rPr lang="en-US" b="1" dirty="0" err="1" smtClean="0">
                <a:latin typeface="Consolas" pitchFamily="49" charset="0"/>
                <a:cs typeface="Consolas" pitchFamily="49" charset="0"/>
              </a:rPr>
              <a:t>SequenceToKmerBuilder</a:t>
            </a:r>
            <a:r>
              <a:rPr lang="en-US" dirty="0" smtClean="0"/>
              <a:t>)</a:t>
            </a:r>
          </a:p>
          <a:p>
            <a:pPr lvl="1"/>
            <a:r>
              <a:rPr lang="en-US" dirty="0" smtClean="0"/>
              <a:t>Suffix-tree builder (</a:t>
            </a:r>
            <a:r>
              <a:rPr lang="en-US" b="1" dirty="0" err="1" smtClean="0">
                <a:latin typeface="Consolas" pitchFamily="49" charset="0"/>
                <a:cs typeface="Consolas" pitchFamily="49" charset="0"/>
              </a:rPr>
              <a:t>KurtzSuffixTreeBuilder</a:t>
            </a:r>
            <a:r>
              <a:rPr lang="en-US" dirty="0" smtClean="0"/>
              <a:t>)</a:t>
            </a:r>
          </a:p>
          <a:p>
            <a:r>
              <a:rPr lang="en-US" dirty="0" smtClean="0"/>
              <a:t>Check the documentation at </a:t>
            </a:r>
            <a:r>
              <a:rPr lang="en-US" dirty="0" smtClean="0">
                <a:hlinkClick r:id="rId2"/>
              </a:rPr>
              <a:t>http</a:t>
            </a:r>
            <a:r>
              <a:rPr lang="en-US" dirty="0" smtClean="0">
                <a:hlinkClick r:id="rId2"/>
              </a:rPr>
              <a:t>://bio.codeplex.com</a:t>
            </a:r>
            <a:endParaRPr lang="en-US" dirty="0" smtClean="0"/>
          </a:p>
          <a:p>
            <a:pPr lvl="1"/>
            <a:r>
              <a:rPr lang="en-US" dirty="0" smtClean="0"/>
              <a:t>some algorithms have dedicated design documentation</a:t>
            </a:r>
          </a:p>
        </p:txBody>
      </p:sp>
    </p:spTree>
    <p:extLst>
      <p:ext uri="{BB962C8B-B14F-4D97-AF65-F5344CB8AC3E}">
        <p14:creationId xmlns:p14="http://schemas.microsoft.com/office/powerpoint/2010/main" val="40418178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600200"/>
            <a:ext cx="8229600" cy="4495800"/>
          </a:xfrm>
        </p:spPr>
        <p:txBody>
          <a:bodyPr/>
          <a:lstStyle/>
          <a:p>
            <a:r>
              <a:rPr lang="en-US" dirty="0" smtClean="0"/>
              <a:t>.NET Bio </a:t>
            </a:r>
            <a:r>
              <a:rPr lang="en-US" dirty="0" smtClean="0"/>
              <a:t>has support for standard bioinformatics algorithms</a:t>
            </a:r>
          </a:p>
          <a:p>
            <a:pPr lvl="1"/>
            <a:r>
              <a:rPr lang="en-US" dirty="0" smtClean="0"/>
              <a:t>sequence alignment</a:t>
            </a:r>
          </a:p>
          <a:p>
            <a:pPr lvl="1"/>
            <a:r>
              <a:rPr lang="en-US" dirty="0" smtClean="0"/>
              <a:t>sequence assembly</a:t>
            </a:r>
          </a:p>
          <a:p>
            <a:pPr lvl="1"/>
            <a:r>
              <a:rPr lang="en-US" dirty="0" smtClean="0"/>
              <a:t>translation</a:t>
            </a:r>
          </a:p>
          <a:p>
            <a:pPr lvl="1"/>
            <a:r>
              <a:rPr lang="en-US" dirty="0" smtClean="0"/>
              <a:t>sequence searching</a:t>
            </a:r>
          </a:p>
          <a:p>
            <a:r>
              <a:rPr lang="en-US" dirty="0" smtClean="0"/>
              <a:t>Almost everything is defined in terms of interfaces</a:t>
            </a:r>
          </a:p>
          <a:p>
            <a:pPr lvl="1"/>
            <a:r>
              <a:rPr lang="en-US" dirty="0" smtClean="0"/>
              <a:t>programming against the interfaces allows transparency</a:t>
            </a:r>
          </a:p>
          <a:p>
            <a:pPr lvl="1"/>
            <a:r>
              <a:rPr lang="en-US" dirty="0" smtClean="0"/>
              <a:t>allows for extension and versioning as well</a:t>
            </a:r>
          </a:p>
          <a:p>
            <a:r>
              <a:rPr lang="en-US" dirty="0" smtClean="0"/>
              <a:t>Can define your own algorithms</a:t>
            </a:r>
          </a:p>
          <a:p>
            <a:pPr lvl="1"/>
            <a:r>
              <a:rPr lang="en-US" dirty="0" smtClean="0"/>
              <a:t>even make them visible through add-in registration</a:t>
            </a:r>
          </a:p>
        </p:txBody>
      </p:sp>
    </p:spTree>
    <p:extLst>
      <p:ext uri="{BB962C8B-B14F-4D97-AF65-F5344CB8AC3E}">
        <p14:creationId xmlns:p14="http://schemas.microsoft.com/office/powerpoint/2010/main" val="2099727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12536"/>
          </a:xfrm>
        </p:spPr>
        <p:txBody>
          <a:bodyPr/>
          <a:lstStyle/>
          <a:p>
            <a:pPr marL="411480" lvl="1" indent="0">
              <a:buNone/>
            </a:pPr>
            <a:r>
              <a:rPr lang="en-US" dirty="0"/>
              <a:t>Disclaimer: This document is provided "as-is". Information and views expressed in this document, including URL and other Internet Web site references, may change without notice. You bear the risk of using it. </a:t>
            </a:r>
          </a:p>
          <a:p>
            <a:pPr lvl="1"/>
            <a:endParaRPr lang="en-US" dirty="0" smtClean="0"/>
          </a:p>
          <a:p>
            <a:pPr marL="411480" lvl="1" indent="0">
              <a:buNone/>
            </a:pPr>
            <a:r>
              <a:rPr lang="en-US" dirty="0" smtClean="0"/>
              <a:t>This </a:t>
            </a:r>
            <a:r>
              <a:rPr lang="en-US" dirty="0"/>
              <a:t>document does not provide you with any legal rights to any intellectual property in any Microsoft product. You may copy and use this document for your internal, reference purposes. </a:t>
            </a:r>
          </a:p>
          <a:p>
            <a:pPr marL="411480" lvl="1" indent="0">
              <a:buNone/>
            </a:pPr>
            <a:endParaRPr lang="en-US" dirty="0" smtClean="0"/>
          </a:p>
          <a:p>
            <a:pPr marL="411480" lvl="1" indent="0">
              <a:buNone/>
            </a:pPr>
            <a:r>
              <a:rPr lang="en-US" smtClean="0"/>
              <a:t>© 2011 </a:t>
            </a:r>
            <a:r>
              <a:rPr lang="en-US" dirty="0"/>
              <a:t>Microsoft Corporation. All rights reserved.</a:t>
            </a:r>
          </a:p>
          <a:p>
            <a:pPr marL="411480" lvl="1" indent="0">
              <a:buNone/>
            </a:pPr>
            <a:endParaRPr lang="en-US" dirty="0" smtClean="0"/>
          </a:p>
          <a:p>
            <a:pPr marL="411480" lvl="1" indent="0">
              <a:buNone/>
            </a:pPr>
            <a:r>
              <a:rPr lang="en-US" dirty="0" smtClean="0"/>
              <a:t>Microsoft</a:t>
            </a:r>
            <a:r>
              <a:rPr lang="en-US" dirty="0"/>
              <a:t>, Visual Studio, and Windows are trademarks of the Microsoft group of companies. All other trademarks are property of their respective owners.</a:t>
            </a:r>
          </a:p>
          <a:p>
            <a:endParaRPr lang="en-US" dirty="0"/>
          </a:p>
        </p:txBody>
      </p:sp>
    </p:spTree>
    <p:extLst>
      <p:ext uri="{BB962C8B-B14F-4D97-AF65-F5344CB8AC3E}">
        <p14:creationId xmlns:p14="http://schemas.microsoft.com/office/powerpoint/2010/main" val="1233626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algorithms</a:t>
            </a:r>
            <a:endParaRPr lang="en-US" dirty="0"/>
          </a:p>
        </p:txBody>
      </p:sp>
      <p:sp>
        <p:nvSpPr>
          <p:cNvPr id="3" name="Content Placeholder 2"/>
          <p:cNvSpPr>
            <a:spLocks noGrp="1"/>
          </p:cNvSpPr>
          <p:nvPr>
            <p:ph idx="1"/>
          </p:nvPr>
        </p:nvSpPr>
        <p:spPr>
          <a:xfrm>
            <a:off x="457200" y="1600200"/>
            <a:ext cx="8610600" cy="5105400"/>
          </a:xfrm>
        </p:spPr>
        <p:txBody>
          <a:bodyPr>
            <a:normAutofit/>
          </a:bodyPr>
          <a:lstStyle/>
          <a:p>
            <a:r>
              <a:rPr lang="en-US" dirty="0" smtClean="0"/>
              <a:t>Algorithms perform actions on sequences</a:t>
            </a:r>
            <a:endParaRPr lang="en-US" sz="500" dirty="0" smtClean="0"/>
          </a:p>
          <a:p>
            <a:pPr lvl="1"/>
            <a:r>
              <a:rPr lang="en-US" dirty="0" smtClean="0"/>
              <a:t>output produced is typically algorithm specific, often generates either another sequence or statistics/comparison results</a:t>
            </a:r>
          </a:p>
          <a:p>
            <a:r>
              <a:rPr lang="en-US" dirty="0" smtClean="0"/>
              <a:t>.NET Bio </a:t>
            </a:r>
            <a:r>
              <a:rPr lang="en-US" dirty="0" smtClean="0"/>
              <a:t>encapsulates algorithms in </a:t>
            </a:r>
            <a:r>
              <a:rPr lang="en-US" dirty="0"/>
              <a:t> </a:t>
            </a:r>
            <a:r>
              <a:rPr lang="en-US" dirty="0" err="1" smtClean="0">
                <a:latin typeface="Consolas" pitchFamily="49" charset="0"/>
                <a:cs typeface="Consolas" pitchFamily="49" charset="0"/>
              </a:rPr>
              <a:t>Bio.Algorithms</a:t>
            </a:r>
            <a:r>
              <a:rPr lang="en-US" dirty="0" smtClean="0"/>
              <a:t> namespace</a:t>
            </a:r>
          </a:p>
          <a:p>
            <a:pPr lvl="1"/>
            <a:r>
              <a:rPr lang="en-US" dirty="0" smtClean="0"/>
              <a:t>most algorithms contained in core </a:t>
            </a:r>
            <a:r>
              <a:rPr lang="en-US" b="1" dirty="0">
                <a:latin typeface="Consolas" pitchFamily="49" charset="0"/>
                <a:cs typeface="Consolas" pitchFamily="49" charset="0"/>
              </a:rPr>
              <a:t>B</a:t>
            </a:r>
            <a:r>
              <a:rPr lang="en-US" b="1" dirty="0" smtClean="0">
                <a:latin typeface="Consolas" pitchFamily="49" charset="0"/>
                <a:cs typeface="Consolas" pitchFamily="49" charset="0"/>
              </a:rPr>
              <a:t>io.dll</a:t>
            </a:r>
            <a:r>
              <a:rPr lang="en-US" dirty="0" smtClean="0"/>
              <a:t> </a:t>
            </a:r>
            <a:r>
              <a:rPr lang="en-US" dirty="0" smtClean="0"/>
              <a:t>assembly</a:t>
            </a:r>
          </a:p>
          <a:p>
            <a:pPr lvl="1"/>
            <a:r>
              <a:rPr lang="en-US" dirty="0" smtClean="0"/>
              <a:t>additional algorithms supplied as extension assemblies</a:t>
            </a:r>
          </a:p>
          <a:p>
            <a:pPr lvl="1"/>
            <a:r>
              <a:rPr lang="en-US" dirty="0" smtClean="0"/>
              <a:t>supports add-in algorithms for 3</a:t>
            </a:r>
            <a:r>
              <a:rPr lang="en-US" baseline="30000" dirty="0" smtClean="0"/>
              <a:t>rd</a:t>
            </a:r>
            <a:r>
              <a:rPr lang="en-US" dirty="0" smtClean="0"/>
              <a:t> party extensions as well</a:t>
            </a:r>
          </a:p>
          <a:p>
            <a:endParaRPr lang="en-US" dirty="0"/>
          </a:p>
          <a:p>
            <a:endParaRPr lang="en-US" dirty="0" smtClean="0"/>
          </a:p>
          <a:p>
            <a:pPr lvl="1"/>
            <a:endParaRPr lang="en-US" dirty="0" smtClean="0"/>
          </a:p>
        </p:txBody>
      </p:sp>
      <p:pic>
        <p:nvPicPr>
          <p:cNvPr id="6146" name="Picture 2" descr="\\.psf\Home\Desktop\keyboar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4267200"/>
            <a:ext cx="3784387" cy="2286000"/>
          </a:xfrm>
          <a:prstGeom prst="rect">
            <a:avLst/>
          </a:prstGeom>
          <a:ln w="19050">
            <a:solidFill>
              <a:schemeClr val="tx1"/>
            </a:solidFill>
          </a:ln>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106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algorithms</a:t>
            </a:r>
            <a:endParaRPr lang="en-US" dirty="0"/>
          </a:p>
        </p:txBody>
      </p:sp>
      <p:sp>
        <p:nvSpPr>
          <p:cNvPr id="3" name="Content Placeholder 2"/>
          <p:cNvSpPr>
            <a:spLocks noGrp="1"/>
          </p:cNvSpPr>
          <p:nvPr>
            <p:ph idx="1"/>
          </p:nvPr>
        </p:nvSpPr>
        <p:spPr>
          <a:xfrm>
            <a:off x="457200" y="1600200"/>
            <a:ext cx="8229600" cy="4495800"/>
          </a:xfrm>
        </p:spPr>
        <p:txBody>
          <a:bodyPr>
            <a:normAutofit/>
          </a:bodyPr>
          <a:lstStyle/>
          <a:p>
            <a:r>
              <a:rPr lang="en-US" dirty="0" smtClean="0"/>
              <a:t>.NET Bio </a:t>
            </a:r>
            <a:r>
              <a:rPr lang="en-US" dirty="0"/>
              <a:t>data structures form the basis for analysis</a:t>
            </a:r>
          </a:p>
          <a:p>
            <a:pPr lvl="1"/>
            <a:r>
              <a:rPr lang="en-US" dirty="0"/>
              <a:t>any algorithm can be programmed on top of </a:t>
            </a:r>
            <a:r>
              <a:rPr lang="en-US" dirty="0" smtClean="0"/>
              <a:t>it</a:t>
            </a:r>
          </a:p>
          <a:p>
            <a:r>
              <a:rPr lang="en-US" dirty="0" smtClean="0"/>
              <a:t>Several algorithm categories supplied with the framework</a:t>
            </a:r>
            <a:endParaRPr lang="en-US" sz="500" dirty="0" smtClean="0"/>
          </a:p>
          <a:p>
            <a:pPr lvl="1"/>
            <a:r>
              <a:rPr lang="en-US" dirty="0" smtClean="0"/>
              <a:t>sequence aligners (</a:t>
            </a:r>
            <a:r>
              <a:rPr lang="en-US" b="1" dirty="0" err="1" smtClean="0">
                <a:latin typeface="Consolas" pitchFamily="49" charset="0"/>
                <a:cs typeface="Consolas" pitchFamily="49" charset="0"/>
              </a:rPr>
              <a:t>Bio.Algorithms.Alignment</a:t>
            </a:r>
            <a:r>
              <a:rPr lang="en-US" dirty="0" smtClean="0"/>
              <a:t>)</a:t>
            </a:r>
          </a:p>
          <a:p>
            <a:pPr lvl="1"/>
            <a:r>
              <a:rPr lang="en-US" dirty="0" smtClean="0"/>
              <a:t>sequence </a:t>
            </a:r>
            <a:r>
              <a:rPr lang="en-US" dirty="0"/>
              <a:t>assemblers </a:t>
            </a:r>
            <a:r>
              <a:rPr lang="en-US" dirty="0" smtClean="0"/>
              <a:t>(</a:t>
            </a:r>
            <a:r>
              <a:rPr lang="en-US" b="1" dirty="0" err="1" smtClean="0">
                <a:latin typeface="Consolas" pitchFamily="49" charset="0"/>
                <a:cs typeface="Consolas" pitchFamily="49" charset="0"/>
              </a:rPr>
              <a:t>Bio.Algorithms.Assembly</a:t>
            </a:r>
            <a:r>
              <a:rPr lang="en-US" dirty="0" smtClean="0"/>
              <a:t>)</a:t>
            </a:r>
          </a:p>
          <a:p>
            <a:pPr lvl="1"/>
            <a:r>
              <a:rPr lang="en-US" dirty="0" smtClean="0"/>
              <a:t>sequence </a:t>
            </a:r>
            <a:r>
              <a:rPr lang="en-US" dirty="0"/>
              <a:t>translators </a:t>
            </a:r>
            <a:r>
              <a:rPr lang="en-US" dirty="0" smtClean="0"/>
              <a:t>(</a:t>
            </a:r>
            <a:r>
              <a:rPr lang="en-US" b="1" dirty="0" err="1" smtClean="0">
                <a:latin typeface="Consolas" pitchFamily="49" charset="0"/>
                <a:cs typeface="Consolas" pitchFamily="49" charset="0"/>
              </a:rPr>
              <a:t>Bio.Algorithms.Translation</a:t>
            </a:r>
            <a:r>
              <a:rPr lang="en-US" dirty="0" smtClean="0"/>
              <a:t>)</a:t>
            </a:r>
          </a:p>
          <a:p>
            <a:pPr lvl="1"/>
            <a:r>
              <a:rPr lang="en-US" dirty="0" smtClean="0"/>
              <a:t>search pattern </a:t>
            </a:r>
            <a:r>
              <a:rPr lang="en-US" dirty="0"/>
              <a:t>match </a:t>
            </a:r>
            <a:r>
              <a:rPr lang="en-US" dirty="0" smtClean="0"/>
              <a:t>(</a:t>
            </a:r>
            <a:r>
              <a:rPr lang="en-US" b="1" dirty="0" err="1" smtClean="0">
                <a:latin typeface="Consolas" pitchFamily="49" charset="0"/>
                <a:cs typeface="Consolas" pitchFamily="49" charset="0"/>
              </a:rPr>
              <a:t>Bio.Algorithms.StringSearch</a:t>
            </a:r>
            <a:r>
              <a:rPr lang="en-US" dirty="0" smtClean="0"/>
              <a:t>)</a:t>
            </a:r>
          </a:p>
          <a:p>
            <a:r>
              <a:rPr lang="en-US" dirty="0" smtClean="0"/>
              <a:t>Constructs used internally by algorithms also available</a:t>
            </a:r>
          </a:p>
          <a:p>
            <a:pPr lvl="1"/>
            <a:r>
              <a:rPr lang="en-US" dirty="0"/>
              <a:t>k-</a:t>
            </a:r>
            <a:r>
              <a:rPr lang="en-US" dirty="0" err="1"/>
              <a:t>mer</a:t>
            </a:r>
            <a:r>
              <a:rPr lang="en-US" dirty="0"/>
              <a:t> construction </a:t>
            </a:r>
            <a:r>
              <a:rPr lang="en-US" dirty="0" smtClean="0"/>
              <a:t>(</a:t>
            </a:r>
            <a:r>
              <a:rPr lang="en-US" b="1" dirty="0" err="1" smtClean="0">
                <a:latin typeface="Consolas" pitchFamily="49" charset="0"/>
                <a:cs typeface="Consolas" pitchFamily="49" charset="0"/>
              </a:rPr>
              <a:t>Bio.Algorithms.Kmer</a:t>
            </a:r>
            <a:r>
              <a:rPr lang="en-US" dirty="0"/>
              <a:t>)</a:t>
            </a:r>
          </a:p>
          <a:p>
            <a:pPr lvl="1"/>
            <a:r>
              <a:rPr lang="en-US" dirty="0" smtClean="0"/>
              <a:t>suffix tree </a:t>
            </a:r>
            <a:r>
              <a:rPr lang="en-US" dirty="0"/>
              <a:t>generation </a:t>
            </a:r>
            <a:r>
              <a:rPr lang="en-US" dirty="0" smtClean="0"/>
              <a:t>(</a:t>
            </a:r>
            <a:r>
              <a:rPr lang="en-US" b="1" dirty="0" err="1" smtClean="0">
                <a:latin typeface="Consolas" pitchFamily="49" charset="0"/>
                <a:cs typeface="Consolas" pitchFamily="49" charset="0"/>
              </a:rPr>
              <a:t>Bio.Algorithms.SuffixTree</a:t>
            </a:r>
            <a:r>
              <a:rPr lang="en-US" dirty="0" smtClean="0"/>
              <a:t>)</a:t>
            </a:r>
          </a:p>
        </p:txBody>
      </p:sp>
    </p:spTree>
    <p:extLst>
      <p:ext uri="{BB962C8B-B14F-4D97-AF65-F5344CB8AC3E}">
        <p14:creationId xmlns:p14="http://schemas.microsoft.com/office/powerpoint/2010/main" val="1921068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Alignment algorithms</a:t>
            </a:r>
            <a:endParaRPr lang="en-US" dirty="0"/>
          </a:p>
        </p:txBody>
      </p:sp>
      <p:sp>
        <p:nvSpPr>
          <p:cNvPr id="3" name="Content Placeholder 2"/>
          <p:cNvSpPr>
            <a:spLocks noGrp="1"/>
          </p:cNvSpPr>
          <p:nvPr>
            <p:ph idx="1"/>
          </p:nvPr>
        </p:nvSpPr>
        <p:spPr>
          <a:xfrm>
            <a:off x="457200" y="1600200"/>
            <a:ext cx="8610600" cy="2133600"/>
          </a:xfrm>
        </p:spPr>
        <p:txBody>
          <a:bodyPr>
            <a:normAutofit/>
          </a:bodyPr>
          <a:lstStyle/>
          <a:p>
            <a:r>
              <a:rPr lang="en-US" dirty="0" smtClean="0">
                <a:solidFill>
                  <a:srgbClr val="0070C0"/>
                </a:solidFill>
              </a:rPr>
              <a:t>Sequence Aligners</a:t>
            </a:r>
            <a:r>
              <a:rPr lang="en-US" dirty="0" smtClean="0"/>
              <a:t> identify similar regions between sequences</a:t>
            </a:r>
          </a:p>
          <a:p>
            <a:pPr lvl="1"/>
            <a:r>
              <a:rPr lang="en-US" dirty="0" smtClean="0"/>
              <a:t>structural or evolutionary relationships</a:t>
            </a:r>
          </a:p>
          <a:p>
            <a:r>
              <a:rPr lang="en-US" dirty="0" smtClean="0"/>
              <a:t>Encapsulated in </a:t>
            </a:r>
            <a:r>
              <a:rPr lang="en-US" dirty="0" smtClean="0"/>
              <a:t>.NET Bio </a:t>
            </a:r>
            <a:r>
              <a:rPr lang="en-US" dirty="0" smtClean="0"/>
              <a:t>using </a:t>
            </a:r>
            <a:r>
              <a:rPr lang="en-US" b="1" dirty="0" err="1" smtClean="0">
                <a:latin typeface="Consolas" pitchFamily="49" charset="0"/>
                <a:cs typeface="Consolas" pitchFamily="49" charset="0"/>
              </a:rPr>
              <a:t>ISequenceAligner</a:t>
            </a:r>
            <a:r>
              <a:rPr lang="en-US" dirty="0" smtClean="0"/>
              <a:t> interface</a:t>
            </a:r>
          </a:p>
          <a:p>
            <a:pPr lvl="1"/>
            <a:r>
              <a:rPr lang="en-US" dirty="0" smtClean="0"/>
              <a:t>aligns 2+ sequences, returns </a:t>
            </a:r>
            <a:r>
              <a:rPr lang="en-US" b="1" dirty="0" err="1" smtClean="0">
                <a:latin typeface="Consolas" pitchFamily="49" charset="0"/>
                <a:cs typeface="Consolas" pitchFamily="49" charset="0"/>
              </a:rPr>
              <a:t>ISequenceAlignment</a:t>
            </a:r>
            <a:endParaRPr lang="en-US" b="1" dirty="0" smtClean="0">
              <a:latin typeface="Consolas" pitchFamily="49" charset="0"/>
              <a:cs typeface="Consolas" pitchFamily="49" charset="0"/>
            </a:endParaRPr>
          </a:p>
          <a:p>
            <a:pPr lvl="1"/>
            <a:r>
              <a:rPr lang="en-US" dirty="0" smtClean="0"/>
              <a:t>uses </a:t>
            </a:r>
            <a:r>
              <a:rPr lang="en-US" i="1" dirty="0" smtClean="0"/>
              <a:t>scoring matrix</a:t>
            </a:r>
            <a:r>
              <a:rPr lang="en-US" dirty="0" smtClean="0"/>
              <a:t> and </a:t>
            </a:r>
            <a:r>
              <a:rPr lang="en-US" i="1" dirty="0"/>
              <a:t>gap cost</a:t>
            </a:r>
            <a:r>
              <a:rPr lang="en-US" dirty="0"/>
              <a:t> </a:t>
            </a:r>
            <a:r>
              <a:rPr lang="en-US" dirty="0" smtClean="0"/>
              <a:t>to determine similarity</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745551"/>
            <a:ext cx="8681545" cy="2426649"/>
          </a:xfrm>
          <a:prstGeom prst="rect">
            <a:avLst/>
          </a:prstGeom>
          <a:ln w="9525">
            <a:solidFill>
              <a:schemeClr val="tx1"/>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228601" y="6248400"/>
            <a:ext cx="8681544" cy="369332"/>
          </a:xfrm>
          <a:prstGeom prst="rect">
            <a:avLst/>
          </a:prstGeom>
          <a:noFill/>
        </p:spPr>
        <p:txBody>
          <a:bodyPr wrap="square" rtlCol="0">
            <a:spAutoFit/>
          </a:bodyPr>
          <a:lstStyle/>
          <a:p>
            <a:r>
              <a:rPr lang="en-US" dirty="0" smtClean="0">
                <a:latin typeface="Arial" pitchFamily="34" charset="0"/>
                <a:cs typeface="Arial" pitchFamily="34" charset="0"/>
              </a:rPr>
              <a:t>Sequence Assembler sample can align sequences and generate visual comparison</a:t>
            </a:r>
            <a:endParaRPr lang="en-US" dirty="0">
              <a:latin typeface="Arial" pitchFamily="34" charset="0"/>
              <a:cs typeface="Arial" pitchFamily="34" charset="0"/>
            </a:endParaRPr>
          </a:p>
        </p:txBody>
      </p:sp>
    </p:spTree>
    <p:extLst>
      <p:ext uri="{BB962C8B-B14F-4D97-AF65-F5344CB8AC3E}">
        <p14:creationId xmlns:p14="http://schemas.microsoft.com/office/powerpoint/2010/main" val="121078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2" y="2995346"/>
            <a:ext cx="2617327" cy="2452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9120" y="3876675"/>
            <a:ext cx="467677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Working with Alignment algorithms</a:t>
            </a:r>
            <a:endParaRPr lang="en-US" dirty="0"/>
          </a:p>
        </p:txBody>
      </p:sp>
      <p:sp>
        <p:nvSpPr>
          <p:cNvPr id="3" name="Content Placeholder 2"/>
          <p:cNvSpPr>
            <a:spLocks noGrp="1"/>
          </p:cNvSpPr>
          <p:nvPr>
            <p:ph idx="1"/>
          </p:nvPr>
        </p:nvSpPr>
        <p:spPr>
          <a:xfrm>
            <a:off x="457200" y="1600200"/>
            <a:ext cx="8229600" cy="1295400"/>
          </a:xfrm>
        </p:spPr>
        <p:txBody>
          <a:bodyPr/>
          <a:lstStyle/>
          <a:p>
            <a:r>
              <a:rPr lang="en-US" dirty="0" err="1" smtClean="0">
                <a:latin typeface="Consolas" pitchFamily="49" charset="0"/>
                <a:cs typeface="Consolas" pitchFamily="49" charset="0"/>
              </a:rPr>
              <a:t>SequenceAligners</a:t>
            </a:r>
            <a:r>
              <a:rPr lang="en-US" dirty="0" smtClean="0"/>
              <a:t> static class details known algorithms</a:t>
            </a:r>
          </a:p>
          <a:p>
            <a:pPr lvl="1"/>
            <a:r>
              <a:rPr lang="en-US" dirty="0" smtClean="0"/>
              <a:t>use </a:t>
            </a:r>
            <a:r>
              <a:rPr lang="en-US" b="1" dirty="0" smtClean="0">
                <a:latin typeface="Consolas" pitchFamily="49" charset="0"/>
                <a:cs typeface="Consolas" pitchFamily="49" charset="0"/>
              </a:rPr>
              <a:t>All</a:t>
            </a:r>
            <a:r>
              <a:rPr lang="en-US" dirty="0" smtClean="0"/>
              <a:t> property to retrieve list of known </a:t>
            </a:r>
            <a:r>
              <a:rPr lang="en-US" b="1" dirty="0" err="1" smtClean="0">
                <a:latin typeface="Consolas" pitchFamily="49" charset="0"/>
                <a:cs typeface="Consolas" pitchFamily="49" charset="0"/>
              </a:rPr>
              <a:t>ISequenceAligners</a:t>
            </a:r>
            <a:endParaRPr lang="en-US" dirty="0" smtClean="0"/>
          </a:p>
          <a:p>
            <a:pPr lvl="1"/>
            <a:r>
              <a:rPr lang="en-US" dirty="0" smtClean="0"/>
              <a:t>can also use static properties for built-in algorithms</a:t>
            </a:r>
            <a:endParaRPr lang="en-US" dirty="0"/>
          </a:p>
        </p:txBody>
      </p:sp>
      <p:cxnSp>
        <p:nvCxnSpPr>
          <p:cNvPr id="5" name="Straight Arrow Connector 4"/>
          <p:cNvCxnSpPr/>
          <p:nvPr/>
        </p:nvCxnSpPr>
        <p:spPr>
          <a:xfrm>
            <a:off x="2895600" y="4343400"/>
            <a:ext cx="1371600" cy="828675"/>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538162" y="5501640"/>
            <a:ext cx="3276600" cy="923330"/>
          </a:xfrm>
          <a:prstGeom prst="rect">
            <a:avLst/>
          </a:prstGeom>
          <a:noFill/>
        </p:spPr>
        <p:txBody>
          <a:bodyPr wrap="square" rtlCol="0">
            <a:spAutoFit/>
          </a:bodyPr>
          <a:lstStyle/>
          <a:p>
            <a:r>
              <a:rPr lang="en-US" dirty="0" smtClean="0">
                <a:latin typeface="Arial" pitchFamily="34" charset="0"/>
                <a:cs typeface="Arial" pitchFamily="34" charset="0"/>
              </a:rPr>
              <a:t>methods take input </a:t>
            </a:r>
            <a:r>
              <a:rPr lang="en-US" b="1" dirty="0" err="1" smtClean="0">
                <a:latin typeface="Consolas" pitchFamily="49" charset="0"/>
                <a:cs typeface="Consolas" pitchFamily="49" charset="0"/>
              </a:rPr>
              <a:t>ISequence</a:t>
            </a:r>
            <a:r>
              <a:rPr lang="en-US" dirty="0" err="1" smtClean="0">
                <a:latin typeface="Arial" pitchFamily="34" charset="0"/>
                <a:cs typeface="Arial" pitchFamily="34" charset="0"/>
              </a:rPr>
              <a:t>s</a:t>
            </a:r>
            <a:r>
              <a:rPr lang="en-US" dirty="0" smtClean="0">
                <a:latin typeface="Arial" pitchFamily="34" charset="0"/>
                <a:cs typeface="Arial" pitchFamily="34" charset="0"/>
              </a:rPr>
              <a:t> and return sequence alignment results</a:t>
            </a:r>
            <a:endParaRPr lang="en-US" dirty="0">
              <a:latin typeface="Arial" pitchFamily="34" charset="0"/>
              <a:cs typeface="Arial" pitchFamily="34" charset="0"/>
            </a:endParaRPr>
          </a:p>
        </p:txBody>
      </p:sp>
      <p:cxnSp>
        <p:nvCxnSpPr>
          <p:cNvPr id="9" name="Straight Arrow Connector 8"/>
          <p:cNvCxnSpPr/>
          <p:nvPr/>
        </p:nvCxnSpPr>
        <p:spPr>
          <a:xfrm>
            <a:off x="3581400" y="6101804"/>
            <a:ext cx="8382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3814762" y="3121074"/>
            <a:ext cx="4838700" cy="646331"/>
          </a:xfrm>
          <a:prstGeom prst="rect">
            <a:avLst/>
          </a:prstGeom>
          <a:noFill/>
        </p:spPr>
        <p:txBody>
          <a:bodyPr wrap="square" rtlCol="0">
            <a:spAutoFit/>
          </a:bodyPr>
          <a:lstStyle/>
          <a:p>
            <a:r>
              <a:rPr lang="en-US" b="1" dirty="0" smtClean="0">
                <a:latin typeface="Consolas" pitchFamily="49" charset="0"/>
                <a:cs typeface="Consolas" pitchFamily="49" charset="0"/>
              </a:rPr>
              <a:t>Name</a:t>
            </a:r>
            <a:r>
              <a:rPr lang="en-US" dirty="0" smtClean="0">
                <a:latin typeface="Arial" pitchFamily="34" charset="0"/>
                <a:cs typeface="Arial" pitchFamily="34" charset="0"/>
              </a:rPr>
              <a:t> and </a:t>
            </a:r>
            <a:r>
              <a:rPr lang="en-US" b="1" dirty="0" smtClean="0">
                <a:latin typeface="Consolas" pitchFamily="49" charset="0"/>
                <a:cs typeface="Consolas" pitchFamily="49" charset="0"/>
              </a:rPr>
              <a:t>Description</a:t>
            </a:r>
            <a:r>
              <a:rPr lang="en-US" dirty="0" smtClean="0">
                <a:latin typeface="Arial" pitchFamily="34" charset="0"/>
                <a:cs typeface="Arial" pitchFamily="34" charset="0"/>
              </a:rPr>
              <a:t> provide textual identifiers for algorithm</a:t>
            </a:r>
            <a:endParaRPr lang="en-US" dirty="0">
              <a:latin typeface="Arial" pitchFamily="34" charset="0"/>
              <a:cs typeface="Arial" pitchFamily="34" charset="0"/>
            </a:endParaRPr>
          </a:p>
        </p:txBody>
      </p:sp>
      <p:cxnSp>
        <p:nvCxnSpPr>
          <p:cNvPr id="12" name="Straight Arrow Connector 11"/>
          <p:cNvCxnSpPr/>
          <p:nvPr/>
        </p:nvCxnSpPr>
        <p:spPr>
          <a:xfrm rot="5400000">
            <a:off x="6052794" y="3895382"/>
            <a:ext cx="1734235" cy="1371600"/>
          </a:xfrm>
          <a:prstGeom prst="bentConnector3">
            <a:avLst>
              <a:gd name="adj1" fmla="val 100090"/>
            </a:avLst>
          </a:prstGeom>
          <a:ln>
            <a:tailEnd type="arrow"/>
          </a:ln>
        </p:spPr>
        <p:style>
          <a:lnRef idx="3">
            <a:schemeClr val="dk1"/>
          </a:lnRef>
          <a:fillRef idx="0">
            <a:schemeClr val="dk1"/>
          </a:fillRef>
          <a:effectRef idx="2">
            <a:schemeClr val="dk1"/>
          </a:effectRef>
          <a:fontRef idx="minor">
            <a:schemeClr val="tx1"/>
          </a:fontRef>
        </p:style>
      </p:cxnSp>
      <p:cxnSp>
        <p:nvCxnSpPr>
          <p:cNvPr id="6" name="Straight Arrow Connector 5"/>
          <p:cNvCxnSpPr/>
          <p:nvPr/>
        </p:nvCxnSpPr>
        <p:spPr>
          <a:xfrm flipH="1">
            <a:off x="6234112" y="4922520"/>
            <a:ext cx="13716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1759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alignment algorithms</a:t>
            </a:r>
            <a:endParaRPr lang="en-US" dirty="0"/>
          </a:p>
        </p:txBody>
      </p:sp>
      <p:sp>
        <p:nvSpPr>
          <p:cNvPr id="3" name="Content Placeholder 2"/>
          <p:cNvSpPr>
            <a:spLocks noGrp="1"/>
          </p:cNvSpPr>
          <p:nvPr>
            <p:ph idx="1"/>
          </p:nvPr>
        </p:nvSpPr>
        <p:spPr>
          <a:xfrm>
            <a:off x="457200" y="1600200"/>
            <a:ext cx="8610600" cy="762000"/>
          </a:xfrm>
        </p:spPr>
        <p:txBody>
          <a:bodyPr/>
          <a:lstStyle/>
          <a:p>
            <a:r>
              <a:rPr lang="en-US" dirty="0" smtClean="0"/>
              <a:t>.NET Bio includes </a:t>
            </a:r>
            <a:r>
              <a:rPr lang="en-US" dirty="0" smtClean="0"/>
              <a:t>implementations of several standard algorithms</a:t>
            </a:r>
          </a:p>
        </p:txBody>
      </p:sp>
      <p:graphicFrame>
        <p:nvGraphicFramePr>
          <p:cNvPr id="4" name="Table 3"/>
          <p:cNvGraphicFramePr>
            <a:graphicFrameLocks noGrp="1"/>
          </p:cNvGraphicFramePr>
          <p:nvPr>
            <p:extLst>
              <p:ext uri="{D42A27DB-BD31-4B8C-83A1-F6EECF244321}">
                <p14:modId xmlns:p14="http://schemas.microsoft.com/office/powerpoint/2010/main" val="2287752039"/>
              </p:ext>
            </p:extLst>
          </p:nvPr>
        </p:nvGraphicFramePr>
        <p:xfrm>
          <a:off x="304800" y="2286000"/>
          <a:ext cx="8458200" cy="3571240"/>
        </p:xfrm>
        <a:graphic>
          <a:graphicData uri="http://schemas.openxmlformats.org/drawingml/2006/table">
            <a:tbl>
              <a:tblPr firstRow="1" bandRow="1">
                <a:tableStyleId>{5C22544A-7EE6-4342-B048-85BDC9FD1C3A}</a:tableStyleId>
              </a:tblPr>
              <a:tblGrid>
                <a:gridCol w="2514600"/>
                <a:gridCol w="5943600"/>
              </a:tblGrid>
              <a:tr h="370840">
                <a:tc>
                  <a:txBody>
                    <a:bodyPr/>
                    <a:lstStyle/>
                    <a:p>
                      <a:r>
                        <a:rPr lang="en-US" dirty="0" smtClean="0">
                          <a:latin typeface="Arial" pitchFamily="34" charset="0"/>
                          <a:cs typeface="Arial" pitchFamily="34" charset="0"/>
                        </a:rPr>
                        <a:t>Alignment Algorithm</a:t>
                      </a:r>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smtClean="0">
                          <a:latin typeface="Arial" pitchFamily="34" charset="0"/>
                          <a:cs typeface="Arial" pitchFamily="34" charset="0"/>
                        </a:rPr>
                        <a:t>Description</a:t>
                      </a:r>
                      <a:endParaRPr lang="en-US" dirty="0">
                        <a:latin typeface="Arial" pitchFamily="34" charset="0"/>
                        <a:cs typeface="Arial"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r>
                        <a:rPr lang="en-US" b="1" dirty="0" err="1" smtClean="0">
                          <a:latin typeface="Consolas" pitchFamily="49" charset="0"/>
                          <a:cs typeface="Consolas" pitchFamily="49" charset="0"/>
                        </a:rPr>
                        <a:t>PairwiseOverlap</a:t>
                      </a:r>
                      <a:endParaRPr lang="en-US" b="1"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tcPr>
                </a:tc>
                <a:tc>
                  <a:txBody>
                    <a:bodyPr/>
                    <a:lstStyle/>
                    <a:p>
                      <a:r>
                        <a:rPr lang="en-US" dirty="0" smtClean="0"/>
                        <a:t>Reference implementation of a simple pairwise</a:t>
                      </a:r>
                      <a:r>
                        <a:rPr lang="en-US" baseline="0" dirty="0" smtClean="0"/>
                        <a:t> overlap algorithm for aligning two sequences.</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b="1" dirty="0" err="1" smtClean="0">
                          <a:latin typeface="Consolas" pitchFamily="49" charset="0"/>
                          <a:cs typeface="Consolas" pitchFamily="49" charset="0"/>
                        </a:rPr>
                        <a:t>NeedlemanWunsch</a:t>
                      </a:r>
                      <a:endParaRPr lang="en-US" b="1"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tcPr>
                </a:tc>
                <a:tc>
                  <a:txBody>
                    <a:bodyPr/>
                    <a:lstStyle/>
                    <a:p>
                      <a:r>
                        <a:rPr lang="en-US" dirty="0" smtClean="0"/>
                        <a:t>Global alignment (where</a:t>
                      </a:r>
                      <a:r>
                        <a:rPr lang="en-US" baseline="0" dirty="0" smtClean="0"/>
                        <a:t> entire sequence is compared)</a:t>
                      </a:r>
                      <a:r>
                        <a:rPr lang="en-US" dirty="0" smtClean="0"/>
                        <a:t> using Needleman-</a:t>
                      </a:r>
                      <a:r>
                        <a:rPr lang="en-US" dirty="0" err="1" smtClean="0"/>
                        <a:t>Wunsch</a:t>
                      </a:r>
                      <a:r>
                        <a:rPr lang="en-US" dirty="0" smtClean="0"/>
                        <a:t> algorithm.</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b="1" dirty="0" err="1" smtClean="0">
                          <a:latin typeface="Consolas" pitchFamily="49" charset="0"/>
                          <a:cs typeface="Consolas" pitchFamily="49" charset="0"/>
                        </a:rPr>
                        <a:t>SmithWaterman</a:t>
                      </a:r>
                      <a:endParaRPr lang="en-US" b="1"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tcPr>
                </a:tc>
                <a:tc>
                  <a:txBody>
                    <a:bodyPr/>
                    <a:lstStyle/>
                    <a:p>
                      <a:r>
                        <a:rPr lang="en-US" dirty="0" smtClean="0"/>
                        <a:t>Local alignment (where partial sequences are compared) </a:t>
                      </a:r>
                      <a:r>
                        <a:rPr lang="en-US" baseline="0" dirty="0" smtClean="0"/>
                        <a:t>using Smith-Waterman algorithm.</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b="1" dirty="0" err="1" smtClean="0">
                          <a:latin typeface="Consolas" pitchFamily="49" charset="0"/>
                          <a:cs typeface="Consolas" pitchFamily="49" charset="0"/>
                        </a:rPr>
                        <a:t>MUMmer</a:t>
                      </a:r>
                      <a:endParaRPr lang="en-US" b="1"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tcPr>
                </a:tc>
                <a:tc>
                  <a:txBody>
                    <a:bodyPr/>
                    <a:lstStyle/>
                    <a:p>
                      <a:r>
                        <a:rPr lang="en-US" dirty="0" smtClean="0"/>
                        <a:t>Algorithm useful for aligning entire genomes or </a:t>
                      </a:r>
                      <a:r>
                        <a:rPr lang="en-US" baseline="0" dirty="0" smtClean="0"/>
                        <a:t>very large protein sequences.</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b="1" dirty="0" err="1" smtClean="0">
                          <a:latin typeface="Consolas" pitchFamily="49" charset="0"/>
                          <a:cs typeface="Consolas" pitchFamily="49" charset="0"/>
                        </a:rPr>
                        <a:t>NUCmer</a:t>
                      </a:r>
                      <a:endParaRPr lang="en-US" b="1"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smtClean="0"/>
                        <a:t>Algorithm</a:t>
                      </a:r>
                      <a:r>
                        <a:rPr lang="en-US" baseline="0" dirty="0" smtClean="0"/>
                        <a:t> useful for aligning entire genomes or very large DNA sequences.</a:t>
                      </a:r>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90656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similarities</a:t>
            </a:r>
            <a:endParaRPr lang="en-US" dirty="0"/>
          </a:p>
        </p:txBody>
      </p:sp>
      <p:sp>
        <p:nvSpPr>
          <p:cNvPr id="3" name="Content Placeholder 2"/>
          <p:cNvSpPr>
            <a:spLocks noGrp="1"/>
          </p:cNvSpPr>
          <p:nvPr>
            <p:ph idx="1"/>
          </p:nvPr>
        </p:nvSpPr>
        <p:spPr>
          <a:xfrm>
            <a:off x="457200" y="1600200"/>
            <a:ext cx="8229600" cy="1600200"/>
          </a:xfrm>
        </p:spPr>
        <p:txBody>
          <a:bodyPr/>
          <a:lstStyle/>
          <a:p>
            <a:r>
              <a:rPr lang="en-US" dirty="0" smtClean="0"/>
              <a:t>Sequence </a:t>
            </a:r>
            <a:r>
              <a:rPr lang="en-US" dirty="0"/>
              <a:t>alignment </a:t>
            </a:r>
            <a:r>
              <a:rPr lang="en-US" dirty="0" smtClean="0"/>
              <a:t>evaluation uses </a:t>
            </a:r>
            <a:r>
              <a:rPr lang="en-US" i="1" dirty="0" smtClean="0"/>
              <a:t>scoring matrix</a:t>
            </a:r>
            <a:endParaRPr lang="en-US" dirty="0" smtClean="0"/>
          </a:p>
          <a:p>
            <a:pPr lvl="1"/>
            <a:r>
              <a:rPr lang="en-US" dirty="0" smtClean="0"/>
              <a:t>represents the similarity between two data points</a:t>
            </a:r>
          </a:p>
          <a:p>
            <a:pPr lvl="1"/>
            <a:r>
              <a:rPr lang="en-US" dirty="0" smtClean="0"/>
              <a:t>higher score given to more-similar symbols, lower to dissimilar</a:t>
            </a:r>
          </a:p>
          <a:p>
            <a:pPr lvl="1"/>
            <a:r>
              <a:rPr lang="en-US" dirty="0" smtClean="0"/>
              <a:t>used to determine final score between sequences</a:t>
            </a:r>
          </a:p>
        </p:txBody>
      </p:sp>
      <p:sp>
        <p:nvSpPr>
          <p:cNvPr id="4" name="Rectangle 3"/>
          <p:cNvSpPr/>
          <p:nvPr/>
        </p:nvSpPr>
        <p:spPr>
          <a:xfrm>
            <a:off x="304800" y="3276600"/>
            <a:ext cx="2590800" cy="1754326"/>
          </a:xfrm>
          <a:prstGeom prst="rect">
            <a:avLst/>
          </a:prstGeom>
        </p:spPr>
        <p:txBody>
          <a:bodyPr wrap="square">
            <a:spAutoFit/>
          </a:bodyPr>
          <a:lstStyle/>
          <a:p>
            <a:r>
              <a:rPr lang="en-US" b="1" dirty="0" err="1">
                <a:latin typeface="Consolas" pitchFamily="49" charset="0"/>
                <a:cs typeface="Consolas" pitchFamily="49" charset="0"/>
              </a:rPr>
              <a:t>SimilarityMatrix</a:t>
            </a:r>
            <a:r>
              <a:rPr lang="en-US" dirty="0">
                <a:latin typeface="Arial" pitchFamily="34" charset="0"/>
                <a:cs typeface="Arial" pitchFamily="34" charset="0"/>
              </a:rPr>
              <a:t> </a:t>
            </a:r>
            <a:r>
              <a:rPr lang="en-US" dirty="0" smtClean="0">
                <a:latin typeface="Arial" pitchFamily="34" charset="0"/>
                <a:cs typeface="Arial" pitchFamily="34" charset="0"/>
              </a:rPr>
              <a:t>should be </a:t>
            </a:r>
            <a:r>
              <a:rPr lang="en-US" dirty="0">
                <a:latin typeface="Arial" pitchFamily="34" charset="0"/>
                <a:cs typeface="Arial" pitchFamily="34" charset="0"/>
              </a:rPr>
              <a:t>supplied to alignment </a:t>
            </a:r>
            <a:r>
              <a:rPr lang="en-US" dirty="0" smtClean="0">
                <a:latin typeface="Arial" pitchFamily="34" charset="0"/>
                <a:cs typeface="Arial" pitchFamily="34" charset="0"/>
              </a:rPr>
              <a:t>algorithm to determine how sequence symbols are matched</a:t>
            </a:r>
            <a:endParaRPr lang="en-US" dirty="0">
              <a:latin typeface="Arial" pitchFamily="34" charset="0"/>
              <a:cs typeface="Arial" pitchFamily="34" charset="0"/>
            </a:endParaRPr>
          </a:p>
        </p:txBody>
      </p:sp>
      <p:sp>
        <p:nvSpPr>
          <p:cNvPr id="6" name="Rectangle 5"/>
          <p:cNvSpPr/>
          <p:nvPr/>
        </p:nvSpPr>
        <p:spPr>
          <a:xfrm>
            <a:off x="304800" y="5105400"/>
            <a:ext cx="2590800" cy="646331"/>
          </a:xfrm>
          <a:prstGeom prst="rect">
            <a:avLst/>
          </a:prstGeom>
        </p:spPr>
        <p:txBody>
          <a:bodyPr wrap="square">
            <a:spAutoFit/>
          </a:bodyPr>
          <a:lstStyle/>
          <a:p>
            <a:r>
              <a:rPr lang="en-US" dirty="0" smtClean="0">
                <a:latin typeface="Arial" pitchFamily="34" charset="0"/>
                <a:cs typeface="Arial" pitchFamily="34" charset="0"/>
              </a:rPr>
              <a:t>matrix can be loaded a variety of ways</a:t>
            </a:r>
            <a:endParaRPr lang="en-US" dirty="0">
              <a:latin typeface="Arial" pitchFamily="34" charset="0"/>
              <a:cs typeface="Arial" pitchFamily="34" charset="0"/>
            </a:endParaRPr>
          </a:p>
        </p:txBody>
      </p:sp>
      <p:cxnSp>
        <p:nvCxnSpPr>
          <p:cNvPr id="7" name="Straight Arrow Connector 6"/>
          <p:cNvCxnSpPr/>
          <p:nvPr/>
        </p:nvCxnSpPr>
        <p:spPr>
          <a:xfrm flipV="1">
            <a:off x="2209800" y="5562601"/>
            <a:ext cx="990600"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108481"/>
            <a:ext cx="4191000" cy="355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8182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4934</TotalTime>
  <Words>2607</Words>
  <Application>Microsoft Office PowerPoint</Application>
  <PresentationFormat>On-screen Show (4:3)</PresentationFormat>
  <Paragraphs>539</Paragraphs>
  <Slides>34</Slides>
  <Notes>13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Urban</vt:lpstr>
      <vt:lpstr>Algorithms</vt:lpstr>
      <vt:lpstr>PowerPoint Presentation</vt:lpstr>
      <vt:lpstr>Agenda</vt:lpstr>
      <vt:lpstr>Recap: algorithms</vt:lpstr>
      <vt:lpstr>Types of algorithms</vt:lpstr>
      <vt:lpstr>Alignment algorithms</vt:lpstr>
      <vt:lpstr>Working with Alignment algorithms</vt:lpstr>
      <vt:lpstr>Built-in alignment algorithms</vt:lpstr>
      <vt:lpstr>Determining similarities</vt:lpstr>
      <vt:lpstr>Loading a similarity matrix</vt:lpstr>
      <vt:lpstr>Inserting gaps into the alignment</vt:lpstr>
      <vt:lpstr>Controlling the gap penalty</vt:lpstr>
      <vt:lpstr>Determining consensus</vt:lpstr>
      <vt:lpstr>Sequence Alignment results</vt:lpstr>
      <vt:lpstr>Performing an alignment</vt:lpstr>
      <vt:lpstr>Example: aligning two sequences</vt:lpstr>
      <vt:lpstr>Simplifying alignment work</vt:lpstr>
      <vt:lpstr>Multiple alignment sequences</vt:lpstr>
      <vt:lpstr>Building custom alignment algorithms</vt:lpstr>
      <vt:lpstr>Sequence Assembler algorithms</vt:lpstr>
      <vt:lpstr>Sequence Assembler algorithms</vt:lpstr>
      <vt:lpstr>Sequence Assembler algorithms</vt:lpstr>
      <vt:lpstr>Supplied Sequence Assemblers</vt:lpstr>
      <vt:lpstr>Steps to using assembly algorithms</vt:lpstr>
      <vt:lpstr>Example: Assembler</vt:lpstr>
      <vt:lpstr>Sequence Translator Algorithms</vt:lpstr>
      <vt:lpstr>Transcription</vt:lpstr>
      <vt:lpstr>Translation</vt:lpstr>
      <vt:lpstr>RNA triplets to Amino Acid</vt:lpstr>
      <vt:lpstr>Searching sequences</vt:lpstr>
      <vt:lpstr>BoyerMoore sequence searching</vt:lpstr>
      <vt:lpstr>Defining your own algorithms</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Intro to VS2010 and C#</dc:title>
  <dc:subject>Microsoft Biology Foundation Training</dc:subject>
  <dc:creator>Mark Smith</dc:creator>
  <cp:lastModifiedBy>Mark Smith</cp:lastModifiedBy>
  <cp:revision>815</cp:revision>
  <dcterms:created xsi:type="dcterms:W3CDTF">2010-03-12T15:40:37Z</dcterms:created>
  <dcterms:modified xsi:type="dcterms:W3CDTF">2011-10-14T20:29:26Z</dcterms:modified>
</cp:coreProperties>
</file>