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handoutMasterIdLst>
    <p:handoutMasterId r:id="rId42"/>
  </p:handoutMasterIdLst>
  <p:sldIdLst>
    <p:sldId id="256" r:id="rId2"/>
    <p:sldId id="421" r:id="rId3"/>
    <p:sldId id="292" r:id="rId4"/>
    <p:sldId id="426" r:id="rId5"/>
    <p:sldId id="423" r:id="rId6"/>
    <p:sldId id="424" r:id="rId7"/>
    <p:sldId id="425" r:id="rId8"/>
    <p:sldId id="427" r:id="rId9"/>
    <p:sldId id="429" r:id="rId10"/>
    <p:sldId id="430" r:id="rId11"/>
    <p:sldId id="431" r:id="rId12"/>
    <p:sldId id="433" r:id="rId13"/>
    <p:sldId id="432" r:id="rId14"/>
    <p:sldId id="434" r:id="rId15"/>
    <p:sldId id="438" r:id="rId16"/>
    <p:sldId id="435" r:id="rId17"/>
    <p:sldId id="436" r:id="rId18"/>
    <p:sldId id="437" r:id="rId19"/>
    <p:sldId id="439" r:id="rId20"/>
    <p:sldId id="440" r:id="rId21"/>
    <p:sldId id="441" r:id="rId22"/>
    <p:sldId id="442" r:id="rId23"/>
    <p:sldId id="443" r:id="rId24"/>
    <p:sldId id="446" r:id="rId25"/>
    <p:sldId id="448" r:id="rId26"/>
    <p:sldId id="447" r:id="rId27"/>
    <p:sldId id="444" r:id="rId28"/>
    <p:sldId id="449" r:id="rId29"/>
    <p:sldId id="451" r:id="rId30"/>
    <p:sldId id="450" r:id="rId31"/>
    <p:sldId id="452" r:id="rId32"/>
    <p:sldId id="453" r:id="rId33"/>
    <p:sldId id="454" r:id="rId34"/>
    <p:sldId id="455" r:id="rId35"/>
    <p:sldId id="456" r:id="rId36"/>
    <p:sldId id="457" r:id="rId37"/>
    <p:sldId id="458" r:id="rId38"/>
    <p:sldId id="390" r:id="rId39"/>
    <p:sldId id="42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3" clrIdx="0"/>
  <p:cmAuthor id="1" name="Michael Zyskowski" initials="MZ" lastIdx="16" clrIdx="1"/>
  <p:cmAuthor id="2" name="Jason Whittington" initials="JW"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33" autoAdjust="0"/>
  </p:normalViewPr>
  <p:slideViewPr>
    <p:cSldViewPr>
      <p:cViewPr varScale="1">
        <p:scale>
          <a:sx n="149" d="100"/>
          <a:sy n="149" d="100"/>
        </p:scale>
        <p:origin x="-2454" y="-102"/>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10/14/2011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046034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10/14/2011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46243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Grp="1" noChangeArrowheads="1"/>
          </p:cNvSpPr>
          <p:nvPr>
            <p:ph type="hdr" sz="quarter"/>
          </p:nvPr>
        </p:nvSpPr>
        <p:spPr>
          <a:ln/>
        </p:spPr>
        <p:txBody>
          <a:bodyPr/>
          <a:lstStyle/>
          <a:p>
            <a:r>
              <a:rPr lang="en-US"/>
              <a:t>5:  Networking</a:t>
            </a:r>
          </a:p>
        </p:txBody>
      </p:sp>
      <p:sp>
        <p:nvSpPr>
          <p:cNvPr id="5" name="Rectangle 49"/>
          <p:cNvSpPr>
            <a:spLocks noGrp="1" noChangeArrowheads="1"/>
          </p:cNvSpPr>
          <p:nvPr>
            <p:ph type="dt" idx="1"/>
          </p:nvPr>
        </p:nvSpPr>
        <p:spPr>
          <a:ln/>
        </p:spPr>
        <p:txBody>
          <a:bodyPr/>
          <a:lstStyle/>
          <a:p>
            <a:r>
              <a:rPr lang="en-US"/>
              <a:t>8/2/2004</a:t>
            </a:r>
          </a:p>
        </p:txBody>
      </p:sp>
      <p:sp>
        <p:nvSpPr>
          <p:cNvPr id="6" name="Rectangle 50"/>
          <p:cNvSpPr>
            <a:spLocks noGrp="1" noChangeArrowheads="1"/>
          </p:cNvSpPr>
          <p:nvPr>
            <p:ph type="ftr" sz="quarter" idx="4"/>
          </p:nvPr>
        </p:nvSpPr>
        <p:spPr>
          <a:ln/>
        </p:spPr>
        <p:txBody>
          <a:bodyPr/>
          <a:lstStyle/>
          <a:p>
            <a:r>
              <a:rPr lang="en-US"/>
              <a:t>.NET Architecture and Design: Building Distributed Applications with .NET © 2004 Education Experiences, Inc.</a:t>
            </a:r>
          </a:p>
        </p:txBody>
      </p:sp>
      <p:sp>
        <p:nvSpPr>
          <p:cNvPr id="478210" name="Rectangle 2"/>
          <p:cNvSpPr>
            <a:spLocks noGrp="1" noRot="1" noChangeAspect="1" noChangeArrowheads="1" noTextEdit="1"/>
          </p:cNvSpPr>
          <p:nvPr>
            <p:ph type="sldImg"/>
          </p:nvPr>
        </p:nvSpPr>
        <p:spPr bwMode="auto">
          <a:xfrm>
            <a:off x="895350" y="492125"/>
            <a:ext cx="5046663" cy="3786188"/>
          </a:xfrm>
          <a:prstGeom prst="rect">
            <a:avLst/>
          </a:prstGeom>
          <a:solidFill>
            <a:srgbClr val="FFFFFF"/>
          </a:solidFill>
          <a:ln>
            <a:solidFill>
              <a:srgbClr val="000000"/>
            </a:solidFill>
            <a:miter lim="800000"/>
            <a:headEnd/>
            <a:tailEnd/>
          </a:ln>
        </p:spPr>
      </p:sp>
      <p:sp>
        <p:nvSpPr>
          <p:cNvPr id="478211" name="Rectangle 3"/>
          <p:cNvSpPr>
            <a:spLocks noGrp="1" noChangeArrowheads="1"/>
          </p:cNvSpPr>
          <p:nvPr>
            <p:ph type="body" idx="1"/>
          </p:nvPr>
        </p:nvSpPr>
        <p:spPr bwMode="auto">
          <a:xfrm>
            <a:off x="685800" y="4343281"/>
            <a:ext cx="5486400" cy="411535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Grp="1" noChangeArrowheads="1"/>
          </p:cNvSpPr>
          <p:nvPr>
            <p:ph type="hdr" sz="quarter"/>
          </p:nvPr>
        </p:nvSpPr>
        <p:spPr>
          <a:ln/>
        </p:spPr>
        <p:txBody>
          <a:bodyPr/>
          <a:lstStyle/>
          <a:p>
            <a:r>
              <a:rPr lang="en-US"/>
              <a:t>5:  Networking</a:t>
            </a:r>
          </a:p>
        </p:txBody>
      </p:sp>
      <p:sp>
        <p:nvSpPr>
          <p:cNvPr id="5" name="Rectangle 49"/>
          <p:cNvSpPr>
            <a:spLocks noGrp="1" noChangeArrowheads="1"/>
          </p:cNvSpPr>
          <p:nvPr>
            <p:ph type="dt" idx="1"/>
          </p:nvPr>
        </p:nvSpPr>
        <p:spPr>
          <a:ln/>
        </p:spPr>
        <p:txBody>
          <a:bodyPr/>
          <a:lstStyle/>
          <a:p>
            <a:r>
              <a:rPr lang="en-US"/>
              <a:t>8/2/2004</a:t>
            </a:r>
          </a:p>
        </p:txBody>
      </p:sp>
      <p:sp>
        <p:nvSpPr>
          <p:cNvPr id="6" name="Rectangle 50"/>
          <p:cNvSpPr>
            <a:spLocks noGrp="1" noChangeArrowheads="1"/>
          </p:cNvSpPr>
          <p:nvPr>
            <p:ph type="ftr" sz="quarter" idx="4"/>
          </p:nvPr>
        </p:nvSpPr>
        <p:spPr>
          <a:ln/>
        </p:spPr>
        <p:txBody>
          <a:bodyPr/>
          <a:lstStyle/>
          <a:p>
            <a:r>
              <a:rPr lang="en-US"/>
              <a:t>.NET Architecture and Design: Building Distributed Applications with .NET © 2004 Education Experiences, Inc.</a:t>
            </a:r>
          </a:p>
        </p:txBody>
      </p:sp>
      <p:sp>
        <p:nvSpPr>
          <p:cNvPr id="519170" name="Rectangle 2"/>
          <p:cNvSpPr>
            <a:spLocks noGrp="1" noRot="1" noChangeAspect="1" noChangeArrowheads="1" noTextEdit="1"/>
          </p:cNvSpPr>
          <p:nvPr>
            <p:ph type="sldImg"/>
          </p:nvPr>
        </p:nvSpPr>
        <p:spPr>
          <a:xfrm>
            <a:off x="895350" y="492125"/>
            <a:ext cx="5046663" cy="3786188"/>
          </a:xfrm>
          <a:ln/>
        </p:spPr>
      </p:sp>
      <p:sp>
        <p:nvSpPr>
          <p:cNvPr id="519171" name="Rectangle 3"/>
          <p:cNvSpPr>
            <a:spLocks noGrp="1" noChangeArrowheads="1"/>
          </p:cNvSpPr>
          <p:nvPr>
            <p:ph type="body" idx="1"/>
          </p:nvPr>
        </p:nvSpPr>
        <p:spPr bwMode="auto">
          <a:xfrm>
            <a:off x="685800" y="4343281"/>
            <a:ext cx="5486400" cy="411535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51"/>
          <p:cNvSpPr>
            <a:spLocks noGrp="1" noChangeArrowheads="1"/>
          </p:cNvSpPr>
          <p:nvPr>
            <p:ph type="hdr" sz="quarter"/>
          </p:nvPr>
        </p:nvSpPr>
        <p:spPr>
          <a:noFill/>
        </p:spPr>
        <p:txBody>
          <a:bodyPr/>
          <a:lstStyle/>
          <a:p>
            <a:r>
              <a:rPr lang="en-US" smtClean="0"/>
              <a:t>11:  WCF</a:t>
            </a:r>
          </a:p>
        </p:txBody>
      </p:sp>
      <p:sp>
        <p:nvSpPr>
          <p:cNvPr id="72707" name="Rectangle 170"/>
          <p:cNvSpPr>
            <a:spLocks noGrp="1" noChangeArrowheads="1"/>
          </p:cNvSpPr>
          <p:nvPr>
            <p:ph type="dt" sz="quarter" idx="1"/>
          </p:nvPr>
        </p:nvSpPr>
        <p:spPr>
          <a:noFill/>
        </p:spPr>
        <p:txBody>
          <a:bodyPr/>
          <a:lstStyle/>
          <a:p>
            <a:r>
              <a:rPr lang="en-US" smtClean="0"/>
              <a:t>5/22/2006</a:t>
            </a:r>
          </a:p>
        </p:txBody>
      </p:sp>
      <p:sp>
        <p:nvSpPr>
          <p:cNvPr id="72708" name="Rectangle 171"/>
          <p:cNvSpPr>
            <a:spLocks noGrp="1" noChangeArrowheads="1"/>
          </p:cNvSpPr>
          <p:nvPr>
            <p:ph type="ftr" sz="quarter" idx="4"/>
          </p:nvPr>
        </p:nvSpPr>
        <p:spPr>
          <a:noFill/>
        </p:spPr>
        <p:txBody>
          <a:bodyPr/>
          <a:lstStyle/>
          <a:p>
            <a:r>
              <a:rPr lang="en-US" smtClean="0"/>
              <a:t>.NET Architecture and Design 2.0: Building Distributed Applications with .NET © 2006 Education Experiences, Inc.</a:t>
            </a:r>
          </a:p>
        </p:txBody>
      </p:sp>
      <p:sp>
        <p:nvSpPr>
          <p:cNvPr id="72709" name="Rectangle 2"/>
          <p:cNvSpPr>
            <a:spLocks noGrp="1" noRot="1" noChangeAspect="1" noChangeArrowheads="1" noTextEdit="1"/>
          </p:cNvSpPr>
          <p:nvPr>
            <p:ph type="sldImg"/>
          </p:nvPr>
        </p:nvSpPr>
        <p:spPr>
          <a:xfrm>
            <a:off x="1116013" y="692150"/>
            <a:ext cx="4713287" cy="3536950"/>
          </a:xfrm>
          <a:solidFill>
            <a:srgbClr val="FFFFFF"/>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Note that this does not preclude a biologist</a:t>
            </a:r>
            <a:r>
              <a:rPr lang="en-US" baseline="0" dirty="0" smtClean="0"/>
              <a:t> using </a:t>
            </a:r>
            <a:r>
              <a:rPr lang="en-US" baseline="0" dirty="0" smtClean="0"/>
              <a:t>.NET Bio </a:t>
            </a:r>
            <a:r>
              <a:rPr lang="en-US" baseline="0" dirty="0" smtClean="0"/>
              <a:t>with WCF to invoke a known SOAP or REST based web service independent of the </a:t>
            </a:r>
            <a:r>
              <a:rPr lang="en-US" baseline="0" dirty="0" smtClean="0"/>
              <a:t>.NET Bio </a:t>
            </a:r>
            <a:r>
              <a:rPr lang="en-US" baseline="0" dirty="0" smtClean="0"/>
              <a:t>service support.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10</a:t>
            </a:fld>
            <a:endParaRPr lang="en-US"/>
          </a:p>
        </p:txBody>
      </p:sp>
    </p:spTree>
    <p:extLst>
      <p:ext uri="{BB962C8B-B14F-4D97-AF65-F5344CB8AC3E}">
        <p14:creationId xmlns:p14="http://schemas.microsoft.com/office/powerpoint/2010/main" val="118920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a:t>
            </a:r>
            <a:r>
              <a:rPr lang="en-US" b="1" dirty="0" err="1" smtClean="0"/>
              <a:t>DefaultTimeout</a:t>
            </a:r>
            <a:r>
              <a:rPr lang="en-US" dirty="0" smtClean="0"/>
              <a:t> is in</a:t>
            </a:r>
            <a:r>
              <a:rPr lang="en-US" baseline="0" dirty="0" smtClean="0"/>
              <a:t> MINUTES</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15</a:t>
            </a:fld>
            <a:endParaRPr lang="en-US"/>
          </a:p>
        </p:txBody>
      </p:sp>
    </p:spTree>
    <p:extLst>
      <p:ext uri="{BB962C8B-B14F-4D97-AF65-F5344CB8AC3E}">
        <p14:creationId xmlns:p14="http://schemas.microsoft.com/office/powerpoint/2010/main" val="422298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10/14/2011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10/14/2011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bi.ac.uk/Tools/webservices/services/wublast" TargetMode="External"/><Relationship Id="rId2" Type="http://schemas.openxmlformats.org/officeDocument/2006/relationships/hyperlink" Target="http://blast.ncbi.nlm.nih.gov/Blast.cg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hyperlink" Target="http://research.microsoft.com/b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support in </a:t>
            </a:r>
            <a:r>
              <a:rPr lang="en-US" dirty="0" smtClean="0"/>
              <a:t>.NET Bio</a:t>
            </a:r>
            <a:endParaRPr lang="en-US" dirty="0"/>
          </a:p>
        </p:txBody>
      </p:sp>
      <p:sp>
        <p:nvSpPr>
          <p:cNvPr id="3" name="Content Placeholder 2"/>
          <p:cNvSpPr>
            <a:spLocks noGrp="1"/>
          </p:cNvSpPr>
          <p:nvPr>
            <p:ph idx="1"/>
          </p:nvPr>
        </p:nvSpPr>
        <p:spPr>
          <a:xfrm>
            <a:off x="457200" y="1600200"/>
            <a:ext cx="8229600" cy="3429000"/>
          </a:xfrm>
        </p:spPr>
        <p:txBody>
          <a:bodyPr/>
          <a:lstStyle/>
          <a:p>
            <a:r>
              <a:rPr lang="en-US" dirty="0" smtClean="0"/>
              <a:t>.NET Bio </a:t>
            </a:r>
            <a:r>
              <a:rPr lang="en-US" dirty="0" smtClean="0"/>
              <a:t>defines a simplified web service architecture</a:t>
            </a:r>
          </a:p>
          <a:p>
            <a:pPr lvl="1"/>
            <a:r>
              <a:rPr lang="en-US" dirty="0" smtClean="0"/>
              <a:t>based on </a:t>
            </a:r>
            <a:r>
              <a:rPr lang="en-US" b="1" dirty="0" err="1" smtClean="0">
                <a:latin typeface="Consolas" pitchFamily="49" charset="0"/>
                <a:cs typeface="Consolas" pitchFamily="49" charset="0"/>
              </a:rPr>
              <a:t>WebRequest</a:t>
            </a:r>
            <a:r>
              <a:rPr lang="en-US" dirty="0" smtClean="0"/>
              <a:t> – WCF not required</a:t>
            </a:r>
            <a:r>
              <a:rPr lang="en-US" baseline="30000" dirty="0" smtClean="0"/>
              <a:t>[1]</a:t>
            </a:r>
          </a:p>
          <a:p>
            <a:pPr lvl="1"/>
            <a:r>
              <a:rPr lang="en-US" dirty="0" smtClean="0"/>
              <a:t>contained in </a:t>
            </a:r>
            <a:r>
              <a:rPr lang="en-US" b="1" dirty="0" err="1" smtClean="0">
                <a:latin typeface="Consolas" pitchFamily="49" charset="0"/>
                <a:cs typeface="Consolas" pitchFamily="49" charset="0"/>
              </a:rPr>
              <a:t>Bio.Web</a:t>
            </a:r>
            <a:r>
              <a:rPr lang="en-US" dirty="0" smtClean="0"/>
              <a:t> namespace, core support part of </a:t>
            </a:r>
            <a:r>
              <a:rPr lang="en-US" b="1" dirty="0" smtClean="0">
                <a:latin typeface="Consolas" pitchFamily="49" charset="0"/>
                <a:cs typeface="Consolas" pitchFamily="49" charset="0"/>
              </a:rPr>
              <a:t>Bio.dll</a:t>
            </a:r>
            <a:endParaRPr lang="en-US" dirty="0" smtClean="0"/>
          </a:p>
          <a:p>
            <a:pPr lvl="1"/>
            <a:r>
              <a:rPr lang="en-US" dirty="0" smtClean="0"/>
              <a:t>defines name, description and configuration for calling services</a:t>
            </a:r>
          </a:p>
          <a:p>
            <a:pPr lvl="1"/>
            <a:r>
              <a:rPr lang="en-US" dirty="0" smtClean="0"/>
              <a:t>each specific web service type extends this interface</a:t>
            </a:r>
          </a:p>
          <a:p>
            <a:r>
              <a:rPr lang="en-US" dirty="0" smtClean="0"/>
              <a:t>.NET Bio </a:t>
            </a:r>
            <a:r>
              <a:rPr lang="en-US" dirty="0" smtClean="0"/>
              <a:t>provides two specific web service types</a:t>
            </a:r>
          </a:p>
          <a:p>
            <a:pPr lvl="1"/>
            <a:r>
              <a:rPr lang="en-US" dirty="0" smtClean="0">
                <a:solidFill>
                  <a:srgbClr val="0070C0"/>
                </a:solidFill>
              </a:rPr>
              <a:t>BLAST</a:t>
            </a:r>
            <a:r>
              <a:rPr lang="en-US" dirty="0" smtClean="0"/>
              <a:t> – </a:t>
            </a:r>
            <a:r>
              <a:rPr lang="en-US" b="1" dirty="0" err="1" smtClean="0">
                <a:latin typeface="Consolas" pitchFamily="49" charset="0"/>
                <a:cs typeface="Consolas" pitchFamily="49" charset="0"/>
              </a:rPr>
              <a:t>Bio.Web.Blast.IBlastServiceHandler</a:t>
            </a:r>
            <a:endParaRPr lang="en-US" b="1" dirty="0" smtClean="0">
              <a:latin typeface="Consolas" pitchFamily="49" charset="0"/>
              <a:cs typeface="Consolas" pitchFamily="49" charset="0"/>
            </a:endParaRPr>
          </a:p>
          <a:p>
            <a:pPr lvl="1"/>
            <a:r>
              <a:rPr lang="en-US" dirty="0" err="1" smtClean="0">
                <a:solidFill>
                  <a:srgbClr val="0070C0"/>
                </a:solidFill>
              </a:rPr>
              <a:t>ClustalW</a:t>
            </a:r>
            <a:r>
              <a:rPr lang="en-US" dirty="0" smtClean="0">
                <a:solidFill>
                  <a:srgbClr val="0070C0"/>
                </a:solidFill>
              </a:rPr>
              <a:t> </a:t>
            </a:r>
            <a:r>
              <a:rPr lang="en-US" dirty="0" smtClean="0"/>
              <a:t>– </a:t>
            </a:r>
            <a:r>
              <a:rPr lang="en-US" b="1" dirty="0" err="1" smtClean="0">
                <a:latin typeface="Consolas" pitchFamily="49" charset="0"/>
                <a:cs typeface="Consolas" pitchFamily="49" charset="0"/>
              </a:rPr>
              <a:t>Bio.Web.ClustalW.IClustalWServiceHandler</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819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BLAST services</a:t>
            </a:r>
            <a:endParaRPr lang="en-US" dirty="0"/>
          </a:p>
        </p:txBody>
      </p:sp>
      <p:sp>
        <p:nvSpPr>
          <p:cNvPr id="3" name="Content Placeholder 2"/>
          <p:cNvSpPr>
            <a:spLocks noGrp="1"/>
          </p:cNvSpPr>
          <p:nvPr>
            <p:ph idx="1"/>
          </p:nvPr>
        </p:nvSpPr>
        <p:spPr>
          <a:xfrm>
            <a:off x="457200" y="1600200"/>
            <a:ext cx="8534400" cy="5181600"/>
          </a:xfrm>
        </p:spPr>
        <p:txBody>
          <a:bodyPr>
            <a:noAutofit/>
          </a:bodyPr>
          <a:lstStyle/>
          <a:p>
            <a:r>
              <a:rPr lang="en-US" dirty="0" smtClean="0"/>
              <a:t>BLAST provides algorithm for comparing sequences</a:t>
            </a:r>
          </a:p>
          <a:p>
            <a:pPr lvl="1"/>
            <a:r>
              <a:rPr lang="en-US" dirty="0" smtClean="0"/>
              <a:t>allows researchers to identify sequences that resemble query</a:t>
            </a:r>
          </a:p>
          <a:p>
            <a:pPr lvl="1"/>
            <a:r>
              <a:rPr lang="en-US" dirty="0" smtClean="0"/>
              <a:t>input is typical a set of sequence(s)</a:t>
            </a:r>
          </a:p>
          <a:p>
            <a:pPr lvl="1"/>
            <a:r>
              <a:rPr lang="en-US" dirty="0" smtClean="0"/>
              <a:t>output varies – HTML, plain text, or XML (used for services)</a:t>
            </a:r>
          </a:p>
          <a:p>
            <a:pPr lvl="1"/>
            <a:r>
              <a:rPr lang="en-US" dirty="0"/>
              <a:t>defined by </a:t>
            </a:r>
            <a:r>
              <a:rPr lang="en-US" b="1" dirty="0" err="1">
                <a:latin typeface="Consolas" pitchFamily="49" charset="0"/>
                <a:cs typeface="Consolas" pitchFamily="49" charset="0"/>
              </a:rPr>
              <a:t>IBlastWebServiceHandler</a:t>
            </a:r>
            <a:endParaRPr lang="en-US" b="1" dirty="0">
              <a:latin typeface="Consolas" pitchFamily="49" charset="0"/>
              <a:cs typeface="Consolas" pitchFamily="49" charset="0"/>
            </a:endParaRPr>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 y="3733800"/>
            <a:ext cx="85439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438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BLAST service implementations</a:t>
            </a:r>
            <a:endParaRPr lang="en-US" dirty="0"/>
          </a:p>
        </p:txBody>
      </p:sp>
      <p:sp>
        <p:nvSpPr>
          <p:cNvPr id="3" name="Content Placeholder 2"/>
          <p:cNvSpPr>
            <a:spLocks noGrp="1"/>
          </p:cNvSpPr>
          <p:nvPr>
            <p:ph idx="1"/>
          </p:nvPr>
        </p:nvSpPr>
        <p:spPr>
          <a:xfrm>
            <a:off x="457200" y="1600200"/>
            <a:ext cx="8534400" cy="3276600"/>
          </a:xfrm>
        </p:spPr>
        <p:txBody>
          <a:bodyPr>
            <a:noAutofit/>
          </a:bodyPr>
          <a:lstStyle/>
          <a:p>
            <a:r>
              <a:rPr lang="en-US" dirty="0" smtClean="0"/>
              <a:t>Several implementations of BLAST available online</a:t>
            </a:r>
          </a:p>
          <a:p>
            <a:pPr lvl="1"/>
            <a:r>
              <a:rPr lang="en-US" dirty="0" smtClean="0"/>
              <a:t>NCBI </a:t>
            </a:r>
            <a:r>
              <a:rPr lang="en-US" dirty="0"/>
              <a:t>BLAST (</a:t>
            </a:r>
            <a:r>
              <a:rPr lang="en-US" dirty="0">
                <a:hlinkClick r:id="rId2"/>
              </a:rPr>
              <a:t>http://</a:t>
            </a:r>
            <a:r>
              <a:rPr lang="en-US" dirty="0" smtClean="0">
                <a:hlinkClick r:id="rId2"/>
              </a:rPr>
              <a:t>blast.ncbi.nlm.nih.gov/Blast.cgi</a:t>
            </a:r>
            <a:r>
              <a:rPr lang="en-US" dirty="0" smtClean="0"/>
              <a:t>)</a:t>
            </a:r>
          </a:p>
          <a:p>
            <a:pPr lvl="1"/>
            <a:r>
              <a:rPr lang="en-US" dirty="0" smtClean="0"/>
              <a:t>EBI WU-BLAST (</a:t>
            </a:r>
            <a:r>
              <a:rPr lang="en-US" dirty="0">
                <a:hlinkClick r:id="rId3"/>
              </a:rPr>
              <a:t>http://</a:t>
            </a:r>
            <a:r>
              <a:rPr lang="en-US" dirty="0" smtClean="0">
                <a:hlinkClick r:id="rId3"/>
              </a:rPr>
              <a:t>www.ebi.ac.uk/Tools/webservices/services/wublast</a:t>
            </a:r>
            <a:r>
              <a:rPr lang="en-US" dirty="0" smtClean="0"/>
              <a:t>)</a:t>
            </a:r>
          </a:p>
          <a:p>
            <a:pPr lvl="1"/>
            <a:r>
              <a:rPr lang="en-US" dirty="0" smtClean="0"/>
              <a:t>Windows Azure reference implementation</a:t>
            </a:r>
          </a:p>
          <a:p>
            <a:r>
              <a:rPr lang="en-US" dirty="0" smtClean="0"/>
              <a:t>.NET Bio </a:t>
            </a:r>
            <a:r>
              <a:rPr lang="en-US" dirty="0" smtClean="0"/>
              <a:t>implements concrete support in extension DLL</a:t>
            </a:r>
          </a:p>
          <a:p>
            <a:pPr lvl="1"/>
            <a:r>
              <a:rPr lang="en-US" b="1" dirty="0" smtClean="0">
                <a:latin typeface="Consolas" pitchFamily="49" charset="0"/>
                <a:cs typeface="Consolas" pitchFamily="49" charset="0"/>
              </a:rPr>
              <a:t>Bio.WebServiceHandlers.dll</a:t>
            </a:r>
          </a:p>
          <a:p>
            <a:r>
              <a:rPr lang="en-US" dirty="0" smtClean="0"/>
              <a:t>Can use types directly, or locate them dynamically</a:t>
            </a:r>
          </a:p>
          <a:p>
            <a:pPr lvl="1"/>
            <a:r>
              <a:rPr lang="en-US" b="1" dirty="0" err="1" smtClean="0">
                <a:latin typeface="Consolas" pitchFamily="49" charset="0"/>
                <a:cs typeface="Consolas" pitchFamily="49" charset="0"/>
              </a:rPr>
              <a:t>Bio.Web.WebServices</a:t>
            </a:r>
            <a:r>
              <a:rPr lang="en-US" b="1" dirty="0" smtClean="0"/>
              <a:t> </a:t>
            </a:r>
            <a:r>
              <a:rPr lang="en-US" dirty="0" smtClean="0"/>
              <a:t>static class provides </a:t>
            </a:r>
            <a:r>
              <a:rPr lang="en-US" dirty="0" err="1" smtClean="0">
                <a:solidFill>
                  <a:srgbClr val="FF0000"/>
                </a:solidFill>
              </a:rPr>
              <a:t>accessors</a:t>
            </a:r>
            <a:endParaRPr lang="en-US" dirty="0" smtClean="0">
              <a:solidFill>
                <a:srgbClr val="FF0000"/>
              </a:solidFill>
            </a:endParaRPr>
          </a:p>
        </p:txBody>
      </p:sp>
      <p:sp>
        <p:nvSpPr>
          <p:cNvPr id="4" name="TextBox 3"/>
          <p:cNvSpPr txBox="1"/>
          <p:nvPr/>
        </p:nvSpPr>
        <p:spPr>
          <a:xfrm>
            <a:off x="533400" y="5105400"/>
            <a:ext cx="81534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dirty="0" err="1" smtClean="0">
                <a:latin typeface="Consolas" pitchFamily="49" charset="0"/>
                <a:cs typeface="Consolas" pitchFamily="49" charset="0"/>
              </a:rPr>
              <a:t>foreach</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IBlastServiceHandler</a:t>
            </a:r>
            <a:r>
              <a:rPr lang="en-US" b="1" dirty="0" smtClean="0">
                <a:latin typeface="Consolas" pitchFamily="49" charset="0"/>
                <a:cs typeface="Consolas" pitchFamily="49" charset="0"/>
              </a:rPr>
              <a:t> handler in </a:t>
            </a:r>
            <a:r>
              <a:rPr lang="en-US" b="1" dirty="0" err="1" smtClean="0">
                <a:solidFill>
                  <a:srgbClr val="FF0000"/>
                </a:solidFill>
                <a:latin typeface="Consolas" pitchFamily="49" charset="0"/>
                <a:cs typeface="Consolas" pitchFamily="49" charset="0"/>
              </a:rPr>
              <a:t>WebServices.All</a:t>
            </a:r>
            <a:r>
              <a:rPr lang="en-US" b="1" dirty="0" smtClean="0">
                <a:latin typeface="Consolas" pitchFamily="49" charset="0"/>
                <a:cs typeface="Consolas" pitchFamily="49" charset="0"/>
              </a:rPr>
              <a:t>)</a:t>
            </a:r>
            <a:br>
              <a:rPr lang="en-US" b="1" dirty="0" smtClean="0">
                <a:latin typeface="Consolas" pitchFamily="49" charset="0"/>
                <a:cs typeface="Consolas" pitchFamily="49" charset="0"/>
              </a:rPr>
            </a:br>
            <a:r>
              <a:rPr lang="en-US" b="1" dirty="0" smtClean="0">
                <a:latin typeface="Consolas" pitchFamily="49" charset="0"/>
                <a:cs typeface="Consolas" pitchFamily="49" charset="0"/>
              </a:rPr>
              <a:t>{</a:t>
            </a:r>
          </a:p>
          <a:p>
            <a:r>
              <a:rPr lang="en-US" b="1" dirty="0">
                <a:latin typeface="Consolas" pitchFamily="49" charset="0"/>
                <a:cs typeface="Consolas" pitchFamily="49" charset="0"/>
              </a:rPr>
              <a:t> </a:t>
            </a:r>
            <a:r>
              <a:rPr lang="en-US" b="1" dirty="0" smtClean="0">
                <a:latin typeface="Consolas" pitchFamily="49" charset="0"/>
                <a:cs typeface="Consolas" pitchFamily="49" charset="0"/>
              </a:rPr>
              <a:t>  …</a:t>
            </a:r>
            <a:br>
              <a:rPr lang="en-US" b="1" dirty="0" smtClean="0">
                <a:latin typeface="Consolas" pitchFamily="49" charset="0"/>
                <a:cs typeface="Consolas" pitchFamily="49" charset="0"/>
              </a:rPr>
            </a:b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185259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Invoking BLAST services with </a:t>
            </a:r>
            <a:r>
              <a:rPr lang="en-US" dirty="0" smtClean="0"/>
              <a:t>.NET Bio</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err="1" smtClean="0">
                <a:latin typeface="Consolas" pitchFamily="49" charset="0"/>
                <a:cs typeface="Consolas" pitchFamily="49" charset="0"/>
              </a:rPr>
              <a:t>NCBIBlastHandler</a:t>
            </a:r>
            <a:r>
              <a:rPr lang="en-US" dirty="0" smtClean="0"/>
              <a:t> class supports calling NCBI BLAST service</a:t>
            </a:r>
          </a:p>
          <a:p>
            <a:pPr lvl="1"/>
            <a:r>
              <a:rPr lang="en-US" dirty="0" smtClean="0"/>
              <a:t>included in </a:t>
            </a:r>
            <a:r>
              <a:rPr lang="en-US" b="1" dirty="0" err="1" smtClean="0">
                <a:latin typeface="Consolas" pitchFamily="49" charset="0"/>
                <a:cs typeface="Consolas" pitchFamily="49" charset="0"/>
              </a:rPr>
              <a:t>Bio.WebServiceHandlers</a:t>
            </a:r>
            <a:r>
              <a:rPr lang="en-US" dirty="0" smtClean="0"/>
              <a:t> assembly</a:t>
            </a:r>
          </a:p>
          <a:p>
            <a:pPr lvl="1"/>
            <a:r>
              <a:rPr lang="en-US" dirty="0" smtClean="0"/>
              <a:t>can be called </a:t>
            </a:r>
            <a:r>
              <a:rPr lang="en-US" dirty="0" smtClean="0">
                <a:solidFill>
                  <a:srgbClr val="FF0000"/>
                </a:solidFill>
              </a:rPr>
              <a:t>synchronously</a:t>
            </a:r>
            <a:r>
              <a:rPr lang="en-US" dirty="0" smtClean="0"/>
              <a:t> or asynchronously (preferred)</a:t>
            </a:r>
          </a:p>
          <a:p>
            <a:pPr lvl="1"/>
            <a:r>
              <a:rPr lang="en-US" dirty="0" smtClean="0"/>
              <a:t>takes input sequence(s) and returns </a:t>
            </a:r>
            <a:r>
              <a:rPr lang="en-US" b="1" dirty="0" err="1" smtClean="0">
                <a:latin typeface="Consolas" pitchFamily="49" charset="0"/>
                <a:cs typeface="Consolas" pitchFamily="49" charset="0"/>
              </a:rPr>
              <a:t>IList</a:t>
            </a:r>
            <a:r>
              <a:rPr lang="en-US" b="1" dirty="0" smtClean="0">
                <a:latin typeface="Consolas" pitchFamily="49" charset="0"/>
                <a:cs typeface="Consolas" pitchFamily="49" charset="0"/>
              </a:rPr>
              <a:t>&lt;</a:t>
            </a:r>
            <a:r>
              <a:rPr lang="en-US" b="1" dirty="0" err="1" smtClean="0">
                <a:latin typeface="Consolas" pitchFamily="49" charset="0"/>
                <a:cs typeface="Consolas" pitchFamily="49" charset="0"/>
              </a:rPr>
              <a:t>BlastResult</a:t>
            </a:r>
            <a:r>
              <a:rPr lang="en-US" b="1" dirty="0" smtClean="0">
                <a:latin typeface="Consolas" pitchFamily="49" charset="0"/>
                <a:cs typeface="Consolas" pitchFamily="49" charset="0"/>
              </a:rPr>
              <a:t>&gt;</a:t>
            </a:r>
          </a:p>
        </p:txBody>
      </p:sp>
      <p:sp>
        <p:nvSpPr>
          <p:cNvPr id="4" name="TextBox 3"/>
          <p:cNvSpPr txBox="1"/>
          <p:nvPr/>
        </p:nvSpPr>
        <p:spPr>
          <a:xfrm>
            <a:off x="274320" y="3276600"/>
            <a:ext cx="8610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 = ...;</a:t>
            </a:r>
          </a:p>
          <a:p>
            <a:r>
              <a:rPr lang="en-US" dirty="0" err="1" smtClean="0">
                <a:latin typeface="Consolas" pitchFamily="49" charset="0"/>
                <a:cs typeface="Consolas" pitchFamily="49" charset="0"/>
              </a:rPr>
              <a:t>IBlastServiceHandler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ncbi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WebServices.NcbiBlast</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if (</a:t>
            </a:r>
            <a:r>
              <a:rPr lang="en-US" dirty="0" err="1" smtClean="0">
                <a:latin typeface="Consolas" pitchFamily="49" charset="0"/>
                <a:cs typeface="Consolas" pitchFamily="49" charset="0"/>
              </a:rPr>
              <a:t>ncbi</a:t>
            </a:r>
            <a:r>
              <a:rPr lang="en-US" dirty="0" smtClean="0">
                <a:latin typeface="Consolas" pitchFamily="49" charset="0"/>
                <a:cs typeface="Consolas" pitchFamily="49" charset="0"/>
              </a:rPr>
              <a:t> != null)</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BlastParameters</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GetBlastParameters</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string </a:t>
            </a:r>
            <a:r>
              <a:rPr lang="en-US" dirty="0" err="1" smtClean="0">
                <a:latin typeface="Consolas" pitchFamily="49" charset="0"/>
                <a:cs typeface="Consolas" pitchFamily="49" charset="0"/>
              </a:rPr>
              <a:t>jobKey</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ncbi.SubmitRequest</a:t>
            </a:r>
            <a:r>
              <a:rPr lang="en-US" dirty="0" smtClean="0">
                <a:latin typeface="Consolas" pitchFamily="49" charset="0"/>
                <a:cs typeface="Consolas" pitchFamily="49" charset="0"/>
              </a:rPr>
              <a:t>(sequence,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IList</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BlastResult</a:t>
            </a:r>
            <a:r>
              <a:rPr lang="en-US" dirty="0" smtClean="0">
                <a:latin typeface="Consolas" pitchFamily="49" charset="0"/>
                <a:cs typeface="Consolas" pitchFamily="49" charset="0"/>
              </a:rPr>
              <a:t>&gt; results = </a:t>
            </a:r>
            <a:r>
              <a:rPr lang="en-US" dirty="0" err="1" smtClean="0">
                <a:solidFill>
                  <a:srgbClr val="FF0000"/>
                </a:solidFill>
                <a:latin typeface="Consolas" pitchFamily="49" charset="0"/>
                <a:cs typeface="Consolas" pitchFamily="49" charset="0"/>
              </a:rPr>
              <a:t>ncbi.FetchResultsSync</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jobKey</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ProcessResults</a:t>
            </a:r>
            <a:r>
              <a:rPr lang="en-US" dirty="0" smtClean="0">
                <a:latin typeface="Consolas" pitchFamily="49" charset="0"/>
                <a:cs typeface="Consolas" pitchFamily="49" charset="0"/>
              </a:rPr>
              <a:t>(results);</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152400" y="6324600"/>
            <a:ext cx="8534400" cy="381000"/>
          </a:xfrm>
          <a:prstGeom prst="rect">
            <a:avLst/>
          </a:prstGeom>
          <a:noFill/>
        </p:spPr>
        <p:txBody>
          <a:bodyPr wrap="square" rtlCol="0">
            <a:spAutoFit/>
          </a:bodyPr>
          <a:lstStyle/>
          <a:p>
            <a:r>
              <a:rPr lang="en-US" dirty="0" smtClean="0">
                <a:latin typeface="Arial" pitchFamily="34" charset="0"/>
                <a:cs typeface="Arial" pitchFamily="34" charset="0"/>
              </a:rPr>
              <a:t>be aware that each call can throw </a:t>
            </a:r>
            <a:r>
              <a:rPr lang="en-US" b="1" dirty="0" smtClean="0">
                <a:latin typeface="Consolas" pitchFamily="49" charset="0"/>
                <a:cs typeface="Consolas" pitchFamily="49" charset="0"/>
              </a:rPr>
              <a:t>Exceptions</a:t>
            </a:r>
            <a:r>
              <a:rPr lang="en-US" dirty="0" smtClean="0">
                <a:latin typeface="Arial" pitchFamily="34" charset="0"/>
                <a:cs typeface="Arial" pitchFamily="34" charset="0"/>
              </a:rPr>
              <a:t> to report errors</a:t>
            </a:r>
            <a:endParaRPr lang="en-US" dirty="0">
              <a:latin typeface="Arial" pitchFamily="34" charset="0"/>
              <a:cs typeface="Arial" pitchFamily="34" charset="0"/>
            </a:endParaRPr>
          </a:p>
        </p:txBody>
      </p:sp>
      <p:cxnSp>
        <p:nvCxnSpPr>
          <p:cNvPr id="7" name="Straight Arrow Connector 6"/>
          <p:cNvCxnSpPr/>
          <p:nvPr/>
        </p:nvCxnSpPr>
        <p:spPr>
          <a:xfrm flipV="1">
            <a:off x="4648200" y="5562600"/>
            <a:ext cx="0" cy="762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825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Blast Parameters</a:t>
            </a:r>
            <a:endParaRPr lang="en-US" dirty="0"/>
          </a:p>
        </p:txBody>
      </p:sp>
      <p:sp>
        <p:nvSpPr>
          <p:cNvPr id="3" name="Content Placeholder 2"/>
          <p:cNvSpPr>
            <a:spLocks noGrp="1"/>
          </p:cNvSpPr>
          <p:nvPr>
            <p:ph idx="1"/>
          </p:nvPr>
        </p:nvSpPr>
        <p:spPr>
          <a:xfrm>
            <a:off x="457200" y="1600200"/>
            <a:ext cx="8229600" cy="2743200"/>
          </a:xfrm>
        </p:spPr>
        <p:txBody>
          <a:bodyPr>
            <a:normAutofit/>
          </a:bodyPr>
          <a:lstStyle/>
          <a:p>
            <a:r>
              <a:rPr lang="en-US" dirty="0" smtClean="0"/>
              <a:t>BLAST services take parameters to control processing</a:t>
            </a:r>
          </a:p>
          <a:p>
            <a:pPr lvl="1"/>
            <a:r>
              <a:rPr lang="en-US" dirty="0" smtClean="0"/>
              <a:t>algorithm to run (</a:t>
            </a:r>
            <a:r>
              <a:rPr lang="en-US" dirty="0" err="1" smtClean="0"/>
              <a:t>blastn</a:t>
            </a:r>
            <a:r>
              <a:rPr lang="en-US" dirty="0" smtClean="0"/>
              <a:t>, </a:t>
            </a:r>
            <a:r>
              <a:rPr lang="en-US" dirty="0" err="1" smtClean="0"/>
              <a:t>blastp</a:t>
            </a:r>
            <a:r>
              <a:rPr lang="en-US" dirty="0" smtClean="0"/>
              <a:t>, </a:t>
            </a:r>
            <a:r>
              <a:rPr lang="en-US" dirty="0" err="1" smtClean="0"/>
              <a:t>blastx</a:t>
            </a:r>
            <a:r>
              <a:rPr lang="en-US" dirty="0" smtClean="0"/>
              <a:t>, etc.)</a:t>
            </a:r>
          </a:p>
          <a:p>
            <a:pPr lvl="1"/>
            <a:r>
              <a:rPr lang="en-US" dirty="0" smtClean="0"/>
              <a:t>database to work against (Database)</a:t>
            </a:r>
          </a:p>
          <a:p>
            <a:pPr lvl="1"/>
            <a:r>
              <a:rPr lang="en-US" dirty="0" smtClean="0"/>
              <a:t>threshold for reporting matches (Expect)</a:t>
            </a:r>
          </a:p>
          <a:p>
            <a:pPr lvl="1"/>
            <a:r>
              <a:rPr lang="en-US" dirty="0" smtClean="0"/>
              <a:t>…</a:t>
            </a:r>
          </a:p>
          <a:p>
            <a:r>
              <a:rPr lang="en-US" dirty="0" smtClean="0"/>
              <a:t>Defined per-service, but lots of commonality</a:t>
            </a:r>
          </a:p>
          <a:p>
            <a:pPr lvl="1"/>
            <a:r>
              <a:rPr lang="en-US" dirty="0" smtClean="0"/>
              <a:t>read specific docs for service being invoked for proper values</a:t>
            </a:r>
            <a:endParaRPr lang="en-US" dirty="0"/>
          </a:p>
        </p:txBody>
      </p:sp>
      <p:sp>
        <p:nvSpPr>
          <p:cNvPr id="4" name="TextBox 3"/>
          <p:cNvSpPr txBox="1"/>
          <p:nvPr/>
        </p:nvSpPr>
        <p:spPr>
          <a:xfrm>
            <a:off x="228600" y="4321076"/>
            <a:ext cx="49530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BlastParameters</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GetBlastParameters</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 = new </a:t>
            </a:r>
            <a:r>
              <a:rPr lang="en-US" dirty="0" err="1" smtClean="0">
                <a:latin typeface="Consolas" pitchFamily="49" charset="0"/>
                <a:cs typeface="Consolas" pitchFamily="49" charset="0"/>
              </a:rPr>
              <a:t>BlastParameters</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bp.Add</a:t>
            </a:r>
            <a:r>
              <a:rPr lang="en-US" dirty="0" smtClean="0">
                <a:latin typeface="Consolas" pitchFamily="49" charset="0"/>
                <a:cs typeface="Consolas" pitchFamily="49" charset="0"/>
              </a:rPr>
              <a:t>("Program", "</a:t>
            </a:r>
            <a:r>
              <a:rPr lang="en-US" dirty="0" err="1" smtClean="0">
                <a:latin typeface="Consolas" pitchFamily="49" charset="0"/>
                <a:cs typeface="Consolas" pitchFamily="49" charset="0"/>
              </a:rPr>
              <a:t>blastn</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bp.Add</a:t>
            </a:r>
            <a:r>
              <a:rPr lang="en-US" dirty="0" smtClean="0">
                <a:latin typeface="Consolas" pitchFamily="49" charset="0"/>
                <a:cs typeface="Consolas" pitchFamily="49" charset="0"/>
              </a:rPr>
              <a:t>("Database", "nr");</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bp.Add</a:t>
            </a:r>
            <a:r>
              <a:rPr lang="en-US" dirty="0" smtClean="0">
                <a:latin typeface="Consolas" pitchFamily="49" charset="0"/>
                <a:cs typeface="Consolas" pitchFamily="49" charset="0"/>
              </a:rPr>
              <a:t>("Expect", "10.0");</a:t>
            </a:r>
          </a:p>
          <a:p>
            <a:r>
              <a:rPr lang="en-US" dirty="0">
                <a:latin typeface="Consolas" pitchFamily="49" charset="0"/>
                <a:cs typeface="Consolas" pitchFamily="49" charset="0"/>
              </a:rPr>
              <a:t> </a:t>
            </a:r>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5410200" y="4614118"/>
            <a:ext cx="3124200" cy="1477328"/>
          </a:xfrm>
          <a:prstGeom prst="rect">
            <a:avLst/>
          </a:prstGeom>
          <a:noFill/>
        </p:spPr>
        <p:txBody>
          <a:bodyPr wrap="square" rtlCol="0">
            <a:spAutoFit/>
          </a:bodyPr>
          <a:lstStyle/>
          <a:p>
            <a:r>
              <a:rPr lang="en-US" dirty="0" smtClean="0">
                <a:latin typeface="Arial" pitchFamily="34" charset="0"/>
                <a:cs typeface="Arial" pitchFamily="34" charset="0"/>
              </a:rPr>
              <a:t>parameters stored as string to string values in dictionary – passed to service as part of the query string used to invoke the service</a:t>
            </a:r>
            <a:endParaRPr lang="en-US" dirty="0">
              <a:latin typeface="Arial" pitchFamily="34" charset="0"/>
              <a:cs typeface="Arial" pitchFamily="34" charset="0"/>
            </a:endParaRPr>
          </a:p>
        </p:txBody>
      </p:sp>
    </p:spTree>
    <p:extLst>
      <p:ext uri="{BB962C8B-B14F-4D97-AF65-F5344CB8AC3E}">
        <p14:creationId xmlns:p14="http://schemas.microsoft.com/office/powerpoint/2010/main" val="164262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the services</a:t>
            </a:r>
            <a:endParaRPr lang="en-US" dirty="0"/>
          </a:p>
        </p:txBody>
      </p:sp>
      <p:sp>
        <p:nvSpPr>
          <p:cNvPr id="3" name="Content Placeholder 2"/>
          <p:cNvSpPr>
            <a:spLocks noGrp="1"/>
          </p:cNvSpPr>
          <p:nvPr>
            <p:ph idx="1"/>
          </p:nvPr>
        </p:nvSpPr>
        <p:spPr>
          <a:xfrm>
            <a:off x="457200" y="1600200"/>
            <a:ext cx="8229600" cy="914400"/>
          </a:xfrm>
        </p:spPr>
        <p:txBody>
          <a:bodyPr/>
          <a:lstStyle/>
          <a:p>
            <a:r>
              <a:rPr lang="en-US" dirty="0" smtClean="0"/>
              <a:t>Default configuration for services is generally appropriate</a:t>
            </a:r>
          </a:p>
          <a:p>
            <a:pPr lvl="1"/>
            <a:r>
              <a:rPr lang="en-US" dirty="0" smtClean="0"/>
              <a:t>can be changed using </a:t>
            </a:r>
            <a:r>
              <a:rPr lang="en-US" b="1" dirty="0" err="1" smtClean="0">
                <a:solidFill>
                  <a:srgbClr val="FF0000"/>
                </a:solidFill>
                <a:latin typeface="Consolas" pitchFamily="49" charset="0"/>
                <a:cs typeface="Consolas" pitchFamily="49" charset="0"/>
              </a:rPr>
              <a:t>IServiceHandler.ConfigParameters</a:t>
            </a:r>
            <a:endParaRPr lang="en-US" b="1" dirty="0">
              <a:solidFill>
                <a:srgbClr val="FF0000"/>
              </a:solidFill>
              <a:latin typeface="Consolas" pitchFamily="49" charset="0"/>
              <a:cs typeface="Consolas" pitchFamily="49" charset="0"/>
            </a:endParaRPr>
          </a:p>
        </p:txBody>
      </p:sp>
      <p:sp>
        <p:nvSpPr>
          <p:cNvPr id="4" name="Rectangle 3"/>
          <p:cNvSpPr/>
          <p:nvPr/>
        </p:nvSpPr>
        <p:spPr>
          <a:xfrm>
            <a:off x="228600" y="2667000"/>
            <a:ext cx="64770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blastService</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a:latin typeface="Consolas" pitchFamily="49" charset="0"/>
                <a:cs typeface="Consolas" pitchFamily="49" charset="0"/>
              </a:rPr>
              <a:t>WebServices.NcbiBlast</a:t>
            </a:r>
            <a:r>
              <a:rPr lang="en-US" dirty="0">
                <a:latin typeface="Consolas" pitchFamily="49" charset="0"/>
                <a:cs typeface="Consolas" pitchFamily="49" charset="0"/>
              </a:rPr>
              <a:t>;</a:t>
            </a:r>
          </a:p>
          <a:p>
            <a:endParaRPr lang="en-US" dirty="0">
              <a:latin typeface="Consolas" pitchFamily="49" charset="0"/>
              <a:cs typeface="Consolas" pitchFamily="49" charset="0"/>
            </a:endParaRPr>
          </a:p>
          <a:p>
            <a:r>
              <a:rPr lang="en-US" dirty="0" err="1" smtClean="0">
                <a:solidFill>
                  <a:srgbClr val="FF0000"/>
                </a:solidFill>
                <a:latin typeface="Consolas" pitchFamily="49" charset="0"/>
                <a:cs typeface="Consolas" pitchFamily="49" charset="0"/>
              </a:rPr>
              <a:t>blastService.Configuration</a:t>
            </a:r>
            <a:r>
              <a:rPr lang="en-US" dirty="0" smtClean="0">
                <a:latin typeface="Consolas" pitchFamily="49" charset="0"/>
                <a:cs typeface="Consolas" pitchFamily="49" charset="0"/>
              </a:rPr>
              <a:t> </a:t>
            </a:r>
            <a:r>
              <a:rPr lang="en-US" dirty="0">
                <a:latin typeface="Consolas" pitchFamily="49" charset="0"/>
                <a:cs typeface="Consolas" pitchFamily="49" charset="0"/>
              </a:rPr>
              <a:t>= new </a:t>
            </a:r>
            <a:r>
              <a:rPr lang="en-US" dirty="0" err="1">
                <a:latin typeface="Consolas" pitchFamily="49" charset="0"/>
                <a:cs typeface="Consolas" pitchFamily="49" charset="0"/>
              </a:rPr>
              <a:t>ConfigParameters</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UseBrowserProxy</a:t>
            </a:r>
            <a:r>
              <a:rPr lang="en-US" dirty="0" smtClean="0">
                <a:latin typeface="Consolas" pitchFamily="49" charset="0"/>
                <a:cs typeface="Consolas" pitchFamily="49" charset="0"/>
              </a:rPr>
              <a:t> </a:t>
            </a:r>
            <a:r>
              <a:rPr lang="en-US" dirty="0">
                <a:latin typeface="Consolas" pitchFamily="49" charset="0"/>
                <a:cs typeface="Consolas" pitchFamily="49" charset="0"/>
              </a:rPr>
              <a:t>= true,</a:t>
            </a:r>
          </a:p>
          <a:p>
            <a:r>
              <a:rPr lang="en-US" dirty="0">
                <a:latin typeface="Consolas" pitchFamily="49" charset="0"/>
                <a:cs typeface="Consolas" pitchFamily="49" charset="0"/>
              </a:rPr>
              <a:t>   </a:t>
            </a:r>
            <a:r>
              <a:rPr lang="en-US" dirty="0" err="1" smtClean="0">
                <a:latin typeface="Consolas" pitchFamily="49" charset="0"/>
                <a:cs typeface="Consolas" pitchFamily="49" charset="0"/>
              </a:rPr>
              <a:t>DefaultTimeout</a:t>
            </a:r>
            <a:r>
              <a:rPr lang="en-US" dirty="0" smtClean="0">
                <a:latin typeface="Consolas" pitchFamily="49" charset="0"/>
                <a:cs typeface="Consolas" pitchFamily="49" charset="0"/>
              </a:rPr>
              <a:t> </a:t>
            </a:r>
            <a:r>
              <a:rPr lang="en-US" dirty="0">
                <a:latin typeface="Consolas" pitchFamily="49" charset="0"/>
                <a:cs typeface="Consolas" pitchFamily="49" charset="0"/>
              </a:rPr>
              <a:t>= 5,</a:t>
            </a:r>
          </a:p>
          <a:p>
            <a:r>
              <a:rPr lang="en-US" dirty="0">
                <a:latin typeface="Consolas" pitchFamily="49" charset="0"/>
                <a:cs typeface="Consolas" pitchFamily="49" charset="0"/>
              </a:rPr>
              <a:t>   </a:t>
            </a:r>
            <a:r>
              <a:rPr lang="en-US" dirty="0" smtClean="0">
                <a:latin typeface="Consolas" pitchFamily="49" charset="0"/>
                <a:cs typeface="Consolas" pitchFamily="49" charset="0"/>
              </a:rPr>
              <a:t>Connection </a:t>
            </a:r>
            <a:r>
              <a:rPr lang="en-US" dirty="0">
                <a:latin typeface="Consolas" pitchFamily="49" charset="0"/>
                <a:cs typeface="Consolas" pitchFamily="49" charset="0"/>
              </a:rPr>
              <a:t>= new Uri("http</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228600" y="5105400"/>
            <a:ext cx="5105400" cy="1200329"/>
          </a:xfrm>
          <a:prstGeom prst="rect">
            <a:avLst/>
          </a:prstGeom>
          <a:noFill/>
        </p:spPr>
        <p:txBody>
          <a:bodyPr wrap="square" rtlCol="0">
            <a:spAutoFit/>
          </a:bodyPr>
          <a:lstStyle/>
          <a:p>
            <a:r>
              <a:rPr lang="en-US" b="1" dirty="0" smtClean="0">
                <a:latin typeface="Consolas" pitchFamily="49" charset="0"/>
                <a:cs typeface="Consolas" pitchFamily="49" charset="0"/>
              </a:rPr>
              <a:t>Connection</a:t>
            </a:r>
            <a:r>
              <a:rPr lang="en-US" dirty="0" smtClean="0">
                <a:latin typeface="Arial" pitchFamily="34" charset="0"/>
                <a:cs typeface="Arial" pitchFamily="34" charset="0"/>
              </a:rPr>
              <a:t> property defines URI used to invoke the specific service – can be changed to call a compatible service in a different location (geo based, or even locally hosted)</a:t>
            </a:r>
            <a:endParaRPr lang="en-US" dirty="0">
              <a:latin typeface="Arial" pitchFamily="34" charset="0"/>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44469"/>
            <a:ext cx="2343150" cy="26289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44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Results</a:t>
            </a:r>
            <a:endParaRPr lang="en-US" dirty="0"/>
          </a:p>
        </p:txBody>
      </p:sp>
      <p:sp>
        <p:nvSpPr>
          <p:cNvPr id="3" name="Content Placeholder 2"/>
          <p:cNvSpPr>
            <a:spLocks noGrp="1"/>
          </p:cNvSpPr>
          <p:nvPr>
            <p:ph idx="1"/>
          </p:nvPr>
        </p:nvSpPr>
        <p:spPr>
          <a:xfrm>
            <a:off x="457200" y="1600200"/>
            <a:ext cx="8229600" cy="990600"/>
          </a:xfrm>
        </p:spPr>
        <p:txBody>
          <a:bodyPr/>
          <a:lstStyle/>
          <a:p>
            <a:r>
              <a:rPr lang="en-US" dirty="0" smtClean="0"/>
              <a:t>Results are reported as </a:t>
            </a:r>
            <a:r>
              <a:rPr lang="en-US" dirty="0" err="1" smtClean="0">
                <a:latin typeface="Consolas" pitchFamily="49" charset="0"/>
                <a:cs typeface="Consolas" pitchFamily="49" charset="0"/>
              </a:rPr>
              <a:t>BlastResult</a:t>
            </a:r>
            <a:r>
              <a:rPr lang="en-US" dirty="0" smtClean="0"/>
              <a:t> objects</a:t>
            </a:r>
          </a:p>
          <a:p>
            <a:pPr lvl="1"/>
            <a:r>
              <a:rPr lang="en-US" dirty="0" smtClean="0"/>
              <a:t>one per submitted sequence</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43175"/>
            <a:ext cx="7743825"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4343400"/>
            <a:ext cx="2133600" cy="1477328"/>
          </a:xfrm>
          <a:prstGeom prst="rect">
            <a:avLst/>
          </a:prstGeom>
          <a:noFill/>
        </p:spPr>
        <p:txBody>
          <a:bodyPr wrap="square" rtlCol="0">
            <a:spAutoFit/>
          </a:bodyPr>
          <a:lstStyle/>
          <a:p>
            <a:r>
              <a:rPr lang="en-US" dirty="0" smtClean="0">
                <a:latin typeface="Arial" pitchFamily="34" charset="0"/>
                <a:cs typeface="Arial" pitchFamily="34" charset="0"/>
              </a:rPr>
              <a:t>search records define "hits" and statistics obtained by searching the database</a:t>
            </a:r>
            <a:endParaRPr lang="en-US" dirty="0">
              <a:latin typeface="Arial" pitchFamily="34" charset="0"/>
              <a:cs typeface="Arial" pitchFamily="34" charset="0"/>
            </a:endParaRPr>
          </a:p>
        </p:txBody>
      </p:sp>
    </p:spTree>
    <p:extLst>
      <p:ext uri="{BB962C8B-B14F-4D97-AF65-F5344CB8AC3E}">
        <p14:creationId xmlns:p14="http://schemas.microsoft.com/office/powerpoint/2010/main" val="207169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BlastSearchRecord</a:t>
            </a:r>
            <a:endParaRPr lang="en-US" dirty="0"/>
          </a:p>
        </p:txBody>
      </p:sp>
      <p:sp>
        <p:nvSpPr>
          <p:cNvPr id="3" name="Content Placeholder 2"/>
          <p:cNvSpPr>
            <a:spLocks noGrp="1"/>
          </p:cNvSpPr>
          <p:nvPr>
            <p:ph idx="1"/>
          </p:nvPr>
        </p:nvSpPr>
        <p:spPr>
          <a:xfrm>
            <a:off x="409575" y="1600200"/>
            <a:ext cx="8229600" cy="990600"/>
          </a:xfrm>
        </p:spPr>
        <p:txBody>
          <a:bodyPr/>
          <a:lstStyle/>
          <a:p>
            <a:r>
              <a:rPr lang="en-US" dirty="0" smtClean="0"/>
              <a:t>Each </a:t>
            </a:r>
            <a:r>
              <a:rPr lang="en-US" dirty="0" err="1" smtClean="0">
                <a:latin typeface="Consolas" pitchFamily="49" charset="0"/>
                <a:cs typeface="Consolas" pitchFamily="49" charset="0"/>
              </a:rPr>
              <a:t>BlastResult</a:t>
            </a:r>
            <a:r>
              <a:rPr lang="en-US" dirty="0" smtClean="0"/>
              <a:t> has one or more search records</a:t>
            </a:r>
          </a:p>
          <a:p>
            <a:pPr lvl="1"/>
            <a:r>
              <a:rPr lang="en-US" dirty="0" smtClean="0"/>
              <a:t>defines hits located in database, along with statistics</a:t>
            </a:r>
          </a:p>
          <a:p>
            <a:pPr lvl="1"/>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14600"/>
            <a:ext cx="8896350" cy="389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52800" y="4462247"/>
            <a:ext cx="2971800" cy="923330"/>
          </a:xfrm>
          <a:prstGeom prst="rect">
            <a:avLst/>
          </a:prstGeom>
        </p:spPr>
        <p:txBody>
          <a:bodyPr wrap="square">
            <a:spAutoFit/>
          </a:bodyPr>
          <a:lstStyle/>
          <a:p>
            <a:r>
              <a:rPr lang="en-US" dirty="0" smtClean="0"/>
              <a:t>each </a:t>
            </a:r>
            <a:r>
              <a:rPr lang="en-US" b="1" dirty="0" smtClean="0">
                <a:latin typeface="Consolas" pitchFamily="49" charset="0"/>
                <a:cs typeface="Consolas" pitchFamily="49" charset="0"/>
              </a:rPr>
              <a:t>Hit</a:t>
            </a:r>
            <a:r>
              <a:rPr lang="en-US" dirty="0" smtClean="0"/>
              <a:t> includes </a:t>
            </a:r>
            <a:r>
              <a:rPr lang="en-US" dirty="0"/>
              <a:t>"high-scoring segment pair" (</a:t>
            </a:r>
            <a:r>
              <a:rPr lang="en-US" b="1" dirty="0" err="1">
                <a:latin typeface="Consolas" pitchFamily="49" charset="0"/>
                <a:cs typeface="Consolas" pitchFamily="49" charset="0"/>
              </a:rPr>
              <a:t>Hsps</a:t>
            </a:r>
            <a:r>
              <a:rPr lang="en-US" dirty="0"/>
              <a:t>) for aligned matches</a:t>
            </a:r>
          </a:p>
        </p:txBody>
      </p:sp>
    </p:spTree>
    <p:extLst>
      <p:ext uri="{BB962C8B-B14F-4D97-AF65-F5344CB8AC3E}">
        <p14:creationId xmlns:p14="http://schemas.microsoft.com/office/powerpoint/2010/main" val="25830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service types</a:t>
            </a:r>
            <a:endParaRPr lang="en-US" dirty="0"/>
          </a:p>
        </p:txBody>
      </p:sp>
      <p:sp>
        <p:nvSpPr>
          <p:cNvPr id="3" name="Content Placeholder 2"/>
          <p:cNvSpPr>
            <a:spLocks noGrp="1"/>
          </p:cNvSpPr>
          <p:nvPr>
            <p:ph idx="1"/>
          </p:nvPr>
        </p:nvSpPr>
        <p:spPr>
          <a:xfrm>
            <a:off x="457200" y="1600200"/>
            <a:ext cx="8610600" cy="3048000"/>
          </a:xfrm>
        </p:spPr>
        <p:txBody>
          <a:bodyPr>
            <a:normAutofit/>
          </a:bodyPr>
          <a:lstStyle/>
          <a:p>
            <a:r>
              <a:rPr lang="en-US" dirty="0" smtClean="0"/>
              <a:t>.NET Bio </a:t>
            </a:r>
            <a:r>
              <a:rPr lang="en-US" dirty="0" smtClean="0"/>
              <a:t>also defines </a:t>
            </a:r>
            <a:r>
              <a:rPr lang="en-US" dirty="0" smtClean="0"/>
              <a:t>multi-alignment </a:t>
            </a:r>
            <a:r>
              <a:rPr lang="en-US" dirty="0" smtClean="0"/>
              <a:t>web service handler</a:t>
            </a:r>
          </a:p>
          <a:p>
            <a:pPr lvl="1"/>
            <a:r>
              <a:rPr lang="en-US" dirty="0" smtClean="0"/>
              <a:t>defined by </a:t>
            </a:r>
            <a:r>
              <a:rPr lang="en-US" b="1" dirty="0" err="1" smtClean="0">
                <a:latin typeface="Consolas" pitchFamily="49" charset="0"/>
                <a:cs typeface="Consolas" pitchFamily="49" charset="0"/>
              </a:rPr>
              <a:t>Bio.Web.IClustalWServiceHandler</a:t>
            </a:r>
            <a:endParaRPr lang="en-US" b="1" dirty="0" smtClean="0">
              <a:latin typeface="Consolas" pitchFamily="49" charset="0"/>
              <a:cs typeface="Consolas" pitchFamily="49" charset="0"/>
            </a:endParaRPr>
          </a:p>
          <a:p>
            <a:pPr lvl="1"/>
            <a:r>
              <a:rPr lang="en-US" dirty="0" smtClean="0"/>
              <a:t>no implementation currently supplied</a:t>
            </a:r>
          </a:p>
          <a:p>
            <a:r>
              <a:rPr lang="en-US" dirty="0"/>
              <a:t>Same basic pattern as BLAST </a:t>
            </a:r>
            <a:r>
              <a:rPr lang="en-US" dirty="0" smtClean="0"/>
              <a:t>service</a:t>
            </a:r>
          </a:p>
          <a:p>
            <a:pPr marL="868680" lvl="1" indent="-457200">
              <a:buFont typeface="+mj-lt"/>
              <a:buAutoNum type="arabicPeriod"/>
            </a:pPr>
            <a:r>
              <a:rPr lang="en-US" dirty="0" smtClean="0"/>
              <a:t>create service proxy</a:t>
            </a:r>
          </a:p>
          <a:p>
            <a:pPr marL="868680" lvl="1" indent="-457200">
              <a:buFont typeface="+mj-lt"/>
              <a:buAutoNum type="arabicPeriod"/>
            </a:pPr>
            <a:r>
              <a:rPr lang="en-US" dirty="0" smtClean="0"/>
              <a:t>set parameters and configuration</a:t>
            </a:r>
          </a:p>
          <a:p>
            <a:pPr marL="868680" lvl="1" indent="-457200">
              <a:buFont typeface="+mj-lt"/>
              <a:buAutoNum type="arabicPeriod"/>
            </a:pPr>
            <a:r>
              <a:rPr lang="en-US" dirty="0" smtClean="0"/>
              <a:t>submit request </a:t>
            </a:r>
          </a:p>
          <a:p>
            <a:pPr marL="868680" lvl="1" indent="-457200">
              <a:buFont typeface="+mj-lt"/>
              <a:buAutoNum type="arabicPeriod"/>
            </a:pPr>
            <a:r>
              <a:rPr lang="en-US" dirty="0" smtClean="0"/>
              <a:t>harvest results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400" y="4191000"/>
            <a:ext cx="5557574" cy="243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15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processing results</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BLAST and </a:t>
            </a:r>
            <a:r>
              <a:rPr lang="en-US" dirty="0" err="1" smtClean="0"/>
              <a:t>ClustalW</a:t>
            </a:r>
            <a:r>
              <a:rPr lang="en-US" dirty="0" smtClean="0"/>
              <a:t> services are not fast</a:t>
            </a:r>
          </a:p>
          <a:p>
            <a:pPr lvl="1"/>
            <a:r>
              <a:rPr lang="en-US" dirty="0" smtClean="0"/>
              <a:t>lots of processing and searching in fairly large databases</a:t>
            </a:r>
          </a:p>
          <a:p>
            <a:pPr lvl="1"/>
            <a:r>
              <a:rPr lang="en-US" dirty="0" smtClean="0"/>
              <a:t>not really efficient to </a:t>
            </a:r>
            <a:r>
              <a:rPr lang="en-US" i="1" dirty="0" smtClean="0"/>
              <a:t>wait</a:t>
            </a:r>
            <a:r>
              <a:rPr lang="en-US" dirty="0" smtClean="0"/>
              <a:t> on the service</a:t>
            </a:r>
          </a:p>
          <a:p>
            <a:pPr lvl="1"/>
            <a:r>
              <a:rPr lang="en-US" dirty="0" smtClean="0"/>
              <a:t>ideally continue working and process results when available</a:t>
            </a:r>
          </a:p>
          <a:p>
            <a:r>
              <a:rPr lang="en-US" dirty="0" err="1" smtClean="0"/>
              <a:t>Async</a:t>
            </a:r>
            <a:r>
              <a:rPr lang="en-US" dirty="0" smtClean="0"/>
              <a:t> programming solves this problem</a:t>
            </a:r>
          </a:p>
          <a:p>
            <a:pPr lvl="1"/>
            <a:r>
              <a:rPr lang="en-US" dirty="0" smtClean="0"/>
              <a:t>keeps programs responsive – users </a:t>
            </a:r>
            <a:r>
              <a:rPr lang="en-US" i="1" dirty="0" smtClean="0"/>
              <a:t>hate</a:t>
            </a:r>
            <a:r>
              <a:rPr lang="en-US" dirty="0" smtClean="0"/>
              <a:t> hanging UIs</a:t>
            </a:r>
          </a:p>
          <a:p>
            <a:pPr lvl="1"/>
            <a:r>
              <a:rPr lang="en-US" dirty="0" smtClean="0"/>
              <a:t>takes advantage of today's CPU architectures (multi-cores)</a:t>
            </a:r>
          </a:p>
          <a:p>
            <a:r>
              <a:rPr lang="en-US" dirty="0" smtClean="0"/>
              <a:t>.NET has direct support for asynchronous programming</a:t>
            </a:r>
          </a:p>
          <a:p>
            <a:pPr lvl="1"/>
            <a:r>
              <a:rPr lang="en-US" dirty="0" smtClean="0"/>
              <a:t>directly creating threads – using </a:t>
            </a:r>
            <a:r>
              <a:rPr lang="en-US" b="1" dirty="0" err="1" smtClean="0">
                <a:latin typeface="Consolas" pitchFamily="49" charset="0"/>
                <a:cs typeface="Consolas" pitchFamily="49" charset="0"/>
              </a:rPr>
              <a:t>System.Threading.Thread</a:t>
            </a:r>
            <a:endParaRPr lang="en-US" b="1" dirty="0" smtClean="0">
              <a:latin typeface="Consolas" pitchFamily="49" charset="0"/>
              <a:cs typeface="Consolas" pitchFamily="49" charset="0"/>
            </a:endParaRPr>
          </a:p>
          <a:p>
            <a:pPr lvl="1"/>
            <a:r>
              <a:rPr lang="en-US" dirty="0" smtClean="0"/>
              <a:t>finite work using </a:t>
            </a:r>
            <a:r>
              <a:rPr lang="en-US" b="1" dirty="0" err="1" smtClean="0">
                <a:latin typeface="Consolas" pitchFamily="49" charset="0"/>
                <a:cs typeface="Consolas" pitchFamily="49" charset="0"/>
              </a:rPr>
              <a:t>System.ComponentModel.BackgroundWorker</a:t>
            </a:r>
            <a:endParaRPr lang="en-US" b="1" dirty="0" smtClean="0">
              <a:latin typeface="Consolas" pitchFamily="49" charset="0"/>
              <a:cs typeface="Consolas" pitchFamily="49" charset="0"/>
            </a:endParaRPr>
          </a:p>
          <a:p>
            <a:r>
              <a:rPr lang="en-US" dirty="0" smtClean="0"/>
              <a:t>Framework supports two patterns for </a:t>
            </a:r>
            <a:r>
              <a:rPr lang="en-US" dirty="0" err="1" smtClean="0"/>
              <a:t>async</a:t>
            </a:r>
            <a:r>
              <a:rPr lang="en-US" dirty="0" smtClean="0"/>
              <a:t> execution</a:t>
            </a:r>
          </a:p>
          <a:p>
            <a:pPr lvl="1"/>
            <a:r>
              <a:rPr lang="en-US" b="1" dirty="0" err="1" smtClean="0">
                <a:latin typeface="Consolas" pitchFamily="49" charset="0"/>
                <a:cs typeface="Consolas" pitchFamily="49" charset="0"/>
              </a:rPr>
              <a:t>IAsyncResult</a:t>
            </a:r>
            <a:r>
              <a:rPr lang="en-US" dirty="0" smtClean="0"/>
              <a:t>-based asynchronous pattern</a:t>
            </a:r>
          </a:p>
          <a:p>
            <a:pPr lvl="1"/>
            <a:r>
              <a:rPr lang="en-US" dirty="0" smtClean="0"/>
              <a:t>event-based asynchronous pattern</a:t>
            </a:r>
            <a:endParaRPr lang="en-US" dirty="0"/>
          </a:p>
        </p:txBody>
      </p:sp>
    </p:spTree>
    <p:extLst>
      <p:ext uri="{BB962C8B-B14F-4D97-AF65-F5344CB8AC3E}">
        <p14:creationId xmlns:p14="http://schemas.microsoft.com/office/powerpoint/2010/main" val="127293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197864"/>
            <a:ext cx="8229600" cy="3526536"/>
          </a:xfrm>
        </p:spPr>
        <p:txBody>
          <a:bodyPr>
            <a:normAutofit fontScale="70000" lnSpcReduction="20000"/>
          </a:bodyPr>
          <a:lstStyle/>
          <a:p>
            <a:pPr marL="411480" lvl="1" indent="0">
              <a:buNone/>
            </a:pPr>
            <a:r>
              <a:rPr lang="en-US" dirty="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a:t>
            </a:r>
            <a:r>
              <a:rPr lang="en-US" dirty="0" smtClean="0"/>
              <a:t>user.</a:t>
            </a:r>
          </a:p>
          <a:p>
            <a:pPr marL="411480" lvl="1" indent="0">
              <a:buNone/>
            </a:pPr>
            <a:endParaRPr lang="en-US" dirty="0" smtClean="0"/>
          </a:p>
          <a:p>
            <a:pPr marL="411480" lvl="1" indent="0">
              <a:buNone/>
            </a:pPr>
            <a:r>
              <a:rPr lang="en-US" dirty="0" smtClean="0"/>
              <a:t>Microsoft </a:t>
            </a:r>
            <a:r>
              <a:rPr lang="en-US" dirty="0"/>
              <a:t>may have patents, patent applications, trademarked, copyrights, or other intellectual property rights covering subject matter in this document. Except as expressly provided in any </a:t>
            </a:r>
            <a:r>
              <a:rPr lang="en-US" dirty="0" smtClean="0"/>
              <a:t>license </a:t>
            </a:r>
            <a:r>
              <a:rPr lang="en-US" dirty="0"/>
              <a:t>agreement from Microsoft, the furnishing of this document does not give you any license to these patents, trademarks</a:t>
            </a:r>
            <a:r>
              <a:rPr lang="en-US" dirty="0" smtClean="0"/>
              <a:t>, </a:t>
            </a:r>
            <a:r>
              <a:rPr lang="en-US" dirty="0"/>
              <a:t>or other intellectual property</a:t>
            </a:r>
            <a:r>
              <a:rPr lang="en-US" dirty="0" smtClean="0"/>
              <a:t>.</a:t>
            </a:r>
          </a:p>
          <a:p>
            <a:pPr marL="411480" lvl="1" indent="0">
              <a:buNone/>
            </a:pPr>
            <a:endParaRPr lang="en-US" dirty="0"/>
          </a:p>
          <a:p>
            <a:pPr marL="411480" lvl="1" indent="0">
              <a:buNone/>
            </a:pPr>
            <a:r>
              <a:rPr lang="en-US" dirty="0"/>
              <a:t>© </a:t>
            </a:r>
            <a:r>
              <a:rPr lang="en-US" dirty="0" smtClean="0"/>
              <a:t>2011 </a:t>
            </a:r>
            <a:r>
              <a:rPr lang="en-US" dirty="0"/>
              <a:t>Microsoft Corporation. All rights reserved.</a:t>
            </a:r>
          </a:p>
          <a:p>
            <a:pPr marL="411480" lvl="1" indent="0">
              <a:buNone/>
            </a:pPr>
            <a:endParaRPr lang="en-US" dirty="0" smtClean="0"/>
          </a:p>
          <a:p>
            <a:pPr marL="411480" lvl="1" indent="0">
              <a:buNone/>
            </a:pPr>
            <a:r>
              <a:rPr lang="en-US" dirty="0" smtClean="0"/>
              <a:t>Microsoft, </a:t>
            </a:r>
            <a:r>
              <a:rPr lang="en-US" dirty="0"/>
              <a:t>MS, Windows</a:t>
            </a:r>
            <a:r>
              <a:rPr lang="en-US" dirty="0" smtClean="0"/>
              <a:t>, MSDN, </a:t>
            </a:r>
            <a:r>
              <a:rPr lang="en-US" dirty="0"/>
              <a:t>Visual Basic, Visual C++, </a:t>
            </a:r>
            <a:r>
              <a:rPr lang="en-US" dirty="0" smtClean="0"/>
              <a:t>Visual </a:t>
            </a:r>
            <a:r>
              <a:rPr lang="en-US" dirty="0"/>
              <a:t>C#, </a:t>
            </a:r>
            <a:r>
              <a:rPr lang="en-US" dirty="0" smtClean="0"/>
              <a:t>and </a:t>
            </a:r>
            <a:r>
              <a:rPr lang="en-US" dirty="0"/>
              <a:t>Visual Studio are either registered trademarks or trademarks of Microsoft Corporation in the U.S.A. and/or other countries.</a:t>
            </a:r>
          </a:p>
          <a:p>
            <a:pPr marL="411480" lvl="1" indent="0">
              <a:buNone/>
            </a:pPr>
            <a:endParaRPr lang="en-US" dirty="0" smtClean="0"/>
          </a:p>
          <a:p>
            <a:pPr marL="411480" lvl="1" indent="0">
              <a:buNone/>
            </a:pPr>
            <a:r>
              <a:rPr lang="en-US" dirty="0" smtClean="0"/>
              <a:t>Other </a:t>
            </a:r>
            <a:r>
              <a:rPr lang="en-US" dirty="0"/>
              <a:t>product and company names herein may be the trademarks of their respective owners.</a:t>
            </a:r>
          </a:p>
        </p:txBody>
      </p:sp>
      <p:grpSp>
        <p:nvGrpSpPr>
          <p:cNvPr id="5" name="Group 4"/>
          <p:cNvGrpSpPr/>
          <p:nvPr/>
        </p:nvGrpSpPr>
        <p:grpSpPr>
          <a:xfrm>
            <a:off x="838200" y="4953000"/>
            <a:ext cx="8001000" cy="1066680"/>
            <a:chOff x="413289" y="617511"/>
            <a:chExt cx="8229600" cy="1066680"/>
          </a:xfrm>
        </p:grpSpPr>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78075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IAsyncResult</a:t>
            </a:r>
            <a:r>
              <a:rPr lang="en-US" dirty="0" smtClean="0"/>
              <a:t> based pattern</a:t>
            </a:r>
            <a:endParaRPr lang="en-US" dirty="0"/>
          </a:p>
        </p:txBody>
      </p:sp>
      <p:sp>
        <p:nvSpPr>
          <p:cNvPr id="3" name="Content Placeholder 2"/>
          <p:cNvSpPr>
            <a:spLocks noGrp="1"/>
          </p:cNvSpPr>
          <p:nvPr>
            <p:ph idx="1"/>
          </p:nvPr>
        </p:nvSpPr>
        <p:spPr>
          <a:xfrm>
            <a:off x="457200" y="1600200"/>
            <a:ext cx="8458200" cy="2057400"/>
          </a:xfrm>
        </p:spPr>
        <p:txBody>
          <a:bodyPr>
            <a:normAutofit/>
          </a:bodyPr>
          <a:lstStyle/>
          <a:p>
            <a:r>
              <a:rPr lang="en-US" dirty="0" smtClean="0"/>
              <a:t>.NET Framework use common </a:t>
            </a:r>
            <a:r>
              <a:rPr lang="en-US" dirty="0" err="1" smtClean="0"/>
              <a:t>async</a:t>
            </a:r>
            <a:r>
              <a:rPr lang="en-US" dirty="0" smtClean="0"/>
              <a:t> pattern in many classes</a:t>
            </a:r>
          </a:p>
          <a:p>
            <a:pPr lvl="1"/>
            <a:r>
              <a:rPr lang="en-US" b="1" dirty="0" err="1" smtClean="0">
                <a:latin typeface="Consolas" pitchFamily="49" charset="0"/>
                <a:cs typeface="Consolas" pitchFamily="49" charset="0"/>
              </a:rPr>
              <a:t>BeginXXX</a:t>
            </a:r>
            <a:r>
              <a:rPr lang="en-US" b="1" dirty="0" smtClean="0">
                <a:latin typeface="Consolas" pitchFamily="49" charset="0"/>
                <a:cs typeface="Consolas" pitchFamily="49" charset="0"/>
              </a:rPr>
              <a:t> </a:t>
            </a:r>
            <a:r>
              <a:rPr lang="en-US" dirty="0" smtClean="0"/>
              <a:t>initiates operation and returns </a:t>
            </a:r>
            <a:r>
              <a:rPr lang="en-US" i="1" dirty="0" smtClean="0">
                <a:solidFill>
                  <a:srgbClr val="FF0000"/>
                </a:solidFill>
              </a:rPr>
              <a:t>state object</a:t>
            </a:r>
          </a:p>
          <a:p>
            <a:pPr lvl="1"/>
            <a:r>
              <a:rPr lang="en-US" b="1" dirty="0" err="1" smtClean="0">
                <a:latin typeface="Consolas" pitchFamily="49" charset="0"/>
                <a:cs typeface="Consolas" pitchFamily="49" charset="0"/>
              </a:rPr>
              <a:t>EndXXX</a:t>
            </a:r>
            <a:r>
              <a:rPr lang="en-US" dirty="0" smtClean="0"/>
              <a:t> harvests results (including exceptions) using state object</a:t>
            </a:r>
          </a:p>
          <a:p>
            <a:pPr lvl="1"/>
            <a:r>
              <a:rPr lang="en-US" dirty="0" smtClean="0"/>
              <a:t>state object provides access to running </a:t>
            </a:r>
            <a:r>
              <a:rPr lang="en-US" dirty="0" err="1" smtClean="0"/>
              <a:t>async</a:t>
            </a:r>
            <a:r>
              <a:rPr lang="en-US" dirty="0" smtClean="0"/>
              <a:t> operation</a:t>
            </a:r>
          </a:p>
          <a:p>
            <a:pPr lvl="1"/>
            <a:r>
              <a:rPr lang="en-US" dirty="0" smtClean="0"/>
              <a:t>often models synchronous </a:t>
            </a:r>
            <a:r>
              <a:rPr lang="en-US" dirty="0"/>
              <a:t>method </a:t>
            </a:r>
            <a:r>
              <a:rPr lang="en-US" b="1" dirty="0"/>
              <a:t>XXX</a:t>
            </a:r>
          </a:p>
          <a:p>
            <a:endParaRPr lang="en-US" dirty="0"/>
          </a:p>
        </p:txBody>
      </p:sp>
      <p:sp>
        <p:nvSpPr>
          <p:cNvPr id="4" name="TextBox 3"/>
          <p:cNvSpPr txBox="1"/>
          <p:nvPr/>
        </p:nvSpPr>
        <p:spPr>
          <a:xfrm>
            <a:off x="1066800" y="3607475"/>
            <a:ext cx="72390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class </a:t>
            </a:r>
            <a:r>
              <a:rPr lang="en-US" dirty="0" err="1" smtClean="0">
                <a:latin typeface="Consolas" pitchFamily="49" charset="0"/>
                <a:cs typeface="Consolas" pitchFamily="49" charset="0"/>
              </a:rPr>
              <a:t>WebRequest</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a:latin typeface="Consolas" pitchFamily="49" charset="0"/>
                <a:cs typeface="Consolas" pitchFamily="49" charset="0"/>
              </a:rPr>
              <a:t>public </a:t>
            </a:r>
            <a:r>
              <a:rPr lang="en-US" dirty="0" err="1">
                <a:latin typeface="Consolas" pitchFamily="49" charset="0"/>
                <a:cs typeface="Consolas" pitchFamily="49" charset="0"/>
              </a:rPr>
              <a:t>WebResponse</a:t>
            </a:r>
            <a:r>
              <a:rPr lang="en-US" dirty="0">
                <a:latin typeface="Consolas" pitchFamily="49" charset="0"/>
                <a:cs typeface="Consolas" pitchFamily="49" charset="0"/>
              </a:rPr>
              <a:t> </a:t>
            </a:r>
            <a:r>
              <a:rPr lang="en-US" dirty="0" err="1">
                <a:latin typeface="Consolas" pitchFamily="49" charset="0"/>
                <a:cs typeface="Consolas" pitchFamily="49" charset="0"/>
              </a:rPr>
              <a:t>GetResponse</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a:t>
            </a:r>
            <a:r>
              <a:rPr lang="en-US" b="1" dirty="0" err="1" smtClean="0">
                <a:solidFill>
                  <a:srgbClr val="FF0000"/>
                </a:solidFill>
                <a:latin typeface="Consolas" pitchFamily="49" charset="0"/>
                <a:cs typeface="Consolas" pitchFamily="49" charset="0"/>
              </a:rPr>
              <a:t>IAsyncResult</a:t>
            </a:r>
            <a:r>
              <a:rPr lang="en-US" dirty="0" smtClean="0">
                <a:solidFill>
                  <a:srgbClr val="FF0000"/>
                </a:solidFill>
                <a:latin typeface="Consolas" pitchFamily="49" charset="0"/>
                <a:cs typeface="Consolas" pitchFamily="49" charset="0"/>
              </a:rPr>
              <a:t> </a:t>
            </a:r>
            <a:r>
              <a:rPr lang="en-US" b="1" dirty="0" err="1" smtClean="0">
                <a:latin typeface="Consolas" pitchFamily="49" charset="0"/>
                <a:cs typeface="Consolas" pitchFamily="49" charset="0"/>
              </a:rPr>
              <a:t>BeginGetResponse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a:t>
            </a:r>
            <a:r>
              <a:rPr lang="en-US" dirty="0" err="1" smtClean="0">
                <a:latin typeface="Consolas" pitchFamily="49" charset="0"/>
                <a:cs typeface="Consolas" pitchFamily="49" charset="0"/>
              </a:rPr>
              <a:t>WebResponse</a:t>
            </a:r>
            <a:r>
              <a:rPr lang="en-US" dirty="0" smtClean="0">
                <a:latin typeface="Consolas" pitchFamily="49" charset="0"/>
                <a:cs typeface="Consolas" pitchFamily="49" charset="0"/>
              </a:rPr>
              <a:t> </a:t>
            </a:r>
            <a:r>
              <a:rPr lang="en-US" b="1" dirty="0" err="1" smtClean="0">
                <a:latin typeface="Consolas" pitchFamily="49" charset="0"/>
                <a:cs typeface="Consolas" pitchFamily="49" charset="0"/>
              </a:rPr>
              <a:t>EndGetResponse</a:t>
            </a:r>
            <a:r>
              <a:rPr lang="en-US" b="1" dirty="0" smtClean="0">
                <a:latin typeface="Consolas" pitchFamily="49" charset="0"/>
                <a:cs typeface="Consolas" pitchFamily="49" charset="0"/>
              </a:rPr>
              <a:t>(</a:t>
            </a:r>
            <a:r>
              <a:rPr lang="en-US" b="1" dirty="0" err="1" smtClean="0">
                <a:solidFill>
                  <a:srgbClr val="FF0000"/>
                </a:solidFill>
                <a:latin typeface="Consolas" pitchFamily="49" charset="0"/>
                <a:cs typeface="Consolas" pitchFamily="49" charset="0"/>
              </a:rPr>
              <a:t>IAsyncResult</a:t>
            </a:r>
            <a:r>
              <a:rPr lang="en-US" b="1" dirty="0" smtClean="0">
                <a:solidFill>
                  <a:srgbClr val="FF0000"/>
                </a:solidFill>
                <a:latin typeface="Consolas" pitchFamily="49" charset="0"/>
                <a:cs typeface="Consolas" pitchFamily="49" charset="0"/>
              </a:rPr>
              <a:t> </a:t>
            </a:r>
            <a:r>
              <a:rPr lang="en-US" b="1" dirty="0" err="1" smtClean="0">
                <a:solidFill>
                  <a:srgbClr val="FF0000"/>
                </a:solidFill>
                <a:latin typeface="Consolas" pitchFamily="49" charset="0"/>
                <a:cs typeface="Consolas" pitchFamily="49" charset="0"/>
              </a:rPr>
              <a:t>ar</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609600" y="5830669"/>
            <a:ext cx="7772400" cy="646331"/>
          </a:xfrm>
          <a:prstGeom prst="rect">
            <a:avLst/>
          </a:prstGeom>
          <a:noFill/>
        </p:spPr>
        <p:txBody>
          <a:bodyPr wrap="square" rtlCol="0">
            <a:spAutoFit/>
          </a:bodyPr>
          <a:lstStyle/>
          <a:p>
            <a:r>
              <a:rPr lang="en-US" b="1" dirty="0" err="1" smtClean="0">
                <a:latin typeface="Consolas" pitchFamily="49" charset="0"/>
                <a:cs typeface="Consolas" pitchFamily="49" charset="0"/>
              </a:rPr>
              <a:t>GetResponse</a:t>
            </a:r>
            <a:r>
              <a:rPr lang="en-US" dirty="0" smtClean="0">
                <a:latin typeface="Arial" pitchFamily="34" charset="0"/>
                <a:cs typeface="Arial" pitchFamily="34" charset="0"/>
              </a:rPr>
              <a:t> broken into two calls – </a:t>
            </a:r>
            <a:r>
              <a:rPr lang="en-US" b="1" dirty="0" err="1" smtClean="0">
                <a:latin typeface="Consolas" pitchFamily="49" charset="0"/>
                <a:cs typeface="Consolas" pitchFamily="49" charset="0"/>
              </a:rPr>
              <a:t>BeginGetResponse</a:t>
            </a:r>
            <a:r>
              <a:rPr lang="en-US" dirty="0" smtClean="0">
                <a:latin typeface="Arial" pitchFamily="34" charset="0"/>
                <a:cs typeface="Arial" pitchFamily="34" charset="0"/>
              </a:rPr>
              <a:t> starts call and </a:t>
            </a:r>
            <a:r>
              <a:rPr lang="en-US" b="1" dirty="0" err="1" smtClean="0">
                <a:latin typeface="Consolas" pitchFamily="49" charset="0"/>
                <a:cs typeface="Consolas" pitchFamily="49" charset="0"/>
              </a:rPr>
              <a:t>EndGetResponse</a:t>
            </a:r>
            <a:r>
              <a:rPr lang="en-US" dirty="0" smtClean="0">
                <a:latin typeface="Arial" pitchFamily="34" charset="0"/>
                <a:cs typeface="Arial" pitchFamily="34" charset="0"/>
              </a:rPr>
              <a:t> returns final result, but it's done asynchronously now</a:t>
            </a:r>
            <a:endParaRPr lang="en-US" dirty="0">
              <a:latin typeface="Arial" pitchFamily="34" charset="0"/>
              <a:cs typeface="Arial" pitchFamily="34" charset="0"/>
            </a:endParaRPr>
          </a:p>
        </p:txBody>
      </p:sp>
      <p:cxnSp>
        <p:nvCxnSpPr>
          <p:cNvPr id="7" name="Straight Arrow Connector 6"/>
          <p:cNvCxnSpPr/>
          <p:nvPr/>
        </p:nvCxnSpPr>
        <p:spPr>
          <a:xfrm flipV="1">
            <a:off x="4267200" y="5334000"/>
            <a:ext cx="0" cy="49666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749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asynchronous operation</a:t>
            </a:r>
            <a:endParaRPr lang="en-US" dirty="0"/>
          </a:p>
        </p:txBody>
      </p:sp>
      <p:sp>
        <p:nvSpPr>
          <p:cNvPr id="3" name="Content Placeholder 2"/>
          <p:cNvSpPr>
            <a:spLocks noGrp="1"/>
          </p:cNvSpPr>
          <p:nvPr>
            <p:ph idx="1"/>
          </p:nvPr>
        </p:nvSpPr>
        <p:spPr>
          <a:xfrm>
            <a:off x="457200" y="1600200"/>
            <a:ext cx="8229600" cy="838200"/>
          </a:xfrm>
        </p:spPr>
        <p:txBody>
          <a:bodyPr/>
          <a:lstStyle/>
          <a:p>
            <a:r>
              <a:rPr lang="en-US" dirty="0" err="1" smtClean="0">
                <a:latin typeface="Consolas" pitchFamily="49" charset="0"/>
                <a:cs typeface="Consolas" pitchFamily="49" charset="0"/>
              </a:rPr>
              <a:t>IAsyncResult</a:t>
            </a:r>
            <a:r>
              <a:rPr lang="en-US" dirty="0" smtClean="0"/>
              <a:t> returned from </a:t>
            </a:r>
            <a:r>
              <a:rPr lang="en-US" dirty="0" err="1" smtClean="0">
                <a:latin typeface="Consolas" pitchFamily="49" charset="0"/>
                <a:cs typeface="Consolas" pitchFamily="49" charset="0"/>
              </a:rPr>
              <a:t>BeginXXX</a:t>
            </a:r>
            <a:r>
              <a:rPr lang="en-US" dirty="0" smtClean="0"/>
              <a:t> call</a:t>
            </a:r>
          </a:p>
          <a:p>
            <a:pPr lvl="1"/>
            <a:r>
              <a:rPr lang="en-US" dirty="0" smtClean="0"/>
              <a:t>used to tie specific </a:t>
            </a:r>
            <a:r>
              <a:rPr lang="en-US" b="1" dirty="0" err="1" smtClean="0">
                <a:latin typeface="Consolas" pitchFamily="49" charset="0"/>
                <a:cs typeface="Consolas" pitchFamily="49" charset="0"/>
              </a:rPr>
              <a:t>BeginXXX</a:t>
            </a:r>
            <a:r>
              <a:rPr lang="en-US" dirty="0" smtClean="0"/>
              <a:t> and </a:t>
            </a:r>
            <a:r>
              <a:rPr lang="en-US" b="1" dirty="0" err="1" smtClean="0">
                <a:latin typeface="Consolas" pitchFamily="49" charset="0"/>
                <a:cs typeface="Consolas" pitchFamily="49" charset="0"/>
              </a:rPr>
              <a:t>EndXXX</a:t>
            </a:r>
            <a:r>
              <a:rPr lang="en-US" dirty="0" smtClean="0"/>
              <a:t> calls together</a:t>
            </a:r>
          </a:p>
        </p:txBody>
      </p:sp>
      <p:sp>
        <p:nvSpPr>
          <p:cNvPr id="4" name="TextBox 3"/>
          <p:cNvSpPr txBox="1"/>
          <p:nvPr/>
        </p:nvSpPr>
        <p:spPr>
          <a:xfrm>
            <a:off x="593436" y="4343400"/>
            <a:ext cx="79248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request = </a:t>
            </a:r>
            <a:r>
              <a:rPr lang="en-US" dirty="0" err="1" smtClean="0">
                <a:latin typeface="Consolas" pitchFamily="49" charset="0"/>
                <a:cs typeface="Consolas" pitchFamily="49" charset="0"/>
              </a:rPr>
              <a:t>WebRequest.Create</a:t>
            </a:r>
            <a:r>
              <a:rPr lang="en-US" dirty="0" smtClean="0">
                <a:latin typeface="Consolas" pitchFamily="49" charset="0"/>
                <a:cs typeface="Consolas" pitchFamily="49" charset="0"/>
              </a:rPr>
              <a:t>("http://www.microsoft.com");</a:t>
            </a:r>
          </a:p>
          <a:p>
            <a:r>
              <a:rPr lang="en-US" dirty="0" err="1" smtClean="0">
                <a:solidFill>
                  <a:srgbClr val="FF0000"/>
                </a:solidFill>
                <a:latin typeface="Consolas" pitchFamily="49" charset="0"/>
                <a:cs typeface="Consolas" pitchFamily="49" charset="0"/>
              </a:rPr>
              <a:t>IAsyncResult</a:t>
            </a:r>
            <a:r>
              <a:rPr lang="en-US" dirty="0" smtClean="0">
                <a:solidFill>
                  <a:srgbClr val="FF0000"/>
                </a:solidFill>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ar</a:t>
            </a:r>
            <a:r>
              <a:rPr lang="en-US" dirty="0" smtClean="0">
                <a:solidFill>
                  <a:srgbClr val="FF0000"/>
                </a:solidFill>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request.BeginGetResponse</a:t>
            </a:r>
            <a:r>
              <a:rPr lang="en-US" dirty="0" smtClean="0">
                <a:latin typeface="Consolas" pitchFamily="49" charset="0"/>
                <a:cs typeface="Consolas" pitchFamily="49" charset="0"/>
              </a:rPr>
              <a:t>(null, null);</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can continue working here until we need results</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WebResponse</a:t>
            </a:r>
            <a:r>
              <a:rPr lang="en-US" dirty="0" smtClean="0">
                <a:latin typeface="Consolas" pitchFamily="49" charset="0"/>
                <a:cs typeface="Consolas" pitchFamily="49" charset="0"/>
              </a:rPr>
              <a:t> response = </a:t>
            </a:r>
            <a:r>
              <a:rPr lang="en-US" dirty="0" err="1" smtClean="0">
                <a:latin typeface="Consolas" pitchFamily="49" charset="0"/>
                <a:cs typeface="Consolas" pitchFamily="49" charset="0"/>
              </a:rPr>
              <a:t>request.EndGetResponse</a:t>
            </a:r>
            <a:r>
              <a:rPr lang="en-US" dirty="0" smtClean="0">
                <a:latin typeface="Consolas" pitchFamily="49" charset="0"/>
                <a:cs typeface="Consolas" pitchFamily="49" charset="0"/>
              </a:rPr>
              <a:t>(</a:t>
            </a:r>
            <a:r>
              <a:rPr lang="en-US" dirty="0" err="1" smtClean="0">
                <a:solidFill>
                  <a:srgbClr val="FF0000"/>
                </a:solidFill>
                <a:latin typeface="Consolas" pitchFamily="49" charset="0"/>
                <a:cs typeface="Consolas" pitchFamily="49" charset="0"/>
              </a:rPr>
              <a:t>ar</a:t>
            </a:r>
            <a:r>
              <a:rPr lang="en-US" dirty="0" smtClean="0">
                <a:latin typeface="Consolas" pitchFamily="49" charset="0"/>
                <a:cs typeface="Consolas" pitchFamily="49"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691" y="2438400"/>
            <a:ext cx="28956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2743200"/>
            <a:ext cx="4572000" cy="1200329"/>
          </a:xfrm>
          <a:prstGeom prst="rect">
            <a:avLst/>
          </a:prstGeom>
          <a:noFill/>
        </p:spPr>
        <p:txBody>
          <a:bodyPr wrap="square" rtlCol="0">
            <a:spAutoFit/>
          </a:bodyPr>
          <a:lstStyle/>
          <a:p>
            <a:r>
              <a:rPr lang="en-US" dirty="0" smtClean="0"/>
              <a:t>properties of interface provide current status of the running operation – primarily whether it has completed (</a:t>
            </a:r>
            <a:r>
              <a:rPr lang="en-US" b="1" dirty="0" err="1" smtClean="0">
                <a:latin typeface="Consolas" pitchFamily="49" charset="0"/>
                <a:cs typeface="Consolas" pitchFamily="49" charset="0"/>
              </a:rPr>
              <a:t>IsCompleted</a:t>
            </a:r>
            <a:r>
              <a:rPr lang="en-US" dirty="0" smtClean="0"/>
              <a:t>) and results are ready</a:t>
            </a:r>
            <a:endParaRPr lang="en-US" dirty="0"/>
          </a:p>
        </p:txBody>
      </p:sp>
      <p:sp>
        <p:nvSpPr>
          <p:cNvPr id="6" name="TextBox 5"/>
          <p:cNvSpPr txBox="1"/>
          <p:nvPr/>
        </p:nvSpPr>
        <p:spPr>
          <a:xfrm>
            <a:off x="609600" y="6260068"/>
            <a:ext cx="7924800" cy="369332"/>
          </a:xfrm>
          <a:prstGeom prst="rect">
            <a:avLst/>
          </a:prstGeom>
          <a:noFill/>
        </p:spPr>
        <p:txBody>
          <a:bodyPr wrap="square" rtlCol="0">
            <a:spAutoFit/>
          </a:bodyPr>
          <a:lstStyle/>
          <a:p>
            <a:r>
              <a:rPr lang="en-US" b="1" dirty="0" smtClean="0">
                <a:latin typeface="Consolas" pitchFamily="49" charset="0"/>
                <a:cs typeface="Consolas" pitchFamily="49" charset="0"/>
              </a:rPr>
              <a:t>Begin/</a:t>
            </a:r>
            <a:r>
              <a:rPr lang="en-US" b="1" dirty="0" err="1" smtClean="0">
                <a:latin typeface="Consolas" pitchFamily="49" charset="0"/>
                <a:cs typeface="Consolas" pitchFamily="49" charset="0"/>
              </a:rPr>
              <a:t>EndGetResponse</a:t>
            </a:r>
            <a:r>
              <a:rPr lang="en-US" dirty="0" smtClean="0">
                <a:latin typeface="Arial" pitchFamily="34" charset="0"/>
                <a:cs typeface="Arial" pitchFamily="34" charset="0"/>
              </a:rPr>
              <a:t> must be executed on same </a:t>
            </a:r>
            <a:r>
              <a:rPr lang="en-US" b="1" dirty="0" err="1" smtClean="0">
                <a:latin typeface="Consolas" pitchFamily="49" charset="0"/>
                <a:cs typeface="Consolas" pitchFamily="49" charset="0"/>
              </a:rPr>
              <a:t>WebRequest</a:t>
            </a:r>
            <a:r>
              <a:rPr lang="en-US" dirty="0" smtClean="0">
                <a:latin typeface="Arial" pitchFamily="34" charset="0"/>
                <a:cs typeface="Arial" pitchFamily="34" charset="0"/>
              </a:rPr>
              <a:t> instance</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87931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beyond polling</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err="1" smtClean="0">
                <a:latin typeface="Consolas" pitchFamily="49" charset="0"/>
                <a:cs typeface="Consolas" pitchFamily="49" charset="0"/>
              </a:rPr>
              <a:t>IAsyncResult.IsComplete</a:t>
            </a:r>
            <a:r>
              <a:rPr lang="en-US" dirty="0" smtClean="0"/>
              <a:t> can be used to poll operation state</a:t>
            </a:r>
          </a:p>
          <a:p>
            <a:pPr lvl="1"/>
            <a:r>
              <a:rPr lang="en-US" dirty="0" smtClean="0"/>
              <a:t>easy, but not very efficient</a:t>
            </a:r>
          </a:p>
          <a:p>
            <a:pPr lvl="1"/>
            <a:r>
              <a:rPr lang="en-US" dirty="0" smtClean="0"/>
              <a:t>much better to have system perform </a:t>
            </a:r>
            <a:r>
              <a:rPr lang="en-US" i="1" dirty="0" smtClean="0"/>
              <a:t>callback </a:t>
            </a:r>
            <a:r>
              <a:rPr lang="en-US" dirty="0" smtClean="0"/>
              <a:t>when complete</a:t>
            </a:r>
          </a:p>
          <a:p>
            <a:pPr lvl="1"/>
            <a:r>
              <a:rPr lang="en-US" dirty="0" smtClean="0"/>
              <a:t>defined by </a:t>
            </a:r>
            <a:r>
              <a:rPr lang="en-US" b="1" dirty="0" err="1" smtClean="0">
                <a:latin typeface="Consolas" pitchFamily="49" charset="0"/>
                <a:cs typeface="Consolas" pitchFamily="49" charset="0"/>
              </a:rPr>
              <a:t>AsyncCallback</a:t>
            </a:r>
            <a:r>
              <a:rPr lang="en-US" b="1" dirty="0" smtClean="0">
                <a:latin typeface="Consolas" pitchFamily="49" charset="0"/>
                <a:cs typeface="Consolas" pitchFamily="49" charset="0"/>
              </a:rPr>
              <a:t> </a:t>
            </a:r>
            <a:r>
              <a:rPr lang="en-US" dirty="0" smtClean="0"/>
              <a:t>delegate </a:t>
            </a:r>
            <a:r>
              <a:rPr lang="en-US" dirty="0" smtClean="0">
                <a:solidFill>
                  <a:srgbClr val="FF0000"/>
                </a:solidFill>
              </a:rPr>
              <a:t>parameter</a:t>
            </a:r>
            <a:r>
              <a:rPr lang="en-US" dirty="0" smtClean="0"/>
              <a:t> of </a:t>
            </a:r>
            <a:r>
              <a:rPr lang="en-US" b="1" dirty="0" err="1" smtClean="0">
                <a:latin typeface="Consolas" pitchFamily="49" charset="0"/>
                <a:cs typeface="Consolas" pitchFamily="49" charset="0"/>
              </a:rPr>
              <a:t>BeginXXX</a:t>
            </a:r>
            <a:endParaRPr lang="en-US" b="1" dirty="0">
              <a:latin typeface="Consolas" pitchFamily="49" charset="0"/>
              <a:cs typeface="Consolas" pitchFamily="49" charset="0"/>
            </a:endParaRPr>
          </a:p>
        </p:txBody>
      </p:sp>
      <p:sp>
        <p:nvSpPr>
          <p:cNvPr id="4" name="TextBox 3"/>
          <p:cNvSpPr txBox="1"/>
          <p:nvPr/>
        </p:nvSpPr>
        <p:spPr>
          <a:xfrm>
            <a:off x="304800" y="3505200"/>
            <a:ext cx="85344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class </a:t>
            </a:r>
            <a:r>
              <a:rPr lang="en-US" dirty="0" err="1" smtClean="0">
                <a:latin typeface="Consolas" pitchFamily="49" charset="0"/>
                <a:cs typeface="Consolas" pitchFamily="49" charset="0"/>
              </a:rPr>
              <a:t>WebRequest</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public </a:t>
            </a:r>
            <a:r>
              <a:rPr lang="en-US" dirty="0" err="1" smtClean="0">
                <a:solidFill>
                  <a:schemeClr val="tx1"/>
                </a:solidFill>
                <a:latin typeface="Consolas" pitchFamily="49" charset="0"/>
                <a:cs typeface="Consolas" pitchFamily="49" charset="0"/>
              </a:rPr>
              <a:t>IAsyncResult</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BeginGetResponse</a:t>
            </a:r>
            <a:r>
              <a:rPr lang="en-US" dirty="0" smtClean="0">
                <a:latin typeface="Consolas" pitchFamily="49" charset="0"/>
                <a:cs typeface="Consolas" pitchFamily="49" charset="0"/>
              </a:rPr>
              <a:t>(</a:t>
            </a:r>
            <a:r>
              <a:rPr lang="en-US" b="1" dirty="0" err="1" smtClean="0">
                <a:solidFill>
                  <a:srgbClr val="FF0000"/>
                </a:solidFill>
                <a:latin typeface="Consolas" pitchFamily="49" charset="0"/>
                <a:cs typeface="Consolas" pitchFamily="49" charset="0"/>
              </a:rPr>
              <a:t>AsyncCallback</a:t>
            </a:r>
            <a:r>
              <a:rPr lang="en-US" b="1" dirty="0" smtClean="0">
                <a:solidFill>
                  <a:srgbClr val="FF0000"/>
                </a:solidFill>
                <a:latin typeface="Consolas" pitchFamily="49" charset="0"/>
                <a:cs typeface="Consolas" pitchFamily="49" charset="0"/>
              </a:rPr>
              <a:t> callback</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smtClean="0">
                <a:solidFill>
                  <a:srgbClr val="0070C0"/>
                </a:solidFill>
                <a:latin typeface="Consolas" pitchFamily="49" charset="0"/>
                <a:cs typeface="Consolas" pitchFamily="49" charset="0"/>
              </a:rPr>
              <a:t>object </a:t>
            </a:r>
            <a:r>
              <a:rPr lang="en-US" dirty="0" err="1" smtClean="0">
                <a:solidFill>
                  <a:srgbClr val="0070C0"/>
                </a:solidFill>
                <a:latin typeface="Consolas" pitchFamily="49" charset="0"/>
                <a:cs typeface="Consolas" pitchFamily="49" charset="0"/>
              </a:rPr>
              <a:t>asyncState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1066800" y="5562600"/>
            <a:ext cx="7010400" cy="646331"/>
          </a:xfrm>
          <a:prstGeom prst="rect">
            <a:avLst/>
          </a:prstGeom>
          <a:noFill/>
        </p:spPr>
        <p:txBody>
          <a:bodyPr wrap="square" rtlCol="0">
            <a:spAutoFit/>
          </a:bodyPr>
          <a:lstStyle/>
          <a:p>
            <a:r>
              <a:rPr lang="en-US" dirty="0" err="1" smtClean="0">
                <a:solidFill>
                  <a:srgbClr val="0070C0"/>
                </a:solidFill>
              </a:rPr>
              <a:t>asyncState</a:t>
            </a:r>
            <a:r>
              <a:rPr lang="en-US" dirty="0" smtClean="0"/>
              <a:t> property allows "state" object to be carried through operation – held in </a:t>
            </a:r>
            <a:r>
              <a:rPr lang="en-US" b="1" dirty="0" err="1" smtClean="0">
                <a:latin typeface="Consolas" pitchFamily="49" charset="0"/>
                <a:cs typeface="Consolas" pitchFamily="49" charset="0"/>
              </a:rPr>
              <a:t>IAsyncResult.AsyncState</a:t>
            </a:r>
            <a:r>
              <a:rPr lang="en-US" dirty="0" smtClean="0"/>
              <a:t> property</a:t>
            </a:r>
            <a:endParaRPr lang="en-US" dirty="0"/>
          </a:p>
        </p:txBody>
      </p:sp>
    </p:spTree>
    <p:extLst>
      <p:ext uri="{BB962C8B-B14F-4D97-AF65-F5344CB8AC3E}">
        <p14:creationId xmlns:p14="http://schemas.microsoft.com/office/powerpoint/2010/main" val="390487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a:off x="4267200" y="2209801"/>
            <a:ext cx="762000" cy="19812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using a callback</a:t>
            </a:r>
            <a:endParaRPr lang="en-US" dirty="0"/>
          </a:p>
        </p:txBody>
      </p:sp>
      <p:sp>
        <p:nvSpPr>
          <p:cNvPr id="6" name="Down Arrow 5"/>
          <p:cNvSpPr/>
          <p:nvPr/>
        </p:nvSpPr>
        <p:spPr>
          <a:xfrm>
            <a:off x="762000" y="2322731"/>
            <a:ext cx="762000" cy="43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800" y="2895600"/>
            <a:ext cx="1752600" cy="1600200"/>
          </a:xfrm>
          <a:prstGeom prst="ellipse">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Thread</a:t>
            </a:r>
          </a:p>
          <a:p>
            <a:pPr algn="ctr"/>
            <a:r>
              <a:rPr lang="en-US" dirty="0" smtClean="0"/>
              <a:t>continues execution</a:t>
            </a:r>
            <a:endParaRPr lang="en-US" dirty="0"/>
          </a:p>
        </p:txBody>
      </p:sp>
      <p:sp>
        <p:nvSpPr>
          <p:cNvPr id="4" name="TextBox 3"/>
          <p:cNvSpPr txBox="1"/>
          <p:nvPr/>
        </p:nvSpPr>
        <p:spPr>
          <a:xfrm>
            <a:off x="228600" y="1676400"/>
            <a:ext cx="8610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err="1" smtClean="0">
                <a:latin typeface="Consolas" pitchFamily="49" charset="0"/>
                <a:cs typeface="Consolas" pitchFamily="49" charset="0"/>
              </a:rPr>
              <a:t>WebRequest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req</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WebRequest.Create</a:t>
            </a:r>
            <a:r>
              <a:rPr lang="en-US" dirty="0" smtClean="0">
                <a:latin typeface="Consolas" pitchFamily="49" charset="0"/>
                <a:cs typeface="Consolas" pitchFamily="49" charset="0"/>
              </a:rPr>
              <a:t>("http://....");</a:t>
            </a:r>
          </a:p>
          <a:p>
            <a:r>
              <a:rPr lang="en-US" dirty="0" err="1" smtClean="0">
                <a:latin typeface="Consolas" pitchFamily="49" charset="0"/>
                <a:cs typeface="Consolas" pitchFamily="49" charset="0"/>
              </a:rPr>
              <a:t>IAsyncResult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req.BeginGetResponse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RetrieveComplete</a:t>
            </a:r>
            <a:r>
              <a:rPr lang="en-US" dirty="0" smtClean="0">
                <a:latin typeface="Consolas" pitchFamily="49" charset="0"/>
                <a:cs typeface="Consolas" pitchFamily="49" charset="0"/>
              </a:rPr>
              <a:t>, request);</a:t>
            </a:r>
            <a:endParaRPr lang="en-US" dirty="0">
              <a:latin typeface="Consolas" pitchFamily="49" charset="0"/>
              <a:cs typeface="Consolas" pitchFamily="49" charset="0"/>
            </a:endParaRPr>
          </a:p>
        </p:txBody>
      </p:sp>
      <p:sp>
        <p:nvSpPr>
          <p:cNvPr id="8" name="TextBox 7"/>
          <p:cNvSpPr txBox="1"/>
          <p:nvPr/>
        </p:nvSpPr>
        <p:spPr>
          <a:xfrm>
            <a:off x="2133600" y="4267200"/>
            <a:ext cx="6629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RetrieveComplete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IAsyncResult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iar</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WebRequest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req</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WebRequest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iar.AsyncState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WebResponse</a:t>
            </a:r>
            <a:r>
              <a:rPr lang="en-US" dirty="0" smtClean="0">
                <a:latin typeface="Consolas" pitchFamily="49" charset="0"/>
                <a:cs typeface="Consolas" pitchFamily="49" charset="0"/>
              </a:rPr>
              <a:t> response = </a:t>
            </a:r>
            <a:r>
              <a:rPr lang="en-US" dirty="0" err="1" smtClean="0">
                <a:latin typeface="Consolas" pitchFamily="49" charset="0"/>
                <a:cs typeface="Consolas" pitchFamily="49" charset="0"/>
              </a:rPr>
              <a:t>req.EndGetResponse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iar</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9" name="Rectangle 8"/>
          <p:cNvSpPr/>
          <p:nvPr/>
        </p:nvSpPr>
        <p:spPr>
          <a:xfrm>
            <a:off x="3505200" y="2628900"/>
            <a:ext cx="2590800" cy="876300"/>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Background Thread used to execute </a:t>
            </a:r>
            <a:r>
              <a:rPr lang="en-US" b="1" dirty="0" err="1" smtClean="0">
                <a:latin typeface="Consolas" pitchFamily="49" charset="0"/>
                <a:cs typeface="Consolas" pitchFamily="49" charset="0"/>
              </a:rPr>
              <a:t>GetResponse</a:t>
            </a:r>
            <a:endParaRPr lang="en-US" b="1" dirty="0">
              <a:latin typeface="Consolas" pitchFamily="49" charset="0"/>
              <a:cs typeface="Consolas" pitchFamily="49" charset="0"/>
            </a:endParaRPr>
          </a:p>
        </p:txBody>
      </p:sp>
      <p:sp>
        <p:nvSpPr>
          <p:cNvPr id="10" name="TextBox 9"/>
          <p:cNvSpPr txBox="1"/>
          <p:nvPr/>
        </p:nvSpPr>
        <p:spPr>
          <a:xfrm>
            <a:off x="2667000" y="6172200"/>
            <a:ext cx="5562600" cy="369332"/>
          </a:xfrm>
          <a:prstGeom prst="rect">
            <a:avLst/>
          </a:prstGeom>
          <a:noFill/>
        </p:spPr>
        <p:txBody>
          <a:bodyPr wrap="square" rtlCol="0">
            <a:spAutoFit/>
          </a:bodyPr>
          <a:lstStyle/>
          <a:p>
            <a:r>
              <a:rPr lang="en-US" dirty="0" smtClean="0"/>
              <a:t>callback method is invoked on </a:t>
            </a:r>
            <a:r>
              <a:rPr lang="en-US" i="1" dirty="0" smtClean="0"/>
              <a:t>background thread</a:t>
            </a:r>
            <a:endParaRPr lang="en-US" i="1" dirty="0"/>
          </a:p>
        </p:txBody>
      </p:sp>
    </p:spTree>
    <p:extLst>
      <p:ext uri="{BB962C8B-B14F-4D97-AF65-F5344CB8AC3E}">
        <p14:creationId xmlns:p14="http://schemas.microsoft.com/office/powerpoint/2010/main" val="258240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Event-based programming pattern</a:t>
            </a:r>
            <a:endParaRPr lang="en-US" dirty="0"/>
          </a:p>
        </p:txBody>
      </p:sp>
      <p:sp>
        <p:nvSpPr>
          <p:cNvPr id="3" name="Content Placeholder 2"/>
          <p:cNvSpPr>
            <a:spLocks noGrp="1"/>
          </p:cNvSpPr>
          <p:nvPr>
            <p:ph idx="1"/>
          </p:nvPr>
        </p:nvSpPr>
        <p:spPr>
          <a:xfrm>
            <a:off x="457200" y="1600200"/>
            <a:ext cx="8229600" cy="2590800"/>
          </a:xfrm>
        </p:spPr>
        <p:txBody>
          <a:bodyPr>
            <a:normAutofit/>
          </a:bodyPr>
          <a:lstStyle/>
          <a:p>
            <a:r>
              <a:rPr lang="en-US" dirty="0" smtClean="0"/>
              <a:t>.NET 2.0 introduced a simpler event-based pattern</a:t>
            </a:r>
          </a:p>
          <a:p>
            <a:pPr lvl="1"/>
            <a:r>
              <a:rPr lang="en-US" dirty="0" smtClean="0"/>
              <a:t>component exposes </a:t>
            </a:r>
            <a:r>
              <a:rPr lang="en-US" i="1" dirty="0" smtClean="0">
                <a:solidFill>
                  <a:srgbClr val="0070C0"/>
                </a:solidFill>
              </a:rPr>
              <a:t>completion event</a:t>
            </a:r>
            <a:r>
              <a:rPr lang="en-US" dirty="0" smtClean="0">
                <a:solidFill>
                  <a:srgbClr val="0070C0"/>
                </a:solidFill>
              </a:rPr>
              <a:t> </a:t>
            </a:r>
            <a:r>
              <a:rPr lang="en-US" dirty="0" smtClean="0"/>
              <a:t>that code wires handler to</a:t>
            </a:r>
          </a:p>
          <a:p>
            <a:pPr lvl="1"/>
            <a:r>
              <a:rPr lang="en-US" dirty="0" smtClean="0"/>
              <a:t>code </a:t>
            </a:r>
            <a:r>
              <a:rPr lang="en-US" dirty="0" smtClean="0">
                <a:solidFill>
                  <a:srgbClr val="FF0000"/>
                </a:solidFill>
              </a:rPr>
              <a:t>initiates asynchronous activity</a:t>
            </a:r>
          </a:p>
          <a:p>
            <a:pPr lvl="1"/>
            <a:r>
              <a:rPr lang="en-US" dirty="0" smtClean="0"/>
              <a:t>often allows code to cancel request</a:t>
            </a:r>
          </a:p>
          <a:p>
            <a:pPr lvl="1"/>
            <a:r>
              <a:rPr lang="en-US" dirty="0" smtClean="0"/>
              <a:t>component raises event when operation is complete, passing results to code</a:t>
            </a:r>
          </a:p>
          <a:p>
            <a:r>
              <a:rPr lang="en-US" dirty="0" smtClean="0"/>
              <a:t>This is the model used by web service proxies and </a:t>
            </a:r>
            <a:r>
              <a:rPr lang="en-US" dirty="0" smtClean="0"/>
              <a:t>.NET Bio</a:t>
            </a:r>
            <a:endParaRPr lang="en-US" dirty="0"/>
          </a:p>
        </p:txBody>
      </p:sp>
      <p:sp>
        <p:nvSpPr>
          <p:cNvPr id="4" name="TextBox 3"/>
          <p:cNvSpPr txBox="1"/>
          <p:nvPr/>
        </p:nvSpPr>
        <p:spPr>
          <a:xfrm>
            <a:off x="152400" y="4244876"/>
            <a:ext cx="86868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a:t>
            </a:r>
            <a:r>
              <a:rPr lang="en-US" dirty="0">
                <a:latin typeface="Consolas" pitchFamily="49" charset="0"/>
                <a:cs typeface="Consolas" pitchFamily="49" charset="0"/>
              </a:rPr>
              <a:t>interface </a:t>
            </a:r>
            <a:r>
              <a:rPr lang="en-US" dirty="0" err="1">
                <a:latin typeface="Consolas" pitchFamily="49" charset="0"/>
                <a:cs typeface="Consolas" pitchFamily="49" charset="0"/>
              </a:rPr>
              <a:t>IBlastServiceHandler</a:t>
            </a:r>
            <a:r>
              <a:rPr lang="en-US" dirty="0">
                <a:latin typeface="Consolas" pitchFamily="49" charset="0"/>
                <a:cs typeface="Consolas" pitchFamily="49" charset="0"/>
              </a:rPr>
              <a:t> : </a:t>
            </a:r>
            <a:r>
              <a:rPr lang="en-US" dirty="0" err="1">
                <a:latin typeface="Consolas" pitchFamily="49" charset="0"/>
                <a:cs typeface="Consolas" pitchFamily="49" charset="0"/>
              </a:rPr>
              <a:t>IServiceHandler</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event </a:t>
            </a:r>
            <a:r>
              <a:rPr lang="en-US" dirty="0" err="1">
                <a:latin typeface="Consolas" pitchFamily="49" charset="0"/>
                <a:cs typeface="Consolas" pitchFamily="49" charset="0"/>
              </a:rPr>
              <a:t>EventHandler</a:t>
            </a:r>
            <a:r>
              <a:rPr lang="en-US" dirty="0">
                <a:latin typeface="Consolas" pitchFamily="49" charset="0"/>
                <a:cs typeface="Consolas" pitchFamily="49" charset="0"/>
              </a:rPr>
              <a:t>&lt;</a:t>
            </a:r>
            <a:r>
              <a:rPr lang="en-US" dirty="0" err="1">
                <a:latin typeface="Consolas" pitchFamily="49" charset="0"/>
                <a:cs typeface="Consolas" pitchFamily="49" charset="0"/>
              </a:rPr>
              <a:t>RequestCompletedEventArgs</a:t>
            </a:r>
            <a:r>
              <a:rPr lang="en-US" dirty="0">
                <a:latin typeface="Consolas" pitchFamily="49" charset="0"/>
                <a:cs typeface="Consolas" pitchFamily="49" charset="0"/>
              </a:rPr>
              <a:t>&gt; </a:t>
            </a:r>
            <a:r>
              <a:rPr lang="en-US" dirty="0" err="1" smtClean="0">
                <a:solidFill>
                  <a:srgbClr val="0070C0"/>
                </a:solidFill>
                <a:latin typeface="Consolas" pitchFamily="49" charset="0"/>
                <a:cs typeface="Consolas" pitchFamily="49" charset="0"/>
              </a:rPr>
              <a:t>RequestCompleted</a:t>
            </a:r>
            <a:r>
              <a:rPr lang="en-US" dirty="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string </a:t>
            </a:r>
            <a:r>
              <a:rPr lang="en-US" dirty="0" err="1">
                <a:solidFill>
                  <a:srgbClr val="FF0000"/>
                </a:solidFill>
                <a:latin typeface="Consolas" pitchFamily="49" charset="0"/>
                <a:cs typeface="Consolas" pitchFamily="49" charset="0"/>
              </a:rPr>
              <a:t>SubmitRequest</a:t>
            </a:r>
            <a:r>
              <a:rPr lang="en-US" dirty="0">
                <a:latin typeface="Consolas" pitchFamily="49" charset="0"/>
                <a:cs typeface="Consolas" pitchFamily="49" charset="0"/>
              </a:rPr>
              <a:t>(</a:t>
            </a:r>
            <a:r>
              <a:rPr lang="en-US" dirty="0" err="1">
                <a:latin typeface="Consolas" pitchFamily="49" charset="0"/>
                <a:cs typeface="Consolas" pitchFamily="49" charset="0"/>
              </a:rPr>
              <a:t>ISequence</a:t>
            </a:r>
            <a:r>
              <a:rPr lang="en-US" dirty="0">
                <a:latin typeface="Consolas" pitchFamily="49" charset="0"/>
                <a:cs typeface="Consolas" pitchFamily="49" charset="0"/>
              </a:rPr>
              <a:t> </a:t>
            </a:r>
            <a:r>
              <a:rPr lang="en-US" dirty="0" err="1" smtClean="0">
                <a:latin typeface="Consolas" pitchFamily="49" charset="0"/>
                <a:cs typeface="Consolas" pitchFamily="49" charset="0"/>
              </a:rPr>
              <a:t>seq</a:t>
            </a:r>
            <a:r>
              <a:rPr lang="en-US" dirty="0" smtClean="0">
                <a:latin typeface="Consolas" pitchFamily="49" charset="0"/>
                <a:cs typeface="Consolas" pitchFamily="49" charset="0"/>
              </a:rPr>
              <a:t>, </a:t>
            </a:r>
            <a:r>
              <a:rPr lang="en-US" dirty="0" err="1">
                <a:latin typeface="Consolas" pitchFamily="49" charset="0"/>
                <a:cs typeface="Consolas" pitchFamily="49" charset="0"/>
              </a:rPr>
              <a:t>BlastParameters</a:t>
            </a:r>
            <a:r>
              <a:rPr lang="en-US" dirty="0">
                <a:latin typeface="Consolas" pitchFamily="49" charset="0"/>
                <a:cs typeface="Consolas" pitchFamily="49" charset="0"/>
              </a:rPr>
              <a:t>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a:latin typeface="Consolas" pitchFamily="49" charset="0"/>
                <a:cs typeface="Consolas" pitchFamily="49" charset="0"/>
              </a:rPr>
              <a:t>CancelRequest</a:t>
            </a:r>
            <a:r>
              <a:rPr lang="en-US" dirty="0">
                <a:latin typeface="Consolas" pitchFamily="49" charset="0"/>
                <a:cs typeface="Consolas" pitchFamily="49" charset="0"/>
              </a:rPr>
              <a:t>(string </a:t>
            </a:r>
            <a:r>
              <a:rPr lang="en-US" dirty="0" err="1">
                <a:latin typeface="Consolas" pitchFamily="49" charset="0"/>
                <a:cs typeface="Consolas" pitchFamily="49" charset="0"/>
              </a:rPr>
              <a:t>requestIdentifier</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210894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Event based programming</a:t>
            </a:r>
            <a:endParaRPr lang="en-US" dirty="0"/>
          </a:p>
        </p:txBody>
      </p:sp>
      <p:sp>
        <p:nvSpPr>
          <p:cNvPr id="5" name="TextBox 4"/>
          <p:cNvSpPr txBox="1"/>
          <p:nvPr/>
        </p:nvSpPr>
        <p:spPr>
          <a:xfrm>
            <a:off x="237375" y="1724085"/>
            <a:ext cx="8610600" cy="452431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string </a:t>
            </a:r>
            <a:r>
              <a:rPr lang="en-US" dirty="0" err="1" smtClean="0">
                <a:latin typeface="Consolas" pitchFamily="49" charset="0"/>
                <a:cs typeface="Consolas" pitchFamily="49" charset="0"/>
              </a:rPr>
              <a:t>IssueBlastRequest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IBlastServiceHandler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ncbi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WebServices.NcbiBlast</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ncbi.RequestComplete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OnSearchCompleted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BlastParameters</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GetBlastParameters</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ncbi.SubmitRequest</a:t>
            </a:r>
            <a:r>
              <a:rPr lang="en-US" dirty="0" smtClean="0">
                <a:latin typeface="Consolas" pitchFamily="49" charset="0"/>
                <a:cs typeface="Consolas" pitchFamily="49" charset="0"/>
              </a:rPr>
              <a:t>(sequence, </a:t>
            </a:r>
            <a:r>
              <a:rPr lang="en-US" dirty="0" err="1" smtClean="0">
                <a:latin typeface="Consolas" pitchFamily="49" charset="0"/>
                <a:cs typeface="Consolas" pitchFamily="49" charset="0"/>
              </a:rPr>
              <a:t>bp</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OnSearchComplete</a:t>
            </a:r>
            <a:r>
              <a:rPr lang="en-US" dirty="0" smtClean="0">
                <a:latin typeface="Consolas" pitchFamily="49" charset="0"/>
                <a:cs typeface="Consolas" pitchFamily="49" charset="0"/>
              </a:rPr>
              <a:t>(object sender, </a:t>
            </a:r>
            <a:r>
              <a:rPr lang="en-US" dirty="0" err="1" smtClean="0">
                <a:latin typeface="Consolas" pitchFamily="49" charset="0"/>
                <a:cs typeface="Consolas" pitchFamily="49" charset="0"/>
              </a:rPr>
              <a:t>RequestCompletedEventArgs</a:t>
            </a:r>
            <a:r>
              <a:rPr lang="en-US" dirty="0" smtClean="0">
                <a:latin typeface="Consolas" pitchFamily="49" charset="0"/>
                <a:cs typeface="Consolas" pitchFamily="49" charset="0"/>
              </a:rPr>
              <a:t> e)</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if (!</a:t>
            </a:r>
            <a:r>
              <a:rPr lang="en-US" dirty="0" err="1" smtClean="0">
                <a:latin typeface="Consolas" pitchFamily="49" charset="0"/>
                <a:cs typeface="Consolas" pitchFamily="49" charset="0"/>
              </a:rPr>
              <a:t>e.IsCanceled</a:t>
            </a:r>
            <a:r>
              <a:rPr lang="en-US" dirty="0" smtClean="0">
                <a:latin typeface="Consolas" pitchFamily="49" charset="0"/>
                <a:cs typeface="Consolas" pitchFamily="49" charset="0"/>
              </a:rPr>
              <a:t> &amp;&amp; </a:t>
            </a:r>
            <a:r>
              <a:rPr lang="en-US" dirty="0" err="1" smtClean="0">
                <a:latin typeface="Consolas" pitchFamily="49" charset="0"/>
                <a:cs typeface="Consolas" pitchFamily="49" charset="0"/>
              </a:rPr>
              <a:t>e.Error</a:t>
            </a:r>
            <a:r>
              <a:rPr lang="en-US" dirty="0" smtClean="0">
                <a:latin typeface="Consolas" pitchFamily="49" charset="0"/>
                <a:cs typeface="Consolas" pitchFamily="49" charset="0"/>
              </a:rPr>
              <a:t> == null)</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IList</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BlastResults</a:t>
            </a:r>
            <a:r>
              <a:rPr lang="en-US" dirty="0" smtClean="0">
                <a:latin typeface="Consolas" pitchFamily="49" charset="0"/>
                <a:cs typeface="Consolas" pitchFamily="49" charset="0"/>
              </a:rPr>
              <a:t>&gt; results = </a:t>
            </a:r>
            <a:r>
              <a:rPr lang="en-US" dirty="0" err="1" smtClean="0">
                <a:latin typeface="Consolas" pitchFamily="49" charset="0"/>
                <a:cs typeface="Consolas" pitchFamily="49" charset="0"/>
              </a:rPr>
              <a:t>e.SearchResult</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ProcessResults</a:t>
            </a:r>
            <a:r>
              <a:rPr lang="en-US" dirty="0" smtClean="0">
                <a:latin typeface="Consolas" pitchFamily="49" charset="0"/>
                <a:cs typeface="Consolas" pitchFamily="49" charset="0"/>
              </a:rPr>
              <a:t>(results);</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20082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failures</a:t>
            </a:r>
            <a:endParaRPr lang="en-US" dirty="0"/>
          </a:p>
        </p:txBody>
      </p:sp>
      <p:sp>
        <p:nvSpPr>
          <p:cNvPr id="3" name="Content Placeholder 2"/>
          <p:cNvSpPr>
            <a:spLocks noGrp="1"/>
          </p:cNvSpPr>
          <p:nvPr>
            <p:ph idx="1"/>
          </p:nvPr>
        </p:nvSpPr>
        <p:spPr>
          <a:xfrm>
            <a:off x="457200" y="1600200"/>
            <a:ext cx="8229600" cy="3276600"/>
          </a:xfrm>
        </p:spPr>
        <p:txBody>
          <a:bodyPr/>
          <a:lstStyle/>
          <a:p>
            <a:r>
              <a:rPr lang="en-US" dirty="0" smtClean="0"/>
              <a:t>Both patterns capture exceptions that occur in the operation</a:t>
            </a:r>
          </a:p>
          <a:p>
            <a:pPr lvl="1"/>
            <a:r>
              <a:rPr lang="en-US" dirty="0" smtClean="0"/>
              <a:t>exception can then be examined by client code</a:t>
            </a:r>
          </a:p>
          <a:p>
            <a:r>
              <a:rPr lang="en-US" dirty="0" err="1" smtClean="0">
                <a:latin typeface="Consolas" pitchFamily="49" charset="0"/>
                <a:cs typeface="Consolas" pitchFamily="49" charset="0"/>
              </a:rPr>
              <a:t>IAsyncResult</a:t>
            </a:r>
            <a:r>
              <a:rPr lang="en-US" dirty="0" smtClean="0"/>
              <a:t> pattern defers the exception</a:t>
            </a:r>
          </a:p>
          <a:p>
            <a:pPr lvl="1"/>
            <a:r>
              <a:rPr lang="en-US" dirty="0" smtClean="0"/>
              <a:t>re-raised when you call </a:t>
            </a:r>
            <a:r>
              <a:rPr lang="en-US" b="1" dirty="0" err="1" smtClean="0">
                <a:latin typeface="Consolas" pitchFamily="49" charset="0"/>
                <a:cs typeface="Consolas" pitchFamily="49" charset="0"/>
              </a:rPr>
              <a:t>EndXXX</a:t>
            </a:r>
            <a:endParaRPr lang="en-US" b="1" dirty="0" smtClean="0">
              <a:latin typeface="Consolas" pitchFamily="49" charset="0"/>
              <a:cs typeface="Consolas" pitchFamily="49" charset="0"/>
            </a:endParaRPr>
          </a:p>
          <a:p>
            <a:r>
              <a:rPr lang="en-US" dirty="0" smtClean="0"/>
              <a:t>Event-based pattern captures </a:t>
            </a:r>
            <a:r>
              <a:rPr lang="en-US" dirty="0" smtClean="0">
                <a:latin typeface="Consolas" pitchFamily="49" charset="0"/>
                <a:cs typeface="Consolas" pitchFamily="49" charset="0"/>
              </a:rPr>
              <a:t>Exception</a:t>
            </a:r>
          </a:p>
          <a:p>
            <a:pPr lvl="1"/>
            <a:r>
              <a:rPr lang="en-US" dirty="0" smtClean="0"/>
              <a:t>passes it to the completion method as part of </a:t>
            </a:r>
            <a:r>
              <a:rPr lang="en-US" b="1" dirty="0" err="1" smtClean="0">
                <a:latin typeface="Consolas" pitchFamily="49" charset="0"/>
                <a:cs typeface="Consolas" pitchFamily="49" charset="0"/>
              </a:rPr>
              <a:t>EventArgs</a:t>
            </a:r>
            <a:endParaRPr lang="en-US" b="1" dirty="0" smtClean="0">
              <a:latin typeface="Consolas" pitchFamily="49" charset="0"/>
              <a:cs typeface="Consolas" pitchFamily="49" charset="0"/>
            </a:endParaRPr>
          </a:p>
          <a:p>
            <a:pPr lvl="1"/>
            <a:r>
              <a:rPr lang="en-US" dirty="0" smtClean="0"/>
              <a:t>make sure to always test for presence of Exception!</a:t>
            </a:r>
          </a:p>
          <a:p>
            <a:pPr lvl="1"/>
            <a:r>
              <a:rPr lang="en-US" dirty="0" smtClean="0"/>
              <a:t>also need to check for cancelation</a:t>
            </a:r>
          </a:p>
          <a:p>
            <a:pPr lvl="1"/>
            <a:endParaRPr lang="en-US" dirty="0"/>
          </a:p>
        </p:txBody>
      </p:sp>
    </p:spTree>
    <p:extLst>
      <p:ext uri="{BB962C8B-B14F-4D97-AF65-F5344CB8AC3E}">
        <p14:creationId xmlns:p14="http://schemas.microsoft.com/office/powerpoint/2010/main" val="3768631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Threads are almost too easy to create in .NET</a:t>
            </a:r>
          </a:p>
          <a:p>
            <a:pPr lvl="1"/>
            <a:r>
              <a:rPr lang="en-US" dirty="0" smtClean="0"/>
              <a:t>never forget that multiple threads always increases the complexity of the application!</a:t>
            </a:r>
          </a:p>
          <a:p>
            <a:r>
              <a:rPr lang="en-US" dirty="0" smtClean="0"/>
              <a:t>Must synchronize access to shared data structures</a:t>
            </a:r>
          </a:p>
          <a:p>
            <a:pPr lvl="1"/>
            <a:r>
              <a:rPr lang="en-US" dirty="0" smtClean="0"/>
              <a:t>most classes can be safely </a:t>
            </a:r>
            <a:r>
              <a:rPr lang="en-US" i="1" dirty="0" smtClean="0"/>
              <a:t>read</a:t>
            </a:r>
            <a:r>
              <a:rPr lang="en-US" dirty="0" smtClean="0"/>
              <a:t> by multiple threads</a:t>
            </a:r>
          </a:p>
          <a:p>
            <a:pPr lvl="1"/>
            <a:r>
              <a:rPr lang="en-US" dirty="0" smtClean="0"/>
              <a:t>when you have writers modifying the data you must synch access</a:t>
            </a:r>
          </a:p>
          <a:p>
            <a:r>
              <a:rPr lang="en-US" dirty="0" smtClean="0"/>
              <a:t>Callbacks invoked on background thread</a:t>
            </a:r>
          </a:p>
          <a:p>
            <a:pPr lvl="1"/>
            <a:r>
              <a:rPr lang="en-US" dirty="0" smtClean="0"/>
              <a:t>this includes the event-based pattern!</a:t>
            </a:r>
          </a:p>
          <a:p>
            <a:r>
              <a:rPr lang="en-US" dirty="0" smtClean="0"/>
              <a:t>.NET supports a full set of synchronization mechanisms</a:t>
            </a:r>
          </a:p>
          <a:p>
            <a:pPr lvl="1"/>
            <a:r>
              <a:rPr lang="en-US" dirty="0" smtClean="0"/>
              <a:t>monitors, </a:t>
            </a:r>
            <a:r>
              <a:rPr lang="en-US" dirty="0" err="1" smtClean="0"/>
              <a:t>mutexes</a:t>
            </a:r>
            <a:r>
              <a:rPr lang="en-US" dirty="0" smtClean="0"/>
              <a:t>, semaphores, ...</a:t>
            </a:r>
          </a:p>
          <a:p>
            <a:r>
              <a:rPr lang="en-US" dirty="0" smtClean="0"/>
              <a:t>Also, check out the new lock-free classes</a:t>
            </a:r>
          </a:p>
          <a:p>
            <a:pPr lvl="1"/>
            <a:r>
              <a:rPr lang="en-US" b="1" dirty="0" err="1" smtClean="0">
                <a:latin typeface="Consolas" pitchFamily="49" charset="0"/>
                <a:cs typeface="Consolas" pitchFamily="49" charset="0"/>
              </a:rPr>
              <a:t>CountdownEvent</a:t>
            </a:r>
            <a:r>
              <a:rPr lang="en-US" dirty="0" smtClean="0"/>
              <a:t>, </a:t>
            </a:r>
            <a:r>
              <a:rPr lang="en-US" b="1" dirty="0" err="1" smtClean="0">
                <a:latin typeface="Consolas" pitchFamily="49" charset="0"/>
                <a:cs typeface="Consolas" pitchFamily="49" charset="0"/>
              </a:rPr>
              <a:t>SpinLock</a:t>
            </a:r>
            <a:r>
              <a:rPr lang="en-US" dirty="0" smtClean="0"/>
              <a:t>, </a:t>
            </a:r>
            <a:r>
              <a:rPr lang="en-US" b="1" dirty="0" err="1" smtClean="0">
                <a:latin typeface="Consolas" pitchFamily="49" charset="0"/>
                <a:cs typeface="Consolas" pitchFamily="49" charset="0"/>
              </a:rPr>
              <a:t>SpinWait</a:t>
            </a:r>
            <a:r>
              <a:rPr lang="en-US" dirty="0" smtClean="0"/>
              <a:t>, </a:t>
            </a:r>
            <a:r>
              <a:rPr lang="en-US" b="1" dirty="0" err="1" smtClean="0">
                <a:latin typeface="Consolas" pitchFamily="49" charset="0"/>
                <a:cs typeface="Consolas" pitchFamily="49" charset="0"/>
              </a:rPr>
              <a:t>SemaphoreSlim</a:t>
            </a:r>
            <a:r>
              <a:rPr lang="en-US" dirty="0" smtClean="0"/>
              <a:t>, etc.</a:t>
            </a:r>
            <a:endParaRPr lang="en-US" dirty="0"/>
          </a:p>
        </p:txBody>
      </p:sp>
    </p:spTree>
    <p:extLst>
      <p:ext uri="{BB962C8B-B14F-4D97-AF65-F5344CB8AC3E}">
        <p14:creationId xmlns:p14="http://schemas.microsoft.com/office/powerpoint/2010/main" val="3221782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custom services</a:t>
            </a:r>
            <a:endParaRPr lang="en-US" dirty="0"/>
          </a:p>
        </p:txBody>
      </p:sp>
      <p:sp>
        <p:nvSpPr>
          <p:cNvPr id="3" name="Content Placeholder 2"/>
          <p:cNvSpPr>
            <a:spLocks noGrp="1"/>
          </p:cNvSpPr>
          <p:nvPr>
            <p:ph idx="1"/>
          </p:nvPr>
        </p:nvSpPr>
        <p:spPr/>
        <p:txBody>
          <a:bodyPr/>
          <a:lstStyle/>
          <a:p>
            <a:r>
              <a:rPr lang="en-US" dirty="0" smtClean="0"/>
              <a:t>.NET Bio </a:t>
            </a:r>
            <a:r>
              <a:rPr lang="en-US" dirty="0" smtClean="0"/>
              <a:t>provides infrastructure to wrap existing services</a:t>
            </a:r>
          </a:p>
          <a:p>
            <a:pPr lvl="1"/>
            <a:r>
              <a:rPr lang="en-US" dirty="0" smtClean="0"/>
              <a:t>or create new services and connect to them with </a:t>
            </a:r>
            <a:r>
              <a:rPr lang="en-US" dirty="0" smtClean="0"/>
              <a:t>.NET Bio</a:t>
            </a:r>
            <a:endParaRPr lang="en-US" dirty="0" smtClean="0"/>
          </a:p>
          <a:p>
            <a:r>
              <a:rPr lang="en-US" dirty="0" smtClean="0"/>
              <a:t>Examine BLAST implementation(s) in </a:t>
            </a:r>
            <a:r>
              <a:rPr lang="en-US" dirty="0" err="1" smtClean="0">
                <a:latin typeface="Consolas" pitchFamily="49" charset="0"/>
                <a:cs typeface="Consolas" pitchFamily="49" charset="0"/>
              </a:rPr>
              <a:t>WebServiceHandlers</a:t>
            </a:r>
            <a:endParaRPr lang="en-US" dirty="0" smtClean="0">
              <a:latin typeface="Consolas" pitchFamily="49" charset="0"/>
              <a:cs typeface="Consolas" pitchFamily="49" charset="0"/>
            </a:endParaRPr>
          </a:p>
          <a:p>
            <a:pPr lvl="1"/>
            <a:r>
              <a:rPr lang="en-US" dirty="0" smtClean="0"/>
              <a:t>readable example code on wrapping known services</a:t>
            </a:r>
          </a:p>
          <a:p>
            <a:r>
              <a:rPr lang="en-US" dirty="0" smtClean="0"/>
              <a:t>Five basic steps</a:t>
            </a:r>
          </a:p>
          <a:p>
            <a:pPr marL="868680" lvl="1" indent="-457200">
              <a:buFont typeface="+mj-lt"/>
              <a:buAutoNum type="arabicPeriod"/>
            </a:pPr>
            <a:r>
              <a:rPr lang="en-US" dirty="0" smtClean="0"/>
              <a:t>define new </a:t>
            </a:r>
            <a:r>
              <a:rPr lang="en-US" b="1" dirty="0" err="1" smtClean="0">
                <a:latin typeface="Consolas" pitchFamily="49" charset="0"/>
                <a:cs typeface="Consolas" pitchFamily="49" charset="0"/>
              </a:rPr>
              <a:t>IServiceHandler</a:t>
            </a:r>
            <a:r>
              <a:rPr lang="en-US" dirty="0" smtClean="0"/>
              <a:t> derived interface</a:t>
            </a:r>
          </a:p>
          <a:p>
            <a:pPr marL="868680" lvl="1" indent="-457200">
              <a:buFont typeface="+mj-lt"/>
              <a:buAutoNum type="arabicPeriod"/>
            </a:pPr>
            <a:r>
              <a:rPr lang="en-US" dirty="0" smtClean="0"/>
              <a:t>define new </a:t>
            </a:r>
            <a:r>
              <a:rPr lang="en-US" b="1" dirty="0" err="1" smtClean="0">
                <a:latin typeface="Consolas" pitchFamily="49" charset="0"/>
                <a:cs typeface="Consolas" pitchFamily="49" charset="0"/>
              </a:rPr>
              <a:t>EventArgs</a:t>
            </a:r>
            <a:r>
              <a:rPr lang="en-US" dirty="0" smtClean="0"/>
              <a:t> and results data structures</a:t>
            </a:r>
          </a:p>
          <a:p>
            <a:pPr marL="868680" lvl="1" indent="-457200">
              <a:buFont typeface="+mj-lt"/>
              <a:buAutoNum type="arabicPeriod"/>
            </a:pPr>
            <a:r>
              <a:rPr lang="en-US" dirty="0" smtClean="0"/>
              <a:t>create handler implementation (in separate assembly)</a:t>
            </a:r>
          </a:p>
          <a:p>
            <a:pPr marL="868680" lvl="1" indent="-457200">
              <a:buFont typeface="+mj-lt"/>
              <a:buAutoNum type="arabicPeriod"/>
            </a:pPr>
            <a:r>
              <a:rPr lang="en-US" dirty="0" smtClean="0"/>
              <a:t>mark type with </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RegistrableAttribute</a:t>
            </a:r>
            <a:r>
              <a:rPr lang="en-US" b="1" dirty="0" smtClean="0">
                <a:latin typeface="Consolas" pitchFamily="49" charset="0"/>
                <a:cs typeface="Consolas" pitchFamily="49" charset="0"/>
              </a:rPr>
              <a:t>(true)]</a:t>
            </a:r>
          </a:p>
          <a:p>
            <a:pPr marL="868680" lvl="1" indent="-457200">
              <a:buFont typeface="+mj-lt"/>
              <a:buAutoNum type="arabicPeriod"/>
            </a:pPr>
            <a:r>
              <a:rPr lang="en-US" dirty="0" smtClean="0"/>
              <a:t>deploy assembly in </a:t>
            </a:r>
            <a:r>
              <a:rPr lang="en-US" b="1" dirty="0" smtClean="0"/>
              <a:t>Add-ins</a:t>
            </a:r>
            <a:r>
              <a:rPr lang="en-US" dirty="0" smtClean="0"/>
              <a:t> folder</a:t>
            </a:r>
          </a:p>
          <a:p>
            <a:endParaRPr lang="en-US" dirty="0"/>
          </a:p>
        </p:txBody>
      </p:sp>
    </p:spTree>
    <p:extLst>
      <p:ext uri="{BB962C8B-B14F-4D97-AF65-F5344CB8AC3E}">
        <p14:creationId xmlns:p14="http://schemas.microsoft.com/office/powerpoint/2010/main" val="488352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EBI </a:t>
            </a:r>
            <a:r>
              <a:rPr lang="en-US" dirty="0" err="1" smtClean="0"/>
              <a:t>dbfetch</a:t>
            </a:r>
            <a:endParaRPr lang="en-US" dirty="0"/>
          </a:p>
        </p:txBody>
      </p:sp>
      <p:sp>
        <p:nvSpPr>
          <p:cNvPr id="3" name="Content Placeholder 2"/>
          <p:cNvSpPr>
            <a:spLocks noGrp="1"/>
          </p:cNvSpPr>
          <p:nvPr>
            <p:ph idx="1"/>
          </p:nvPr>
        </p:nvSpPr>
        <p:spPr>
          <a:xfrm>
            <a:off x="457200" y="1600200"/>
            <a:ext cx="8229600" cy="1524000"/>
          </a:xfrm>
        </p:spPr>
        <p:txBody>
          <a:bodyPr>
            <a:normAutofit/>
          </a:bodyPr>
          <a:lstStyle/>
          <a:p>
            <a:r>
              <a:rPr lang="en-US" dirty="0" smtClean="0"/>
              <a:t>European Bioinformatics Institute (EBI) has online repository of sequence data – much like </a:t>
            </a:r>
            <a:r>
              <a:rPr lang="en-US" dirty="0" err="1" smtClean="0"/>
              <a:t>GenBank</a:t>
            </a:r>
            <a:endParaRPr lang="en-US" dirty="0"/>
          </a:p>
          <a:p>
            <a:pPr lvl="1"/>
            <a:r>
              <a:rPr lang="en-US" dirty="0" smtClean="0"/>
              <a:t>supports accessing through REST and SOAP services</a:t>
            </a:r>
          </a:p>
          <a:p>
            <a:pPr lvl="1"/>
            <a:r>
              <a:rPr lang="en-US" dirty="0" smtClean="0"/>
              <a:t>can return data in variety of formats – including XML</a:t>
            </a:r>
          </a:p>
          <a:p>
            <a:pPr lvl="1"/>
            <a:endParaRPr lang="en-US" dirty="0" smtClean="0"/>
          </a:p>
          <a:p>
            <a:pPr marL="411480" lvl="1" indent="0">
              <a:buNone/>
            </a:pPr>
            <a:endParaRPr lang="en-US" b="1" dirty="0" smtClean="0">
              <a:latin typeface="Consolas" pitchFamily="49" charset="0"/>
              <a:cs typeface="Consolas" pitchFamily="49" charset="0"/>
            </a:endParaRPr>
          </a:p>
        </p:txBody>
      </p:sp>
      <p:sp>
        <p:nvSpPr>
          <p:cNvPr id="4" name="TextBox 3"/>
          <p:cNvSpPr txBox="1"/>
          <p:nvPr/>
        </p:nvSpPr>
        <p:spPr>
          <a:xfrm>
            <a:off x="457200" y="3212068"/>
            <a:ext cx="8305800"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0" lvl="1"/>
            <a:r>
              <a:rPr lang="en-US" b="1" dirty="0" smtClean="0">
                <a:solidFill>
                  <a:srgbClr val="002060"/>
                </a:solidFill>
                <a:latin typeface="Consolas" pitchFamily="49" charset="0"/>
                <a:cs typeface="Consolas" pitchFamily="49" charset="0"/>
              </a:rPr>
              <a:t>www.ebi.ac.uk/Tools/webservices/rest/dbfetch</a:t>
            </a:r>
            <a:r>
              <a:rPr lang="en-US" b="1" dirty="0">
                <a:solidFill>
                  <a:srgbClr val="002060"/>
                </a:solidFill>
                <a:latin typeface="Consolas" pitchFamily="49" charset="0"/>
                <a:cs typeface="Consolas" pitchFamily="49" charset="0"/>
              </a:rPr>
              <a:t>/{db}/{id}/{format</a:t>
            </a:r>
            <a:r>
              <a:rPr lang="en-US" b="1" dirty="0" smtClean="0">
                <a:solidFill>
                  <a:srgbClr val="002060"/>
                </a:solidFill>
                <a:latin typeface="Consolas" pitchFamily="49" charset="0"/>
                <a:cs typeface="Consolas" pitchFamily="49" charset="0"/>
              </a:rPr>
              <a:t>}</a:t>
            </a:r>
            <a:endParaRPr lang="en-US" b="1" dirty="0">
              <a:solidFill>
                <a:srgbClr val="002060"/>
              </a:solidFill>
              <a:latin typeface="Consolas" pitchFamily="49" charset="0"/>
              <a:cs typeface="Consolas" pitchFamily="49" charset="0"/>
            </a:endParaRPr>
          </a:p>
        </p:txBody>
      </p:sp>
      <p:sp>
        <p:nvSpPr>
          <p:cNvPr id="5" name="TextBox 4"/>
          <p:cNvSpPr txBox="1"/>
          <p:nvPr/>
        </p:nvSpPr>
        <p:spPr>
          <a:xfrm>
            <a:off x="457200" y="3733800"/>
            <a:ext cx="8305800" cy="369332"/>
          </a:xfrm>
          <a:prstGeom prst="rect">
            <a:avLst/>
          </a:prstGeom>
          <a:noFill/>
        </p:spPr>
        <p:txBody>
          <a:bodyPr wrap="square" rtlCol="0">
            <a:spAutoFit/>
          </a:bodyPr>
          <a:lstStyle/>
          <a:p>
            <a:r>
              <a:rPr lang="en-US" dirty="0" smtClean="0">
                <a:latin typeface="Arial" pitchFamily="34" charset="0"/>
                <a:cs typeface="Arial" pitchFamily="34" charset="0"/>
              </a:rPr>
              <a:t>input includes database to search, the key to locate, and the returning format</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4361402"/>
            <a:ext cx="7686675" cy="210012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flipH="1">
            <a:off x="7620000" y="4103132"/>
            <a:ext cx="152400" cy="3926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6088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a:t>.NET Web Services</a:t>
            </a:r>
          </a:p>
          <a:p>
            <a:pPr lvl="1"/>
            <a:r>
              <a:rPr lang="en-US" dirty="0" err="1"/>
              <a:t>WebRequest</a:t>
            </a:r>
            <a:r>
              <a:rPr lang="en-US" dirty="0"/>
              <a:t>/Response</a:t>
            </a:r>
          </a:p>
          <a:p>
            <a:pPr lvl="1"/>
            <a:r>
              <a:rPr lang="en-US" dirty="0"/>
              <a:t>WCF</a:t>
            </a:r>
          </a:p>
          <a:p>
            <a:r>
              <a:rPr lang="en-US" dirty="0" smtClean="0"/>
              <a:t>.NET Bio </a:t>
            </a:r>
            <a:r>
              <a:rPr lang="en-US" dirty="0" smtClean="0"/>
              <a:t>Web Services Architecture</a:t>
            </a:r>
          </a:p>
          <a:p>
            <a:pPr lvl="1"/>
            <a:r>
              <a:rPr lang="en-US" dirty="0" err="1" smtClean="0"/>
              <a:t>IServiceHandler</a:t>
            </a:r>
            <a:endParaRPr lang="en-US" dirty="0" smtClean="0"/>
          </a:p>
          <a:p>
            <a:r>
              <a:rPr lang="en-US" dirty="0" smtClean="0">
                <a:latin typeface="Arial" pitchFamily="34" charset="0"/>
                <a:cs typeface="Arial" pitchFamily="34" charset="0"/>
              </a:rPr>
              <a:t>Build in web service support</a:t>
            </a:r>
          </a:p>
          <a:p>
            <a:pPr lvl="1"/>
            <a:r>
              <a:rPr lang="en-US" dirty="0" smtClean="0"/>
              <a:t>BLAST</a:t>
            </a:r>
          </a:p>
          <a:p>
            <a:pPr lvl="1"/>
            <a:r>
              <a:rPr lang="en-US" dirty="0" err="1" smtClean="0">
                <a:latin typeface="Arial" pitchFamily="34" charset="0"/>
                <a:cs typeface="Arial" pitchFamily="34" charset="0"/>
              </a:rPr>
              <a:t>ClustalW</a:t>
            </a:r>
            <a:endParaRPr lang="en-US" dirty="0" smtClean="0"/>
          </a:p>
          <a:p>
            <a:r>
              <a:rPr lang="en-US" dirty="0" smtClean="0"/>
              <a:t>Calling services asynchronously</a:t>
            </a:r>
          </a:p>
          <a:p>
            <a:pPr lvl="1"/>
            <a:r>
              <a:rPr lang="en-US" dirty="0" smtClean="0"/>
              <a:t>threading architecture</a:t>
            </a:r>
          </a:p>
          <a:p>
            <a:pPr lvl="1"/>
            <a:r>
              <a:rPr lang="en-US" dirty="0" err="1" smtClean="0">
                <a:latin typeface="Arial" pitchFamily="34" charset="0"/>
                <a:cs typeface="Arial" pitchFamily="34" charset="0"/>
              </a:rPr>
              <a:t>BackgroundWorker</a:t>
            </a:r>
            <a:endParaRPr lang="en-US" dirty="0" smtClean="0">
              <a:latin typeface="Arial" pitchFamily="34" charset="0"/>
              <a:cs typeface="Arial" pitchFamily="34" charset="0"/>
            </a:endParaRPr>
          </a:p>
          <a:p>
            <a:r>
              <a:rPr lang="en-US" dirty="0" smtClean="0"/>
              <a:t>Building custom service wrappers</a:t>
            </a: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IServiceHandler</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Define new </a:t>
            </a:r>
            <a:r>
              <a:rPr lang="en-US" dirty="0" err="1" smtClean="0">
                <a:latin typeface="Consolas" pitchFamily="49" charset="0"/>
                <a:cs typeface="Consolas" pitchFamily="49" charset="0"/>
              </a:rPr>
              <a:t>IServiceHandler</a:t>
            </a:r>
            <a:r>
              <a:rPr lang="en-US" dirty="0" smtClean="0"/>
              <a:t> derivation</a:t>
            </a:r>
          </a:p>
          <a:p>
            <a:pPr lvl="1"/>
            <a:r>
              <a:rPr lang="en-US" dirty="0" smtClean="0"/>
              <a:t>can use </a:t>
            </a:r>
            <a:r>
              <a:rPr lang="en-US" b="1" dirty="0" err="1" smtClean="0">
                <a:latin typeface="Consolas" pitchFamily="49" charset="0"/>
                <a:cs typeface="Consolas" pitchFamily="49" charset="0"/>
              </a:rPr>
              <a:t>IBlastServiceHandler</a:t>
            </a:r>
            <a:r>
              <a:rPr lang="en-US" dirty="0"/>
              <a:t> </a:t>
            </a:r>
            <a:r>
              <a:rPr lang="en-US" dirty="0" smtClean="0"/>
              <a:t>&amp; </a:t>
            </a:r>
            <a:r>
              <a:rPr lang="en-US" b="1" dirty="0" err="1" smtClean="0">
                <a:latin typeface="Consolas" pitchFamily="49" charset="0"/>
                <a:cs typeface="Consolas" pitchFamily="49" charset="0"/>
              </a:rPr>
              <a:t>IClustalWServiceHandler</a:t>
            </a:r>
            <a:r>
              <a:rPr lang="en-US" dirty="0" smtClean="0"/>
              <a:t> as examples</a:t>
            </a:r>
          </a:p>
          <a:p>
            <a:pPr lvl="1"/>
            <a:endParaRPr lang="en-US" dirty="0"/>
          </a:p>
        </p:txBody>
      </p:sp>
      <p:sp>
        <p:nvSpPr>
          <p:cNvPr id="4" name="TextBox 3"/>
          <p:cNvSpPr txBox="1"/>
          <p:nvPr/>
        </p:nvSpPr>
        <p:spPr>
          <a:xfrm>
            <a:off x="228600" y="3581400"/>
            <a:ext cx="86868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a:t>
            </a:r>
            <a:r>
              <a:rPr lang="en-US" dirty="0">
                <a:latin typeface="Consolas" pitchFamily="49" charset="0"/>
                <a:cs typeface="Consolas" pitchFamily="49" charset="0"/>
              </a:rPr>
              <a:t>interface </a:t>
            </a:r>
            <a:r>
              <a:rPr lang="en-US" dirty="0" err="1">
                <a:latin typeface="Consolas" pitchFamily="49" charset="0"/>
                <a:cs typeface="Consolas" pitchFamily="49" charset="0"/>
              </a:rPr>
              <a:t>IEmblServiceHandler</a:t>
            </a:r>
            <a:r>
              <a:rPr lang="en-US" dirty="0">
                <a:latin typeface="Consolas" pitchFamily="49" charset="0"/>
                <a:cs typeface="Consolas" pitchFamily="49" charset="0"/>
              </a:rPr>
              <a:t> : </a:t>
            </a:r>
            <a:r>
              <a:rPr lang="en-US" dirty="0" err="1">
                <a:latin typeface="Consolas" pitchFamily="49" charset="0"/>
                <a:cs typeface="Consolas" pitchFamily="49" charset="0"/>
              </a:rPr>
              <a:t>IServiceHandler</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event </a:t>
            </a:r>
            <a:r>
              <a:rPr lang="en-US" dirty="0" err="1">
                <a:latin typeface="Consolas" pitchFamily="49" charset="0"/>
                <a:cs typeface="Consolas" pitchFamily="49" charset="0"/>
              </a:rPr>
              <a:t>EventHandler</a:t>
            </a:r>
            <a:r>
              <a:rPr lang="en-US" dirty="0">
                <a:latin typeface="Consolas" pitchFamily="49" charset="0"/>
                <a:cs typeface="Consolas" pitchFamily="49" charset="0"/>
              </a:rPr>
              <a:t>&lt;</a:t>
            </a:r>
            <a:r>
              <a:rPr lang="en-US" dirty="0" err="1">
                <a:latin typeface="Consolas" pitchFamily="49" charset="0"/>
                <a:cs typeface="Consolas" pitchFamily="49" charset="0"/>
              </a:rPr>
              <a:t>RequestCompletedEventArgs</a:t>
            </a:r>
            <a:r>
              <a:rPr lang="en-US" dirty="0">
                <a:latin typeface="Consolas" pitchFamily="49" charset="0"/>
                <a:cs typeface="Consolas" pitchFamily="49" charset="0"/>
              </a:rPr>
              <a:t>&gt; </a:t>
            </a:r>
            <a:r>
              <a:rPr lang="en-US" dirty="0" err="1">
                <a:latin typeface="Consolas" pitchFamily="49" charset="0"/>
                <a:cs typeface="Consolas" pitchFamily="49" charset="0"/>
              </a:rPr>
              <a:t>RequestCompleted</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a:latin typeface="Consolas" pitchFamily="49" charset="0"/>
                <a:cs typeface="Consolas" pitchFamily="49" charset="0"/>
              </a:rPr>
              <a:t>SubmitRequest</a:t>
            </a:r>
            <a:r>
              <a:rPr lang="en-US" dirty="0">
                <a:latin typeface="Consolas" pitchFamily="49" charset="0"/>
                <a:cs typeface="Consolas" pitchFamily="49" charset="0"/>
              </a:rPr>
              <a:t>(string id);</a:t>
            </a:r>
          </a:p>
          <a:p>
            <a:r>
              <a:rPr lang="en-US" dirty="0">
                <a:latin typeface="Consolas" pitchFamily="49" charset="0"/>
                <a:cs typeface="Consolas" pitchFamily="49" charset="0"/>
              </a:rPr>
              <a:t>   </a:t>
            </a:r>
            <a:r>
              <a:rPr lang="en-US" dirty="0" err="1" smtClean="0">
                <a:latin typeface="Consolas" pitchFamily="49" charset="0"/>
                <a:cs typeface="Consolas" pitchFamily="49" charset="0"/>
              </a:rPr>
              <a:t>EmblResponse</a:t>
            </a:r>
            <a:r>
              <a:rPr lang="en-US" dirty="0" smtClean="0">
                <a:latin typeface="Consolas" pitchFamily="49" charset="0"/>
                <a:cs typeface="Consolas" pitchFamily="49" charset="0"/>
              </a:rPr>
              <a:t> </a:t>
            </a:r>
            <a:r>
              <a:rPr lang="en-US" dirty="0" err="1">
                <a:latin typeface="Consolas" pitchFamily="49" charset="0"/>
                <a:cs typeface="Consolas" pitchFamily="49" charset="0"/>
              </a:rPr>
              <a:t>FetchResultsSync</a:t>
            </a:r>
            <a:r>
              <a:rPr lang="en-US" dirty="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Rectangle 4"/>
          <p:cNvSpPr/>
          <p:nvPr/>
        </p:nvSpPr>
        <p:spPr>
          <a:xfrm>
            <a:off x="4198620" y="3126940"/>
            <a:ext cx="4724400" cy="369332"/>
          </a:xfrm>
          <a:prstGeom prst="rect">
            <a:avLst/>
          </a:prstGeom>
        </p:spPr>
        <p:txBody>
          <a:bodyPr wrap="square">
            <a:spAutoFit/>
          </a:bodyPr>
          <a:lstStyle/>
          <a:p>
            <a:r>
              <a:rPr lang="en-US" dirty="0"/>
              <a:t>defines </a:t>
            </a:r>
            <a:r>
              <a:rPr lang="en-US" b="1" dirty="0">
                <a:latin typeface="Consolas" pitchFamily="49" charset="0"/>
                <a:cs typeface="Consolas" pitchFamily="49" charset="0"/>
              </a:rPr>
              <a:t>event</a:t>
            </a:r>
            <a:r>
              <a:rPr lang="en-US" dirty="0"/>
              <a:t> used for asynchronous results</a:t>
            </a:r>
          </a:p>
        </p:txBody>
      </p:sp>
      <p:cxnSp>
        <p:nvCxnSpPr>
          <p:cNvPr id="7" name="Straight Arrow Connector 6"/>
          <p:cNvCxnSpPr/>
          <p:nvPr/>
        </p:nvCxnSpPr>
        <p:spPr>
          <a:xfrm>
            <a:off x="7315200" y="3475167"/>
            <a:ext cx="0" cy="6396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228600" y="5562600"/>
            <a:ext cx="8305800" cy="646331"/>
          </a:xfrm>
          <a:prstGeom prst="rect">
            <a:avLst/>
          </a:prstGeom>
        </p:spPr>
        <p:txBody>
          <a:bodyPr wrap="square">
            <a:spAutoFit/>
          </a:bodyPr>
          <a:lstStyle/>
          <a:p>
            <a:r>
              <a:rPr lang="en-US" dirty="0" smtClean="0"/>
              <a:t>should define methods to submit request and fetch results; can also provide cancellation if service supports it</a:t>
            </a:r>
            <a:endParaRPr lang="en-US" dirty="0"/>
          </a:p>
        </p:txBody>
      </p:sp>
      <p:cxnSp>
        <p:nvCxnSpPr>
          <p:cNvPr id="9" name="Straight Arrow Connector 8"/>
          <p:cNvCxnSpPr/>
          <p:nvPr/>
        </p:nvCxnSpPr>
        <p:spPr>
          <a:xfrm flipV="1">
            <a:off x="2667000" y="5076646"/>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9456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 Results data structures</a:t>
            </a:r>
            <a:endParaRPr lang="en-US" dirty="0"/>
          </a:p>
        </p:txBody>
      </p:sp>
      <p:sp>
        <p:nvSpPr>
          <p:cNvPr id="3" name="Content Placeholder 2"/>
          <p:cNvSpPr>
            <a:spLocks noGrp="1"/>
          </p:cNvSpPr>
          <p:nvPr>
            <p:ph idx="1"/>
          </p:nvPr>
        </p:nvSpPr>
        <p:spPr>
          <a:xfrm>
            <a:off x="457200" y="1600200"/>
            <a:ext cx="8229600" cy="914400"/>
          </a:xfrm>
        </p:spPr>
        <p:txBody>
          <a:bodyPr/>
          <a:lstStyle/>
          <a:p>
            <a:r>
              <a:rPr lang="en-US" dirty="0" err="1" smtClean="0">
                <a:latin typeface="Consolas" pitchFamily="49" charset="0"/>
                <a:cs typeface="Consolas" pitchFamily="49" charset="0"/>
              </a:rPr>
              <a:t>EmblResponse</a:t>
            </a:r>
            <a:r>
              <a:rPr lang="en-US" dirty="0" smtClean="0"/>
              <a:t> provide access to the returning data</a:t>
            </a:r>
          </a:p>
          <a:p>
            <a:pPr lvl="1"/>
            <a:r>
              <a:rPr lang="en-US" dirty="0" smtClean="0"/>
              <a:t>should be specific to the service data coming back</a:t>
            </a:r>
            <a:endParaRPr lang="en-US" dirty="0"/>
          </a:p>
        </p:txBody>
      </p:sp>
      <p:sp>
        <p:nvSpPr>
          <p:cNvPr id="4" name="TextBox 3"/>
          <p:cNvSpPr txBox="1"/>
          <p:nvPr/>
        </p:nvSpPr>
        <p:spPr>
          <a:xfrm>
            <a:off x="411480" y="2819400"/>
            <a:ext cx="81534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a:t>
            </a:r>
            <a:r>
              <a:rPr lang="en-US" dirty="0">
                <a:latin typeface="Consolas" pitchFamily="49" charset="0"/>
                <a:cs typeface="Consolas" pitchFamily="49" charset="0"/>
              </a:rPr>
              <a:t>class </a:t>
            </a:r>
            <a:r>
              <a:rPr lang="en-US" dirty="0" err="1">
                <a:latin typeface="Consolas" pitchFamily="49" charset="0"/>
                <a:cs typeface="Consolas" pitchFamily="49" charset="0"/>
              </a:rPr>
              <a:t>EmblResponse</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public </a:t>
            </a:r>
            <a:r>
              <a:rPr lang="en-US" dirty="0">
                <a:latin typeface="Consolas" pitchFamily="49" charset="0"/>
                <a:cs typeface="Consolas" pitchFamily="49" charset="0"/>
              </a:rPr>
              <a:t>string Key { get; set; }</a:t>
            </a:r>
          </a:p>
          <a:p>
            <a:r>
              <a:rPr lang="en-US" dirty="0">
                <a:latin typeface="Consolas" pitchFamily="49" charset="0"/>
                <a:cs typeface="Consolas" pitchFamily="49" charset="0"/>
              </a:rPr>
              <a:t>   </a:t>
            </a:r>
            <a:r>
              <a:rPr lang="en-US" dirty="0" smtClean="0">
                <a:latin typeface="Consolas" pitchFamily="49" charset="0"/>
                <a:cs typeface="Consolas" pitchFamily="49" charset="0"/>
              </a:rPr>
              <a:t>public </a:t>
            </a:r>
            <a:r>
              <a:rPr lang="en-US" dirty="0">
                <a:latin typeface="Consolas" pitchFamily="49" charset="0"/>
                <a:cs typeface="Consolas" pitchFamily="49" charset="0"/>
              </a:rPr>
              <a:t>string Version { get; set; }</a:t>
            </a:r>
          </a:p>
          <a:p>
            <a:r>
              <a:rPr lang="en-US" dirty="0">
                <a:latin typeface="Consolas" pitchFamily="49" charset="0"/>
                <a:cs typeface="Consolas" pitchFamily="49" charset="0"/>
              </a:rPr>
              <a:t>   </a:t>
            </a:r>
            <a:r>
              <a:rPr lang="en-US" dirty="0" smtClean="0">
                <a:latin typeface="Consolas" pitchFamily="49" charset="0"/>
                <a:cs typeface="Consolas" pitchFamily="49" charset="0"/>
              </a:rPr>
              <a:t>public </a:t>
            </a:r>
            <a:r>
              <a:rPr lang="en-US" dirty="0" err="1">
                <a:latin typeface="Consolas" pitchFamily="49" charset="0"/>
                <a:cs typeface="Consolas" pitchFamily="49" charset="0"/>
              </a:rPr>
              <a:t>DateTime</a:t>
            </a:r>
            <a:r>
              <a:rPr lang="en-US" dirty="0">
                <a:latin typeface="Consolas" pitchFamily="49" charset="0"/>
                <a:cs typeface="Consolas" pitchFamily="49" charset="0"/>
              </a:rPr>
              <a:t> </a:t>
            </a:r>
            <a:r>
              <a:rPr lang="en-US" dirty="0" err="1">
                <a:latin typeface="Consolas" pitchFamily="49" charset="0"/>
                <a:cs typeface="Consolas" pitchFamily="49" charset="0"/>
              </a:rPr>
              <a:t>LastUpdate</a:t>
            </a:r>
            <a:r>
              <a:rPr lang="en-US" dirty="0">
                <a:latin typeface="Consolas" pitchFamily="49" charset="0"/>
                <a:cs typeface="Consolas" pitchFamily="49" charset="0"/>
              </a:rPr>
              <a:t> { get; set; }</a:t>
            </a:r>
          </a:p>
          <a:p>
            <a:r>
              <a:rPr lang="en-US" dirty="0">
                <a:latin typeface="Consolas" pitchFamily="49" charset="0"/>
                <a:cs typeface="Consolas" pitchFamily="49" charset="0"/>
              </a:rPr>
              <a:t>   </a:t>
            </a:r>
            <a:r>
              <a:rPr lang="en-US" dirty="0" smtClean="0">
                <a:latin typeface="Consolas" pitchFamily="49" charset="0"/>
                <a:cs typeface="Consolas" pitchFamily="49" charset="0"/>
              </a:rPr>
              <a:t>public </a:t>
            </a:r>
            <a:r>
              <a:rPr lang="en-US" dirty="0">
                <a:latin typeface="Consolas" pitchFamily="49" charset="0"/>
                <a:cs typeface="Consolas" pitchFamily="49" charset="0"/>
              </a:rPr>
              <a:t>string Description { get; set; }</a:t>
            </a:r>
          </a:p>
          <a:p>
            <a:r>
              <a:rPr lang="en-US" dirty="0">
                <a:latin typeface="Consolas" pitchFamily="49" charset="0"/>
                <a:cs typeface="Consolas" pitchFamily="49" charset="0"/>
              </a:rPr>
              <a:t>   </a:t>
            </a:r>
            <a:r>
              <a:rPr lang="en-US" dirty="0" smtClean="0">
                <a:latin typeface="Consolas" pitchFamily="49" charset="0"/>
                <a:cs typeface="Consolas" pitchFamily="49" charset="0"/>
              </a:rPr>
              <a:t>public </a:t>
            </a:r>
            <a:r>
              <a:rPr lang="en-US" dirty="0" err="1">
                <a:latin typeface="Consolas" pitchFamily="49" charset="0"/>
                <a:cs typeface="Consolas" pitchFamily="49" charset="0"/>
              </a:rPr>
              <a:t>ISequence</a:t>
            </a:r>
            <a:r>
              <a:rPr lang="en-US" dirty="0">
                <a:latin typeface="Consolas" pitchFamily="49" charset="0"/>
                <a:cs typeface="Consolas" pitchFamily="49" charset="0"/>
              </a:rPr>
              <a:t> </a:t>
            </a:r>
            <a:r>
              <a:rPr lang="en-US" dirty="0" err="1">
                <a:latin typeface="Consolas" pitchFamily="49" charset="0"/>
                <a:cs typeface="Consolas" pitchFamily="49" charset="0"/>
              </a:rPr>
              <a:t>SequenceData</a:t>
            </a:r>
            <a:r>
              <a:rPr lang="en-US" dirty="0">
                <a:latin typeface="Consolas" pitchFamily="49" charset="0"/>
                <a:cs typeface="Consolas" pitchFamily="49" charset="0"/>
              </a:rPr>
              <a:t> { get; set; </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411480" y="5498068"/>
            <a:ext cx="8153400" cy="369332"/>
          </a:xfrm>
          <a:prstGeom prst="rect">
            <a:avLst/>
          </a:prstGeom>
          <a:noFill/>
        </p:spPr>
        <p:txBody>
          <a:bodyPr wrap="square" rtlCol="0">
            <a:spAutoFit/>
          </a:bodyPr>
          <a:lstStyle/>
          <a:p>
            <a:r>
              <a:rPr lang="en-US" dirty="0" smtClean="0">
                <a:latin typeface="Arial" pitchFamily="34" charset="0"/>
                <a:cs typeface="Arial" pitchFamily="34" charset="0"/>
              </a:rPr>
              <a:t>all of this information is in the returning XML data</a:t>
            </a:r>
            <a:endParaRPr lang="en-US" dirty="0">
              <a:latin typeface="Arial" pitchFamily="34" charset="0"/>
              <a:cs typeface="Arial" pitchFamily="34" charset="0"/>
            </a:endParaRPr>
          </a:p>
        </p:txBody>
      </p:sp>
    </p:spTree>
    <p:extLst>
      <p:ext uri="{BB962C8B-B14F-4D97-AF65-F5344CB8AC3E}">
        <p14:creationId xmlns:p14="http://schemas.microsoft.com/office/powerpoint/2010/main" val="2874357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2b: </a:t>
            </a:r>
            <a:r>
              <a:rPr lang="en-US" dirty="0" err="1" smtClean="0"/>
              <a:t>EventArgs</a:t>
            </a:r>
            <a:endParaRPr lang="en-US" dirty="0"/>
          </a:p>
        </p:txBody>
      </p:sp>
      <p:sp>
        <p:nvSpPr>
          <p:cNvPr id="3" name="Content Placeholder 2"/>
          <p:cNvSpPr>
            <a:spLocks noGrp="1"/>
          </p:cNvSpPr>
          <p:nvPr>
            <p:ph idx="1"/>
          </p:nvPr>
        </p:nvSpPr>
        <p:spPr>
          <a:xfrm>
            <a:off x="457200" y="1600200"/>
            <a:ext cx="8229600" cy="1066800"/>
          </a:xfrm>
        </p:spPr>
        <p:txBody>
          <a:bodyPr/>
          <a:lstStyle/>
          <a:p>
            <a:r>
              <a:rPr lang="en-US" dirty="0" smtClean="0"/>
              <a:t>Customized </a:t>
            </a:r>
            <a:r>
              <a:rPr lang="en-US" dirty="0" err="1" smtClean="0">
                <a:latin typeface="Consolas" pitchFamily="49" charset="0"/>
                <a:cs typeface="Consolas" pitchFamily="49" charset="0"/>
              </a:rPr>
              <a:t>EventArgs</a:t>
            </a:r>
            <a:r>
              <a:rPr lang="en-US" dirty="0" smtClean="0"/>
              <a:t> provides returning data from event</a:t>
            </a:r>
          </a:p>
          <a:p>
            <a:pPr lvl="1"/>
            <a:r>
              <a:rPr lang="en-US" dirty="0" smtClean="0"/>
              <a:t>should report cancelation, errors and the results data structure</a:t>
            </a:r>
            <a:endParaRPr lang="en-US" dirty="0"/>
          </a:p>
        </p:txBody>
      </p:sp>
      <p:sp>
        <p:nvSpPr>
          <p:cNvPr id="4" name="Rectangle 3"/>
          <p:cNvSpPr/>
          <p:nvPr/>
        </p:nvSpPr>
        <p:spPr>
          <a:xfrm>
            <a:off x="762000" y="2735580"/>
            <a:ext cx="73914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public </a:t>
            </a:r>
            <a:r>
              <a:rPr lang="en-US" dirty="0">
                <a:latin typeface="Consolas" pitchFamily="49" charset="0"/>
                <a:cs typeface="Consolas" pitchFamily="49" charset="0"/>
              </a:rPr>
              <a:t>class </a:t>
            </a:r>
            <a:r>
              <a:rPr lang="en-US" dirty="0" err="1">
                <a:latin typeface="Consolas" pitchFamily="49" charset="0"/>
                <a:cs typeface="Consolas" pitchFamily="49" charset="0"/>
              </a:rPr>
              <a:t>RequestCompletedEventArgs</a:t>
            </a:r>
            <a:r>
              <a:rPr lang="en-US" dirty="0">
                <a:latin typeface="Consolas" pitchFamily="49" charset="0"/>
                <a:cs typeface="Consolas" pitchFamily="49" charset="0"/>
              </a:rPr>
              <a:t> : </a:t>
            </a:r>
            <a:r>
              <a:rPr lang="en-US" dirty="0" err="1">
                <a:latin typeface="Consolas" pitchFamily="49" charset="0"/>
                <a:cs typeface="Consolas" pitchFamily="49" charset="0"/>
              </a:rPr>
              <a:t>EventArgs</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public </a:t>
            </a:r>
            <a:r>
              <a:rPr lang="en-US" dirty="0" err="1">
                <a:latin typeface="Consolas" pitchFamily="49" charset="0"/>
                <a:cs typeface="Consolas" pitchFamily="49" charset="0"/>
              </a:rPr>
              <a:t>EmblResponse</a:t>
            </a:r>
            <a:r>
              <a:rPr lang="en-US" dirty="0">
                <a:latin typeface="Consolas" pitchFamily="49" charset="0"/>
                <a:cs typeface="Consolas" pitchFamily="49" charset="0"/>
              </a:rPr>
              <a:t> Result { get; private set; }</a:t>
            </a:r>
          </a:p>
          <a:p>
            <a:r>
              <a:rPr lang="en-US" dirty="0">
                <a:latin typeface="Consolas" pitchFamily="49" charset="0"/>
                <a:cs typeface="Consolas" pitchFamily="49" charset="0"/>
              </a:rPr>
              <a:t>   </a:t>
            </a:r>
            <a:r>
              <a:rPr lang="en-US" dirty="0" smtClean="0">
                <a:latin typeface="Consolas" pitchFamily="49" charset="0"/>
                <a:cs typeface="Consolas" pitchFamily="49" charset="0"/>
              </a:rPr>
              <a:t>public </a:t>
            </a:r>
            <a:r>
              <a:rPr lang="en-US" dirty="0">
                <a:latin typeface="Consolas" pitchFamily="49" charset="0"/>
                <a:cs typeface="Consolas" pitchFamily="49" charset="0"/>
              </a:rPr>
              <a:t>Exception Error { get; private set; }</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a:latin typeface="Consolas" pitchFamily="49" charset="0"/>
                <a:cs typeface="Consolas" pitchFamily="49" charset="0"/>
              </a:rPr>
              <a:t>public </a:t>
            </a:r>
            <a:r>
              <a:rPr lang="en-US" dirty="0" err="1">
                <a:latin typeface="Consolas" pitchFamily="49" charset="0"/>
                <a:cs typeface="Consolas" pitchFamily="49" charset="0"/>
              </a:rPr>
              <a:t>RequestCompletedEventArgs</a:t>
            </a:r>
            <a:r>
              <a:rPr lang="en-US" dirty="0">
                <a:latin typeface="Consolas" pitchFamily="49" charset="0"/>
                <a:cs typeface="Consolas" pitchFamily="49" charset="0"/>
              </a:rPr>
              <a:t>(</a:t>
            </a:r>
            <a:r>
              <a:rPr lang="en-US" dirty="0" err="1">
                <a:latin typeface="Consolas" pitchFamily="49" charset="0"/>
                <a:cs typeface="Consolas" pitchFamily="49" charset="0"/>
              </a:rPr>
              <a:t>EmblResponse</a:t>
            </a:r>
            <a:r>
              <a:rPr lang="en-US" dirty="0">
                <a:latin typeface="Consolas" pitchFamily="49" charset="0"/>
                <a:cs typeface="Consolas" pitchFamily="49" charset="0"/>
              </a:rPr>
              <a:t> result,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Exception </a:t>
            </a:r>
            <a:r>
              <a:rPr lang="en-US" dirty="0">
                <a:latin typeface="Consolas" pitchFamily="49" charset="0"/>
                <a:cs typeface="Consolas" pitchFamily="49" charset="0"/>
              </a:rPr>
              <a:t>error)</a:t>
            </a:r>
          </a:p>
          <a:p>
            <a:r>
              <a:rPr lang="en-US" dirty="0" smtClean="0">
                <a:latin typeface="Consolas" pitchFamily="49" charset="0"/>
                <a:cs typeface="Consolas" pitchFamily="49" charset="0"/>
              </a:rPr>
              <a:t>   </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r>
              <a:rPr lang="en-US" dirty="0">
                <a:latin typeface="Consolas" pitchFamily="49" charset="0"/>
                <a:cs typeface="Consolas" pitchFamily="49" charset="0"/>
              </a:rPr>
              <a:t>Result = result;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Error = error;</a:t>
            </a:r>
          </a:p>
          <a:p>
            <a:r>
              <a:rPr lang="en-US" dirty="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330003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provide implementation</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smtClean="0"/>
              <a:t>Service should be implemented in separate class</a:t>
            </a:r>
          </a:p>
          <a:p>
            <a:pPr lvl="1"/>
            <a:r>
              <a:rPr lang="en-US" dirty="0" smtClean="0"/>
              <a:t>can use </a:t>
            </a:r>
            <a:r>
              <a:rPr lang="en-US" b="1" dirty="0" err="1" smtClean="0">
                <a:latin typeface="Consolas" pitchFamily="49" charset="0"/>
                <a:cs typeface="Consolas" pitchFamily="49" charset="0"/>
              </a:rPr>
              <a:t>WebRequest</a:t>
            </a:r>
            <a:r>
              <a:rPr lang="en-US" dirty="0" smtClean="0"/>
              <a:t>, WCF, or any other network class</a:t>
            </a:r>
          </a:p>
          <a:p>
            <a:pPr lvl="1"/>
            <a:r>
              <a:rPr lang="en-US" dirty="0" smtClean="0"/>
              <a:t>should perform work </a:t>
            </a:r>
            <a:r>
              <a:rPr lang="en-US" dirty="0" smtClean="0">
                <a:solidFill>
                  <a:srgbClr val="FF0000"/>
                </a:solidFill>
              </a:rPr>
              <a:t>asynchronously</a:t>
            </a:r>
          </a:p>
        </p:txBody>
      </p:sp>
      <p:sp>
        <p:nvSpPr>
          <p:cNvPr id="4" name="Rectangle 3"/>
          <p:cNvSpPr/>
          <p:nvPr/>
        </p:nvSpPr>
        <p:spPr>
          <a:xfrm>
            <a:off x="220980" y="2984480"/>
            <a:ext cx="86868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partial class </a:t>
            </a:r>
            <a:r>
              <a:rPr lang="en-US" dirty="0" err="1">
                <a:latin typeface="Consolas" pitchFamily="49" charset="0"/>
                <a:cs typeface="Consolas" pitchFamily="49" charset="0"/>
              </a:rPr>
              <a:t>EmblServiceHandler</a:t>
            </a:r>
            <a:r>
              <a:rPr lang="en-US" dirty="0">
                <a:latin typeface="Consolas" pitchFamily="49" charset="0"/>
                <a:cs typeface="Consolas" pitchFamily="49" charset="0"/>
              </a:rPr>
              <a:t> : </a:t>
            </a:r>
            <a:r>
              <a:rPr lang="en-US" dirty="0" err="1">
                <a:latin typeface="Consolas" pitchFamily="49" charset="0"/>
                <a:cs typeface="Consolas" pitchFamily="49" charset="0"/>
              </a:rPr>
              <a:t>IEmblServiceHandler</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public </a:t>
            </a:r>
            <a:r>
              <a:rPr lang="en-US" dirty="0" err="1">
                <a:latin typeface="Consolas" pitchFamily="49" charset="0"/>
                <a:cs typeface="Consolas" pitchFamily="49" charset="0"/>
              </a:rPr>
              <a:t>bool</a:t>
            </a:r>
            <a:r>
              <a:rPr lang="en-US" dirty="0">
                <a:latin typeface="Consolas" pitchFamily="49" charset="0"/>
                <a:cs typeface="Consolas" pitchFamily="49" charset="0"/>
              </a:rPr>
              <a:t> </a:t>
            </a:r>
            <a:r>
              <a:rPr lang="en-US" dirty="0" err="1">
                <a:latin typeface="Consolas" pitchFamily="49" charset="0"/>
                <a:cs typeface="Consolas" pitchFamily="49" charset="0"/>
              </a:rPr>
              <a:t>SubmitRequest</a:t>
            </a:r>
            <a:r>
              <a:rPr lang="en-US" dirty="0">
                <a:latin typeface="Consolas" pitchFamily="49" charset="0"/>
                <a:cs typeface="Consolas" pitchFamily="49" charset="0"/>
              </a:rPr>
              <a:t>(string id)</a:t>
            </a:r>
          </a:p>
          <a:p>
            <a:r>
              <a:rPr lang="en-US" dirty="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a:latin typeface="Consolas" pitchFamily="49" charset="0"/>
                <a:cs typeface="Consolas" pitchFamily="49" charset="0"/>
              </a:rPr>
              <a:t>webRequest</a:t>
            </a:r>
            <a:r>
              <a:rPr lang="en-US" dirty="0">
                <a:latin typeface="Consolas" pitchFamily="49" charset="0"/>
                <a:cs typeface="Consolas" pitchFamily="49" charset="0"/>
              </a:rPr>
              <a:t> = </a:t>
            </a:r>
            <a:r>
              <a:rPr lang="en-US" dirty="0" err="1">
                <a:latin typeface="Consolas" pitchFamily="49" charset="0"/>
                <a:cs typeface="Consolas" pitchFamily="49" charset="0"/>
              </a:rPr>
              <a:t>WebRequest.Create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string.Format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EmblUri</a:t>
            </a:r>
            <a:r>
              <a:rPr lang="en-US" dirty="0">
                <a:latin typeface="Consolas" pitchFamily="49" charset="0"/>
                <a:cs typeface="Consolas" pitchFamily="49" charset="0"/>
              </a:rPr>
              <a:t>, id));</a:t>
            </a:r>
          </a:p>
          <a:p>
            <a:r>
              <a:rPr lang="en-US" dirty="0" smtClean="0">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webRequest.BeginGetResponse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OnRequestCompleted</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Tuple.Create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id,webRequest</a:t>
            </a:r>
            <a:r>
              <a:rPr lang="en-US" dirty="0">
                <a:latin typeface="Consolas" pitchFamily="49" charset="0"/>
                <a:cs typeface="Consolas" pitchFamily="49" charset="0"/>
              </a:rPr>
              <a:t>));</a:t>
            </a:r>
          </a:p>
          <a:p>
            <a:r>
              <a:rPr lang="en-US" dirty="0" smtClean="0">
                <a:latin typeface="Consolas" pitchFamily="49" charset="0"/>
                <a:cs typeface="Consolas" pitchFamily="49" charset="0"/>
              </a:rPr>
              <a:t>      return </a:t>
            </a:r>
            <a:r>
              <a:rPr lang="en-US" dirty="0">
                <a:latin typeface="Consolas" pitchFamily="49" charset="0"/>
                <a:cs typeface="Consolas" pitchFamily="49" charset="0"/>
              </a:rPr>
              <a:t>true;</a:t>
            </a:r>
          </a:p>
          <a:p>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a:t>
            </a:r>
          </a:p>
        </p:txBody>
      </p:sp>
    </p:spTree>
    <p:extLst>
      <p:ext uri="{BB962C8B-B14F-4D97-AF65-F5344CB8AC3E}">
        <p14:creationId xmlns:p14="http://schemas.microsoft.com/office/powerpoint/2010/main" val="936953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processing results</a:t>
            </a:r>
            <a:endParaRPr lang="en-US" dirty="0"/>
          </a:p>
        </p:txBody>
      </p:sp>
      <p:sp>
        <p:nvSpPr>
          <p:cNvPr id="3" name="Content Placeholder 2"/>
          <p:cNvSpPr>
            <a:spLocks noGrp="1"/>
          </p:cNvSpPr>
          <p:nvPr>
            <p:ph idx="1"/>
          </p:nvPr>
        </p:nvSpPr>
        <p:spPr>
          <a:xfrm>
            <a:off x="457200" y="1600200"/>
            <a:ext cx="8229600" cy="609600"/>
          </a:xfrm>
        </p:spPr>
        <p:txBody>
          <a:bodyPr/>
          <a:lstStyle/>
          <a:p>
            <a:r>
              <a:rPr lang="en-US" dirty="0" err="1" smtClean="0"/>
              <a:t>Async</a:t>
            </a:r>
            <a:r>
              <a:rPr lang="en-US" dirty="0" smtClean="0"/>
              <a:t> results should be processed and raise event</a:t>
            </a:r>
          </a:p>
        </p:txBody>
      </p:sp>
      <p:sp>
        <p:nvSpPr>
          <p:cNvPr id="4" name="Rectangle 3"/>
          <p:cNvSpPr/>
          <p:nvPr/>
        </p:nvSpPr>
        <p:spPr>
          <a:xfrm>
            <a:off x="152400" y="2250281"/>
            <a:ext cx="8763000" cy="424731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private </a:t>
            </a:r>
            <a:r>
              <a:rPr lang="en-US" dirty="0">
                <a:latin typeface="Consolas" pitchFamily="49" charset="0"/>
                <a:cs typeface="Consolas" pitchFamily="49" charset="0"/>
              </a:rPr>
              <a:t>void </a:t>
            </a:r>
            <a:r>
              <a:rPr lang="en-US" dirty="0" err="1">
                <a:latin typeface="Consolas" pitchFamily="49" charset="0"/>
                <a:cs typeface="Consolas" pitchFamily="49" charset="0"/>
              </a:rPr>
              <a:t>OnRequestCompleted</a:t>
            </a:r>
            <a:r>
              <a:rPr lang="en-US" dirty="0">
                <a:latin typeface="Consolas" pitchFamily="49" charset="0"/>
                <a:cs typeface="Consolas" pitchFamily="49" charset="0"/>
              </a:rPr>
              <a:t>(</a:t>
            </a:r>
            <a:r>
              <a:rPr lang="en-US" dirty="0" err="1">
                <a:latin typeface="Consolas" pitchFamily="49" charset="0"/>
                <a:cs typeface="Consolas" pitchFamily="49" charset="0"/>
              </a:rPr>
              <a:t>IAsyncResult</a:t>
            </a:r>
            <a:r>
              <a:rPr lang="en-US" dirty="0">
                <a:latin typeface="Consolas" pitchFamily="49" charset="0"/>
                <a:cs typeface="Consolas" pitchFamily="49" charset="0"/>
              </a:rPr>
              <a:t> </a:t>
            </a:r>
            <a:r>
              <a:rPr lang="en-US" dirty="0" err="1">
                <a:latin typeface="Consolas" pitchFamily="49" charset="0"/>
                <a:cs typeface="Consolas" pitchFamily="49" charset="0"/>
              </a:rPr>
              <a:t>ar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data = (Tuple&lt;string, </a:t>
            </a:r>
            <a:r>
              <a:rPr lang="en-US" dirty="0" err="1">
                <a:latin typeface="Consolas" pitchFamily="49" charset="0"/>
                <a:cs typeface="Consolas" pitchFamily="49" charset="0"/>
              </a:rPr>
              <a:t>WebRequest</a:t>
            </a:r>
            <a:r>
              <a:rPr lang="en-US" dirty="0">
                <a:latin typeface="Consolas" pitchFamily="49" charset="0"/>
                <a:cs typeface="Consolas" pitchFamily="49" charset="0"/>
              </a:rPr>
              <a:t>&gt;) </a:t>
            </a:r>
            <a:r>
              <a:rPr lang="en-US" dirty="0" err="1">
                <a:latin typeface="Consolas" pitchFamily="49" charset="0"/>
                <a:cs typeface="Consolas" pitchFamily="49" charset="0"/>
              </a:rPr>
              <a:t>ar.AsyncState</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smtClean="0">
                <a:latin typeface="Consolas" pitchFamily="49" charset="0"/>
                <a:cs typeface="Consolas" pitchFamily="49" charset="0"/>
              </a:rPr>
              <a:t>EmblResponse</a:t>
            </a:r>
            <a:r>
              <a:rPr lang="en-US" dirty="0" smtClean="0">
                <a:latin typeface="Consolas" pitchFamily="49" charset="0"/>
                <a:cs typeface="Consolas" pitchFamily="49" charset="0"/>
              </a:rPr>
              <a:t> </a:t>
            </a:r>
            <a:r>
              <a:rPr lang="en-US" dirty="0">
                <a:latin typeface="Consolas" pitchFamily="49" charset="0"/>
                <a:cs typeface="Consolas" pitchFamily="49" charset="0"/>
              </a:rPr>
              <a:t>response = new </a:t>
            </a:r>
            <a:r>
              <a:rPr lang="en-US" dirty="0" err="1">
                <a:latin typeface="Consolas" pitchFamily="49" charset="0"/>
                <a:cs typeface="Consolas" pitchFamily="49" charset="0"/>
              </a:rPr>
              <a:t>EmblResponse</a:t>
            </a:r>
            <a:r>
              <a:rPr lang="en-US" dirty="0">
                <a:latin typeface="Consolas" pitchFamily="49" charset="0"/>
                <a:cs typeface="Consolas" pitchFamily="49" charset="0"/>
              </a:rPr>
              <a:t> { Key = data.Item1 </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Exception </a:t>
            </a:r>
            <a:r>
              <a:rPr lang="en-US" dirty="0" err="1" smtClean="0">
                <a:latin typeface="Consolas" pitchFamily="49" charset="0"/>
                <a:cs typeface="Consolas" pitchFamily="49" charset="0"/>
              </a:rPr>
              <a:t>exception</a:t>
            </a:r>
            <a:r>
              <a:rPr lang="en-US" dirty="0" smtClean="0">
                <a:latin typeface="Consolas" pitchFamily="49" charset="0"/>
                <a:cs typeface="Consolas" pitchFamily="49" charset="0"/>
              </a:rPr>
              <a:t> = null;</a:t>
            </a:r>
            <a:endParaRPr lang="en-US" dirty="0">
              <a:latin typeface="Consolas" pitchFamily="49" charset="0"/>
              <a:cs typeface="Consolas" pitchFamily="49" charset="0"/>
            </a:endParaRPr>
          </a:p>
          <a:p>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WebResponse</a:t>
            </a:r>
            <a:r>
              <a:rPr lang="en-US" dirty="0" smtClean="0">
                <a:latin typeface="Consolas" pitchFamily="49" charset="0"/>
                <a:cs typeface="Consolas" pitchFamily="49" charset="0"/>
              </a:rPr>
              <a:t> </a:t>
            </a:r>
            <a:r>
              <a:rPr lang="en-US" dirty="0" err="1">
                <a:latin typeface="Consolas" pitchFamily="49" charset="0"/>
                <a:cs typeface="Consolas" pitchFamily="49" charset="0"/>
              </a:rPr>
              <a:t>webResponse</a:t>
            </a:r>
            <a:r>
              <a:rPr lang="en-US" dirty="0">
                <a:latin typeface="Consolas" pitchFamily="49" charset="0"/>
                <a:cs typeface="Consolas" pitchFamily="49" charset="0"/>
              </a:rPr>
              <a:t> = data.Item2.EndGetResponse(</a:t>
            </a:r>
            <a:r>
              <a:rPr lang="en-US" dirty="0" err="1">
                <a:latin typeface="Consolas" pitchFamily="49" charset="0"/>
                <a:cs typeface="Consolas" pitchFamily="49" charset="0"/>
              </a:rPr>
              <a:t>ar</a:t>
            </a:r>
            <a:r>
              <a:rPr lang="en-US" dirty="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using </a:t>
            </a:r>
            <a:r>
              <a:rPr lang="en-US" dirty="0">
                <a:latin typeface="Consolas" pitchFamily="49" charset="0"/>
                <a:cs typeface="Consolas" pitchFamily="49" charset="0"/>
              </a:rPr>
              <a:t>(</a:t>
            </a:r>
            <a:r>
              <a:rPr lang="en-US" dirty="0" err="1">
                <a:latin typeface="Consolas" pitchFamily="49" charset="0"/>
                <a:cs typeface="Consolas" pitchFamily="49" charset="0"/>
              </a:rPr>
              <a:t>var</a:t>
            </a:r>
            <a:r>
              <a:rPr lang="en-US" dirty="0">
                <a:latin typeface="Consolas" pitchFamily="49" charset="0"/>
                <a:cs typeface="Consolas" pitchFamily="49" charset="0"/>
              </a:rPr>
              <a:t> </a:t>
            </a:r>
            <a:r>
              <a:rPr lang="en-US" dirty="0" err="1">
                <a:latin typeface="Consolas" pitchFamily="49" charset="0"/>
                <a:cs typeface="Consolas" pitchFamily="49" charset="0"/>
              </a:rPr>
              <a:t>stm</a:t>
            </a:r>
            <a:r>
              <a:rPr lang="en-US" dirty="0">
                <a:latin typeface="Consolas" pitchFamily="49" charset="0"/>
                <a:cs typeface="Consolas" pitchFamily="49" charset="0"/>
              </a:rPr>
              <a:t> = </a:t>
            </a:r>
            <a:r>
              <a:rPr lang="en-US" dirty="0" err="1">
                <a:latin typeface="Consolas" pitchFamily="49" charset="0"/>
                <a:cs typeface="Consolas" pitchFamily="49" charset="0"/>
              </a:rPr>
              <a:t>webResponse.GetResponseStream</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 process results fill in response</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RaiseRequestCompletedEvent</a:t>
            </a:r>
            <a:r>
              <a:rPr lang="en-US" dirty="0" smtClean="0">
                <a:latin typeface="Consolas" pitchFamily="49" charset="0"/>
                <a:cs typeface="Consolas" pitchFamily="49" charset="0"/>
              </a:rPr>
              <a:t>(new </a:t>
            </a:r>
            <a:r>
              <a:rPr lang="en-US" dirty="0" err="1" smtClean="0">
                <a:latin typeface="Consolas" pitchFamily="49" charset="0"/>
                <a:cs typeface="Consolas" pitchFamily="49" charset="0"/>
              </a:rPr>
              <a:t>RequestCompletedEventArgs</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response, exception));</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992536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synchronous access</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Implementation should also provide some way to fetch results</a:t>
            </a:r>
          </a:p>
          <a:p>
            <a:pPr lvl="1"/>
            <a:r>
              <a:rPr lang="en-US" dirty="0" smtClean="0"/>
              <a:t>some clients desire </a:t>
            </a:r>
            <a:r>
              <a:rPr lang="en-US" dirty="0" smtClean="0">
                <a:solidFill>
                  <a:srgbClr val="FF0000"/>
                </a:solidFill>
              </a:rPr>
              <a:t>synchronous behavior </a:t>
            </a:r>
            <a:r>
              <a:rPr lang="en-US" dirty="0" smtClean="0"/>
              <a:t>– although inefficient it is simple and sometimes required</a:t>
            </a:r>
            <a:endParaRPr lang="en-US" dirty="0"/>
          </a:p>
        </p:txBody>
      </p:sp>
      <p:sp>
        <p:nvSpPr>
          <p:cNvPr id="4" name="TextBox 3"/>
          <p:cNvSpPr txBox="1"/>
          <p:nvPr/>
        </p:nvSpPr>
        <p:spPr>
          <a:xfrm>
            <a:off x="502920" y="3276600"/>
            <a:ext cx="77724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partial class </a:t>
            </a:r>
            <a:r>
              <a:rPr lang="en-US" dirty="0" err="1" smtClean="0">
                <a:latin typeface="Consolas" pitchFamily="49" charset="0"/>
                <a:cs typeface="Consolas" pitchFamily="49" charset="0"/>
              </a:rPr>
              <a:t>EmblServiceHandler</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private </a:t>
            </a:r>
            <a:r>
              <a:rPr lang="en-US" dirty="0" err="1" smtClean="0">
                <a:latin typeface="Consolas" pitchFamily="49" charset="0"/>
                <a:cs typeface="Consolas" pitchFamily="49" charset="0"/>
              </a:rPr>
              <a:t>readonly</a:t>
            </a:r>
            <a:r>
              <a:rPr lang="en-US" dirty="0" smtClean="0">
                <a:latin typeface="Consolas" pitchFamily="49" charset="0"/>
                <a:cs typeface="Consolas" pitchFamily="49" charset="0"/>
              </a:rPr>
              <a:t> </a:t>
            </a:r>
            <a:r>
              <a:rPr lang="en-US" dirty="0" err="1">
                <a:latin typeface="Consolas" pitchFamily="49" charset="0"/>
                <a:cs typeface="Consolas" pitchFamily="49" charset="0"/>
              </a:rPr>
              <a:t>ManualResetEvent</a:t>
            </a:r>
            <a:r>
              <a:rPr lang="en-US" dirty="0">
                <a:latin typeface="Consolas" pitchFamily="49" charset="0"/>
                <a:cs typeface="Consolas" pitchFamily="49" charset="0"/>
              </a:rPr>
              <a:t> _</a:t>
            </a:r>
            <a:r>
              <a:rPr lang="en-US" dirty="0" err="1">
                <a:latin typeface="Consolas" pitchFamily="49" charset="0"/>
                <a:cs typeface="Consolas" pitchFamily="49" charset="0"/>
              </a:rPr>
              <a:t>completedEvent</a:t>
            </a:r>
            <a:r>
              <a:rPr lang="en-US" dirty="0">
                <a:latin typeface="Consolas" pitchFamily="49" charset="0"/>
                <a:cs typeface="Consolas" pitchFamily="49" charset="0"/>
              </a:rPr>
              <a:t> =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new </a:t>
            </a:r>
            <a:r>
              <a:rPr lang="en-US" dirty="0" err="1">
                <a:latin typeface="Consolas" pitchFamily="49" charset="0"/>
                <a:cs typeface="Consolas" pitchFamily="49" charset="0"/>
              </a:rPr>
              <a:t>ManualResetEvent</a:t>
            </a:r>
            <a:r>
              <a:rPr lang="en-US" dirty="0">
                <a:latin typeface="Consolas" pitchFamily="49" charset="0"/>
                <a:cs typeface="Consolas" pitchFamily="49" charset="0"/>
              </a:rPr>
              <a:t>(true);</a:t>
            </a:r>
          </a:p>
          <a:p>
            <a:r>
              <a:rPr lang="en-US" dirty="0" smtClean="0">
                <a:latin typeface="Consolas" pitchFamily="49" charset="0"/>
                <a:cs typeface="Consolas" pitchFamily="49" charset="0"/>
              </a:rPr>
              <a:t>   private </a:t>
            </a:r>
            <a:r>
              <a:rPr lang="en-US" dirty="0" err="1">
                <a:latin typeface="Consolas" pitchFamily="49" charset="0"/>
                <a:cs typeface="Consolas" pitchFamily="49" charset="0"/>
              </a:rPr>
              <a:t>EmblResponse</a:t>
            </a:r>
            <a:r>
              <a:rPr lang="en-US" dirty="0">
                <a:latin typeface="Consolas" pitchFamily="49" charset="0"/>
                <a:cs typeface="Consolas" pitchFamily="49" charset="0"/>
              </a:rPr>
              <a:t> _response;</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public </a:t>
            </a:r>
            <a:r>
              <a:rPr lang="en-US" dirty="0" err="1">
                <a:latin typeface="Consolas" pitchFamily="49" charset="0"/>
                <a:cs typeface="Consolas" pitchFamily="49" charset="0"/>
              </a:rPr>
              <a:t>EmblResponse</a:t>
            </a: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FetchResultsSync</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_</a:t>
            </a:r>
            <a:r>
              <a:rPr lang="en-US" dirty="0" err="1">
                <a:latin typeface="Consolas" pitchFamily="49" charset="0"/>
                <a:cs typeface="Consolas" pitchFamily="49" charset="0"/>
              </a:rPr>
              <a:t>completedEvent.WaitOne</a:t>
            </a:r>
            <a:r>
              <a:rPr lang="en-US" dirty="0">
                <a:latin typeface="Consolas" pitchFamily="49" charset="0"/>
                <a:cs typeface="Consolas" pitchFamily="49" charset="0"/>
              </a:rPr>
              <a:t>();</a:t>
            </a:r>
          </a:p>
          <a:p>
            <a:r>
              <a:rPr lang="en-US" dirty="0" smtClean="0">
                <a:latin typeface="Consolas" pitchFamily="49" charset="0"/>
                <a:cs typeface="Consolas" pitchFamily="49" charset="0"/>
              </a:rPr>
              <a:t>      return </a:t>
            </a:r>
            <a:r>
              <a:rPr lang="en-US" dirty="0">
                <a:latin typeface="Consolas" pitchFamily="49" charset="0"/>
                <a:cs typeface="Consolas" pitchFamily="49" charset="0"/>
              </a:rPr>
              <a:t>_response;</a:t>
            </a:r>
          </a:p>
          <a:p>
            <a:r>
              <a:rPr lang="en-US" dirty="0" smtClean="0">
                <a:latin typeface="Consolas" pitchFamily="49" charset="0"/>
                <a:cs typeface="Consolas" pitchFamily="49" charset="0"/>
              </a:rPr>
              <a:t>   }</a:t>
            </a:r>
          </a:p>
          <a:p>
            <a:r>
              <a:rPr lang="en-US" dirty="0">
                <a:latin typeface="Consolas" pitchFamily="49" charset="0"/>
                <a:cs typeface="Consolas" pitchFamily="49" charset="0"/>
              </a:rPr>
              <a:t>}</a:t>
            </a:r>
          </a:p>
        </p:txBody>
      </p:sp>
      <p:sp>
        <p:nvSpPr>
          <p:cNvPr id="5" name="TextBox 4"/>
          <p:cNvSpPr txBox="1"/>
          <p:nvPr/>
        </p:nvSpPr>
        <p:spPr>
          <a:xfrm>
            <a:off x="304800" y="2857500"/>
            <a:ext cx="8458200" cy="369332"/>
          </a:xfrm>
          <a:prstGeom prst="rect">
            <a:avLst/>
          </a:prstGeom>
          <a:noFill/>
        </p:spPr>
        <p:txBody>
          <a:bodyPr wrap="square" rtlCol="0">
            <a:spAutoFit/>
          </a:bodyPr>
          <a:lstStyle/>
          <a:p>
            <a:r>
              <a:rPr lang="en-US" dirty="0" smtClean="0">
                <a:latin typeface="Arial" pitchFamily="34" charset="0"/>
                <a:cs typeface="Arial" pitchFamily="34" charset="0"/>
              </a:rPr>
              <a:t>internal event </a:t>
            </a:r>
            <a:r>
              <a:rPr lang="en-US" b="1" dirty="0" smtClean="0">
                <a:latin typeface="Consolas" pitchFamily="49" charset="0"/>
                <a:cs typeface="Consolas" pitchFamily="49" charset="0"/>
              </a:rPr>
              <a:t>Set</a:t>
            </a:r>
            <a:r>
              <a:rPr lang="en-US" dirty="0" smtClean="0">
                <a:latin typeface="Arial" pitchFamily="34" charset="0"/>
                <a:cs typeface="Arial" pitchFamily="34" charset="0"/>
              </a:rPr>
              <a:t> when results received, </a:t>
            </a:r>
            <a:r>
              <a:rPr lang="en-US" b="1" dirty="0" smtClean="0">
                <a:latin typeface="Consolas" pitchFamily="49" charset="0"/>
                <a:cs typeface="Consolas" pitchFamily="49" charset="0"/>
              </a:rPr>
              <a:t>Reset</a:t>
            </a:r>
            <a:r>
              <a:rPr lang="en-US" dirty="0" smtClean="0">
                <a:latin typeface="Arial" pitchFamily="34" charset="0"/>
                <a:cs typeface="Arial" pitchFamily="34" charset="0"/>
              </a:rPr>
              <a:t> when a new operation starts</a:t>
            </a:r>
            <a:endParaRPr lang="en-US" dirty="0">
              <a:latin typeface="Arial" pitchFamily="34" charset="0"/>
              <a:cs typeface="Arial" pitchFamily="34" charset="0"/>
            </a:endParaRPr>
          </a:p>
        </p:txBody>
      </p:sp>
      <p:cxnSp>
        <p:nvCxnSpPr>
          <p:cNvPr id="7" name="Straight Arrow Connector 6"/>
          <p:cNvCxnSpPr/>
          <p:nvPr/>
        </p:nvCxnSpPr>
        <p:spPr>
          <a:xfrm>
            <a:off x="5562600" y="3238500"/>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3422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add-in deployment</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Implementation placed in segregated assembly</a:t>
            </a:r>
          </a:p>
          <a:p>
            <a:pPr lvl="1"/>
            <a:r>
              <a:rPr lang="en-US" dirty="0" smtClean="0"/>
              <a:t>deployed with application in add-ins directory</a:t>
            </a:r>
          </a:p>
          <a:p>
            <a:pPr lvl="1"/>
            <a:r>
              <a:rPr lang="en-US" dirty="0" smtClean="0"/>
              <a:t>marked with </a:t>
            </a:r>
            <a:r>
              <a:rPr lang="en-US" b="1" dirty="0" smtClean="0">
                <a:solidFill>
                  <a:srgbClr val="0070C0"/>
                </a:solidFill>
                <a:latin typeface="Consolas" pitchFamily="49" charset="0"/>
                <a:cs typeface="Consolas" pitchFamily="49" charset="0"/>
              </a:rPr>
              <a:t>[</a:t>
            </a:r>
            <a:r>
              <a:rPr lang="en-US" b="1" dirty="0" err="1" smtClean="0">
                <a:solidFill>
                  <a:srgbClr val="0070C0"/>
                </a:solidFill>
                <a:latin typeface="Consolas" pitchFamily="49" charset="0"/>
                <a:cs typeface="Consolas" pitchFamily="49" charset="0"/>
              </a:rPr>
              <a:t>Registrable</a:t>
            </a:r>
            <a:r>
              <a:rPr lang="en-US" b="1" dirty="0" smtClean="0">
                <a:solidFill>
                  <a:srgbClr val="0070C0"/>
                </a:solidFill>
                <a:latin typeface="Consolas" pitchFamily="49" charset="0"/>
                <a:cs typeface="Consolas" pitchFamily="49" charset="0"/>
              </a:rPr>
              <a:t>(true)]</a:t>
            </a:r>
            <a:r>
              <a:rPr lang="en-US" dirty="0" smtClean="0"/>
              <a:t> so it can be located</a:t>
            </a:r>
            <a:endParaRPr lang="en-US" dirty="0"/>
          </a:p>
        </p:txBody>
      </p:sp>
      <p:sp>
        <p:nvSpPr>
          <p:cNvPr id="4" name="Rectangle 3"/>
          <p:cNvSpPr/>
          <p:nvPr/>
        </p:nvSpPr>
        <p:spPr>
          <a:xfrm>
            <a:off x="899160" y="3200400"/>
            <a:ext cx="69342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rgbClr val="0070C0"/>
                </a:solidFill>
                <a:latin typeface="Consolas" pitchFamily="49" charset="0"/>
                <a:cs typeface="Consolas" pitchFamily="49" charset="0"/>
              </a:rPr>
              <a:t>[</a:t>
            </a:r>
            <a:r>
              <a:rPr lang="en-US" b="1" dirty="0" err="1">
                <a:solidFill>
                  <a:srgbClr val="0070C0"/>
                </a:solidFill>
                <a:latin typeface="Consolas" pitchFamily="49" charset="0"/>
                <a:cs typeface="Consolas" pitchFamily="49" charset="0"/>
              </a:rPr>
              <a:t>Registrable</a:t>
            </a:r>
            <a:r>
              <a:rPr lang="en-US" b="1" dirty="0">
                <a:solidFill>
                  <a:srgbClr val="0070C0"/>
                </a:solidFill>
                <a:latin typeface="Consolas" pitchFamily="49" charset="0"/>
                <a:cs typeface="Consolas" pitchFamily="49" charset="0"/>
              </a:rPr>
              <a:t>(true)]</a:t>
            </a:r>
          </a:p>
          <a:p>
            <a:r>
              <a:rPr lang="en-US" dirty="0" smtClean="0">
                <a:latin typeface="Consolas" pitchFamily="49" charset="0"/>
                <a:cs typeface="Consolas" pitchFamily="49" charset="0"/>
              </a:rPr>
              <a:t>public </a:t>
            </a:r>
            <a:r>
              <a:rPr lang="en-US" dirty="0">
                <a:latin typeface="Consolas" pitchFamily="49" charset="0"/>
                <a:cs typeface="Consolas" pitchFamily="49" charset="0"/>
              </a:rPr>
              <a:t>class </a:t>
            </a:r>
            <a:r>
              <a:rPr lang="en-US" dirty="0" err="1">
                <a:latin typeface="Consolas" pitchFamily="49" charset="0"/>
                <a:cs typeface="Consolas" pitchFamily="49" charset="0"/>
              </a:rPr>
              <a:t>EmblServiceHandler</a:t>
            </a:r>
            <a:r>
              <a:rPr lang="en-US" dirty="0">
                <a:latin typeface="Consolas" pitchFamily="49" charset="0"/>
                <a:cs typeface="Consolas" pitchFamily="49" charset="0"/>
              </a:rPr>
              <a:t> : </a:t>
            </a:r>
            <a:r>
              <a:rPr lang="en-US" dirty="0" err="1">
                <a:latin typeface="Consolas" pitchFamily="49" charset="0"/>
                <a:cs typeface="Consolas" pitchFamily="49" charset="0"/>
              </a:rPr>
              <a:t>IEmblServiceHandler</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a:t>
            </a:r>
          </a:p>
        </p:txBody>
      </p:sp>
    </p:spTree>
    <p:extLst>
      <p:ext uri="{BB962C8B-B14F-4D97-AF65-F5344CB8AC3E}">
        <p14:creationId xmlns:p14="http://schemas.microsoft.com/office/powerpoint/2010/main" val="3375769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new service</a:t>
            </a:r>
            <a:endParaRPr lang="en-US" dirty="0"/>
          </a:p>
        </p:txBody>
      </p:sp>
      <p:sp>
        <p:nvSpPr>
          <p:cNvPr id="4" name="TextBox 3"/>
          <p:cNvSpPr txBox="1"/>
          <p:nvPr/>
        </p:nvSpPr>
        <p:spPr>
          <a:xfrm>
            <a:off x="304800" y="1676400"/>
            <a:ext cx="8382000" cy="483209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smtClean="0">
                <a:latin typeface="Consolas" pitchFamily="49" charset="0"/>
                <a:cs typeface="Consolas" pitchFamily="49" charset="0"/>
              </a:rPr>
              <a:t>static </a:t>
            </a:r>
            <a:r>
              <a:rPr lang="en-US" sz="1400" dirty="0">
                <a:latin typeface="Consolas" pitchFamily="49" charset="0"/>
                <a:cs typeface="Consolas" pitchFamily="49" charset="0"/>
              </a:rPr>
              <a:t>void Main(string[] </a:t>
            </a:r>
            <a:r>
              <a:rPr lang="en-US" sz="1400" dirty="0" err="1">
                <a:latin typeface="Consolas" pitchFamily="49" charset="0"/>
                <a:cs typeface="Consolas" pitchFamily="49" charset="0"/>
              </a:rPr>
              <a:t>args</a:t>
            </a:r>
            <a:r>
              <a:rPr lang="en-US" sz="1400" dirty="0">
                <a:latin typeface="Consolas" pitchFamily="49" charset="0"/>
                <a:cs typeface="Consolas" pitchFamily="49" charset="0"/>
              </a:rPr>
              <a:t>)</a:t>
            </a: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IEmblServiceHandler</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handler = new </a:t>
            </a:r>
            <a:r>
              <a:rPr lang="en-US" sz="1400" dirty="0" err="1">
                <a:latin typeface="Consolas" pitchFamily="49" charset="0"/>
                <a:cs typeface="Consolas" pitchFamily="49" charset="0"/>
              </a:rPr>
              <a:t>EmblServiceHandler</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err="1" smtClean="0">
                <a:latin typeface="Consolas" pitchFamily="49" charset="0"/>
                <a:cs typeface="Consolas" pitchFamily="49" charset="0"/>
              </a:rPr>
              <a:t>handler.RequestCompleted</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 </a:t>
            </a:r>
            <a:r>
              <a:rPr lang="en-US" sz="1400" dirty="0" err="1">
                <a:latin typeface="Consolas" pitchFamily="49" charset="0"/>
                <a:cs typeface="Consolas" pitchFamily="49" charset="0"/>
              </a:rPr>
              <a:t>handler_RequestCompleted</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if </a:t>
            </a:r>
            <a:r>
              <a:rPr lang="en-US" sz="1400" dirty="0">
                <a:latin typeface="Consolas" pitchFamily="49" charset="0"/>
                <a:cs typeface="Consolas" pitchFamily="49" charset="0"/>
              </a:rPr>
              <a:t>(</a:t>
            </a:r>
            <a:r>
              <a:rPr lang="en-US" sz="1400" dirty="0" err="1">
                <a:latin typeface="Consolas" pitchFamily="49" charset="0"/>
                <a:cs typeface="Consolas" pitchFamily="49" charset="0"/>
              </a:rPr>
              <a:t>handler.SubmitRequest</a:t>
            </a:r>
            <a:r>
              <a:rPr lang="en-US" sz="1400" dirty="0">
                <a:latin typeface="Consolas" pitchFamily="49" charset="0"/>
                <a:cs typeface="Consolas" pitchFamily="49" charset="0"/>
              </a:rPr>
              <a:t>("AE014292"))</a:t>
            </a: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Console.WriteLine</a:t>
            </a:r>
            <a:r>
              <a:rPr lang="en-US" sz="1400" dirty="0">
                <a:latin typeface="Consolas" pitchFamily="49" charset="0"/>
                <a:cs typeface="Consolas" pitchFamily="49" charset="0"/>
              </a:rPr>
              <a:t>("Waiting..");</a:t>
            </a:r>
          </a:p>
          <a:p>
            <a:r>
              <a:rPr lang="en-US" sz="1400" dirty="0">
                <a:latin typeface="Consolas" pitchFamily="49" charset="0"/>
                <a:cs typeface="Consolas" pitchFamily="49" charset="0"/>
              </a:rPr>
              <a:t>      </a:t>
            </a:r>
            <a:r>
              <a:rPr lang="en-US" sz="1400" dirty="0" err="1" smtClean="0">
                <a:latin typeface="Consolas" pitchFamily="49" charset="0"/>
                <a:cs typeface="Consolas" pitchFamily="49" charset="0"/>
              </a:rPr>
              <a:t>Console.ReadLine</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endParaRPr lang="en-US" sz="1400" dirty="0">
              <a:latin typeface="Consolas" pitchFamily="49" charset="0"/>
              <a:cs typeface="Consolas" pitchFamily="49" charset="0"/>
            </a:endParaRPr>
          </a:p>
          <a:p>
            <a:r>
              <a:rPr lang="en-US" sz="1400" dirty="0" smtClean="0">
                <a:latin typeface="Consolas" pitchFamily="49" charset="0"/>
                <a:cs typeface="Consolas" pitchFamily="49" charset="0"/>
              </a:rPr>
              <a:t>static </a:t>
            </a:r>
            <a:r>
              <a:rPr lang="en-US" sz="1400" dirty="0">
                <a:latin typeface="Consolas" pitchFamily="49" charset="0"/>
                <a:cs typeface="Consolas" pitchFamily="49" charset="0"/>
              </a:rPr>
              <a:t>void </a:t>
            </a:r>
            <a:r>
              <a:rPr lang="en-US" sz="1400" dirty="0" err="1">
                <a:latin typeface="Consolas" pitchFamily="49" charset="0"/>
                <a:cs typeface="Consolas" pitchFamily="49" charset="0"/>
              </a:rPr>
              <a:t>handler_RequestCompleted</a:t>
            </a:r>
            <a:r>
              <a:rPr lang="en-US" sz="1400" dirty="0">
                <a:latin typeface="Consolas" pitchFamily="49" charset="0"/>
                <a:cs typeface="Consolas" pitchFamily="49" charset="0"/>
              </a:rPr>
              <a:t>(object sender, </a:t>
            </a:r>
            <a:r>
              <a:rPr lang="en-US" sz="1400" dirty="0" err="1">
                <a:latin typeface="Consolas" pitchFamily="49" charset="0"/>
                <a:cs typeface="Consolas" pitchFamily="49" charset="0"/>
              </a:rPr>
              <a:t>RequestCompletedEventArgs</a:t>
            </a:r>
            <a:r>
              <a:rPr lang="en-US" sz="1400" dirty="0">
                <a:latin typeface="Consolas" pitchFamily="49" charset="0"/>
                <a:cs typeface="Consolas" pitchFamily="49" charset="0"/>
              </a:rPr>
              <a:t> e)</a:t>
            </a: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r>
              <a:rPr lang="en-US" sz="1400" dirty="0" smtClean="0">
                <a:latin typeface="Consolas" pitchFamily="49" charset="0"/>
                <a:cs typeface="Consolas" pitchFamily="49" charset="0"/>
              </a:rPr>
              <a:t>   if </a:t>
            </a:r>
            <a:r>
              <a:rPr lang="en-US" sz="1400" dirty="0">
                <a:latin typeface="Consolas" pitchFamily="49" charset="0"/>
                <a:cs typeface="Consolas" pitchFamily="49" charset="0"/>
              </a:rPr>
              <a:t>(</a:t>
            </a:r>
            <a:r>
              <a:rPr lang="en-US" sz="1400" dirty="0" err="1">
                <a:latin typeface="Consolas" pitchFamily="49" charset="0"/>
                <a:cs typeface="Consolas" pitchFamily="49" charset="0"/>
              </a:rPr>
              <a:t>e.Error</a:t>
            </a:r>
            <a:r>
              <a:rPr lang="en-US" sz="1400" dirty="0">
                <a:latin typeface="Consolas" pitchFamily="49" charset="0"/>
                <a:cs typeface="Consolas" pitchFamily="49" charset="0"/>
              </a:rPr>
              <a:t> != null)</a:t>
            </a: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Console.WriteLine</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e.Error</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else</a:t>
            </a:r>
            <a:endParaRPr lang="en-US" sz="1400" dirty="0">
              <a:latin typeface="Consolas" pitchFamily="49" charset="0"/>
              <a:cs typeface="Consolas" pitchFamily="49" charset="0"/>
            </a:endParaRP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Console.WriteLine</a:t>
            </a:r>
            <a:r>
              <a:rPr lang="en-US" sz="1400" dirty="0">
                <a:latin typeface="Consolas" pitchFamily="49" charset="0"/>
                <a:cs typeface="Consolas" pitchFamily="49" charset="0"/>
              </a:rPr>
              <a:t>("{0}: v{1} {2} - {3}", </a:t>
            </a:r>
            <a:r>
              <a:rPr lang="en-US" sz="1400" dirty="0" err="1">
                <a:latin typeface="Consolas" pitchFamily="49" charset="0"/>
                <a:cs typeface="Consolas" pitchFamily="49" charset="0"/>
              </a:rPr>
              <a:t>e.Result.Key</a:t>
            </a:r>
            <a:r>
              <a:rPr lang="en-US" sz="1400" dirty="0">
                <a:latin typeface="Consolas" pitchFamily="49" charset="0"/>
                <a:cs typeface="Consolas" pitchFamily="49" charset="0"/>
              </a:rPr>
              <a:t>, </a:t>
            </a:r>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e.Result.Version</a:t>
            </a:r>
            <a:r>
              <a:rPr lang="en-US" sz="1400" dirty="0">
                <a:latin typeface="Consolas" pitchFamily="49" charset="0"/>
                <a:cs typeface="Consolas" pitchFamily="49" charset="0"/>
              </a:rPr>
              <a:t>, </a:t>
            </a:r>
            <a:r>
              <a:rPr lang="en-US" sz="1400" dirty="0" err="1">
                <a:latin typeface="Consolas" pitchFamily="49" charset="0"/>
                <a:cs typeface="Consolas" pitchFamily="49" charset="0"/>
              </a:rPr>
              <a:t>e.Result.Description</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e.Result.LastUpdate</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dirty="0" err="1">
                <a:latin typeface="Consolas" pitchFamily="49" charset="0"/>
                <a:cs typeface="Consolas" pitchFamily="49" charset="0"/>
              </a:rPr>
              <a:t>Console.WriteLine</a:t>
            </a:r>
            <a:r>
              <a:rPr lang="en-US" sz="1400" dirty="0">
                <a:latin typeface="Consolas" pitchFamily="49" charset="0"/>
                <a:cs typeface="Consolas" pitchFamily="49" charset="0"/>
              </a:rPr>
              <a:t>(</a:t>
            </a:r>
            <a:r>
              <a:rPr lang="en-US" sz="1400" dirty="0" err="1">
                <a:latin typeface="Consolas" pitchFamily="49" charset="0"/>
                <a:cs typeface="Consolas" pitchFamily="49" charset="0"/>
              </a:rPr>
              <a:t>e.Result.SequenceData</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p:txBody>
      </p:sp>
    </p:spTree>
    <p:extLst>
      <p:ext uri="{BB962C8B-B14F-4D97-AF65-F5344CB8AC3E}">
        <p14:creationId xmlns:p14="http://schemas.microsoft.com/office/powerpoint/2010/main" val="311119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600200"/>
            <a:ext cx="8229600" cy="4495800"/>
          </a:xfrm>
        </p:spPr>
        <p:txBody>
          <a:bodyPr/>
          <a:lstStyle/>
          <a:p>
            <a:r>
              <a:rPr lang="en-US" dirty="0" smtClean="0"/>
              <a:t>Bioinformatics is moving towards web-enabled services</a:t>
            </a:r>
          </a:p>
          <a:p>
            <a:pPr lvl="1"/>
            <a:r>
              <a:rPr lang="en-US" dirty="0" smtClean="0"/>
              <a:t>exposing public databases through modern web technologies</a:t>
            </a:r>
          </a:p>
          <a:p>
            <a:r>
              <a:rPr lang="en-US" dirty="0" smtClean="0"/>
              <a:t>.NET Bio </a:t>
            </a:r>
            <a:r>
              <a:rPr lang="en-US" dirty="0" smtClean="0"/>
              <a:t>supports consuming services in simple ways</a:t>
            </a:r>
          </a:p>
          <a:p>
            <a:pPr lvl="1"/>
            <a:r>
              <a:rPr lang="en-US" dirty="0" smtClean="0"/>
              <a:t>BLAST out of the box</a:t>
            </a:r>
          </a:p>
          <a:p>
            <a:pPr lvl="1"/>
            <a:r>
              <a:rPr lang="en-US" dirty="0" smtClean="0"/>
              <a:t>others easily added</a:t>
            </a:r>
          </a:p>
          <a:p>
            <a:r>
              <a:rPr lang="en-US" dirty="0" smtClean="0"/>
              <a:t>Can take advantage of .NET technologies to consume data</a:t>
            </a:r>
          </a:p>
          <a:p>
            <a:pPr lvl="1"/>
            <a:r>
              <a:rPr lang="en-US" dirty="0" err="1" smtClean="0"/>
              <a:t>WebRequest</a:t>
            </a:r>
            <a:endParaRPr lang="en-US" dirty="0" smtClean="0"/>
          </a:p>
          <a:p>
            <a:pPr lvl="1"/>
            <a:r>
              <a:rPr lang="en-US" dirty="0" smtClean="0"/>
              <a:t>WCF</a:t>
            </a:r>
          </a:p>
          <a:p>
            <a:r>
              <a:rPr lang="en-US" dirty="0" smtClean="0"/>
              <a:t>Consider using asynchronous calls for performance</a:t>
            </a:r>
          </a:p>
          <a:p>
            <a:pPr lvl="1"/>
            <a:r>
              <a:rPr lang="en-US" dirty="0" smtClean="0"/>
              <a:t>no blocking!</a:t>
            </a:r>
          </a:p>
        </p:txBody>
      </p:sp>
    </p:spTree>
    <p:extLst>
      <p:ext uri="{BB962C8B-B14F-4D97-AF65-F5344CB8AC3E}">
        <p14:creationId xmlns:p14="http://schemas.microsoft.com/office/powerpoint/2010/main" val="209972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dirty="0" smtClean="0"/>
              <a:t>© </a:t>
            </a:r>
            <a:r>
              <a:rPr lang="en-US" dirty="0"/>
              <a:t>2010 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123362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Services</a:t>
            </a:r>
            <a:endParaRPr lang="en-US"/>
          </a:p>
        </p:txBody>
      </p:sp>
      <p:sp>
        <p:nvSpPr>
          <p:cNvPr id="3" name="Content Placeholder 2"/>
          <p:cNvSpPr>
            <a:spLocks noGrp="1"/>
          </p:cNvSpPr>
          <p:nvPr>
            <p:ph idx="1"/>
          </p:nvPr>
        </p:nvSpPr>
        <p:spPr>
          <a:xfrm>
            <a:off x="457200" y="1600200"/>
            <a:ext cx="8382000" cy="4974336"/>
          </a:xfrm>
        </p:spPr>
        <p:txBody>
          <a:bodyPr/>
          <a:lstStyle/>
          <a:p>
            <a:r>
              <a:rPr lang="en-US" dirty="0" smtClean="0"/>
              <a:t>Web Services enable loosely coupled extensions to applications</a:t>
            </a:r>
          </a:p>
          <a:p>
            <a:pPr lvl="1"/>
            <a:r>
              <a:rPr lang="en-US" dirty="0" smtClean="0"/>
              <a:t>communication between client and server driven by contracts</a:t>
            </a:r>
          </a:p>
          <a:p>
            <a:pPr lvl="1"/>
            <a:r>
              <a:rPr lang="en-US" dirty="0" smtClean="0"/>
              <a:t>client and server can exist anywhere</a:t>
            </a:r>
          </a:p>
          <a:p>
            <a:pPr lvl="1"/>
            <a:r>
              <a:rPr lang="en-US" dirty="0" smtClean="0"/>
              <a:t>key ingredient to building enterprise systems</a:t>
            </a:r>
          </a:p>
          <a:p>
            <a:r>
              <a:rPr lang="en-US" dirty="0" smtClean="0"/>
              <a:t>Web Service standards defined by W3C</a:t>
            </a:r>
          </a:p>
          <a:p>
            <a:pPr lvl="1"/>
            <a:r>
              <a:rPr lang="en-US" dirty="0" smtClean="0"/>
              <a:t>members include IBM, Microsoft, Oracle, etc.</a:t>
            </a:r>
          </a:p>
          <a:p>
            <a:pPr lvl="1"/>
            <a:r>
              <a:rPr lang="en-US" dirty="0" smtClean="0"/>
              <a:t>parties agree to conform to defined standards</a:t>
            </a:r>
          </a:p>
          <a:p>
            <a:r>
              <a:rPr lang="en-US" dirty="0" smtClean="0"/>
              <a:t>Standards define how parties communicate</a:t>
            </a:r>
          </a:p>
          <a:p>
            <a:pPr lvl="1"/>
            <a:r>
              <a:rPr lang="en-US" dirty="0" smtClean="0"/>
              <a:t>both payload and metadata transfer supported</a:t>
            </a:r>
          </a:p>
          <a:p>
            <a:pPr lvl="1"/>
            <a:r>
              <a:rPr lang="en-US" dirty="0" smtClean="0"/>
              <a:t>security, transactions, binary data, etc. all defined by standards</a:t>
            </a:r>
            <a:endParaRPr lang="en-US" dirty="0"/>
          </a:p>
        </p:txBody>
      </p:sp>
    </p:spTree>
    <p:extLst>
      <p:ext uri="{BB962C8B-B14F-4D97-AF65-F5344CB8AC3E}">
        <p14:creationId xmlns:p14="http://schemas.microsoft.com/office/powerpoint/2010/main" val="12108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GB" dirty="0" smtClean="0"/>
              <a:t>It all starts with HTTP</a:t>
            </a:r>
            <a:endParaRPr lang="en-US" dirty="0"/>
          </a:p>
        </p:txBody>
      </p:sp>
      <p:sp>
        <p:nvSpPr>
          <p:cNvPr id="477187" name="Rectangle 3"/>
          <p:cNvSpPr>
            <a:spLocks noGrp="1" noChangeArrowheads="1"/>
          </p:cNvSpPr>
          <p:nvPr>
            <p:ph type="body" idx="1"/>
          </p:nvPr>
        </p:nvSpPr>
        <p:spPr>
          <a:xfrm>
            <a:off x="422275" y="1460500"/>
            <a:ext cx="8418513" cy="4940300"/>
          </a:xfrm>
        </p:spPr>
        <p:txBody>
          <a:bodyPr/>
          <a:lstStyle/>
          <a:p>
            <a:r>
              <a:rPr lang="en-GB" dirty="0" smtClean="0"/>
              <a:t>Hypertext Transport Protocol (HTTP)</a:t>
            </a:r>
          </a:p>
          <a:p>
            <a:pPr lvl="1"/>
            <a:r>
              <a:rPr lang="en-GB" dirty="0" smtClean="0"/>
              <a:t>standardized data protocol </a:t>
            </a:r>
            <a:r>
              <a:rPr lang="en-GB" dirty="0"/>
              <a:t>of the WWW</a:t>
            </a:r>
          </a:p>
          <a:p>
            <a:pPr lvl="1"/>
            <a:r>
              <a:rPr lang="en-GB" dirty="0" smtClean="0"/>
              <a:t>text </a:t>
            </a:r>
            <a:r>
              <a:rPr lang="en-GB" dirty="0"/>
              <a:t>based protocol on top of TCP protocol stack</a:t>
            </a:r>
          </a:p>
          <a:p>
            <a:pPr lvl="1"/>
            <a:r>
              <a:rPr lang="en-GB" dirty="0" smtClean="0"/>
              <a:t>supports header</a:t>
            </a:r>
            <a:r>
              <a:rPr lang="en-GB" dirty="0"/>
              <a:t>, control codes, verbs</a:t>
            </a:r>
          </a:p>
          <a:p>
            <a:pPr lvl="1"/>
            <a:r>
              <a:rPr lang="en-GB" dirty="0"/>
              <a:t>message oriented stream based request/response</a:t>
            </a:r>
          </a:p>
          <a:p>
            <a:pPr lvl="1"/>
            <a:r>
              <a:rPr lang="en-GB" dirty="0"/>
              <a:t>client always instigates </a:t>
            </a:r>
            <a:r>
              <a:rPr lang="en-GB" dirty="0" smtClean="0"/>
              <a:t>conversation</a:t>
            </a:r>
          </a:p>
          <a:p>
            <a:pPr lvl="1"/>
            <a:r>
              <a:rPr lang="en-GB" dirty="0" smtClean="0"/>
              <a:t>security supported through transport encryption (TLS)</a:t>
            </a:r>
            <a:endParaRPr lang="en-US" dirty="0"/>
          </a:p>
          <a:p>
            <a:r>
              <a:rPr lang="en-US" dirty="0" err="1" smtClean="0">
                <a:latin typeface="Consolas" pitchFamily="49" charset="0"/>
                <a:cs typeface="Consolas" pitchFamily="49" charset="0"/>
              </a:rPr>
              <a:t>System.Net</a:t>
            </a:r>
            <a:r>
              <a:rPr lang="en-US" dirty="0" smtClean="0"/>
              <a:t> namespace contains .NET network support</a:t>
            </a:r>
            <a:endParaRPr lang="en-US" dirty="0"/>
          </a:p>
          <a:p>
            <a:pPr lvl="1"/>
            <a:r>
              <a:rPr lang="en-US" dirty="0"/>
              <a:t>classes for managing HTTP request/response streams</a:t>
            </a:r>
          </a:p>
          <a:p>
            <a:r>
              <a:rPr lang="en-US" dirty="0"/>
              <a:t>Simple Object Access Protocol (SOAP)</a:t>
            </a:r>
          </a:p>
          <a:p>
            <a:pPr lvl="1"/>
            <a:r>
              <a:rPr lang="en-US" dirty="0"/>
              <a:t>XML document for remote object method invocations</a:t>
            </a:r>
          </a:p>
          <a:p>
            <a:pPr lvl="1"/>
            <a:endParaRPr lang="en-US" dirty="0"/>
          </a:p>
          <a:p>
            <a:pPr lvl="1"/>
            <a:endParaRPr lang="en-US" dirty="0"/>
          </a:p>
        </p:txBody>
      </p:sp>
    </p:spTree>
    <p:extLst>
      <p:ext uri="{BB962C8B-B14F-4D97-AF65-F5344CB8AC3E}">
        <p14:creationId xmlns:p14="http://schemas.microsoft.com/office/powerpoint/2010/main" val="3675601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GB"/>
              <a:t>System.Net.WebRequest </a:t>
            </a:r>
            <a:endParaRPr lang="en-US"/>
          </a:p>
        </p:txBody>
      </p:sp>
      <p:sp>
        <p:nvSpPr>
          <p:cNvPr id="518172" name="Rectangle 28"/>
          <p:cNvSpPr>
            <a:spLocks noChangeArrowheads="1"/>
          </p:cNvSpPr>
          <p:nvPr/>
        </p:nvSpPr>
        <p:spPr bwMode="auto">
          <a:xfrm>
            <a:off x="496888" y="3505200"/>
            <a:ext cx="8024812" cy="2209800"/>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a:lstStyle/>
          <a:p>
            <a:pPr marL="342900" indent="-342900"/>
            <a:r>
              <a:rPr lang="en-US" sz="1500" dirty="0" err="1">
                <a:latin typeface="Consolas" pitchFamily="49" charset="0"/>
                <a:cs typeface="Consolas" pitchFamily="49" charset="0"/>
              </a:rPr>
              <a:t>WebRequest</a:t>
            </a:r>
            <a:r>
              <a:rPr lang="en-US" sz="1500" dirty="0">
                <a:latin typeface="Consolas" pitchFamily="49" charset="0"/>
                <a:cs typeface="Consolas" pitchFamily="49" charset="0"/>
              </a:rPr>
              <a:t> request = </a:t>
            </a:r>
            <a:r>
              <a:rPr lang="en-US" sz="1500" dirty="0" err="1" smtClean="0">
                <a:solidFill>
                  <a:srgbClr val="0070C0"/>
                </a:solidFill>
                <a:latin typeface="Consolas" pitchFamily="49" charset="0"/>
                <a:cs typeface="Consolas" pitchFamily="49" charset="0"/>
              </a:rPr>
              <a:t>WebRequest.Create</a:t>
            </a:r>
            <a:r>
              <a:rPr lang="en-US" sz="1500" dirty="0" smtClean="0">
                <a:latin typeface="Consolas" pitchFamily="49" charset="0"/>
                <a:cs typeface="Consolas" pitchFamily="49" charset="0"/>
              </a:rPr>
              <a:t>("</a:t>
            </a:r>
            <a:r>
              <a:rPr lang="en-US" sz="1500" dirty="0" smtClean="0">
                <a:solidFill>
                  <a:schemeClr val="tx1"/>
                </a:solidFill>
                <a:latin typeface="Consolas" pitchFamily="49" charset="0"/>
                <a:cs typeface="Consolas" pitchFamily="49" charset="0"/>
              </a:rPr>
              <a:t>https://www.microsoft.com</a:t>
            </a:r>
            <a:r>
              <a:rPr lang="en-US" sz="1500" dirty="0" smtClean="0">
                <a:latin typeface="Consolas" pitchFamily="49" charset="0"/>
                <a:cs typeface="Consolas" pitchFamily="49" charset="0"/>
              </a:rPr>
              <a:t>");</a:t>
            </a:r>
            <a:endParaRPr lang="en-US" sz="1500" dirty="0">
              <a:latin typeface="Consolas" pitchFamily="49" charset="0"/>
              <a:cs typeface="Consolas" pitchFamily="49" charset="0"/>
            </a:endParaRPr>
          </a:p>
          <a:p>
            <a:pPr marL="342900" indent="-342900"/>
            <a:endParaRPr lang="en-US" sz="1500" dirty="0" smtClean="0">
              <a:latin typeface="Consolas" pitchFamily="49" charset="0"/>
              <a:cs typeface="Consolas" pitchFamily="49" charset="0"/>
            </a:endParaRPr>
          </a:p>
          <a:p>
            <a:pPr marL="342900" indent="-342900"/>
            <a:r>
              <a:rPr lang="en-US" sz="1500" dirty="0" err="1" smtClean="0">
                <a:latin typeface="Consolas" pitchFamily="49" charset="0"/>
                <a:cs typeface="Consolas" pitchFamily="49" charset="0"/>
              </a:rPr>
              <a:t>WebResponse</a:t>
            </a:r>
            <a:r>
              <a:rPr lang="en-US" sz="1500" dirty="0" smtClean="0">
                <a:latin typeface="Consolas" pitchFamily="49" charset="0"/>
                <a:cs typeface="Consolas" pitchFamily="49" charset="0"/>
              </a:rPr>
              <a:t> </a:t>
            </a:r>
            <a:r>
              <a:rPr lang="en-US" sz="1500" dirty="0">
                <a:latin typeface="Consolas" pitchFamily="49" charset="0"/>
                <a:cs typeface="Consolas" pitchFamily="49" charset="0"/>
              </a:rPr>
              <a:t>response = </a:t>
            </a:r>
            <a:r>
              <a:rPr lang="en-US" sz="1500" dirty="0" err="1" smtClean="0">
                <a:latin typeface="Consolas" pitchFamily="49" charset="0"/>
                <a:cs typeface="Consolas" pitchFamily="49" charset="0"/>
              </a:rPr>
              <a:t>request.GetResponse</a:t>
            </a:r>
            <a:r>
              <a:rPr lang="en-US" sz="1500" dirty="0">
                <a:latin typeface="Consolas" pitchFamily="49" charset="0"/>
                <a:cs typeface="Consolas" pitchFamily="49" charset="0"/>
              </a:rPr>
              <a:t>();</a:t>
            </a:r>
          </a:p>
          <a:p>
            <a:pPr marL="342900" indent="-342900"/>
            <a:r>
              <a:rPr lang="en-US" sz="1500" dirty="0" smtClean="0">
                <a:latin typeface="Consolas" pitchFamily="49" charset="0"/>
                <a:cs typeface="Consolas" pitchFamily="49" charset="0"/>
              </a:rPr>
              <a:t>using (Stream </a:t>
            </a:r>
            <a:r>
              <a:rPr lang="en-US" sz="1500" dirty="0">
                <a:latin typeface="Consolas" pitchFamily="49" charset="0"/>
                <a:cs typeface="Consolas" pitchFamily="49" charset="0"/>
              </a:rPr>
              <a:t>stream = </a:t>
            </a:r>
            <a:r>
              <a:rPr lang="en-US" sz="1500" dirty="0" err="1">
                <a:latin typeface="Consolas" pitchFamily="49" charset="0"/>
                <a:cs typeface="Consolas" pitchFamily="49" charset="0"/>
              </a:rPr>
              <a:t>response.</a:t>
            </a:r>
            <a:r>
              <a:rPr lang="en-US" sz="1500" dirty="0" err="1">
                <a:solidFill>
                  <a:srgbClr val="FF0000"/>
                </a:solidFill>
                <a:latin typeface="Consolas" pitchFamily="49" charset="0"/>
                <a:cs typeface="Consolas" pitchFamily="49" charset="0"/>
              </a:rPr>
              <a:t>GetResponseStream</a:t>
            </a:r>
            <a:r>
              <a:rPr lang="en-US" sz="1500" dirty="0" smtClean="0">
                <a:latin typeface="Consolas" pitchFamily="49" charset="0"/>
                <a:cs typeface="Consolas" pitchFamily="49" charset="0"/>
              </a:rPr>
              <a:t>())</a:t>
            </a:r>
            <a:endParaRPr lang="en-US" sz="1500" dirty="0">
              <a:latin typeface="Consolas" pitchFamily="49" charset="0"/>
              <a:cs typeface="Consolas" pitchFamily="49" charset="0"/>
            </a:endParaRPr>
          </a:p>
          <a:p>
            <a:pPr marL="342900" indent="-342900"/>
            <a:r>
              <a:rPr lang="en-US" sz="1500" dirty="0" smtClean="0">
                <a:latin typeface="Consolas" pitchFamily="49" charset="0"/>
                <a:cs typeface="Consolas" pitchFamily="49" charset="0"/>
              </a:rPr>
              <a:t>using (</a:t>
            </a:r>
            <a:r>
              <a:rPr lang="en-US" sz="1500" dirty="0" err="1" smtClean="0">
                <a:latin typeface="Consolas" pitchFamily="49" charset="0"/>
                <a:cs typeface="Consolas" pitchFamily="49" charset="0"/>
              </a:rPr>
              <a:t>StreamReader</a:t>
            </a:r>
            <a:r>
              <a:rPr lang="en-US" sz="1500" dirty="0" smtClean="0">
                <a:latin typeface="Consolas" pitchFamily="49" charset="0"/>
                <a:cs typeface="Consolas" pitchFamily="49" charset="0"/>
              </a:rPr>
              <a:t> </a:t>
            </a:r>
            <a:r>
              <a:rPr lang="en-US" sz="1500" dirty="0">
                <a:latin typeface="Consolas" pitchFamily="49" charset="0"/>
                <a:cs typeface="Consolas" pitchFamily="49" charset="0"/>
              </a:rPr>
              <a:t>reader = new </a:t>
            </a:r>
            <a:r>
              <a:rPr lang="en-US" sz="1500" dirty="0" err="1" smtClean="0">
                <a:latin typeface="Consolas" pitchFamily="49" charset="0"/>
                <a:cs typeface="Consolas" pitchFamily="49" charset="0"/>
              </a:rPr>
              <a:t>StreamReader</a:t>
            </a:r>
            <a:r>
              <a:rPr lang="en-US" sz="1500" dirty="0" smtClean="0">
                <a:latin typeface="Consolas" pitchFamily="49" charset="0"/>
                <a:cs typeface="Consolas" pitchFamily="49" charset="0"/>
              </a:rPr>
              <a:t>(stream))</a:t>
            </a:r>
          </a:p>
          <a:p>
            <a:pPr marL="342900" indent="-342900"/>
            <a:r>
              <a:rPr lang="en-US" sz="1500" dirty="0">
                <a:latin typeface="Consolas" pitchFamily="49" charset="0"/>
                <a:cs typeface="Consolas" pitchFamily="49" charset="0"/>
              </a:rPr>
              <a:t>{</a:t>
            </a:r>
          </a:p>
          <a:p>
            <a:pPr marL="342900" indent="-342900"/>
            <a:r>
              <a:rPr lang="en-US" sz="1500" dirty="0" smtClean="0">
                <a:latin typeface="Consolas" pitchFamily="49" charset="0"/>
                <a:cs typeface="Consolas" pitchFamily="49" charset="0"/>
              </a:rPr>
              <a:t>   </a:t>
            </a:r>
            <a:r>
              <a:rPr lang="en-US" sz="1500" dirty="0" err="1" smtClean="0">
                <a:latin typeface="Consolas" pitchFamily="49" charset="0"/>
                <a:cs typeface="Consolas" pitchFamily="49" charset="0"/>
              </a:rPr>
              <a:t>Console.WriteLine</a:t>
            </a:r>
            <a:r>
              <a:rPr lang="en-US" sz="1500" dirty="0">
                <a:latin typeface="Consolas" pitchFamily="49" charset="0"/>
                <a:cs typeface="Consolas" pitchFamily="49" charset="0"/>
              </a:rPr>
              <a:t>( </a:t>
            </a:r>
            <a:r>
              <a:rPr lang="en-US" sz="1500" dirty="0" err="1">
                <a:latin typeface="Consolas" pitchFamily="49" charset="0"/>
                <a:cs typeface="Consolas" pitchFamily="49" charset="0"/>
              </a:rPr>
              <a:t>reader.ReadToEnd</a:t>
            </a:r>
            <a:r>
              <a:rPr lang="en-US" sz="1500" dirty="0">
                <a:latin typeface="Consolas" pitchFamily="49" charset="0"/>
                <a:cs typeface="Consolas" pitchFamily="49" charset="0"/>
              </a:rPr>
              <a:t>() </a:t>
            </a:r>
            <a:r>
              <a:rPr lang="en-US" sz="1500" dirty="0" smtClean="0">
                <a:latin typeface="Consolas" pitchFamily="49" charset="0"/>
                <a:cs typeface="Consolas" pitchFamily="49" charset="0"/>
              </a:rPr>
              <a:t>);</a:t>
            </a:r>
          </a:p>
          <a:p>
            <a:pPr marL="342900" indent="-342900"/>
            <a:r>
              <a:rPr lang="en-US" sz="1500" dirty="0">
                <a:latin typeface="Consolas" pitchFamily="49" charset="0"/>
                <a:cs typeface="Consolas" pitchFamily="49" charset="0"/>
              </a:rPr>
              <a:t>}</a:t>
            </a:r>
          </a:p>
          <a:p>
            <a:pPr marL="342900" indent="-342900"/>
            <a:endParaRPr lang="en-US" sz="1500" dirty="0">
              <a:latin typeface="Consolas" pitchFamily="49" charset="0"/>
              <a:cs typeface="Consolas" pitchFamily="49" charset="0"/>
            </a:endParaRPr>
          </a:p>
        </p:txBody>
      </p:sp>
      <p:sp>
        <p:nvSpPr>
          <p:cNvPr id="518173" name="Rectangle 29"/>
          <p:cNvSpPr>
            <a:spLocks noGrp="1" noChangeArrowheads="1"/>
          </p:cNvSpPr>
          <p:nvPr>
            <p:ph type="body" idx="1"/>
          </p:nvPr>
        </p:nvSpPr>
        <p:spPr>
          <a:xfrm>
            <a:off x="422275" y="1524000"/>
            <a:ext cx="8418513" cy="1828800"/>
          </a:xfrm>
          <a:noFill/>
          <a:ln/>
        </p:spPr>
        <p:txBody>
          <a:bodyPr>
            <a:normAutofit/>
          </a:bodyPr>
          <a:lstStyle/>
          <a:p>
            <a:r>
              <a:rPr lang="en-GB" dirty="0" err="1" smtClean="0">
                <a:latin typeface="Consolas" pitchFamily="49" charset="0"/>
                <a:cs typeface="Consolas" pitchFamily="49" charset="0"/>
              </a:rPr>
              <a:t>System.Net.WebRequest</a:t>
            </a:r>
            <a:endParaRPr lang="en-GB" dirty="0">
              <a:latin typeface="Consolas" pitchFamily="49" charset="0"/>
              <a:cs typeface="Consolas" pitchFamily="49" charset="0"/>
            </a:endParaRPr>
          </a:p>
          <a:p>
            <a:pPr lvl="1"/>
            <a:r>
              <a:rPr lang="en-GB" dirty="0"/>
              <a:t>HTTP/S specific </a:t>
            </a:r>
            <a:r>
              <a:rPr lang="en-GB" dirty="0" smtClean="0"/>
              <a:t>implementation created by </a:t>
            </a:r>
            <a:r>
              <a:rPr lang="en-GB" dirty="0" smtClean="0">
                <a:solidFill>
                  <a:srgbClr val="0070C0"/>
                </a:solidFill>
              </a:rPr>
              <a:t>factory method</a:t>
            </a:r>
          </a:p>
          <a:p>
            <a:pPr lvl="1"/>
            <a:r>
              <a:rPr lang="en-GB" dirty="0" smtClean="0"/>
              <a:t>uses </a:t>
            </a:r>
            <a:r>
              <a:rPr lang="en-GB" b="1" dirty="0" err="1" smtClean="0">
                <a:latin typeface="Consolas" pitchFamily="49" charset="0"/>
                <a:cs typeface="Consolas" pitchFamily="49" charset="0"/>
              </a:rPr>
              <a:t>WebResponse</a:t>
            </a:r>
            <a:r>
              <a:rPr lang="en-GB" dirty="0" smtClean="0"/>
              <a:t> class to manage </a:t>
            </a:r>
            <a:r>
              <a:rPr lang="en-GB" dirty="0" smtClean="0">
                <a:solidFill>
                  <a:srgbClr val="FF0000"/>
                </a:solidFill>
              </a:rPr>
              <a:t>returning stream</a:t>
            </a:r>
          </a:p>
          <a:p>
            <a:pPr lvl="1"/>
            <a:r>
              <a:rPr lang="en-GB" dirty="0" smtClean="0"/>
              <a:t>can be invoked synchronously or asynchronously</a:t>
            </a:r>
          </a:p>
          <a:p>
            <a:pPr lvl="1"/>
            <a:r>
              <a:rPr lang="en-GB" dirty="0" smtClean="0"/>
              <a:t>performs all the standard HTTP work necessary</a:t>
            </a:r>
            <a:endParaRPr lang="en-GB" dirty="0"/>
          </a:p>
        </p:txBody>
      </p:sp>
      <p:sp>
        <p:nvSpPr>
          <p:cNvPr id="2" name="TextBox 1"/>
          <p:cNvSpPr txBox="1"/>
          <p:nvPr/>
        </p:nvSpPr>
        <p:spPr>
          <a:xfrm>
            <a:off x="381000" y="5867400"/>
            <a:ext cx="8305800" cy="646331"/>
          </a:xfrm>
          <a:prstGeom prst="rect">
            <a:avLst/>
          </a:prstGeom>
          <a:noFill/>
        </p:spPr>
        <p:txBody>
          <a:bodyPr wrap="square" rtlCol="0">
            <a:spAutoFit/>
          </a:bodyPr>
          <a:lstStyle/>
          <a:p>
            <a:r>
              <a:rPr lang="en-US" dirty="0" smtClean="0">
                <a:latin typeface="Arial" pitchFamily="34" charset="0"/>
                <a:cs typeface="Arial" pitchFamily="34" charset="0"/>
              </a:rPr>
              <a:t>this code requests the data located at </a:t>
            </a:r>
            <a:r>
              <a:rPr lang="en-US" dirty="0" smtClean="0">
                <a:latin typeface="Arial" pitchFamily="34" charset="0"/>
                <a:cs typeface="Arial" pitchFamily="34" charset="0"/>
                <a:hlinkClick r:id="rId3"/>
              </a:rPr>
              <a:t>https://www.microsoft.com</a:t>
            </a:r>
            <a:r>
              <a:rPr lang="en-US" dirty="0" smtClean="0">
                <a:latin typeface="Arial" pitchFamily="34" charset="0"/>
                <a:cs typeface="Arial" pitchFamily="34" charset="0"/>
              </a:rPr>
              <a:t>, in this case, HTML would be returned and printed out to the console</a:t>
            </a:r>
            <a:endParaRPr lang="en-US" dirty="0">
              <a:latin typeface="Arial" pitchFamily="34" charset="0"/>
              <a:cs typeface="Arial" pitchFamily="34" charset="0"/>
            </a:endParaRPr>
          </a:p>
        </p:txBody>
      </p:sp>
    </p:spTree>
    <p:extLst>
      <p:ext uri="{BB962C8B-B14F-4D97-AF65-F5344CB8AC3E}">
        <p14:creationId xmlns:p14="http://schemas.microsoft.com/office/powerpoint/2010/main" val="508919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Going beyond raw HTTP</a:t>
            </a:r>
            <a:endParaRPr lang="en-US" dirty="0"/>
          </a:p>
        </p:txBody>
      </p:sp>
      <p:sp>
        <p:nvSpPr>
          <p:cNvPr id="3" name="Content Placeholder 2"/>
          <p:cNvSpPr>
            <a:spLocks noGrp="1"/>
          </p:cNvSpPr>
          <p:nvPr>
            <p:ph idx="1"/>
          </p:nvPr>
        </p:nvSpPr>
        <p:spPr>
          <a:xfrm>
            <a:off x="457200" y="1600200"/>
            <a:ext cx="8229600" cy="2667000"/>
          </a:xfrm>
        </p:spPr>
        <p:txBody>
          <a:bodyPr/>
          <a:lstStyle/>
          <a:p>
            <a:r>
              <a:rPr lang="en-US" dirty="0" smtClean="0">
                <a:solidFill>
                  <a:srgbClr val="0070C0"/>
                </a:solidFill>
              </a:rPr>
              <a:t>Windows Communication Foundation</a:t>
            </a:r>
            <a:r>
              <a:rPr lang="en-US" dirty="0" smtClean="0"/>
              <a:t> (WCF) supplies higher level constructs for web communication</a:t>
            </a:r>
          </a:p>
          <a:p>
            <a:pPr lvl="1"/>
            <a:r>
              <a:rPr lang="en-US" dirty="0" smtClean="0"/>
              <a:t>supplied as part of .NET 3.0 and beyond</a:t>
            </a:r>
          </a:p>
          <a:p>
            <a:pPr lvl="1"/>
            <a:r>
              <a:rPr lang="en-US" dirty="0" smtClean="0"/>
              <a:t>build or invoke SOAP or REST based services</a:t>
            </a:r>
          </a:p>
          <a:p>
            <a:pPr lvl="1"/>
            <a:r>
              <a:rPr lang="en-US" dirty="0" smtClean="0"/>
              <a:t>also supports binary transfers (.NET only)</a:t>
            </a:r>
          </a:p>
          <a:p>
            <a:pPr lvl="1"/>
            <a:r>
              <a:rPr lang="en-US" dirty="0" smtClean="0"/>
              <a:t>implements variety of WS-* standards</a:t>
            </a:r>
          </a:p>
          <a:p>
            <a:pPr lvl="1"/>
            <a:r>
              <a:rPr lang="en-US" dirty="0" smtClean="0"/>
              <a:t>communicates using </a:t>
            </a:r>
            <a:r>
              <a:rPr lang="en-US" i="1" dirty="0" smtClean="0"/>
              <a:t>contracts</a:t>
            </a:r>
            <a:r>
              <a:rPr lang="en-US" dirty="0" smtClean="0"/>
              <a:t> (typically .NET interfaces)</a:t>
            </a:r>
          </a:p>
          <a:p>
            <a:pPr lvl="1"/>
            <a:endParaRPr lang="en-US" dirty="0" smtClean="0"/>
          </a:p>
          <a:p>
            <a:pPr lvl="1"/>
            <a:endParaRPr lang="en-US" dirty="0"/>
          </a:p>
        </p:txBody>
      </p:sp>
      <p:sp>
        <p:nvSpPr>
          <p:cNvPr id="4" name="Rectangle 3"/>
          <p:cNvSpPr/>
          <p:nvPr/>
        </p:nvSpPr>
        <p:spPr>
          <a:xfrm>
            <a:off x="381000" y="5105400"/>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(.NET)</a:t>
            </a:r>
            <a:endParaRPr lang="en-US" dirty="0"/>
          </a:p>
        </p:txBody>
      </p:sp>
      <p:sp>
        <p:nvSpPr>
          <p:cNvPr id="5" name="Rectangle 4"/>
          <p:cNvSpPr/>
          <p:nvPr/>
        </p:nvSpPr>
        <p:spPr>
          <a:xfrm>
            <a:off x="6553200" y="5105400"/>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(Java, .NET, C++, etc.)</a:t>
            </a:r>
            <a:endParaRPr lang="en-US" dirty="0"/>
          </a:p>
        </p:txBody>
      </p:sp>
      <p:sp>
        <p:nvSpPr>
          <p:cNvPr id="6" name="Right Arrow 5"/>
          <p:cNvSpPr/>
          <p:nvPr/>
        </p:nvSpPr>
        <p:spPr>
          <a:xfrm>
            <a:off x="2362200" y="5943600"/>
            <a:ext cx="4114800" cy="609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HTTP(S) communication</a:t>
            </a:r>
            <a:endParaRPr lang="en-US" dirty="0"/>
          </a:p>
        </p:txBody>
      </p:sp>
      <p:grpSp>
        <p:nvGrpSpPr>
          <p:cNvPr id="8" name="Group 7"/>
          <p:cNvGrpSpPr>
            <a:grpSpLocks/>
          </p:cNvGrpSpPr>
          <p:nvPr/>
        </p:nvGrpSpPr>
        <p:grpSpPr bwMode="auto">
          <a:xfrm>
            <a:off x="2362199" y="5590878"/>
            <a:ext cx="676929" cy="352722"/>
            <a:chOff x="748" y="1207"/>
            <a:chExt cx="675" cy="526"/>
          </a:xfrm>
          <a:solidFill>
            <a:schemeClr val="bg1"/>
          </a:solidFill>
          <a:effectLst>
            <a:outerShdw blurRad="50800" dist="38100" dir="2700000" algn="tl" rotWithShape="0">
              <a:prstClr val="black">
                <a:alpha val="40000"/>
              </a:prstClr>
            </a:outerShdw>
          </a:effectLst>
        </p:grpSpPr>
        <p:sp>
          <p:nvSpPr>
            <p:cNvPr id="9" name="Text Box 8"/>
            <p:cNvSpPr txBox="1">
              <a:spLocks noChangeArrowheads="1"/>
            </p:cNvSpPr>
            <p:nvPr/>
          </p:nvSpPr>
          <p:spPr bwMode="auto">
            <a:xfrm>
              <a:off x="786" y="1395"/>
              <a:ext cx="117" cy="154"/>
            </a:xfrm>
            <a:prstGeom prst="rect">
              <a:avLst/>
            </a:prstGeom>
            <a:grpFill/>
            <a:ln w="9525" algn="ctr">
              <a:solidFill>
                <a:srgbClr val="4D4D4D"/>
              </a:solidFill>
              <a:miter lim="800000"/>
              <a:headEnd/>
              <a:tailEnd/>
            </a:ln>
            <a:scene3d>
              <a:camera prst="orthographicFront"/>
              <a:lightRig rig="threePt" dir="t"/>
            </a:scene3d>
            <a:sp3d>
              <a:bevelT w="165100" prst="coolSlant"/>
            </a:sp3d>
          </p:spPr>
          <p:txBody>
            <a:bodyPr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ctr" eaLnBrk="1">
                <a:defRPr/>
              </a:pPr>
              <a:endParaRPr lang="en-US" b="0">
                <a:solidFill>
                  <a:srgbClr val="000066"/>
                </a:solidFill>
                <a:latin typeface="Tahoma" pitchFamily="34" charset="0"/>
              </a:endParaRPr>
            </a:p>
          </p:txBody>
        </p:sp>
        <p:sp>
          <p:nvSpPr>
            <p:cNvPr id="10" name="Rectangle 9"/>
            <p:cNvSpPr>
              <a:spLocks noChangeArrowheads="1"/>
            </p:cNvSpPr>
            <p:nvPr/>
          </p:nvSpPr>
          <p:spPr bwMode="auto">
            <a:xfrm>
              <a:off x="748" y="1207"/>
              <a:ext cx="675" cy="526"/>
            </a:xfrm>
            <a:prstGeom prst="rect">
              <a:avLst/>
            </a:prstGeom>
            <a:grpFill/>
            <a:ln w="9525" algn="ctr">
              <a:solidFill>
                <a:srgbClr val="4D4D4D"/>
              </a:solidFill>
              <a:miter lim="800000"/>
              <a:headEnd/>
              <a:tailEnd/>
            </a:ln>
            <a:scene3d>
              <a:camera prst="orthographicFront"/>
              <a:lightRig rig="threePt" dir="t"/>
            </a:scene3d>
            <a:sp3d>
              <a:bevelT w="165100" prst="coolSlant"/>
            </a:sp3d>
          </p:spPr>
          <p:txBody>
            <a:bodyPr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hangingPunct="1">
                <a:defRPr/>
              </a:pPr>
              <a:endParaRPr lang="en-US" sz="1800" b="0">
                <a:solidFill>
                  <a:srgbClr val="000000"/>
                </a:solidFill>
              </a:endParaRPr>
            </a:p>
          </p:txBody>
        </p:sp>
        <p:sp>
          <p:nvSpPr>
            <p:cNvPr id="11" name="Line 10"/>
            <p:cNvSpPr>
              <a:spLocks noChangeShapeType="1"/>
            </p:cNvSpPr>
            <p:nvPr/>
          </p:nvSpPr>
          <p:spPr bwMode="auto">
            <a:xfrm>
              <a:off x="748" y="1207"/>
              <a:ext cx="341" cy="208"/>
            </a:xfrm>
            <a:prstGeom prst="line">
              <a:avLst/>
            </a:prstGeom>
            <a:grpFill/>
            <a:ln w="9525" algn="ctr">
              <a:solidFill>
                <a:srgbClr val="4D4D4D"/>
              </a:solidFill>
              <a:round/>
              <a:headEnd/>
              <a:tailEnd/>
            </a:ln>
            <a:scene3d>
              <a:camera prst="orthographicFront"/>
              <a:lightRig rig="threePt" dir="t"/>
            </a:scene3d>
            <a:sp3d>
              <a:bevelT w="165100" prst="coolSlant"/>
            </a:sp3d>
          </p:spPr>
          <p:txBody>
            <a:bodyPr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defRPr/>
              </a:pPr>
              <a:endParaRPr lang="en-US"/>
            </a:p>
          </p:txBody>
        </p:sp>
        <p:sp>
          <p:nvSpPr>
            <p:cNvPr id="12" name="Line 11"/>
            <p:cNvSpPr>
              <a:spLocks noChangeShapeType="1"/>
            </p:cNvSpPr>
            <p:nvPr/>
          </p:nvSpPr>
          <p:spPr bwMode="auto">
            <a:xfrm flipV="1">
              <a:off x="1089" y="1207"/>
              <a:ext cx="334" cy="208"/>
            </a:xfrm>
            <a:prstGeom prst="line">
              <a:avLst/>
            </a:prstGeom>
            <a:grpFill/>
            <a:ln w="9525" algn="ctr">
              <a:solidFill>
                <a:srgbClr val="4D4D4D"/>
              </a:solidFill>
              <a:round/>
              <a:headEnd/>
              <a:tailEnd/>
            </a:ln>
            <a:scene3d>
              <a:camera prst="orthographicFront"/>
              <a:lightRig rig="threePt" dir="t"/>
            </a:scene3d>
            <a:sp3d>
              <a:bevelT w="165100" prst="coolSlant"/>
            </a:sp3d>
          </p:spPr>
          <p:txBody>
            <a:bodyPr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defRPr/>
              </a:pPr>
              <a:endParaRPr lang="en-US"/>
            </a:p>
          </p:txBody>
        </p:sp>
      </p:grpSp>
      <p:sp>
        <p:nvSpPr>
          <p:cNvPr id="13" name="TextBox 12"/>
          <p:cNvSpPr txBox="1"/>
          <p:nvPr/>
        </p:nvSpPr>
        <p:spPr>
          <a:xfrm>
            <a:off x="2670183" y="4285551"/>
            <a:ext cx="3578217"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900" dirty="0">
                <a:latin typeface="Consolas" pitchFamily="49" charset="0"/>
                <a:cs typeface="Consolas" pitchFamily="49" charset="0"/>
              </a:rPr>
              <a:t>&lt;?xml version="1.0"?&gt; </a:t>
            </a:r>
            <a:endParaRPr lang="en-US" sz="900" dirty="0" smtClean="0">
              <a:latin typeface="Consolas" pitchFamily="49" charset="0"/>
              <a:cs typeface="Consolas" pitchFamily="49" charset="0"/>
            </a:endParaRPr>
          </a:p>
          <a:p>
            <a:r>
              <a:rPr lang="en-US" sz="900" dirty="0" smtClean="0">
                <a:latin typeface="Consolas" pitchFamily="49" charset="0"/>
                <a:cs typeface="Consolas" pitchFamily="49" charset="0"/>
              </a:rPr>
              <a:t>&lt;</a:t>
            </a:r>
            <a:r>
              <a:rPr lang="en-US" sz="900" dirty="0" err="1" smtClean="0">
                <a:latin typeface="Consolas" pitchFamily="49" charset="0"/>
                <a:cs typeface="Consolas" pitchFamily="49" charset="0"/>
              </a:rPr>
              <a:t>soap:Envelope</a:t>
            </a:r>
            <a:r>
              <a:rPr lang="en-US" sz="900" dirty="0" smtClean="0">
                <a:latin typeface="Consolas" pitchFamily="49" charset="0"/>
                <a:cs typeface="Consolas" pitchFamily="49" charset="0"/>
              </a:rPr>
              <a:t>&gt; </a:t>
            </a:r>
          </a:p>
          <a:p>
            <a:r>
              <a:rPr lang="en-US" sz="900" dirty="0" smtClean="0">
                <a:latin typeface="Consolas" pitchFamily="49" charset="0"/>
                <a:cs typeface="Consolas" pitchFamily="49" charset="0"/>
              </a:rPr>
              <a:t>   &lt;</a:t>
            </a:r>
            <a:r>
              <a:rPr lang="en-US" sz="900" dirty="0" err="1" smtClean="0">
                <a:latin typeface="Consolas" pitchFamily="49" charset="0"/>
                <a:cs typeface="Consolas" pitchFamily="49" charset="0"/>
              </a:rPr>
              <a:t>soap:Body</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xmlns:m</a:t>
            </a:r>
            <a:r>
              <a:rPr lang="en-US" sz="900" dirty="0">
                <a:latin typeface="Consolas" pitchFamily="49" charset="0"/>
                <a:cs typeface="Consolas" pitchFamily="49" charset="0"/>
              </a:rPr>
              <a:t>="http://www.example.org/stock"&gt; </a:t>
            </a:r>
            <a:r>
              <a:rPr lang="en-US" sz="900" dirty="0" smtClean="0">
                <a:latin typeface="Consolas" pitchFamily="49" charset="0"/>
                <a:cs typeface="Consolas" pitchFamily="49" charset="0"/>
              </a:rPr>
              <a:t>   </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&lt;</a:t>
            </a:r>
            <a:r>
              <a:rPr lang="en-US" sz="900" dirty="0" err="1">
                <a:latin typeface="Consolas" pitchFamily="49" charset="0"/>
                <a:cs typeface="Consolas" pitchFamily="49" charset="0"/>
              </a:rPr>
              <a:t>m:GetStockPrice</a:t>
            </a:r>
            <a:r>
              <a:rPr lang="en-US" sz="900" dirty="0" smtClean="0">
                <a:latin typeface="Consolas" pitchFamily="49" charset="0"/>
                <a:cs typeface="Consolas" pitchFamily="49" charset="0"/>
              </a:rPr>
              <a:t>&gt;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&lt;</a:t>
            </a:r>
            <a:r>
              <a:rPr lang="en-US" sz="900" dirty="0" err="1" smtClean="0">
                <a:latin typeface="Consolas" pitchFamily="49" charset="0"/>
                <a:cs typeface="Consolas" pitchFamily="49" charset="0"/>
              </a:rPr>
              <a:t>m:StockName</a:t>
            </a:r>
            <a:r>
              <a:rPr lang="en-US" sz="900" dirty="0" smtClean="0">
                <a:latin typeface="Consolas" pitchFamily="49" charset="0"/>
                <a:cs typeface="Consolas" pitchFamily="49" charset="0"/>
              </a:rPr>
              <a:t>&gt;MSFT&lt;/</a:t>
            </a:r>
            <a:r>
              <a:rPr lang="en-US" sz="900" dirty="0" err="1">
                <a:latin typeface="Consolas" pitchFamily="49" charset="0"/>
                <a:cs typeface="Consolas" pitchFamily="49" charset="0"/>
              </a:rPr>
              <a:t>m:StockName</a:t>
            </a:r>
            <a:r>
              <a:rPr lang="en-US" sz="900" dirty="0" smtClean="0">
                <a:latin typeface="Consolas" pitchFamily="49" charset="0"/>
                <a:cs typeface="Consolas" pitchFamily="49" charset="0"/>
              </a:rPr>
              <a:t>&gt;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&lt;/</a:t>
            </a:r>
            <a:r>
              <a:rPr lang="en-US" sz="900" dirty="0" err="1">
                <a:latin typeface="Consolas" pitchFamily="49" charset="0"/>
                <a:cs typeface="Consolas" pitchFamily="49" charset="0"/>
              </a:rPr>
              <a:t>m:GetStockPrice</a:t>
            </a:r>
            <a:r>
              <a:rPr lang="en-US" sz="900" dirty="0">
                <a:latin typeface="Consolas" pitchFamily="49" charset="0"/>
                <a:cs typeface="Consolas" pitchFamily="49" charset="0"/>
              </a:rPr>
              <a:t>&gt; </a:t>
            </a:r>
            <a:r>
              <a:rPr lang="en-US" sz="900" dirty="0" smtClean="0">
                <a:latin typeface="Consolas" pitchFamily="49" charset="0"/>
                <a:cs typeface="Consolas" pitchFamily="49" charset="0"/>
              </a:rPr>
              <a:t>   </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&lt;/</a:t>
            </a:r>
            <a:r>
              <a:rPr lang="en-US" sz="900" dirty="0" err="1">
                <a:latin typeface="Consolas" pitchFamily="49" charset="0"/>
                <a:cs typeface="Consolas" pitchFamily="49" charset="0"/>
              </a:rPr>
              <a:t>soap:Body</a:t>
            </a:r>
            <a:r>
              <a:rPr lang="en-US" sz="900" dirty="0">
                <a:latin typeface="Consolas" pitchFamily="49" charset="0"/>
                <a:cs typeface="Consolas" pitchFamily="49" charset="0"/>
              </a:rPr>
              <a:t>&gt; </a:t>
            </a:r>
            <a:endParaRPr lang="en-US" sz="900" dirty="0" smtClean="0">
              <a:latin typeface="Consolas" pitchFamily="49" charset="0"/>
              <a:cs typeface="Consolas" pitchFamily="49" charset="0"/>
            </a:endParaRPr>
          </a:p>
          <a:p>
            <a:r>
              <a:rPr lang="en-US" sz="900" dirty="0" smtClean="0">
                <a:latin typeface="Consolas" pitchFamily="49" charset="0"/>
                <a:cs typeface="Consolas" pitchFamily="49" charset="0"/>
              </a:rPr>
              <a:t>&lt;/</a:t>
            </a:r>
            <a:r>
              <a:rPr lang="en-US" sz="900" dirty="0" err="1">
                <a:latin typeface="Consolas" pitchFamily="49" charset="0"/>
                <a:cs typeface="Consolas" pitchFamily="49" charset="0"/>
              </a:rPr>
              <a:t>soap:Envelope</a:t>
            </a:r>
            <a:r>
              <a:rPr lang="en-US" sz="900" dirty="0">
                <a:latin typeface="Consolas" pitchFamily="49" charset="0"/>
                <a:cs typeface="Consolas" pitchFamily="49" charset="0"/>
              </a:rPr>
              <a:t>&gt; </a:t>
            </a:r>
          </a:p>
        </p:txBody>
      </p:sp>
      <p:cxnSp>
        <p:nvCxnSpPr>
          <p:cNvPr id="15" name="Straight Connector 14"/>
          <p:cNvCxnSpPr>
            <a:endCxn id="13" idx="1"/>
          </p:cNvCxnSpPr>
          <p:nvPr/>
        </p:nvCxnSpPr>
        <p:spPr>
          <a:xfrm flipV="1">
            <a:off x="2400308" y="4885716"/>
            <a:ext cx="269875" cy="705162"/>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3" idx="2"/>
          </p:cNvCxnSpPr>
          <p:nvPr/>
        </p:nvCxnSpPr>
        <p:spPr>
          <a:xfrm flipV="1">
            <a:off x="3039129" y="5485880"/>
            <a:ext cx="1420163" cy="45772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80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clients with WCF</a:t>
            </a:r>
            <a:endParaRPr lang="en-US" dirty="0"/>
          </a:p>
        </p:txBody>
      </p:sp>
      <p:sp>
        <p:nvSpPr>
          <p:cNvPr id="3" name="Content Placeholder 2"/>
          <p:cNvSpPr>
            <a:spLocks noGrp="1"/>
          </p:cNvSpPr>
          <p:nvPr>
            <p:ph idx="1"/>
          </p:nvPr>
        </p:nvSpPr>
        <p:spPr>
          <a:xfrm>
            <a:off x="457200" y="1600200"/>
            <a:ext cx="8229600" cy="1828800"/>
          </a:xfrm>
        </p:spPr>
        <p:txBody>
          <a:bodyPr/>
          <a:lstStyle/>
          <a:p>
            <a:r>
              <a:rPr lang="en-US" dirty="0" smtClean="0"/>
              <a:t>"Add Service Reference" or svcutil.exe creates proxy</a:t>
            </a:r>
          </a:p>
          <a:p>
            <a:pPr lvl="1"/>
            <a:r>
              <a:rPr lang="en-US" dirty="0" smtClean="0"/>
              <a:t>creates contract-based proxy code in language of choice</a:t>
            </a:r>
          </a:p>
          <a:p>
            <a:pPr lvl="1"/>
            <a:r>
              <a:rPr lang="en-US" dirty="0" smtClean="0"/>
              <a:t>creates address + binding data in </a:t>
            </a:r>
            <a:r>
              <a:rPr lang="en-US" dirty="0" err="1" smtClean="0"/>
              <a:t>app.config</a:t>
            </a:r>
            <a:endParaRPr lang="en-US" dirty="0" smtClean="0"/>
          </a:p>
          <a:p>
            <a:pPr lvl="1"/>
            <a:r>
              <a:rPr lang="en-US" dirty="0" smtClean="0"/>
              <a:t>driven from </a:t>
            </a:r>
            <a:r>
              <a:rPr lang="en-US" dirty="0" smtClean="0">
                <a:solidFill>
                  <a:srgbClr val="0070C0"/>
                </a:solidFill>
              </a:rPr>
              <a:t>WSDL </a:t>
            </a:r>
            <a:r>
              <a:rPr lang="en-US" dirty="0" smtClean="0"/>
              <a:t>or WS-Metadata</a:t>
            </a:r>
          </a:p>
          <a:p>
            <a:pPr lvl="1"/>
            <a:endParaRPr lang="en-US" dirty="0"/>
          </a:p>
        </p:txBody>
      </p:sp>
      <p:cxnSp>
        <p:nvCxnSpPr>
          <p:cNvPr id="6" name="Straight Arrow Connector 5"/>
          <p:cNvCxnSpPr>
            <a:stCxn id="8" idx="3"/>
          </p:cNvCxnSpPr>
          <p:nvPr/>
        </p:nvCxnSpPr>
        <p:spPr bwMode="auto">
          <a:xfrm>
            <a:off x="3371850" y="4186238"/>
            <a:ext cx="552450" cy="0"/>
          </a:xfrm>
          <a:prstGeom prst="straightConnector1">
            <a:avLst/>
          </a:prstGeom>
          <a:solidFill>
            <a:schemeClr val="accent1"/>
          </a:solidFill>
          <a:ln w="28575" cap="flat" cmpd="sng" algn="ctr">
            <a:solidFill>
              <a:schemeClr val="accent6"/>
            </a:solidFill>
            <a:prstDash val="solid"/>
            <a:round/>
            <a:headEnd type="none" w="med" len="med"/>
            <a:tailEnd type="arrow"/>
          </a:ln>
          <a:effectLst/>
        </p:spPr>
      </p:cxn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3733800"/>
            <a:ext cx="2952750" cy="90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839788" y="5867400"/>
            <a:ext cx="7782900" cy="646331"/>
          </a:xfrm>
          <a:prstGeom prst="rect">
            <a:avLst/>
          </a:prstGeom>
          <a:solidFill>
            <a:schemeClr val="tx1"/>
          </a:solidFill>
          <a:ln w="9525">
            <a:noFill/>
            <a:miter lim="800000"/>
            <a:headEnd/>
            <a:tailEnd/>
          </a:ln>
        </p:spPr>
        <p:txBody>
          <a:bodyPr wrap="none">
            <a:spAutoFit/>
          </a:bodyPr>
          <a:lstStyle/>
          <a:p>
            <a:pPr eaLnBrk="1">
              <a:spcBef>
                <a:spcPct val="50000"/>
              </a:spcBef>
            </a:pPr>
            <a:r>
              <a:rPr lang="en-US" sz="1800" b="1" dirty="0">
                <a:solidFill>
                  <a:schemeClr val="bg1"/>
                </a:solidFill>
                <a:latin typeface="Consolas" pitchFamily="49" charset="0"/>
                <a:cs typeface="Consolas" pitchFamily="49" charset="0"/>
              </a:rPr>
              <a:t>C:\&gt;svcutil </a:t>
            </a:r>
            <a:r>
              <a:rPr lang="en-US" sz="1800" b="1" dirty="0">
                <a:solidFill>
                  <a:srgbClr val="00B0F0"/>
                </a:solidFill>
                <a:latin typeface="Consolas" pitchFamily="49" charset="0"/>
                <a:cs typeface="Consolas" pitchFamily="49" charset="0"/>
              </a:rPr>
              <a:t>http</a:t>
            </a:r>
            <a:r>
              <a:rPr lang="en-US" sz="1800" b="1" dirty="0" smtClean="0">
                <a:solidFill>
                  <a:srgbClr val="00B0F0"/>
                </a:solidFill>
                <a:latin typeface="Consolas" pitchFamily="49" charset="0"/>
                <a:cs typeface="Consolas" pitchFamily="49" charset="0"/>
              </a:rPr>
              <a:t>://gbio-pbil.ibcp.fr/media/wsdl/BlastWS.wsdl</a:t>
            </a:r>
            <a:r>
              <a:rPr lang="en-US" sz="1800" b="1" dirty="0">
                <a:solidFill>
                  <a:schemeClr val="bg1"/>
                </a:solidFill>
                <a:latin typeface="Consolas" pitchFamily="49" charset="0"/>
                <a:cs typeface="Consolas" pitchFamily="49" charset="0"/>
              </a:rPr>
              <a:t/>
            </a:r>
            <a:br>
              <a:rPr lang="en-US" sz="1800" b="1" dirty="0">
                <a:solidFill>
                  <a:schemeClr val="bg1"/>
                </a:solidFill>
                <a:latin typeface="Consolas" pitchFamily="49" charset="0"/>
                <a:cs typeface="Consolas" pitchFamily="49" charset="0"/>
              </a:rPr>
            </a:br>
            <a:r>
              <a:rPr lang="en-US" sz="1800" b="1" dirty="0">
                <a:solidFill>
                  <a:schemeClr val="bg1"/>
                </a:solidFill>
                <a:latin typeface="Consolas" pitchFamily="49" charset="0"/>
                <a:cs typeface="Consolas" pitchFamily="49" charset="0"/>
              </a:rPr>
              <a:t>          /</a:t>
            </a:r>
            <a:r>
              <a:rPr lang="en-US" sz="1800" b="1" dirty="0" err="1">
                <a:solidFill>
                  <a:schemeClr val="bg1"/>
                </a:solidFill>
                <a:latin typeface="Consolas" pitchFamily="49" charset="0"/>
                <a:cs typeface="Consolas" pitchFamily="49" charset="0"/>
              </a:rPr>
              <a:t>config:app.config</a:t>
            </a:r>
            <a:r>
              <a:rPr lang="en-US" sz="1800" b="1" dirty="0">
                <a:solidFill>
                  <a:schemeClr val="bg1"/>
                </a:solidFill>
                <a:latin typeface="Consolas" pitchFamily="49" charset="0"/>
                <a:cs typeface="Consolas" pitchFamily="49" charset="0"/>
              </a:rPr>
              <a:t> /</a:t>
            </a:r>
            <a:r>
              <a:rPr lang="en-US" sz="1800" b="1" dirty="0" err="1">
                <a:solidFill>
                  <a:schemeClr val="bg1"/>
                </a:solidFill>
                <a:latin typeface="Consolas" pitchFamily="49" charset="0"/>
                <a:cs typeface="Consolas" pitchFamily="49" charset="0"/>
              </a:rPr>
              <a:t>out:generatedProxy.cs</a:t>
            </a:r>
            <a:endParaRPr lang="en-US" sz="1800" b="1" dirty="0">
              <a:solidFill>
                <a:schemeClr val="bg1"/>
              </a:solidFill>
              <a:latin typeface="Consolas" pitchFamily="49" charset="0"/>
              <a:cs typeface="Consolas" pitchFamily="49"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038475"/>
            <a:ext cx="40481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40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Using WCF client proxy</a:t>
            </a:r>
          </a:p>
        </p:txBody>
      </p:sp>
      <p:sp>
        <p:nvSpPr>
          <p:cNvPr id="786437" name="Text Box 5"/>
          <p:cNvSpPr txBox="1">
            <a:spLocks noChangeArrowheads="1"/>
          </p:cNvSpPr>
          <p:nvPr/>
        </p:nvSpPr>
        <p:spPr bwMode="auto">
          <a:xfrm>
            <a:off x="228600" y="4106863"/>
            <a:ext cx="8669361" cy="258532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marL="342900" indent="-342900">
              <a:defRPr/>
            </a:pPr>
            <a:r>
              <a:rPr lang="en-US" sz="1800" noProof="1">
                <a:solidFill>
                  <a:schemeClr val="tx1"/>
                </a:solidFill>
                <a:latin typeface="Consolas" pitchFamily="49" charset="0"/>
                <a:cs typeface="Consolas" pitchFamily="49" charset="0"/>
              </a:rPr>
              <a:t>&lt;configuration&gt;</a:t>
            </a:r>
          </a:p>
          <a:p>
            <a:pPr marL="342900" indent="-342900">
              <a:defRPr/>
            </a:pPr>
            <a:r>
              <a:rPr lang="en-US" sz="1800" noProof="1">
                <a:solidFill>
                  <a:schemeClr val="tx1"/>
                </a:solidFill>
                <a:latin typeface="Consolas" pitchFamily="49" charset="0"/>
                <a:cs typeface="Consolas" pitchFamily="49" charset="0"/>
              </a:rPr>
              <a:t>  &lt;</a:t>
            </a:r>
            <a:r>
              <a:rPr lang="en-US" sz="1800" dirty="0" err="1">
                <a:solidFill>
                  <a:schemeClr val="tx1"/>
                </a:solidFill>
                <a:latin typeface="Consolas" pitchFamily="49" charset="0"/>
                <a:cs typeface="Consolas" pitchFamily="49" charset="0"/>
              </a:rPr>
              <a:t>system.serviceModel</a:t>
            </a:r>
            <a:r>
              <a:rPr lang="en-US" sz="1800" noProof="1">
                <a:solidFill>
                  <a:schemeClr val="tx1"/>
                </a:solidFill>
                <a:latin typeface="Consolas" pitchFamily="49" charset="0"/>
                <a:cs typeface="Consolas" pitchFamily="49" charset="0"/>
              </a:rPr>
              <a:t>&gt;</a:t>
            </a:r>
            <a:endParaRPr lang="en-US" sz="1800" dirty="0">
              <a:solidFill>
                <a:schemeClr val="tx1"/>
              </a:solidFill>
              <a:latin typeface="Consolas" pitchFamily="49" charset="0"/>
              <a:cs typeface="Consolas" pitchFamily="49" charset="0"/>
            </a:endParaRPr>
          </a:p>
          <a:p>
            <a:r>
              <a:rPr lang="en-US" dirty="0" smtClean="0">
                <a:latin typeface="Consolas" pitchFamily="49" charset="0"/>
                <a:cs typeface="Consolas" pitchFamily="49" charset="0"/>
              </a:rPr>
              <a:t>     &lt;</a:t>
            </a:r>
            <a:r>
              <a:rPr lang="en-US" dirty="0">
                <a:latin typeface="Consolas" pitchFamily="49" charset="0"/>
                <a:cs typeface="Consolas" pitchFamily="49" charset="0"/>
              </a:rPr>
              <a:t>client&gt;</a:t>
            </a:r>
          </a:p>
          <a:p>
            <a:r>
              <a:rPr lang="en-US" dirty="0">
                <a:latin typeface="Consolas" pitchFamily="49" charset="0"/>
                <a:cs typeface="Consolas" pitchFamily="49" charset="0"/>
              </a:rPr>
              <a:t>     </a:t>
            </a:r>
            <a:r>
              <a:rPr lang="en-US" dirty="0" smtClean="0">
                <a:latin typeface="Consolas" pitchFamily="49" charset="0"/>
                <a:cs typeface="Consolas" pitchFamily="49" charset="0"/>
              </a:rPr>
              <a:t>   &lt;endpoint </a:t>
            </a:r>
            <a:r>
              <a:rPr lang="en-US" dirty="0">
                <a:latin typeface="Consolas" pitchFamily="49" charset="0"/>
                <a:cs typeface="Consolas" pitchFamily="49" charset="0"/>
              </a:rPr>
              <a:t>address="http://gbio.ibcp.fr:8090/</a:t>
            </a:r>
            <a:r>
              <a:rPr lang="en-US" dirty="0" err="1">
                <a:latin typeface="Consolas" pitchFamily="49" charset="0"/>
                <a:cs typeface="Consolas" pitchFamily="49" charset="0"/>
              </a:rPr>
              <a:t>Blast_Service</a:t>
            </a:r>
            <a:r>
              <a:rPr lang="en-US" dirty="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binding="</a:t>
            </a:r>
            <a:r>
              <a:rPr lang="en-US" dirty="0" err="1">
                <a:latin typeface="Consolas" pitchFamily="49" charset="0"/>
                <a:cs typeface="Consolas" pitchFamily="49" charset="0"/>
              </a:rPr>
              <a:t>basicHttpBinding</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contract="</a:t>
            </a:r>
            <a:r>
              <a:rPr lang="en-US" dirty="0" err="1">
                <a:latin typeface="Consolas" pitchFamily="49" charset="0"/>
                <a:cs typeface="Consolas" pitchFamily="49" charset="0"/>
              </a:rPr>
              <a:t>BioBlast.BlastPortType</a:t>
            </a:r>
            <a:r>
              <a:rPr lang="en-US" dirty="0">
                <a:latin typeface="Consolas" pitchFamily="49" charset="0"/>
                <a:cs typeface="Consolas" pitchFamily="49" charset="0"/>
              </a:rPr>
              <a:t>" /&gt;</a:t>
            </a:r>
          </a:p>
          <a:p>
            <a:r>
              <a:rPr lang="en-US" dirty="0">
                <a:latin typeface="Consolas" pitchFamily="49" charset="0"/>
                <a:cs typeface="Consolas" pitchFamily="49" charset="0"/>
              </a:rPr>
              <a:t>  </a:t>
            </a:r>
            <a:r>
              <a:rPr lang="en-US" dirty="0" smtClean="0">
                <a:latin typeface="Consolas" pitchFamily="49" charset="0"/>
                <a:cs typeface="Consolas" pitchFamily="49" charset="0"/>
              </a:rPr>
              <a:t>   &lt;/</a:t>
            </a:r>
            <a:r>
              <a:rPr lang="en-US" dirty="0">
                <a:latin typeface="Consolas" pitchFamily="49" charset="0"/>
                <a:cs typeface="Consolas" pitchFamily="49" charset="0"/>
              </a:rPr>
              <a:t>client</a:t>
            </a:r>
            <a:r>
              <a:rPr lang="en-US" dirty="0" smtClean="0">
                <a:latin typeface="Consolas" pitchFamily="49" charset="0"/>
                <a:cs typeface="Consolas" pitchFamily="49" charset="0"/>
              </a:rPr>
              <a:t>&gt;</a:t>
            </a:r>
          </a:p>
          <a:p>
            <a:r>
              <a:rPr lang="en-US" dirty="0" smtClean="0">
                <a:latin typeface="Consolas" pitchFamily="49" charset="0"/>
                <a:cs typeface="Consolas" pitchFamily="49" charset="0"/>
              </a:rPr>
              <a:t>  &lt;/</a:t>
            </a:r>
            <a:r>
              <a:rPr lang="en-US" dirty="0" err="1" smtClean="0">
                <a:latin typeface="Consolas" pitchFamily="49" charset="0"/>
                <a:cs typeface="Consolas" pitchFamily="49" charset="0"/>
              </a:rPr>
              <a:t>system.serviceModel</a:t>
            </a:r>
            <a:r>
              <a:rPr lang="en-US" dirty="0" smtClean="0">
                <a:latin typeface="Consolas" pitchFamily="49" charset="0"/>
                <a:cs typeface="Consolas" pitchFamily="49" charset="0"/>
              </a:rPr>
              <a:t>&gt;</a:t>
            </a:r>
          </a:p>
          <a:p>
            <a:r>
              <a:rPr lang="en-US" dirty="0" smtClean="0">
                <a:latin typeface="Consolas" pitchFamily="49" charset="0"/>
                <a:cs typeface="Consolas" pitchFamily="49" charset="0"/>
              </a:rPr>
              <a:t>&lt;/configuration&gt;</a:t>
            </a:r>
            <a:endParaRPr lang="en-US" dirty="0">
              <a:latin typeface="Consolas" pitchFamily="49" charset="0"/>
              <a:cs typeface="Consolas" pitchFamily="49" charset="0"/>
            </a:endParaRPr>
          </a:p>
        </p:txBody>
      </p:sp>
      <p:sp>
        <p:nvSpPr>
          <p:cNvPr id="786436" name="Text Box 4"/>
          <p:cNvSpPr txBox="1">
            <a:spLocks noChangeArrowheads="1"/>
          </p:cNvSpPr>
          <p:nvPr/>
        </p:nvSpPr>
        <p:spPr bwMode="auto">
          <a:xfrm>
            <a:off x="447788" y="1577876"/>
            <a:ext cx="8162812" cy="23083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ProcessSequence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using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client = new </a:t>
            </a:r>
            <a:r>
              <a:rPr lang="en-US" dirty="0" err="1">
                <a:latin typeface="Consolas" pitchFamily="49" charset="0"/>
                <a:cs typeface="Consolas" pitchFamily="49" charset="0"/>
              </a:rPr>
              <a:t>BlastPortTypeClient</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string </a:t>
            </a:r>
            <a:r>
              <a:rPr lang="en-US" dirty="0">
                <a:latin typeface="Consolas" pitchFamily="49" charset="0"/>
                <a:cs typeface="Consolas" pitchFamily="49" charset="0"/>
              </a:rPr>
              <a:t>results = </a:t>
            </a:r>
            <a:r>
              <a:rPr lang="en-US" dirty="0" err="1">
                <a:latin typeface="Consolas" pitchFamily="49" charset="0"/>
                <a:cs typeface="Consolas" pitchFamily="49" charset="0"/>
              </a:rPr>
              <a:t>client.submitBlast</a:t>
            </a:r>
            <a:r>
              <a:rPr lang="en-US" dirty="0">
                <a:latin typeface="Consolas" pitchFamily="49" charset="0"/>
                <a:cs typeface="Consolas" pitchFamily="49" charset="0"/>
              </a:rPr>
              <a:t>(</a:t>
            </a:r>
            <a:r>
              <a:rPr lang="en-US" dirty="0" err="1">
                <a:latin typeface="Consolas" pitchFamily="49" charset="0"/>
                <a:cs typeface="Consolas" pitchFamily="49" charset="0"/>
              </a:rPr>
              <a:t>sequence.ToString</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smtClean="0">
                <a:latin typeface="Consolas" pitchFamily="49" charset="0"/>
                <a:cs typeface="Consolas" pitchFamily="49" charset="0"/>
              </a:rPr>
              <a:t>Console.WriteLine</a:t>
            </a:r>
            <a:r>
              <a:rPr lang="en-US" dirty="0">
                <a:latin typeface="Consolas" pitchFamily="49" charset="0"/>
                <a:cs typeface="Consolas" pitchFamily="49" charset="0"/>
              </a:rPr>
              <a:t>( results );</a:t>
            </a:r>
          </a:p>
          <a:p>
            <a:r>
              <a:rPr lang="en-US" dirty="0" smtClean="0">
                <a:latin typeface="Consolas" pitchFamily="49" charset="0"/>
                <a:cs typeface="Consolas" pitchFamily="49" charset="0"/>
              </a:rPr>
              <a:t>   </a:t>
            </a:r>
            <a:r>
              <a:rPr lang="en-US" dirty="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2" name="TextBox 1"/>
          <p:cNvSpPr txBox="1"/>
          <p:nvPr/>
        </p:nvSpPr>
        <p:spPr>
          <a:xfrm>
            <a:off x="4998720" y="5943600"/>
            <a:ext cx="3657600" cy="646331"/>
          </a:xfrm>
          <a:prstGeom prst="rect">
            <a:avLst/>
          </a:prstGeom>
          <a:solidFill>
            <a:schemeClr val="bg1"/>
          </a:solidFill>
          <a:ln w="19050">
            <a:solidFill>
              <a:srgbClr val="0070C0"/>
            </a:solidFill>
          </a:ln>
        </p:spPr>
        <p:txBody>
          <a:bodyPr wrap="square" rtlCol="0">
            <a:spAutoFit/>
          </a:bodyPr>
          <a:lstStyle/>
          <a:p>
            <a:r>
              <a:rPr lang="en-US" dirty="0" smtClean="0">
                <a:latin typeface="Arial" pitchFamily="34" charset="0"/>
                <a:cs typeface="Arial" pitchFamily="34" charset="0"/>
              </a:rPr>
              <a:t>configuration defines location and communication style for service</a:t>
            </a:r>
            <a:endParaRPr lang="en-US" dirty="0">
              <a:latin typeface="Arial" pitchFamily="34" charset="0"/>
              <a:cs typeface="Arial" pitchFamily="34" charset="0"/>
            </a:endParaRPr>
          </a:p>
        </p:txBody>
      </p:sp>
      <p:sp>
        <p:nvSpPr>
          <p:cNvPr id="6" name="TextBox 5"/>
          <p:cNvSpPr txBox="1"/>
          <p:nvPr/>
        </p:nvSpPr>
        <p:spPr>
          <a:xfrm>
            <a:off x="4343400" y="3352800"/>
            <a:ext cx="4312920" cy="646331"/>
          </a:xfrm>
          <a:prstGeom prst="rect">
            <a:avLst/>
          </a:prstGeom>
          <a:solidFill>
            <a:schemeClr val="bg1"/>
          </a:solidFill>
          <a:ln w="19050">
            <a:solidFill>
              <a:srgbClr val="0070C0"/>
            </a:solidFill>
          </a:ln>
        </p:spPr>
        <p:txBody>
          <a:bodyPr wrap="square" rtlCol="0">
            <a:spAutoFit/>
          </a:bodyPr>
          <a:lstStyle/>
          <a:p>
            <a:r>
              <a:rPr lang="en-US" dirty="0" smtClean="0">
                <a:latin typeface="Arial" pitchFamily="34" charset="0"/>
                <a:cs typeface="Arial" pitchFamily="34" charset="0"/>
              </a:rPr>
              <a:t>proxy allows typical method call invocation just like any other component</a:t>
            </a:r>
            <a:endParaRPr lang="en-US" dirty="0">
              <a:latin typeface="Arial" pitchFamily="34" charset="0"/>
              <a:cs typeface="Arial" pitchFamily="34" charset="0"/>
            </a:endParaRPr>
          </a:p>
        </p:txBody>
      </p:sp>
    </p:spTree>
    <p:extLst>
      <p:ext uri="{BB962C8B-B14F-4D97-AF65-F5344CB8AC3E}">
        <p14:creationId xmlns:p14="http://schemas.microsoft.com/office/powerpoint/2010/main" val="563216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5856</TotalTime>
  <Words>2808</Words>
  <Application>Microsoft Office PowerPoint</Application>
  <PresentationFormat>On-screen Show (4:3)</PresentationFormat>
  <Paragraphs>475</Paragraphs>
  <Slides>39</Slides>
  <Notes>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Urban</vt:lpstr>
      <vt:lpstr>Web Services</vt:lpstr>
      <vt:lpstr>PowerPoint Presentation</vt:lpstr>
      <vt:lpstr>Agenda</vt:lpstr>
      <vt:lpstr>Web Services</vt:lpstr>
      <vt:lpstr>It all starts with HTTP</vt:lpstr>
      <vt:lpstr>System.Net.WebRequest </vt:lpstr>
      <vt:lpstr>Going beyond raw HTTP</vt:lpstr>
      <vt:lpstr>Web service clients with WCF</vt:lpstr>
      <vt:lpstr>Using WCF client proxy</vt:lpstr>
      <vt:lpstr>Service support in .NET Bio</vt:lpstr>
      <vt:lpstr>BLAST services</vt:lpstr>
      <vt:lpstr>BLAST service implementations</vt:lpstr>
      <vt:lpstr>Invoking BLAST services with .NET Bio</vt:lpstr>
      <vt:lpstr>Blast Parameters</vt:lpstr>
      <vt:lpstr>Locating the services</vt:lpstr>
      <vt:lpstr>Processing Results</vt:lpstr>
      <vt:lpstr>BlastSearchRecord</vt:lpstr>
      <vt:lpstr>Other service types</vt:lpstr>
      <vt:lpstr>Efficiently processing results</vt:lpstr>
      <vt:lpstr>IAsyncResult based pattern</vt:lpstr>
      <vt:lpstr>Managing asynchronous operation</vt:lpstr>
      <vt:lpstr>Moving beyond polling</vt:lpstr>
      <vt:lpstr>Example: using a callback</vt:lpstr>
      <vt:lpstr>Event-based programming pattern</vt:lpstr>
      <vt:lpstr>Example: Event based programming</vt:lpstr>
      <vt:lpstr>Dealing with failures</vt:lpstr>
      <vt:lpstr>Thread synchronization</vt:lpstr>
      <vt:lpstr>Wrapping custom services</vt:lpstr>
      <vt:lpstr>Example: EBI dbfetch</vt:lpstr>
      <vt:lpstr>Step 1: IServiceHandler</vt:lpstr>
      <vt:lpstr>Step 2a: Results data structures</vt:lpstr>
      <vt:lpstr>Step 2b: EventArgs</vt:lpstr>
      <vt:lpstr>Step 3: provide implementation</vt:lpstr>
      <vt:lpstr>Step 3: processing results</vt:lpstr>
      <vt:lpstr>Step 3: synchronous access</vt:lpstr>
      <vt:lpstr>Step 4: add-in deployment</vt:lpstr>
      <vt:lpstr>Example: using new service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 Smith</cp:lastModifiedBy>
  <cp:revision>829</cp:revision>
  <dcterms:created xsi:type="dcterms:W3CDTF">2010-03-12T15:40:37Z</dcterms:created>
  <dcterms:modified xsi:type="dcterms:W3CDTF">2011-10-14T20:37:50Z</dcterms:modified>
</cp:coreProperties>
</file>