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5"/>
  </p:notesMasterIdLst>
  <p:handoutMasterIdLst>
    <p:handoutMasterId r:id="rId56"/>
  </p:handoutMasterIdLst>
  <p:sldIdLst>
    <p:sldId id="256" r:id="rId2"/>
    <p:sldId id="327" r:id="rId3"/>
    <p:sldId id="292" r:id="rId4"/>
    <p:sldId id="329" r:id="rId5"/>
    <p:sldId id="330" r:id="rId6"/>
    <p:sldId id="331" r:id="rId7"/>
    <p:sldId id="332" r:id="rId8"/>
    <p:sldId id="333" r:id="rId9"/>
    <p:sldId id="335" r:id="rId10"/>
    <p:sldId id="342" r:id="rId11"/>
    <p:sldId id="345" r:id="rId12"/>
    <p:sldId id="343" r:id="rId13"/>
    <p:sldId id="344" r:id="rId14"/>
    <p:sldId id="346" r:id="rId15"/>
    <p:sldId id="348" r:id="rId16"/>
    <p:sldId id="347" r:id="rId17"/>
    <p:sldId id="351" r:id="rId18"/>
    <p:sldId id="349" r:id="rId19"/>
    <p:sldId id="350" r:id="rId20"/>
    <p:sldId id="354" r:id="rId21"/>
    <p:sldId id="366" r:id="rId22"/>
    <p:sldId id="367" r:id="rId23"/>
    <p:sldId id="352" r:id="rId24"/>
    <p:sldId id="361" r:id="rId25"/>
    <p:sldId id="358" r:id="rId26"/>
    <p:sldId id="360" r:id="rId27"/>
    <p:sldId id="359" r:id="rId28"/>
    <p:sldId id="353" r:id="rId29"/>
    <p:sldId id="355" r:id="rId30"/>
    <p:sldId id="357" r:id="rId31"/>
    <p:sldId id="356" r:id="rId32"/>
    <p:sldId id="362" r:id="rId33"/>
    <p:sldId id="336" r:id="rId34"/>
    <p:sldId id="334" r:id="rId35"/>
    <p:sldId id="363" r:id="rId36"/>
    <p:sldId id="364" r:id="rId37"/>
    <p:sldId id="365" r:id="rId38"/>
    <p:sldId id="369" r:id="rId39"/>
    <p:sldId id="370" r:id="rId40"/>
    <p:sldId id="368" r:id="rId41"/>
    <p:sldId id="371" r:id="rId42"/>
    <p:sldId id="340" r:id="rId43"/>
    <p:sldId id="375" r:id="rId44"/>
    <p:sldId id="376" r:id="rId45"/>
    <p:sldId id="377" r:id="rId46"/>
    <p:sldId id="378" r:id="rId47"/>
    <p:sldId id="379" r:id="rId48"/>
    <p:sldId id="372" r:id="rId49"/>
    <p:sldId id="373" r:id="rId50"/>
    <p:sldId id="374" r:id="rId51"/>
    <p:sldId id="341" r:id="rId52"/>
    <p:sldId id="320" r:id="rId53"/>
    <p:sldId id="328"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k Smith" initials="MC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333" autoAdjust="0"/>
  </p:normalViewPr>
  <p:slideViewPr>
    <p:cSldViewPr>
      <p:cViewPr varScale="1">
        <p:scale>
          <a:sx n="160" d="100"/>
          <a:sy n="160" d="100"/>
        </p:scale>
        <p:origin x="-3240" y="-96"/>
      </p:cViewPr>
      <p:guideLst>
        <p:guide orient="horz" pos="2160"/>
        <p:guide pos="2880"/>
      </p:guideLst>
    </p:cSldViewPr>
  </p:slideViewPr>
  <p:notesTextViewPr>
    <p:cViewPr>
      <p:scale>
        <a:sx n="100" d="100"/>
        <a:sy n="100" d="100"/>
      </p:scale>
      <p:origin x="0" y="0"/>
    </p:cViewPr>
  </p:notesTextViewPr>
  <p:notesViewPr>
    <p:cSldViewPr>
      <p:cViewPr varScale="1">
        <p:scale>
          <a:sx n="112" d="100"/>
          <a:sy n="112" d="100"/>
        </p:scale>
        <p:origin x="-2208"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notesMaster" Target="notesMasters/notesMaster1.xml"/><Relationship Id="rId56" Type="http://schemas.openxmlformats.org/officeDocument/2006/relationships/handoutMaster" Target="handoutMasters/handoutMaster1.xml"/><Relationship Id="rId57" Type="http://schemas.openxmlformats.org/officeDocument/2006/relationships/printerSettings" Target="printerSettings/printerSettings1.bin"/><Relationship Id="rId58" Type="http://schemas.openxmlformats.org/officeDocument/2006/relationships/commentAuthors" Target="commentAuthors.xml"/><Relationship Id="rId59" Type="http://schemas.openxmlformats.org/officeDocument/2006/relationships/presProps" Target="pres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viewProps" Target="viewProps.xml"/><Relationship Id="rId61" Type="http://schemas.openxmlformats.org/officeDocument/2006/relationships/theme" Target="theme/theme1.xml"/><Relationship Id="rId6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810C0A9-1F12-4FFC-AD46-5D294E7981DE}" type="datetimeFigureOut">
              <a:rPr lang="en-US" smtClean="0"/>
              <a:pPr/>
              <a:t>12/8/11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1C8F9A1-2CE2-40B7-B180-1704E449396B}" type="slidenum">
              <a:rPr lang="en-US" smtClean="0"/>
              <a:pPr/>
              <a:t>‹#›</a:t>
            </a:fld>
            <a:endParaRPr lang="en-US"/>
          </a:p>
        </p:txBody>
      </p:sp>
    </p:spTree>
    <p:extLst>
      <p:ext uri="{BB962C8B-B14F-4D97-AF65-F5344CB8AC3E}">
        <p14:creationId xmlns:p14="http://schemas.microsoft.com/office/powerpoint/2010/main" val="33509119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29AF65-B886-469F-90F1-998FFD838F69}" type="datetimeFigureOut">
              <a:rPr lang="en-US" smtClean="0"/>
              <a:pPr/>
              <a:t>12/8/11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4A0AD1-7EEF-4D66-8A72-458D74866C35}" type="slidenum">
              <a:rPr lang="en-US" smtClean="0"/>
              <a:pPr/>
              <a:t>‹#›</a:t>
            </a:fld>
            <a:endParaRPr lang="en-US"/>
          </a:p>
        </p:txBody>
      </p:sp>
    </p:spTree>
    <p:extLst>
      <p:ext uri="{BB962C8B-B14F-4D97-AF65-F5344CB8AC3E}">
        <p14:creationId xmlns:p14="http://schemas.microsoft.com/office/powerpoint/2010/main" val="3699499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C4A0AD1-7EEF-4D66-8A72-458D74866C35}"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The </a:t>
            </a:r>
            <a:r>
              <a:rPr lang="en-US" dirty="0" err="1" smtClean="0"/>
              <a:t>ShoLoadAssembly</a:t>
            </a:r>
            <a:r>
              <a:rPr lang="en-US" dirty="0" smtClean="0"/>
              <a:t> is</a:t>
            </a:r>
            <a:r>
              <a:rPr lang="en-US" baseline="0" dirty="0" smtClean="0"/>
              <a:t> essentially the same as: </a:t>
            </a:r>
            <a:r>
              <a:rPr lang="en-US" baseline="0" dirty="0" err="1" smtClean="0"/>
              <a:t>clr.AddReference</a:t>
            </a:r>
            <a:r>
              <a:rPr lang="en-US" baseline="0" dirty="0" smtClean="0"/>
              <a:t>(</a:t>
            </a:r>
            <a:r>
              <a:rPr lang="en-US" baseline="0" dirty="0" err="1" smtClean="0"/>
              <a:t>clr.LoadAssemblyFromFileWithPath</a:t>
            </a:r>
            <a:r>
              <a:rPr lang="en-US" baseline="0" dirty="0" smtClean="0"/>
              <a:t>(</a:t>
            </a:r>
            <a:r>
              <a:rPr lang="en-US" baseline="0" dirty="0" err="1" smtClean="0"/>
              <a:t>r"c</a:t>
            </a:r>
            <a:r>
              <a:rPr lang="en-US" baseline="0" dirty="0" smtClean="0"/>
              <a:t>:\Program Files (x86)\.NET Bio/1.0/tools/bin/</a:t>
            </a:r>
            <a:r>
              <a:rPr lang="en-US" baseline="0" dirty="0" err="1" smtClean="0"/>
              <a:t>bio.dll</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4C4A0AD1-7EEF-4D66-8A72-458D74866C35}" type="slidenum">
              <a:rPr lang="en-US" smtClean="0"/>
              <a:pPr/>
              <a:t>48</a:t>
            </a:fld>
            <a:endParaRPr lang="en-US"/>
          </a:p>
        </p:txBody>
      </p:sp>
    </p:spTree>
    <p:extLst>
      <p:ext uri="{BB962C8B-B14F-4D97-AF65-F5344CB8AC3E}">
        <p14:creationId xmlns:p14="http://schemas.microsoft.com/office/powerpoint/2010/main" val="3987648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C4A0AD1-7EEF-4D66-8A72-458D74866C35}"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C4A0AD1-7EEF-4D66-8A72-458D74866C35}" type="slidenum">
              <a:rPr lang="en-US" smtClean="0"/>
              <a:pPr/>
              <a:t>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a:t>
            </a:r>
            <a:r>
              <a:rPr lang="en-US" dirty="0" err="1" smtClean="0"/>
              <a:t>CPython</a:t>
            </a:r>
            <a:r>
              <a:rPr lang="en-US" baseline="0" dirty="0" smtClean="0"/>
              <a:t> is a reference implementation owned by the Python Software Foundation (</a:t>
            </a:r>
            <a:r>
              <a:rPr lang="en-US" baseline="0" dirty="0" err="1" smtClean="0"/>
              <a:t>www.python.org</a:t>
            </a:r>
            <a:r>
              <a:rPr lang="en-US" baseline="0" dirty="0" smtClean="0"/>
              <a:t>) which is open-source and free.</a:t>
            </a:r>
            <a:endParaRPr lang="en-US" dirty="0"/>
          </a:p>
        </p:txBody>
      </p:sp>
      <p:sp>
        <p:nvSpPr>
          <p:cNvPr id="4" name="Slide Number Placeholder 3"/>
          <p:cNvSpPr>
            <a:spLocks noGrp="1"/>
          </p:cNvSpPr>
          <p:nvPr>
            <p:ph type="sldNum" sz="quarter" idx="10"/>
          </p:nvPr>
        </p:nvSpPr>
        <p:spPr/>
        <p:txBody>
          <a:bodyPr/>
          <a:lstStyle/>
          <a:p>
            <a:fld id="{4C4A0AD1-7EEF-4D66-8A72-458D74866C35}" type="slidenum">
              <a:rPr lang="en-US" smtClean="0"/>
              <a:pPr/>
              <a:t>10</a:t>
            </a:fld>
            <a:endParaRPr lang="en-US"/>
          </a:p>
        </p:txBody>
      </p:sp>
    </p:spTree>
    <p:extLst>
      <p:ext uri="{BB962C8B-B14F-4D97-AF65-F5344CB8AC3E}">
        <p14:creationId xmlns:p14="http://schemas.microsoft.com/office/powerpoint/2010/main" val="39743834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example – it supports OO semantics</a:t>
            </a:r>
            <a:r>
              <a:rPr lang="en-US" baseline="0" dirty="0" smtClean="0"/>
              <a:t> such as classes, reusable modules, etc.</a:t>
            </a:r>
            <a:endParaRPr lang="en-US" dirty="0"/>
          </a:p>
        </p:txBody>
      </p:sp>
      <p:sp>
        <p:nvSpPr>
          <p:cNvPr id="4" name="Slide Number Placeholder 3"/>
          <p:cNvSpPr>
            <a:spLocks noGrp="1"/>
          </p:cNvSpPr>
          <p:nvPr>
            <p:ph type="sldNum" sz="quarter" idx="10"/>
          </p:nvPr>
        </p:nvSpPr>
        <p:spPr/>
        <p:txBody>
          <a:bodyPr/>
          <a:lstStyle/>
          <a:p>
            <a:fld id="{4C4A0AD1-7EEF-4D66-8A72-458D74866C35}" type="slidenum">
              <a:rPr lang="en-US" smtClean="0"/>
              <a:pPr/>
              <a:t>28</a:t>
            </a:fld>
            <a:endParaRPr lang="en-US"/>
          </a:p>
        </p:txBody>
      </p:sp>
    </p:spTree>
    <p:extLst>
      <p:ext uri="{BB962C8B-B14F-4D97-AF65-F5344CB8AC3E}">
        <p14:creationId xmlns:p14="http://schemas.microsoft.com/office/powerpoint/2010/main" val="1939624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Interestingly enough, </a:t>
            </a:r>
            <a:r>
              <a:rPr lang="en-US" dirty="0" err="1" smtClean="0"/>
              <a:t>IronPython</a:t>
            </a:r>
            <a:r>
              <a:rPr lang="en-US" dirty="0" smtClean="0"/>
              <a:t> runs under Mono and Silverlight as well as the full desktop CLR.</a:t>
            </a:r>
            <a:endParaRPr lang="en-US" dirty="0"/>
          </a:p>
        </p:txBody>
      </p:sp>
      <p:sp>
        <p:nvSpPr>
          <p:cNvPr id="4" name="Slide Number Placeholder 3"/>
          <p:cNvSpPr>
            <a:spLocks noGrp="1"/>
          </p:cNvSpPr>
          <p:nvPr>
            <p:ph type="sldNum" sz="quarter" idx="10"/>
          </p:nvPr>
        </p:nvSpPr>
        <p:spPr/>
        <p:txBody>
          <a:bodyPr/>
          <a:lstStyle/>
          <a:p>
            <a:fld id="{4C4A0AD1-7EEF-4D66-8A72-458D74866C35}" type="slidenum">
              <a:rPr lang="en-US" smtClean="0"/>
              <a:pPr/>
              <a:t>29</a:t>
            </a:fld>
            <a:endParaRPr lang="en-US"/>
          </a:p>
        </p:txBody>
      </p:sp>
    </p:spTree>
    <p:extLst>
      <p:ext uri="{BB962C8B-B14F-4D97-AF65-F5344CB8AC3E}">
        <p14:creationId xmlns:p14="http://schemas.microsoft.com/office/powerpoint/2010/main" val="40969341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To</a:t>
            </a:r>
            <a:r>
              <a:rPr lang="en-US" baseline="0" dirty="0" smtClean="0"/>
              <a:t> see what's loaded, try this: </a:t>
            </a:r>
            <a:r>
              <a:rPr lang="en-US" baseline="0" dirty="0" err="1" smtClean="0"/>
              <a:t>System.AppDomain.GetAssemblies</a:t>
            </a:r>
            <a:r>
              <a:rPr lang="en-US" baseline="0" dirty="0" smtClean="0"/>
              <a:t>(</a:t>
            </a:r>
            <a:r>
              <a:rPr lang="en-US" baseline="0" dirty="0" err="1" smtClean="0"/>
              <a:t>System.AppDomain.CurrentDomain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4C4A0AD1-7EEF-4D66-8A72-458D74866C35}" type="slidenum">
              <a:rPr lang="en-US" smtClean="0"/>
              <a:pPr/>
              <a:t>31</a:t>
            </a:fld>
            <a:endParaRPr lang="en-US"/>
          </a:p>
        </p:txBody>
      </p:sp>
    </p:spTree>
    <p:extLst>
      <p:ext uri="{BB962C8B-B14F-4D97-AF65-F5344CB8AC3E}">
        <p14:creationId xmlns:p14="http://schemas.microsoft.com/office/powerpoint/2010/main" val="2960399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a:t>
            </a:r>
            <a:r>
              <a:rPr lang="en-US" baseline="0" dirty="0" smtClean="0"/>
              <a:t> we set the editor to Visual Studio (the default is notepad) and ensure the </a:t>
            </a:r>
            <a:r>
              <a:rPr lang="en-US" baseline="0" dirty="0" err="1" smtClean="0"/>
              <a:t>IronPython</a:t>
            </a:r>
            <a:r>
              <a:rPr lang="en-US" baseline="0" dirty="0" smtClean="0"/>
              <a:t> 2.7 std. libraries are in our path.</a:t>
            </a:r>
            <a:endParaRPr lang="en-US" dirty="0"/>
          </a:p>
        </p:txBody>
      </p:sp>
      <p:sp>
        <p:nvSpPr>
          <p:cNvPr id="4" name="Slide Number Placeholder 3"/>
          <p:cNvSpPr>
            <a:spLocks noGrp="1"/>
          </p:cNvSpPr>
          <p:nvPr>
            <p:ph type="sldNum" sz="quarter" idx="10"/>
          </p:nvPr>
        </p:nvSpPr>
        <p:spPr/>
        <p:txBody>
          <a:bodyPr/>
          <a:lstStyle/>
          <a:p>
            <a:fld id="{4C4A0AD1-7EEF-4D66-8A72-458D74866C35}" type="slidenum">
              <a:rPr lang="en-US" smtClean="0"/>
              <a:pPr/>
              <a:t>34</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several specialized</a:t>
            </a:r>
            <a:r>
              <a:rPr lang="en-US" baseline="0" dirty="0" smtClean="0"/>
              <a:t> creator functions included too – </a:t>
            </a:r>
          </a:p>
          <a:p>
            <a:endParaRPr lang="en-US" baseline="0" dirty="0" smtClean="0"/>
          </a:p>
          <a:p>
            <a:r>
              <a:rPr lang="en-US" baseline="0" dirty="0" smtClean="0"/>
              <a:t>eye(</a:t>
            </a:r>
            <a:r>
              <a:rPr lang="en-US" baseline="0" dirty="0" err="1" smtClean="0"/>
              <a:t>cols,rows</a:t>
            </a:r>
            <a:r>
              <a:rPr lang="en-US" baseline="0" dirty="0" smtClean="0"/>
              <a:t>) creates identity matrices</a:t>
            </a:r>
          </a:p>
          <a:p>
            <a:r>
              <a:rPr lang="en-US" baseline="0" dirty="0" smtClean="0"/>
              <a:t>ones creates matrixes filled with ones</a:t>
            </a:r>
          </a:p>
          <a:p>
            <a:r>
              <a:rPr lang="en-US" baseline="0" dirty="0" smtClean="0"/>
              <a:t>zeros create matrixes filled with zeros</a:t>
            </a:r>
          </a:p>
          <a:p>
            <a:r>
              <a:rPr lang="en-US" baseline="0" dirty="0" smtClean="0"/>
              <a:t>rand creates matrices filled with random numbers</a:t>
            </a:r>
          </a:p>
          <a:p>
            <a:endParaRPr lang="en-US" dirty="0"/>
          </a:p>
        </p:txBody>
      </p:sp>
      <p:sp>
        <p:nvSpPr>
          <p:cNvPr id="4" name="Slide Number Placeholder 3"/>
          <p:cNvSpPr>
            <a:spLocks noGrp="1"/>
          </p:cNvSpPr>
          <p:nvPr>
            <p:ph type="sldNum" sz="quarter" idx="10"/>
          </p:nvPr>
        </p:nvSpPr>
        <p:spPr/>
        <p:txBody>
          <a:bodyPr/>
          <a:lstStyle/>
          <a:p>
            <a:fld id="{4C4A0AD1-7EEF-4D66-8A72-458D74866C35}" type="slidenum">
              <a:rPr lang="en-US" smtClean="0"/>
              <a:pPr/>
              <a:t>36</a:t>
            </a:fld>
            <a:endParaRPr lang="en-US"/>
          </a:p>
        </p:txBody>
      </p:sp>
    </p:spTree>
    <p:extLst>
      <p:ext uri="{BB962C8B-B14F-4D97-AF65-F5344CB8AC3E}">
        <p14:creationId xmlns:p14="http://schemas.microsoft.com/office/powerpoint/2010/main" val="3932908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4191000"/>
            <a:ext cx="84582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2AA957AF-53C0-420B-9C2D-77DB1416566C}" type="slidenum">
              <a:rPr kumimoji="0" lang="en-US" smtClean="0"/>
              <a:pPr/>
              <a:t>‹#›</a:t>
            </a:fld>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86536" y="612648"/>
            <a:ext cx="957264" cy="457200"/>
          </a:xfrm>
          <a:prstGeom prst="rect">
            <a:avLst/>
          </a:prstGeom>
        </p:spPr>
        <p:txBody>
          <a:bodyPr/>
          <a:lstStyle/>
          <a:p>
            <a:fld id="{E637BB6B-EE1B-48FB-8575-0D55C373DE88}" type="datetimeFigureOut">
              <a:rPr lang="en-US" smtClean="0"/>
              <a:pPr/>
              <a:t>12/8/11</a:t>
            </a:fld>
            <a:endParaRPr lang="en-US" dirty="0"/>
          </a:p>
        </p:txBody>
      </p:sp>
      <p:sp>
        <p:nvSpPr>
          <p:cNvPr id="5" name="Footer Placeholder 4"/>
          <p:cNvSpPr>
            <a:spLocks noGrp="1"/>
          </p:cNvSpPr>
          <p:nvPr>
            <p:ph type="ftr" sz="quarter" idx="11"/>
          </p:nvPr>
        </p:nvSpPr>
        <p:spPr>
          <a:xfrm>
            <a:off x="5257800" y="612648"/>
            <a:ext cx="1325880" cy="457200"/>
          </a:xfrm>
          <a:prstGeom prst="rect">
            <a:avLst/>
          </a:prstGeom>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86536" y="612648"/>
            <a:ext cx="957264" cy="457200"/>
          </a:xfrm>
          <a:prstGeom prst="rect">
            <a:avLst/>
          </a:prstGeom>
        </p:spPr>
        <p:txBody>
          <a:bodyPr/>
          <a:lstStyle/>
          <a:p>
            <a:fld id="{E637BB6B-EE1B-48FB-8575-0D55C373DE88}" type="datetimeFigureOut">
              <a:rPr lang="en-US" smtClean="0"/>
              <a:pPr/>
              <a:t>12/8/11</a:t>
            </a:fld>
            <a:endParaRPr lang="en-US"/>
          </a:p>
        </p:txBody>
      </p:sp>
      <p:sp>
        <p:nvSpPr>
          <p:cNvPr id="5" name="Footer Placeholder 4"/>
          <p:cNvSpPr>
            <a:spLocks noGrp="1"/>
          </p:cNvSpPr>
          <p:nvPr>
            <p:ph type="ftr" sz="quarter" idx="11"/>
          </p:nvPr>
        </p:nvSpPr>
        <p:spPr>
          <a:xfrm>
            <a:off x="5257800" y="612648"/>
            <a:ext cx="1325880" cy="457200"/>
          </a:xfrm>
          <a:prstGeom prst="rect">
            <a:avLst/>
          </a:prstGeom>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lvl1pPr>
              <a:defRPr sz="2000" b="1">
                <a:latin typeface="Arial" pitchFamily="34" charset="0"/>
                <a:cs typeface="Arial" pitchFamily="34" charset="0"/>
              </a:defRPr>
            </a:lvl1pPr>
            <a:lvl2pPr>
              <a:defRPr sz="2000">
                <a:solidFill>
                  <a:schemeClr val="tx1"/>
                </a:solidFill>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eaLnBrk="1" latinLnBrk="0" hangingPunct="1"/>
            <a:r>
              <a:rPr lang="en-US" dirty="0" smtClean="0"/>
              <a:t>Click to edit Master text styles</a:t>
            </a:r>
          </a:p>
          <a:p>
            <a:pPr lvl="1" eaLnBrk="1" latinLnBrk="0" hangingPunct="1"/>
            <a:r>
              <a:rPr lang="en-US" dirty="0" smtClean="0"/>
              <a:t>Second level</a:t>
            </a:r>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586536" y="612648"/>
            <a:ext cx="957264" cy="457200"/>
          </a:xfrm>
          <a:prstGeom prst="rect">
            <a:avLst/>
          </a:prstGeom>
        </p:spPr>
        <p:txBody>
          <a:bodyPr/>
          <a:lstStyle/>
          <a:p>
            <a:fld id="{E637BB6B-EE1B-48FB-8575-0D55C373DE88}" type="datetimeFigureOut">
              <a:rPr lang="en-US" smtClean="0"/>
              <a:pPr/>
              <a:t>12/8/11</a:t>
            </a:fld>
            <a:endParaRPr lang="en-US"/>
          </a:p>
        </p:txBody>
      </p:sp>
      <p:sp>
        <p:nvSpPr>
          <p:cNvPr id="5" name="Footer Placeholder 4"/>
          <p:cNvSpPr>
            <a:spLocks noGrp="1"/>
          </p:cNvSpPr>
          <p:nvPr>
            <p:ph type="ftr" sz="quarter" idx="11"/>
          </p:nvPr>
        </p:nvSpPr>
        <p:spPr>
          <a:xfrm>
            <a:off x="5257800" y="612648"/>
            <a:ext cx="1325880" cy="457200"/>
          </a:xfrm>
          <a:prstGeom prst="rect">
            <a:avLst/>
          </a:prstGeom>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586536" y="612648"/>
            <a:ext cx="957264" cy="457200"/>
          </a:xfrm>
          <a:prstGeom prst="rect">
            <a:avLst/>
          </a:prstGeom>
        </p:spPr>
        <p:txBody>
          <a:bodyPr/>
          <a:lstStyle/>
          <a:p>
            <a:fld id="{E637BB6B-EE1B-48FB-8575-0D55C373DE88}" type="datetimeFigureOut">
              <a:rPr lang="en-US" smtClean="0"/>
              <a:pPr/>
              <a:t>12/8/11</a:t>
            </a:fld>
            <a:endParaRPr lang="en-US"/>
          </a:p>
        </p:txBody>
      </p:sp>
      <p:sp>
        <p:nvSpPr>
          <p:cNvPr id="6" name="Footer Placeholder 5"/>
          <p:cNvSpPr>
            <a:spLocks noGrp="1"/>
          </p:cNvSpPr>
          <p:nvPr>
            <p:ph type="ftr" sz="quarter" idx="11"/>
          </p:nvPr>
        </p:nvSpPr>
        <p:spPr>
          <a:xfrm>
            <a:off x="5257800" y="612648"/>
            <a:ext cx="1325880" cy="457200"/>
          </a:xfrm>
          <a:prstGeom prst="rect">
            <a:avLst/>
          </a:prstGeom>
        </p:spPr>
        <p:txBody>
          <a:bodyPr/>
          <a:lstStyle/>
          <a:p>
            <a:endParaRPr kumimoji="0" lang="en-US"/>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a:xfrm>
            <a:off x="6586536" y="612648"/>
            <a:ext cx="957264" cy="457200"/>
          </a:xfrm>
          <a:prstGeom prst="rect">
            <a:avLst/>
          </a:prstGeom>
        </p:spPr>
        <p:txBody>
          <a:bodyPr rtlCol="0"/>
          <a:lstStyle/>
          <a:p>
            <a:fld id="{E637BB6B-EE1B-48FB-8575-0D55C373DE88}" type="datetimeFigureOut">
              <a:rPr lang="en-US" smtClean="0"/>
              <a:pPr/>
              <a:t>12/8/11</a:t>
            </a:fld>
            <a:endParaRPr lang="en-US"/>
          </a:p>
        </p:txBody>
      </p:sp>
      <p:sp>
        <p:nvSpPr>
          <p:cNvPr id="27" name="Slide Number Placeholder 26"/>
          <p:cNvSpPr>
            <a:spLocks noGrp="1"/>
          </p:cNvSpPr>
          <p:nvPr>
            <p:ph type="sldNum" sz="quarter" idx="11"/>
          </p:nvPr>
        </p:nvSpPr>
        <p:spPr/>
        <p:txBody>
          <a:bodyPr rtlCol="0"/>
          <a:lstStyle/>
          <a:p>
            <a:fld id="{2AA957AF-53C0-420B-9C2D-77DB1416566C}" type="slidenum">
              <a:rPr kumimoji="0" lang="en-US" smtClean="0"/>
              <a:pPr/>
              <a:t>‹#›</a:t>
            </a:fld>
            <a:endParaRPr kumimoji="0" lang="en-US"/>
          </a:p>
        </p:txBody>
      </p:sp>
      <p:sp>
        <p:nvSpPr>
          <p:cNvPr id="28" name="Footer Placeholder 27"/>
          <p:cNvSpPr>
            <a:spLocks noGrp="1"/>
          </p:cNvSpPr>
          <p:nvPr>
            <p:ph type="ftr" sz="quarter" idx="12"/>
          </p:nvPr>
        </p:nvSpPr>
        <p:spPr>
          <a:xfrm>
            <a:off x="5257800" y="612648"/>
            <a:ext cx="1325880" cy="457200"/>
          </a:xfrm>
          <a:prstGeom prst="rect">
            <a:avLst/>
          </a:prstGeom>
        </p:spPr>
        <p:txBody>
          <a:bodyPr rtlCol="0"/>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a:prstGeom prst="rect">
            <a:avLst/>
          </a:prstGeom>
        </p:spPr>
        <p:txBody>
          <a:bodyPr/>
          <a:lstStyle/>
          <a:p>
            <a:fld id="{E637BB6B-EE1B-48FB-8575-0D55C373DE88}" type="datetimeFigureOut">
              <a:rPr lang="en-US" smtClean="0"/>
              <a:pPr/>
              <a:t>12/8/11</a:t>
            </a:fld>
            <a:endParaRPr lang="en-US"/>
          </a:p>
        </p:txBody>
      </p:sp>
      <p:sp>
        <p:nvSpPr>
          <p:cNvPr id="4" name="Footer Placeholder 3"/>
          <p:cNvSpPr>
            <a:spLocks noGrp="1"/>
          </p:cNvSpPr>
          <p:nvPr>
            <p:ph type="ftr" sz="quarter" idx="11"/>
          </p:nvPr>
        </p:nvSpPr>
        <p:spPr>
          <a:xfrm>
            <a:off x="5257800" y="612648"/>
            <a:ext cx="1325880" cy="457200"/>
          </a:xfrm>
          <a:prstGeom prst="rect">
            <a:avLst/>
          </a:prstGeom>
        </p:spPr>
        <p:txBody>
          <a:bodyPr/>
          <a:lstStyle/>
          <a:p>
            <a:endParaRPr kumimoji="0" lang="en-US"/>
          </a:p>
        </p:txBody>
      </p:sp>
      <p:sp>
        <p:nvSpPr>
          <p:cNvPr id="5" name="Slide Number Placeholder 4"/>
          <p:cNvSpPr>
            <a:spLocks noGrp="1"/>
          </p:cNvSpPr>
          <p:nvPr>
            <p:ph type="sldNum" sz="quarter" idx="12"/>
          </p:nvPr>
        </p:nvSpPr>
        <p:spPr>
          <a:xfrm>
            <a:off x="8174736" y="2272"/>
            <a:ext cx="762000" cy="365760"/>
          </a:xfrm>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586536" y="612648"/>
            <a:ext cx="957264" cy="457200"/>
          </a:xfrm>
          <a:prstGeom prst="rect">
            <a:avLst/>
          </a:prstGeom>
        </p:spPr>
        <p:txBody>
          <a:bodyPr/>
          <a:lstStyle/>
          <a:p>
            <a:fld id="{E637BB6B-EE1B-48FB-8575-0D55C373DE88}" type="datetimeFigureOut">
              <a:rPr lang="en-US" smtClean="0"/>
              <a:pPr/>
              <a:t>12/8/11</a:t>
            </a:fld>
            <a:endParaRPr lang="en-US"/>
          </a:p>
        </p:txBody>
      </p:sp>
      <p:sp>
        <p:nvSpPr>
          <p:cNvPr id="3" name="Footer Placeholder 2"/>
          <p:cNvSpPr>
            <a:spLocks noGrp="1"/>
          </p:cNvSpPr>
          <p:nvPr>
            <p:ph type="ftr" sz="quarter" idx="11"/>
          </p:nvPr>
        </p:nvSpPr>
        <p:spPr>
          <a:xfrm>
            <a:off x="5257800" y="612648"/>
            <a:ext cx="1325880" cy="457200"/>
          </a:xfrm>
          <a:prstGeom prst="rect">
            <a:avLst/>
          </a:prstGeom>
        </p:spPr>
        <p:txBody>
          <a:bodyPr/>
          <a:lstStyle/>
          <a:p>
            <a:endParaRPr kumimoji="0" lang="en-US"/>
          </a:p>
        </p:txBody>
      </p:sp>
      <p:sp>
        <p:nvSpPr>
          <p:cNvPr id="4" name="Slide Number Placeholder 3"/>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586536" y="612648"/>
            <a:ext cx="957264" cy="457200"/>
          </a:xfrm>
          <a:prstGeom prst="rect">
            <a:avLst/>
          </a:prstGeom>
        </p:spPr>
        <p:txBody>
          <a:bodyPr/>
          <a:lstStyle/>
          <a:p>
            <a:fld id="{E637BB6B-EE1B-48FB-8575-0D55C373DE88}" type="datetimeFigureOut">
              <a:rPr lang="en-US" smtClean="0"/>
              <a:pPr/>
              <a:t>12/8/11</a:t>
            </a:fld>
            <a:endParaRPr lang="en-US"/>
          </a:p>
        </p:txBody>
      </p:sp>
      <p:sp>
        <p:nvSpPr>
          <p:cNvPr id="6" name="Footer Placeholder 5"/>
          <p:cNvSpPr>
            <a:spLocks noGrp="1"/>
          </p:cNvSpPr>
          <p:nvPr>
            <p:ph type="ftr" sz="quarter" idx="11"/>
          </p:nvPr>
        </p:nvSpPr>
        <p:spPr>
          <a:xfrm>
            <a:off x="5257800" y="612648"/>
            <a:ext cx="1325880" cy="457200"/>
          </a:xfrm>
          <a:prstGeom prst="rect">
            <a:avLst/>
          </a:prstGeom>
        </p:spPr>
        <p:txBody>
          <a:bodyPr/>
          <a:lstStyle/>
          <a:p>
            <a:endParaRPr kumimoji="0" lang="en-US"/>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586536" y="612648"/>
            <a:ext cx="957264" cy="457200"/>
          </a:xfrm>
          <a:prstGeom prst="rect">
            <a:avLst/>
          </a:prstGeom>
        </p:spPr>
        <p:txBody>
          <a:bodyPr/>
          <a:lstStyle/>
          <a:p>
            <a:fld id="{E637BB6B-EE1B-48FB-8575-0D55C373DE88}" type="datetimeFigureOut">
              <a:rPr lang="en-US" smtClean="0"/>
              <a:pPr/>
              <a:t>12/8/11</a:t>
            </a:fld>
            <a:endParaRPr lang="en-US"/>
          </a:p>
        </p:txBody>
      </p:sp>
      <p:sp>
        <p:nvSpPr>
          <p:cNvPr id="6" name="Footer Placeholder 5"/>
          <p:cNvSpPr>
            <a:spLocks noGrp="1"/>
          </p:cNvSpPr>
          <p:nvPr>
            <p:ph type="ftr" sz="quarter" idx="11"/>
          </p:nvPr>
        </p:nvSpPr>
        <p:spPr>
          <a:xfrm>
            <a:off x="5257800" y="612648"/>
            <a:ext cx="1325880" cy="457200"/>
          </a:xfrm>
          <a:prstGeom prst="rect">
            <a:avLst/>
          </a:prstGeom>
        </p:spPr>
        <p:txBody>
          <a:bodyPr/>
          <a:lstStyle/>
          <a:p>
            <a:endParaRPr kumimoji="0" lang="en-US"/>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4572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974336"/>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2AA957AF-53C0-420B-9C2D-77DB1416566C}" type="slidenum">
              <a:rPr kumimoji="0" lang="en-US" smtClean="0"/>
              <a:pPr/>
              <a:t>‹#›</a:t>
            </a:fld>
            <a:endParaRPr kumimoji="0" lang="en-US" sz="1000" dirty="0">
              <a:solidFill>
                <a:schemeClr val="tx2">
                  <a:shade val="50000"/>
                </a:schemeClr>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hyperlink" Target="http://research.microsoft.com/bio" TargetMode="External"/><Relationship Id="rId1" Type="http://schemas.openxmlformats.org/officeDocument/2006/relationships/slideLayout" Target="../slideLayouts/slideLayout2.xml"/><Relationship Id="rId2" Type="http://schemas.openxmlformats.org/officeDocument/2006/relationships/hyperlink" Target="http://creativecommons.org/licenses/by/3.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ocs.python.org/library/functions.html" TargetMode="Externa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ocs.python.org/library/" TargetMode="Externa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docs.python.org/tutorial/" TargetMode="External"/><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research.microsoft.com/en-us/projects/sho/" TargetMode="External"/><Relationship Id="rId3"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blogs.msdn.com/b/the_blog_of_sho/" TargetMode="External"/><Relationship Id="rId3" Type="http://schemas.openxmlformats.org/officeDocument/2006/relationships/hyperlink" Target="http://social.msdn.microsoft.com/Forums/br/theforumofsho/threads"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research.microsoft.com/en-us/projects/sho/installers.aspx"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ironpython.codeplex.com/" TargetMode="Externa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Sho</a:t>
            </a:r>
            <a:r>
              <a:rPr lang="en-US" dirty="0" smtClean="0"/>
              <a:t> and .NET Bio</a:t>
            </a:r>
            <a:endParaRPr lang="en-US" dirty="0"/>
          </a:p>
        </p:txBody>
      </p:sp>
      <p:sp>
        <p:nvSpPr>
          <p:cNvPr id="4" name="Subtitle 3"/>
          <p:cNvSpPr>
            <a:spLocks noGrp="1"/>
          </p:cNvSpPr>
          <p:nvPr>
            <p:ph type="subTitle" idx="1"/>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start with Python</a:t>
            </a:r>
            <a:endParaRPr lang="en-US" dirty="0"/>
          </a:p>
        </p:txBody>
      </p:sp>
      <p:sp>
        <p:nvSpPr>
          <p:cNvPr id="3" name="Content Placeholder 2"/>
          <p:cNvSpPr>
            <a:spLocks noGrp="1"/>
          </p:cNvSpPr>
          <p:nvPr>
            <p:ph idx="1"/>
          </p:nvPr>
        </p:nvSpPr>
        <p:spPr/>
        <p:txBody>
          <a:bodyPr/>
          <a:lstStyle/>
          <a:p>
            <a:r>
              <a:rPr lang="en-US" dirty="0" smtClean="0"/>
              <a:t>Python is a scripting language with object oriented features</a:t>
            </a:r>
          </a:p>
          <a:p>
            <a:pPr lvl="1"/>
            <a:r>
              <a:rPr lang="en-US" dirty="0" smtClean="0"/>
              <a:t>created in 1990 by Guido van </a:t>
            </a:r>
            <a:r>
              <a:rPr lang="en-US" dirty="0" err="1" smtClean="0"/>
              <a:t>Rossum</a:t>
            </a:r>
            <a:r>
              <a:rPr lang="en-US" dirty="0"/>
              <a:t> </a:t>
            </a:r>
            <a:r>
              <a:rPr lang="en-US" dirty="0" smtClean="0"/>
              <a:t>(BDFL)</a:t>
            </a:r>
          </a:p>
          <a:p>
            <a:pPr lvl="1"/>
            <a:r>
              <a:rPr lang="en-US" dirty="0" smtClean="0"/>
              <a:t>runs on almost every operating system today (server or client)</a:t>
            </a:r>
          </a:p>
          <a:p>
            <a:pPr lvl="1"/>
            <a:r>
              <a:rPr lang="en-US" dirty="0" smtClean="0"/>
              <a:t>free to use, licensed under OSI open-source license</a:t>
            </a:r>
            <a:r>
              <a:rPr lang="en-US" baseline="30000" dirty="0" smtClean="0"/>
              <a:t>[1]</a:t>
            </a:r>
          </a:p>
          <a:p>
            <a:r>
              <a:rPr lang="en-US" dirty="0" smtClean="0"/>
              <a:t>Several features make it easy to learn and use</a:t>
            </a:r>
          </a:p>
          <a:p>
            <a:pPr lvl="1"/>
            <a:r>
              <a:rPr lang="en-US" dirty="0" smtClean="0"/>
              <a:t>language is dynamically typed (but enforced at runtime)</a:t>
            </a:r>
          </a:p>
          <a:p>
            <a:pPr lvl="1"/>
            <a:r>
              <a:rPr lang="en-US" dirty="0" smtClean="0"/>
              <a:t>memory is managed automatically</a:t>
            </a:r>
          </a:p>
          <a:p>
            <a:pPr lvl="1"/>
            <a:r>
              <a:rPr lang="en-US" dirty="0" smtClean="0"/>
              <a:t>language style is oriented around simplicity and highly readable</a:t>
            </a:r>
          </a:p>
          <a:p>
            <a:r>
              <a:rPr lang="en-US" dirty="0" smtClean="0"/>
              <a:t>But still has many powerful capabilities</a:t>
            </a:r>
          </a:p>
          <a:p>
            <a:pPr lvl="1"/>
            <a:r>
              <a:rPr lang="en-US" dirty="0" smtClean="0"/>
              <a:t>dynamic expression evaluation</a:t>
            </a:r>
          </a:p>
          <a:p>
            <a:pPr lvl="1"/>
            <a:r>
              <a:rPr lang="en-US" dirty="0" smtClean="0"/>
              <a:t>list comprehensions and generators</a:t>
            </a:r>
          </a:p>
          <a:p>
            <a:pPr lvl="1"/>
            <a:r>
              <a:rPr lang="en-US" dirty="0" smtClean="0"/>
              <a:t>anonymous functions (lambda expressions)  </a:t>
            </a:r>
            <a:endParaRPr lang="en-US" dirty="0"/>
          </a:p>
        </p:txBody>
      </p:sp>
    </p:spTree>
    <p:extLst>
      <p:ext uri="{BB962C8B-B14F-4D97-AF65-F5344CB8AC3E}">
        <p14:creationId xmlns:p14="http://schemas.microsoft.com/office/powerpoint/2010/main" val="391681392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 in Python</a:t>
            </a:r>
            <a:endParaRPr lang="en-US" dirty="0"/>
          </a:p>
        </p:txBody>
      </p:sp>
      <p:sp>
        <p:nvSpPr>
          <p:cNvPr id="3" name="Content Placeholder 2"/>
          <p:cNvSpPr>
            <a:spLocks noGrp="1"/>
          </p:cNvSpPr>
          <p:nvPr>
            <p:ph idx="1"/>
          </p:nvPr>
        </p:nvSpPr>
        <p:spPr/>
        <p:txBody>
          <a:bodyPr/>
          <a:lstStyle/>
          <a:p>
            <a:r>
              <a:rPr lang="en-US" dirty="0" smtClean="0"/>
              <a:t>Comments allow the code to be documented</a:t>
            </a:r>
          </a:p>
          <a:p>
            <a:pPr lvl="1"/>
            <a:r>
              <a:rPr lang="en-US" dirty="0" smtClean="0"/>
              <a:t>single line comments denoted by hash (#)</a:t>
            </a:r>
          </a:p>
          <a:p>
            <a:pPr lvl="1"/>
            <a:r>
              <a:rPr lang="en-US" dirty="0" smtClean="0"/>
              <a:t>multi-line comments use triple-" (""")</a:t>
            </a:r>
          </a:p>
          <a:p>
            <a:r>
              <a:rPr lang="en-US" dirty="0"/>
              <a:t>U</a:t>
            </a:r>
            <a:r>
              <a:rPr lang="en-US" dirty="0" smtClean="0"/>
              <a:t>seful when defining classes, functions or sharable modules</a:t>
            </a:r>
            <a:endParaRPr lang="en-US" dirty="0"/>
          </a:p>
        </p:txBody>
      </p:sp>
      <p:sp>
        <p:nvSpPr>
          <p:cNvPr id="4" name="TextBox 3"/>
          <p:cNvSpPr txBox="1"/>
          <p:nvPr/>
        </p:nvSpPr>
        <p:spPr>
          <a:xfrm>
            <a:off x="304800" y="3886200"/>
            <a:ext cx="8229600" cy="1754327"/>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smtClean="0"/>
              <a:t># This is a comment in Python</a:t>
            </a:r>
          </a:p>
          <a:p>
            <a:endParaRPr lang="en-US" dirty="0"/>
          </a:p>
          <a:p>
            <a:r>
              <a:rPr lang="en-US" dirty="0" smtClean="0"/>
              <a:t>a = 10  # This is also a comment</a:t>
            </a:r>
          </a:p>
          <a:p>
            <a:endParaRPr lang="en-US" dirty="0"/>
          </a:p>
          <a:p>
            <a:r>
              <a:rPr lang="en-US" dirty="0" smtClean="0"/>
              <a:t>""" This begins a comment</a:t>
            </a:r>
          </a:p>
          <a:p>
            <a:r>
              <a:rPr lang="en-US" dirty="0"/>
              <a:t> </a:t>
            </a:r>
            <a:r>
              <a:rPr lang="en-US" dirty="0" smtClean="0"/>
              <a:t>      which continues until we close the block """</a:t>
            </a:r>
            <a:endParaRPr lang="en-US" dirty="0"/>
          </a:p>
        </p:txBody>
      </p:sp>
    </p:spTree>
    <p:extLst>
      <p:ext uri="{BB962C8B-B14F-4D97-AF65-F5344CB8AC3E}">
        <p14:creationId xmlns:p14="http://schemas.microsoft.com/office/powerpoint/2010/main" val="76291238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Assigning values</a:t>
            </a:r>
            <a:endParaRPr lang="en-US" dirty="0"/>
          </a:p>
        </p:txBody>
      </p:sp>
      <p:sp>
        <p:nvSpPr>
          <p:cNvPr id="3" name="Content Placeholder 2"/>
          <p:cNvSpPr>
            <a:spLocks noGrp="1"/>
          </p:cNvSpPr>
          <p:nvPr>
            <p:ph idx="1"/>
          </p:nvPr>
        </p:nvSpPr>
        <p:spPr>
          <a:xfrm>
            <a:off x="457200" y="1600200"/>
            <a:ext cx="8229600" cy="1295400"/>
          </a:xfrm>
        </p:spPr>
        <p:txBody>
          <a:bodyPr/>
          <a:lstStyle/>
          <a:p>
            <a:r>
              <a:rPr lang="en-US" dirty="0" smtClean="0"/>
              <a:t>Variables hold some state and are bound to a name</a:t>
            </a:r>
          </a:p>
          <a:p>
            <a:pPr lvl="1"/>
            <a:r>
              <a:rPr lang="en-US" dirty="0" smtClean="0"/>
              <a:t>name follows sensible rules (start with a letter, etc.)</a:t>
            </a:r>
          </a:p>
          <a:p>
            <a:pPr lvl="1"/>
            <a:r>
              <a:rPr lang="en-US" dirty="0" smtClean="0"/>
              <a:t>uses duck typing at runtime to evaluate methods</a:t>
            </a:r>
            <a:endParaRPr lang="en-US" dirty="0"/>
          </a:p>
        </p:txBody>
      </p:sp>
      <p:sp>
        <p:nvSpPr>
          <p:cNvPr id="4" name="TextBox 3"/>
          <p:cNvSpPr txBox="1"/>
          <p:nvPr/>
        </p:nvSpPr>
        <p:spPr>
          <a:xfrm>
            <a:off x="381000" y="3657600"/>
            <a:ext cx="8229600" cy="2308324"/>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it-IT" dirty="0"/>
              <a:t>&gt;&gt;&gt; i = 10</a:t>
            </a:r>
          </a:p>
          <a:p>
            <a:r>
              <a:rPr lang="it-IT" dirty="0"/>
              <a:t>&gt;&gt;&gt; d = 3.14</a:t>
            </a:r>
          </a:p>
          <a:p>
            <a:r>
              <a:rPr lang="it-IT" dirty="0"/>
              <a:t>&gt;&gt;&gt; </a:t>
            </a:r>
            <a:r>
              <a:rPr lang="it-IT" dirty="0" err="1"/>
              <a:t>s</a:t>
            </a:r>
            <a:r>
              <a:rPr lang="it-IT" dirty="0"/>
              <a:t> = "Hello"</a:t>
            </a:r>
          </a:p>
          <a:p>
            <a:r>
              <a:rPr lang="pl-PL" dirty="0"/>
              <a:t>&gt;&gt;&gt; </a:t>
            </a:r>
            <a:r>
              <a:rPr lang="pl-PL" b="1" dirty="0" err="1"/>
              <a:t>print</a:t>
            </a:r>
            <a:r>
              <a:rPr lang="pl-PL" b="1" dirty="0"/>
              <a:t> i, d, s</a:t>
            </a:r>
          </a:p>
          <a:p>
            <a:r>
              <a:rPr lang="pl-PL" dirty="0"/>
              <a:t>10 3.14 Hello</a:t>
            </a:r>
          </a:p>
          <a:p>
            <a:r>
              <a:rPr lang="pl-PL" dirty="0"/>
              <a:t>&gt;&gt;&gt; </a:t>
            </a:r>
            <a:r>
              <a:rPr lang="pl-PL" dirty="0">
                <a:solidFill>
                  <a:srgbClr val="FF0000"/>
                </a:solidFill>
              </a:rPr>
              <a:t>d = "</a:t>
            </a:r>
            <a:r>
              <a:rPr lang="pl-PL" dirty="0" err="1">
                <a:solidFill>
                  <a:srgbClr val="FF0000"/>
                </a:solidFill>
              </a:rPr>
              <a:t>Now</a:t>
            </a:r>
            <a:r>
              <a:rPr lang="pl-PL" dirty="0">
                <a:solidFill>
                  <a:srgbClr val="FF0000"/>
                </a:solidFill>
              </a:rPr>
              <a:t> </a:t>
            </a:r>
            <a:r>
              <a:rPr lang="pl-PL" dirty="0" err="1">
                <a:solidFill>
                  <a:srgbClr val="FF0000"/>
                </a:solidFill>
              </a:rPr>
              <a:t>I'm</a:t>
            </a:r>
            <a:r>
              <a:rPr lang="pl-PL" dirty="0">
                <a:solidFill>
                  <a:srgbClr val="FF0000"/>
                </a:solidFill>
              </a:rPr>
              <a:t> a string!"</a:t>
            </a:r>
          </a:p>
          <a:p>
            <a:r>
              <a:rPr lang="pl-PL" dirty="0"/>
              <a:t>&gt;&gt;&gt; d</a:t>
            </a:r>
          </a:p>
          <a:p>
            <a:r>
              <a:rPr lang="pl-PL" dirty="0"/>
              <a:t>"</a:t>
            </a:r>
            <a:r>
              <a:rPr lang="pl-PL" dirty="0" err="1"/>
              <a:t>Now</a:t>
            </a:r>
            <a:r>
              <a:rPr lang="pl-PL" dirty="0"/>
              <a:t> </a:t>
            </a:r>
            <a:r>
              <a:rPr lang="pl-PL" dirty="0" err="1"/>
              <a:t>I'm</a:t>
            </a:r>
            <a:r>
              <a:rPr lang="pl-PL" dirty="0"/>
              <a:t> a string!"</a:t>
            </a:r>
            <a:endParaRPr lang="en-US" dirty="0"/>
          </a:p>
        </p:txBody>
      </p:sp>
      <p:sp>
        <p:nvSpPr>
          <p:cNvPr id="5" name="TextBox 4"/>
          <p:cNvSpPr txBox="1"/>
          <p:nvPr/>
        </p:nvSpPr>
        <p:spPr>
          <a:xfrm>
            <a:off x="381000" y="6031468"/>
            <a:ext cx="8229600" cy="369332"/>
          </a:xfrm>
          <a:prstGeom prst="rect">
            <a:avLst/>
          </a:prstGeom>
          <a:noFill/>
        </p:spPr>
        <p:txBody>
          <a:bodyPr wrap="square" rtlCol="0">
            <a:spAutoFit/>
          </a:bodyPr>
          <a:lstStyle/>
          <a:p>
            <a:r>
              <a:rPr lang="en-US" dirty="0" smtClean="0"/>
              <a:t>variables can change value </a:t>
            </a:r>
            <a:r>
              <a:rPr lang="en-US" i="1" dirty="0" smtClean="0"/>
              <a:t>and</a:t>
            </a:r>
            <a:r>
              <a:rPr lang="en-US" dirty="0"/>
              <a:t> </a:t>
            </a:r>
            <a:r>
              <a:rPr lang="en-US" dirty="0" smtClean="0"/>
              <a:t>type over time</a:t>
            </a:r>
            <a:endParaRPr lang="en-US" dirty="0"/>
          </a:p>
        </p:txBody>
      </p:sp>
      <p:cxnSp>
        <p:nvCxnSpPr>
          <p:cNvPr id="7" name="Straight Arrow Connector 6"/>
          <p:cNvCxnSpPr/>
          <p:nvPr/>
        </p:nvCxnSpPr>
        <p:spPr>
          <a:xfrm flipV="1">
            <a:off x="2743200" y="5410200"/>
            <a:ext cx="0" cy="685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381000" y="3200400"/>
            <a:ext cx="8229600" cy="369332"/>
          </a:xfrm>
          <a:prstGeom prst="rect">
            <a:avLst/>
          </a:prstGeom>
          <a:noFill/>
        </p:spPr>
        <p:txBody>
          <a:bodyPr wrap="square" rtlCol="0">
            <a:spAutoFit/>
          </a:bodyPr>
          <a:lstStyle/>
          <a:p>
            <a:r>
              <a:rPr lang="en-US" b="1" dirty="0" smtClean="0">
                <a:latin typeface="Consolas"/>
                <a:cs typeface="Consolas"/>
              </a:rPr>
              <a:t>print</a:t>
            </a:r>
            <a:r>
              <a:rPr lang="en-US" dirty="0" smtClean="0"/>
              <a:t> built-in-function (BIF) displays strings on the screen</a:t>
            </a:r>
            <a:endParaRPr lang="en-US" dirty="0"/>
          </a:p>
        </p:txBody>
      </p:sp>
    </p:spTree>
    <p:extLst>
      <p:ext uri="{BB962C8B-B14F-4D97-AF65-F5344CB8AC3E}">
        <p14:creationId xmlns:p14="http://schemas.microsoft.com/office/powerpoint/2010/main" val="13714516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sp>
        <p:nvSpPr>
          <p:cNvPr id="3" name="Content Placeholder 2"/>
          <p:cNvSpPr>
            <a:spLocks noGrp="1"/>
          </p:cNvSpPr>
          <p:nvPr>
            <p:ph idx="1"/>
          </p:nvPr>
        </p:nvSpPr>
        <p:spPr>
          <a:xfrm>
            <a:off x="457200" y="1600200"/>
            <a:ext cx="8229600" cy="1524000"/>
          </a:xfrm>
        </p:spPr>
        <p:txBody>
          <a:bodyPr/>
          <a:lstStyle/>
          <a:p>
            <a:r>
              <a:rPr lang="en-US" dirty="0" smtClean="0"/>
              <a:t>Python exposes commonly used data as built-in types</a:t>
            </a:r>
          </a:p>
          <a:p>
            <a:pPr lvl="1"/>
            <a:r>
              <a:rPr lang="en-US" dirty="0" smtClean="0"/>
              <a:t>internally they are objects tracked and managed by Python</a:t>
            </a:r>
          </a:p>
          <a:p>
            <a:r>
              <a:rPr lang="en-US" dirty="0" smtClean="0"/>
              <a:t>Can also create your own custom types or import new types</a:t>
            </a:r>
          </a:p>
          <a:p>
            <a:pPr lvl="1"/>
            <a:r>
              <a:rPr lang="en-US" dirty="0" err="1" smtClean="0"/>
              <a:t>Sho</a:t>
            </a:r>
            <a:r>
              <a:rPr lang="en-US" dirty="0" smtClean="0"/>
              <a:t> adds a bunch of new types for example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79843081"/>
              </p:ext>
            </p:extLst>
          </p:nvPr>
        </p:nvGraphicFramePr>
        <p:xfrm>
          <a:off x="457199" y="3429000"/>
          <a:ext cx="8229601" cy="2966720"/>
        </p:xfrm>
        <a:graphic>
          <a:graphicData uri="http://schemas.openxmlformats.org/drawingml/2006/table">
            <a:tbl>
              <a:tblPr firstRow="1" bandRow="1">
                <a:tableStyleId>{5C22544A-7EE6-4342-B048-85BDC9FD1C3A}</a:tableStyleId>
              </a:tblPr>
              <a:tblGrid>
                <a:gridCol w="1905001"/>
                <a:gridCol w="6324600"/>
              </a:tblGrid>
              <a:tr h="370840">
                <a:tc>
                  <a:txBody>
                    <a:bodyPr/>
                    <a:lstStyle/>
                    <a:p>
                      <a:r>
                        <a:rPr lang="en-US" dirty="0" smtClean="0"/>
                        <a:t>Data Type</a:t>
                      </a:r>
                      <a:endParaRPr lang="en-US" dirty="0"/>
                    </a:p>
                  </a:txBody>
                  <a:tcPr/>
                </a:tc>
                <a:tc>
                  <a:txBody>
                    <a:bodyPr/>
                    <a:lstStyle/>
                    <a:p>
                      <a:r>
                        <a:rPr lang="en-US" dirty="0" smtClean="0"/>
                        <a:t>Example</a:t>
                      </a:r>
                      <a:endParaRPr lang="en-US" dirty="0"/>
                    </a:p>
                  </a:txBody>
                  <a:tcPr/>
                </a:tc>
              </a:tr>
              <a:tr h="370840">
                <a:tc>
                  <a:txBody>
                    <a:bodyPr/>
                    <a:lstStyle/>
                    <a:p>
                      <a:r>
                        <a:rPr lang="en-US" dirty="0" smtClean="0"/>
                        <a:t>Numbers</a:t>
                      </a:r>
                      <a:endParaRPr lang="en-US" dirty="0"/>
                    </a:p>
                  </a:txBody>
                  <a:tcPr/>
                </a:tc>
                <a:tc>
                  <a:txBody>
                    <a:bodyPr/>
                    <a:lstStyle/>
                    <a:p>
                      <a:r>
                        <a:rPr lang="en-US" dirty="0" smtClean="0"/>
                        <a:t>10,</a:t>
                      </a:r>
                      <a:r>
                        <a:rPr lang="en-US" baseline="0" dirty="0" smtClean="0"/>
                        <a:t> 3.14, 2+2, 5*10, 2**10,</a:t>
                      </a:r>
                      <a:endParaRPr lang="en-US" dirty="0"/>
                    </a:p>
                  </a:txBody>
                  <a:tcPr/>
                </a:tc>
              </a:tr>
              <a:tr h="370840">
                <a:tc>
                  <a:txBody>
                    <a:bodyPr/>
                    <a:lstStyle/>
                    <a:p>
                      <a:r>
                        <a:rPr lang="en-US" dirty="0" smtClean="0"/>
                        <a:t>Strings</a:t>
                      </a:r>
                      <a:endParaRPr lang="en-US" dirty="0"/>
                    </a:p>
                  </a:txBody>
                  <a:tcPr/>
                </a:tc>
                <a:tc>
                  <a:txBody>
                    <a:bodyPr/>
                    <a:lstStyle/>
                    <a:p>
                      <a:r>
                        <a:rPr lang="en-US" dirty="0" smtClean="0"/>
                        <a:t>"Hi",</a:t>
                      </a:r>
                      <a:r>
                        <a:rPr lang="en-US" baseline="0" dirty="0" smtClean="0"/>
                        <a:t> 'Hello', </a:t>
                      </a:r>
                      <a:r>
                        <a:rPr lang="en-US" baseline="0" dirty="0" err="1" smtClean="0"/>
                        <a:t>str</a:t>
                      </a:r>
                      <a:r>
                        <a:rPr lang="en-US" baseline="0" dirty="0" smtClean="0"/>
                        <a:t>(500), "c:\\", "a" + "b", </a:t>
                      </a:r>
                      <a:r>
                        <a:rPr lang="en-US" baseline="0" dirty="0" err="1" smtClean="0"/>
                        <a:t>r'c</a:t>
                      </a:r>
                      <a:r>
                        <a:rPr lang="en-US" baseline="0" dirty="0" smtClean="0"/>
                        <a:t>:\demo'</a:t>
                      </a:r>
                      <a:endParaRPr lang="en-US" dirty="0"/>
                    </a:p>
                  </a:txBody>
                  <a:tcPr/>
                </a:tc>
              </a:tr>
              <a:tr h="370840">
                <a:tc>
                  <a:txBody>
                    <a:bodyPr/>
                    <a:lstStyle/>
                    <a:p>
                      <a:r>
                        <a:rPr lang="en-US" dirty="0" smtClean="0"/>
                        <a:t>Lists</a:t>
                      </a:r>
                      <a:endParaRPr lang="en-US" dirty="0"/>
                    </a:p>
                  </a:txBody>
                  <a:tcPr/>
                </a:tc>
                <a:tc>
                  <a:txBody>
                    <a:bodyPr/>
                    <a:lstStyle/>
                    <a:p>
                      <a:r>
                        <a:rPr lang="en-US" dirty="0" smtClean="0"/>
                        <a:t>[1,2,3]  [1, [2,"three"],4]  or list('123'), [1,2,3]+[4,5,6]</a:t>
                      </a:r>
                      <a:endParaRPr lang="en-US" dirty="0"/>
                    </a:p>
                  </a:txBody>
                  <a:tcPr/>
                </a:tc>
              </a:tr>
              <a:tr h="370840">
                <a:tc>
                  <a:txBody>
                    <a:bodyPr/>
                    <a:lstStyle/>
                    <a:p>
                      <a:r>
                        <a:rPr lang="en-US" dirty="0" smtClean="0"/>
                        <a:t>Dictionaries</a:t>
                      </a:r>
                      <a:endParaRPr lang="en-US" dirty="0"/>
                    </a:p>
                  </a:txBody>
                  <a:tcPr/>
                </a:tc>
                <a:tc>
                  <a:txBody>
                    <a:bodyPr/>
                    <a:lstStyle/>
                    <a:p>
                      <a:r>
                        <a:rPr lang="en-US" dirty="0" smtClean="0"/>
                        <a:t>{</a:t>
                      </a:r>
                      <a:r>
                        <a:rPr lang="en-US" baseline="0" dirty="0" smtClean="0"/>
                        <a:t> 1 : 'red', 2 : 'blue', 3 : 'green' }</a:t>
                      </a:r>
                      <a:endParaRPr lang="en-US" dirty="0"/>
                    </a:p>
                  </a:txBody>
                  <a:tcPr/>
                </a:tc>
              </a:tr>
              <a:tr h="370840">
                <a:tc>
                  <a:txBody>
                    <a:bodyPr/>
                    <a:lstStyle/>
                    <a:p>
                      <a:r>
                        <a:rPr lang="en-US" dirty="0" smtClean="0"/>
                        <a:t>Tuples</a:t>
                      </a:r>
                      <a:endParaRPr lang="en-US" dirty="0"/>
                    </a:p>
                  </a:txBody>
                  <a:tcPr/>
                </a:tc>
                <a:tc>
                  <a:txBody>
                    <a:bodyPr/>
                    <a:lstStyle/>
                    <a:p>
                      <a:r>
                        <a:rPr lang="en-US" dirty="0" smtClean="0"/>
                        <a:t>(</a:t>
                      </a:r>
                      <a:r>
                        <a:rPr lang="en-US" baseline="0" dirty="0" smtClean="0"/>
                        <a:t> 1, "two", 3, "four" ) or () or (1,)</a:t>
                      </a:r>
                      <a:endParaRPr lang="en-US" dirty="0"/>
                    </a:p>
                  </a:txBody>
                  <a:tcPr/>
                </a:tc>
              </a:tr>
              <a:tr h="370840">
                <a:tc>
                  <a:txBody>
                    <a:bodyPr/>
                    <a:lstStyle/>
                    <a:p>
                      <a:r>
                        <a:rPr lang="en-US" dirty="0" smtClean="0"/>
                        <a:t>Sets</a:t>
                      </a:r>
                      <a:endParaRPr lang="en-US" dirty="0"/>
                    </a:p>
                  </a:txBody>
                  <a:tcPr/>
                </a:tc>
                <a:tc>
                  <a:txBody>
                    <a:bodyPr/>
                    <a:lstStyle/>
                    <a:p>
                      <a:r>
                        <a:rPr lang="en-US" dirty="0" smtClean="0"/>
                        <a:t>set('</a:t>
                      </a:r>
                      <a:r>
                        <a:rPr lang="en-US" dirty="0" err="1" smtClean="0"/>
                        <a:t>abc</a:t>
                      </a:r>
                      <a:r>
                        <a:rPr lang="en-US" dirty="0" smtClean="0"/>
                        <a:t>')</a:t>
                      </a:r>
                      <a:r>
                        <a:rPr lang="en-US" baseline="0" dirty="0" smtClean="0"/>
                        <a:t> or</a:t>
                      </a:r>
                      <a:r>
                        <a:rPr lang="en-US" dirty="0" smtClean="0"/>
                        <a:t> {</a:t>
                      </a:r>
                      <a:r>
                        <a:rPr lang="en-US" baseline="0" dirty="0" smtClean="0"/>
                        <a:t> 'a', 'b', 'c' } or set(['a', 'b', 'c'])</a:t>
                      </a:r>
                      <a:endParaRPr lang="en-US" dirty="0"/>
                    </a:p>
                  </a:txBody>
                  <a:tcPr/>
                </a:tc>
              </a:tr>
              <a:tr h="370840">
                <a:tc>
                  <a:txBody>
                    <a:bodyPr/>
                    <a:lstStyle/>
                    <a:p>
                      <a:r>
                        <a:rPr lang="en-US" dirty="0" smtClean="0"/>
                        <a:t>Booleans</a:t>
                      </a:r>
                      <a:endParaRPr lang="en-US" dirty="0"/>
                    </a:p>
                  </a:txBody>
                  <a:tcPr/>
                </a:tc>
                <a:tc>
                  <a:txBody>
                    <a:bodyPr/>
                    <a:lstStyle/>
                    <a:p>
                      <a:r>
                        <a:rPr lang="en-US" dirty="0" smtClean="0"/>
                        <a:t>True or False (note:</a:t>
                      </a:r>
                      <a:r>
                        <a:rPr lang="en-US" baseline="0" dirty="0" smtClean="0"/>
                        <a:t> case-sensitive!)</a:t>
                      </a:r>
                      <a:endParaRPr lang="en-US" dirty="0"/>
                    </a:p>
                  </a:txBody>
                  <a:tcPr/>
                </a:tc>
              </a:tr>
            </a:tbl>
          </a:graphicData>
        </a:graphic>
      </p:graphicFrame>
    </p:spTree>
    <p:extLst>
      <p:ext uri="{BB962C8B-B14F-4D97-AF65-F5344CB8AC3E}">
        <p14:creationId xmlns:p14="http://schemas.microsoft.com/office/powerpoint/2010/main" val="60953697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Statements</a:t>
            </a:r>
            <a:endParaRPr lang="en-US" dirty="0"/>
          </a:p>
        </p:txBody>
      </p:sp>
      <p:sp>
        <p:nvSpPr>
          <p:cNvPr id="3" name="Content Placeholder 2"/>
          <p:cNvSpPr>
            <a:spLocks noGrp="1"/>
          </p:cNvSpPr>
          <p:nvPr>
            <p:ph idx="1"/>
          </p:nvPr>
        </p:nvSpPr>
        <p:spPr/>
        <p:txBody>
          <a:bodyPr/>
          <a:lstStyle/>
          <a:p>
            <a:r>
              <a:rPr lang="en-US" dirty="0" smtClean="0"/>
              <a:t>Programs are composed of statements and expressions</a:t>
            </a:r>
          </a:p>
          <a:p>
            <a:pPr lvl="1"/>
            <a:r>
              <a:rPr lang="en-US" dirty="0" smtClean="0"/>
              <a:t>logic is driven through statements (if, while, for, etc.)</a:t>
            </a:r>
          </a:p>
          <a:p>
            <a:pPr lvl="1"/>
            <a:endParaRPr lang="en-US" dirty="0"/>
          </a:p>
        </p:txBody>
      </p:sp>
      <p:sp>
        <p:nvSpPr>
          <p:cNvPr id="4" name="Rectangle 3"/>
          <p:cNvSpPr/>
          <p:nvPr/>
        </p:nvSpPr>
        <p:spPr>
          <a:xfrm>
            <a:off x="2895600" y="3048000"/>
            <a:ext cx="3276600" cy="2585323"/>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dirty="0" smtClean="0">
                <a:latin typeface="Consolas" pitchFamily="49" charset="0"/>
                <a:cs typeface="Consolas" pitchFamily="49" charset="0"/>
              </a:rPr>
              <a:t>small = 200</a:t>
            </a:r>
          </a:p>
          <a:p>
            <a:r>
              <a:rPr lang="en-US" dirty="0" smtClean="0">
                <a:latin typeface="Consolas" pitchFamily="49" charset="0"/>
                <a:cs typeface="Consolas" pitchFamily="49" charset="0"/>
              </a:rPr>
              <a:t>large = 5</a:t>
            </a:r>
          </a:p>
          <a:p>
            <a:endParaRPr lang="en-US" dirty="0" smtClean="0">
              <a:latin typeface="Consolas" pitchFamily="49" charset="0"/>
              <a:cs typeface="Consolas" pitchFamily="49" charset="0"/>
            </a:endParaRPr>
          </a:p>
          <a:p>
            <a:r>
              <a:rPr lang="en-US" dirty="0" smtClean="0">
                <a:latin typeface="Consolas" pitchFamily="49" charset="0"/>
                <a:cs typeface="Consolas" pitchFamily="49" charset="0"/>
              </a:rPr>
              <a:t>if small &gt; large </a:t>
            </a:r>
            <a:r>
              <a:rPr lang="en-US" dirty="0" smtClean="0">
                <a:solidFill>
                  <a:srgbClr val="FF0000"/>
                </a:solidFill>
                <a:latin typeface="Consolas" pitchFamily="49" charset="0"/>
                <a:cs typeface="Consolas" pitchFamily="49" charset="0"/>
              </a:rPr>
              <a:t>:</a:t>
            </a:r>
          </a:p>
          <a:p>
            <a:r>
              <a:rPr lang="en-US" dirty="0" smtClean="0">
                <a:latin typeface="Consolas" pitchFamily="49" charset="0"/>
                <a:cs typeface="Consolas" pitchFamily="49" charset="0"/>
              </a:rPr>
              <a:t>   temp = small</a:t>
            </a:r>
          </a:p>
          <a:p>
            <a:r>
              <a:rPr lang="en-US" dirty="0">
                <a:latin typeface="Consolas" pitchFamily="49" charset="0"/>
                <a:cs typeface="Consolas" pitchFamily="49" charset="0"/>
              </a:rPr>
              <a:t> </a:t>
            </a:r>
            <a:r>
              <a:rPr lang="en-US" dirty="0" smtClean="0">
                <a:latin typeface="Consolas" pitchFamily="49" charset="0"/>
                <a:cs typeface="Consolas" pitchFamily="49" charset="0"/>
              </a:rPr>
              <a:t>  small = large</a:t>
            </a:r>
          </a:p>
          <a:p>
            <a:r>
              <a:rPr lang="en-US" dirty="0">
                <a:latin typeface="Consolas" pitchFamily="49" charset="0"/>
                <a:cs typeface="Consolas" pitchFamily="49" charset="0"/>
              </a:rPr>
              <a:t> </a:t>
            </a:r>
            <a:r>
              <a:rPr lang="en-US" dirty="0" smtClean="0">
                <a:latin typeface="Consolas" pitchFamily="49" charset="0"/>
                <a:cs typeface="Consolas" pitchFamily="49" charset="0"/>
              </a:rPr>
              <a:t>  large = temp</a:t>
            </a:r>
          </a:p>
          <a:p>
            <a:endParaRPr lang="en-US" dirty="0">
              <a:latin typeface="Consolas" pitchFamily="49" charset="0"/>
              <a:cs typeface="Consolas" pitchFamily="49" charset="0"/>
            </a:endParaRPr>
          </a:p>
          <a:p>
            <a:r>
              <a:rPr lang="en-US" dirty="0" smtClean="0">
                <a:latin typeface="Consolas" pitchFamily="49" charset="0"/>
                <a:cs typeface="Consolas" pitchFamily="49" charset="0"/>
              </a:rPr>
              <a:t>print small, large</a:t>
            </a:r>
            <a:endParaRPr lang="en-US" dirty="0">
              <a:latin typeface="Consolas" pitchFamily="49" charset="0"/>
              <a:cs typeface="Consolas" pitchFamily="49" charset="0"/>
            </a:endParaRPr>
          </a:p>
        </p:txBody>
      </p:sp>
      <p:sp>
        <p:nvSpPr>
          <p:cNvPr id="6" name="Rectangle 5"/>
          <p:cNvSpPr/>
          <p:nvPr/>
        </p:nvSpPr>
        <p:spPr>
          <a:xfrm>
            <a:off x="6248400" y="3886200"/>
            <a:ext cx="2438400" cy="646331"/>
          </a:xfrm>
          <a:prstGeom prst="rect">
            <a:avLst/>
          </a:prstGeom>
        </p:spPr>
        <p:txBody>
          <a:bodyPr wrap="square">
            <a:spAutoFit/>
          </a:bodyPr>
          <a:lstStyle/>
          <a:p>
            <a:r>
              <a:rPr lang="en-US" dirty="0"/>
              <a:t>compound statements </a:t>
            </a:r>
            <a:endParaRPr lang="en-US" dirty="0" smtClean="0"/>
          </a:p>
          <a:p>
            <a:r>
              <a:rPr lang="en-US" dirty="0" smtClean="0"/>
              <a:t>use </a:t>
            </a:r>
            <a:r>
              <a:rPr lang="en-US" dirty="0" smtClean="0">
                <a:solidFill>
                  <a:srgbClr val="FF0000"/>
                </a:solidFill>
              </a:rPr>
              <a:t>colon</a:t>
            </a:r>
            <a:r>
              <a:rPr lang="en-US" dirty="0" smtClean="0"/>
              <a:t> </a:t>
            </a:r>
            <a:r>
              <a:rPr lang="en-US" dirty="0"/>
              <a:t>":</a:t>
            </a:r>
            <a:r>
              <a:rPr lang="en-US" dirty="0" smtClean="0"/>
              <a:t>"</a:t>
            </a:r>
            <a:endParaRPr lang="en-US" u="sng" dirty="0"/>
          </a:p>
        </p:txBody>
      </p:sp>
      <p:cxnSp>
        <p:nvCxnSpPr>
          <p:cNvPr id="8" name="Straight Arrow Connector 7"/>
          <p:cNvCxnSpPr/>
          <p:nvPr/>
        </p:nvCxnSpPr>
        <p:spPr>
          <a:xfrm flipH="1">
            <a:off x="5334000" y="4090986"/>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609600" y="4038600"/>
            <a:ext cx="2057400" cy="923330"/>
          </a:xfrm>
          <a:prstGeom prst="rect">
            <a:avLst/>
          </a:prstGeom>
        </p:spPr>
        <p:txBody>
          <a:bodyPr wrap="square">
            <a:spAutoFit/>
          </a:bodyPr>
          <a:lstStyle/>
          <a:p>
            <a:r>
              <a:rPr lang="en-US" dirty="0" smtClean="0"/>
              <a:t>nested </a:t>
            </a:r>
            <a:r>
              <a:rPr lang="en-US" dirty="0"/>
              <a:t>blocks are </a:t>
            </a:r>
            <a:endParaRPr lang="en-US" dirty="0" smtClean="0"/>
          </a:p>
          <a:p>
            <a:r>
              <a:rPr lang="en-US" dirty="0" smtClean="0"/>
              <a:t>delimited using </a:t>
            </a:r>
          </a:p>
          <a:p>
            <a:r>
              <a:rPr lang="en-US" u="sng" dirty="0" smtClean="0"/>
              <a:t>indentation</a:t>
            </a:r>
            <a:endParaRPr lang="en-US" u="sng" dirty="0"/>
          </a:p>
        </p:txBody>
      </p:sp>
      <p:cxnSp>
        <p:nvCxnSpPr>
          <p:cNvPr id="11" name="Straight Arrow Connector 10"/>
          <p:cNvCxnSpPr/>
          <p:nvPr/>
        </p:nvCxnSpPr>
        <p:spPr>
          <a:xfrm>
            <a:off x="2743200" y="4495800"/>
            <a:ext cx="533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431426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Conditions and Operators</a:t>
            </a:r>
            <a:endParaRPr lang="en-US" dirty="0"/>
          </a:p>
        </p:txBody>
      </p:sp>
      <p:sp>
        <p:nvSpPr>
          <p:cNvPr id="3" name="Content Placeholder 2"/>
          <p:cNvSpPr>
            <a:spLocks noGrp="1"/>
          </p:cNvSpPr>
          <p:nvPr>
            <p:ph idx="1"/>
          </p:nvPr>
        </p:nvSpPr>
        <p:spPr/>
        <p:txBody>
          <a:bodyPr/>
          <a:lstStyle/>
          <a:p>
            <a:r>
              <a:rPr lang="en-US" dirty="0" smtClean="0"/>
              <a:t>Assignments</a:t>
            </a:r>
          </a:p>
          <a:p>
            <a:endParaRPr lang="en-US" dirty="0"/>
          </a:p>
          <a:p>
            <a:endParaRPr lang="en-US" dirty="0" smtClean="0"/>
          </a:p>
          <a:p>
            <a:endParaRPr lang="en-US" dirty="0" smtClean="0"/>
          </a:p>
          <a:p>
            <a:r>
              <a:rPr lang="en-US" dirty="0" smtClean="0"/>
              <a:t>Conditional tests combined with </a:t>
            </a:r>
            <a:r>
              <a:rPr lang="en-US" dirty="0" smtClean="0">
                <a:latin typeface="Consolas"/>
                <a:cs typeface="Consolas"/>
              </a:rPr>
              <a:t>and</a:t>
            </a:r>
            <a:r>
              <a:rPr lang="en-US" dirty="0" smtClean="0"/>
              <a:t> / </a:t>
            </a:r>
            <a:r>
              <a:rPr lang="en-US" dirty="0" smtClean="0">
                <a:latin typeface="Consolas"/>
                <a:cs typeface="Consolas"/>
              </a:rPr>
              <a:t>or</a:t>
            </a:r>
            <a:r>
              <a:rPr lang="en-US" dirty="0" smtClean="0"/>
              <a:t> operators</a:t>
            </a:r>
          </a:p>
          <a:p>
            <a:endParaRPr lang="en-US" dirty="0"/>
          </a:p>
          <a:p>
            <a:endParaRPr lang="en-US" dirty="0" smtClean="0"/>
          </a:p>
          <a:p>
            <a:endParaRPr lang="en-US" dirty="0"/>
          </a:p>
          <a:p>
            <a:endParaRPr lang="en-US" dirty="0" smtClean="0"/>
          </a:p>
          <a:p>
            <a:endParaRPr lang="en-US" dirty="0" smtClean="0"/>
          </a:p>
          <a:p>
            <a:endParaRPr lang="en-US" dirty="0" smtClean="0"/>
          </a:p>
          <a:p>
            <a:r>
              <a:rPr lang="en-US" dirty="0" smtClean="0"/>
              <a:t>Ternary assignment</a:t>
            </a:r>
            <a:endParaRPr lang="en-US" dirty="0"/>
          </a:p>
        </p:txBody>
      </p:sp>
      <p:sp>
        <p:nvSpPr>
          <p:cNvPr id="4" name="Rectangle 3"/>
          <p:cNvSpPr/>
          <p:nvPr/>
        </p:nvSpPr>
        <p:spPr>
          <a:xfrm>
            <a:off x="914400" y="2145268"/>
            <a:ext cx="7086600" cy="369332"/>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dirty="0" smtClean="0">
                <a:latin typeface="Consolas" pitchFamily="49" charset="0"/>
                <a:cs typeface="Consolas" pitchFamily="49" charset="0"/>
              </a:rPr>
              <a:t>x = 10</a:t>
            </a:r>
            <a:endParaRPr lang="en-US" dirty="0">
              <a:latin typeface="Consolas" pitchFamily="49" charset="0"/>
              <a:cs typeface="Consolas" pitchFamily="49" charset="0"/>
            </a:endParaRPr>
          </a:p>
        </p:txBody>
      </p:sp>
      <p:sp>
        <p:nvSpPr>
          <p:cNvPr id="5" name="Rectangle 4"/>
          <p:cNvSpPr/>
          <p:nvPr/>
        </p:nvSpPr>
        <p:spPr>
          <a:xfrm>
            <a:off x="914400" y="3505200"/>
            <a:ext cx="7086600" cy="369332"/>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dirty="0" smtClean="0">
                <a:latin typeface="Consolas" pitchFamily="49" charset="0"/>
                <a:cs typeface="Consolas" pitchFamily="49" charset="0"/>
              </a:rPr>
              <a:t>if x == 10 or x &gt; 20 or x &lt;= 5 : …</a:t>
            </a:r>
            <a:endParaRPr lang="en-US" dirty="0">
              <a:latin typeface="Consolas" pitchFamily="49" charset="0"/>
              <a:cs typeface="Consolas" pitchFamily="49" charset="0"/>
            </a:endParaRPr>
          </a:p>
        </p:txBody>
      </p:sp>
      <p:sp>
        <p:nvSpPr>
          <p:cNvPr id="6" name="Rectangle 5"/>
          <p:cNvSpPr/>
          <p:nvPr/>
        </p:nvSpPr>
        <p:spPr>
          <a:xfrm>
            <a:off x="914400" y="3962400"/>
            <a:ext cx="7086600" cy="369332"/>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dirty="0" smtClean="0">
                <a:latin typeface="Consolas" pitchFamily="49" charset="0"/>
                <a:cs typeface="Consolas" pitchFamily="49" charset="0"/>
              </a:rPr>
              <a:t>if x &gt; 5 and x &lt; 10 and x != 6 : …</a:t>
            </a:r>
            <a:endParaRPr lang="en-US" dirty="0">
              <a:latin typeface="Consolas" pitchFamily="49" charset="0"/>
              <a:cs typeface="Consolas" pitchFamily="49" charset="0"/>
            </a:endParaRPr>
          </a:p>
        </p:txBody>
      </p:sp>
      <p:sp>
        <p:nvSpPr>
          <p:cNvPr id="7" name="Rectangle 6"/>
          <p:cNvSpPr/>
          <p:nvPr/>
        </p:nvSpPr>
        <p:spPr>
          <a:xfrm>
            <a:off x="914400" y="5802868"/>
            <a:ext cx="7086600" cy="369332"/>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dirty="0" err="1" smtClean="0">
                <a:latin typeface="Consolas" pitchFamily="49" charset="0"/>
                <a:cs typeface="Consolas" pitchFamily="49" charset="0"/>
              </a:rPr>
              <a:t>maxNumber</a:t>
            </a:r>
            <a:r>
              <a:rPr lang="en-US" dirty="0" smtClean="0">
                <a:latin typeface="Consolas" pitchFamily="49" charset="0"/>
                <a:cs typeface="Consolas" pitchFamily="49" charset="0"/>
              </a:rPr>
              <a:t> = y if x &lt; y else x</a:t>
            </a:r>
            <a:endParaRPr lang="en-US" dirty="0">
              <a:latin typeface="Consolas" pitchFamily="49" charset="0"/>
              <a:cs typeface="Consolas" pitchFamily="49" charset="0"/>
            </a:endParaRPr>
          </a:p>
        </p:txBody>
      </p:sp>
      <p:sp>
        <p:nvSpPr>
          <p:cNvPr id="8" name="Rectangle 7"/>
          <p:cNvSpPr/>
          <p:nvPr/>
        </p:nvSpPr>
        <p:spPr>
          <a:xfrm>
            <a:off x="914400" y="4507468"/>
            <a:ext cx="7086600" cy="369332"/>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dirty="0" smtClean="0">
                <a:latin typeface="Consolas" pitchFamily="49" charset="0"/>
                <a:cs typeface="Consolas" pitchFamily="49" charset="0"/>
              </a:rPr>
              <a:t>if not x == 10</a:t>
            </a:r>
            <a:endParaRPr lang="en-US" dirty="0">
              <a:latin typeface="Consolas" pitchFamily="49" charset="0"/>
              <a:cs typeface="Consolas" pitchFamily="49" charset="0"/>
            </a:endParaRPr>
          </a:p>
        </p:txBody>
      </p:sp>
    </p:spTree>
    <p:extLst>
      <p:ext uri="{BB962C8B-B14F-4D97-AF65-F5344CB8AC3E}">
        <p14:creationId xmlns:p14="http://schemas.microsoft.com/office/powerpoint/2010/main" val="309929543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 Else Statements</a:t>
            </a:r>
            <a:endParaRPr lang="en-US" dirty="0"/>
          </a:p>
        </p:txBody>
      </p:sp>
      <p:sp>
        <p:nvSpPr>
          <p:cNvPr id="3" name="Content Placeholder 2"/>
          <p:cNvSpPr>
            <a:spLocks noGrp="1"/>
          </p:cNvSpPr>
          <p:nvPr>
            <p:ph idx="1"/>
          </p:nvPr>
        </p:nvSpPr>
        <p:spPr>
          <a:xfrm>
            <a:off x="457200" y="1600200"/>
            <a:ext cx="8229600" cy="1066800"/>
          </a:xfrm>
        </p:spPr>
        <p:txBody>
          <a:bodyPr/>
          <a:lstStyle/>
          <a:p>
            <a:r>
              <a:rPr lang="en-US" dirty="0" smtClean="0"/>
              <a:t>If / Else logic allows branching based on true/false conditions</a:t>
            </a:r>
          </a:p>
          <a:p>
            <a:pPr lvl="1"/>
            <a:r>
              <a:rPr lang="en-US" b="1" dirty="0" err="1" smtClean="0">
                <a:solidFill>
                  <a:srgbClr val="FF0000"/>
                </a:solidFill>
                <a:latin typeface="Consolas"/>
                <a:cs typeface="Consolas"/>
              </a:rPr>
              <a:t>elif</a:t>
            </a:r>
            <a:r>
              <a:rPr lang="en-US" dirty="0" smtClean="0">
                <a:solidFill>
                  <a:srgbClr val="FF0000"/>
                </a:solidFill>
              </a:rPr>
              <a:t> </a:t>
            </a:r>
            <a:r>
              <a:rPr lang="en-US" dirty="0" smtClean="0"/>
              <a:t>and </a:t>
            </a:r>
            <a:r>
              <a:rPr lang="en-US" b="1" dirty="0" smtClean="0">
                <a:solidFill>
                  <a:srgbClr val="FF0000"/>
                </a:solidFill>
                <a:latin typeface="Consolas"/>
                <a:cs typeface="Consolas"/>
              </a:rPr>
              <a:t>else</a:t>
            </a:r>
            <a:r>
              <a:rPr lang="en-US" dirty="0" smtClean="0">
                <a:solidFill>
                  <a:srgbClr val="FF0000"/>
                </a:solidFill>
              </a:rPr>
              <a:t> </a:t>
            </a:r>
            <a:r>
              <a:rPr lang="en-US" dirty="0" smtClean="0"/>
              <a:t>conditions are optional but </a:t>
            </a:r>
            <a:r>
              <a:rPr lang="en-US" b="1" dirty="0" smtClean="0">
                <a:solidFill>
                  <a:srgbClr val="FF0000"/>
                </a:solidFill>
                <a:latin typeface="Consolas"/>
                <a:cs typeface="Consolas"/>
              </a:rPr>
              <a:t>else</a:t>
            </a:r>
            <a:r>
              <a:rPr lang="en-US" dirty="0" smtClean="0">
                <a:solidFill>
                  <a:srgbClr val="FF0000"/>
                </a:solidFill>
              </a:rPr>
              <a:t> </a:t>
            </a:r>
            <a:r>
              <a:rPr lang="en-US" dirty="0" smtClean="0"/>
              <a:t>must be last</a:t>
            </a:r>
            <a:endParaRPr lang="en-US" dirty="0"/>
          </a:p>
        </p:txBody>
      </p:sp>
      <p:sp>
        <p:nvSpPr>
          <p:cNvPr id="7" name="Rectangle 6"/>
          <p:cNvSpPr/>
          <p:nvPr/>
        </p:nvSpPr>
        <p:spPr>
          <a:xfrm>
            <a:off x="1524000" y="2819400"/>
            <a:ext cx="5943600" cy="3429000"/>
          </a:xfrm>
          <a:prstGeom prst="rect">
            <a:avLst/>
          </a:prstGeom>
          <a:ln>
            <a:solidFill>
              <a:srgbClr val="00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TextBox 7"/>
          <p:cNvSpPr txBox="1"/>
          <p:nvPr/>
        </p:nvSpPr>
        <p:spPr>
          <a:xfrm>
            <a:off x="1828800" y="2895600"/>
            <a:ext cx="914400" cy="523220"/>
          </a:xfrm>
          <a:prstGeom prst="rect">
            <a:avLst/>
          </a:prstGeom>
          <a:noFill/>
        </p:spPr>
        <p:txBody>
          <a:bodyPr wrap="square" rtlCol="0">
            <a:spAutoFit/>
          </a:bodyPr>
          <a:lstStyle/>
          <a:p>
            <a:r>
              <a:rPr lang="en-US" sz="2800" dirty="0" smtClean="0">
                <a:latin typeface="Consolas"/>
                <a:cs typeface="Consolas"/>
              </a:rPr>
              <a:t>if</a:t>
            </a:r>
            <a:endParaRPr lang="en-US" sz="2800" dirty="0">
              <a:latin typeface="Consolas"/>
              <a:cs typeface="Consolas"/>
            </a:endParaRPr>
          </a:p>
        </p:txBody>
      </p:sp>
      <p:sp>
        <p:nvSpPr>
          <p:cNvPr id="10" name="TextBox 9"/>
          <p:cNvSpPr txBox="1"/>
          <p:nvPr/>
        </p:nvSpPr>
        <p:spPr>
          <a:xfrm>
            <a:off x="4419600" y="2895600"/>
            <a:ext cx="914400" cy="523220"/>
          </a:xfrm>
          <a:prstGeom prst="rect">
            <a:avLst/>
          </a:prstGeom>
          <a:noFill/>
        </p:spPr>
        <p:txBody>
          <a:bodyPr wrap="square" rtlCol="0">
            <a:spAutoFit/>
          </a:bodyPr>
          <a:lstStyle/>
          <a:p>
            <a:r>
              <a:rPr lang="en-US" sz="2800" dirty="0" smtClean="0">
                <a:latin typeface="Consolas"/>
                <a:cs typeface="Consolas"/>
              </a:rPr>
              <a:t>:</a:t>
            </a:r>
            <a:endParaRPr lang="en-US" sz="2800" dirty="0">
              <a:latin typeface="Consolas"/>
              <a:cs typeface="Consolas"/>
            </a:endParaRPr>
          </a:p>
        </p:txBody>
      </p:sp>
      <p:sp>
        <p:nvSpPr>
          <p:cNvPr id="11" name="Rectangle 10"/>
          <p:cNvSpPr/>
          <p:nvPr/>
        </p:nvSpPr>
        <p:spPr>
          <a:xfrm>
            <a:off x="2667000" y="2971800"/>
            <a:ext cx="1600200" cy="369332"/>
          </a:xfrm>
          <a:prstGeom prst="rect">
            <a:avLst/>
          </a:prstGeom>
          <a:solidFill>
            <a:schemeClr val="bg1"/>
          </a:solidFill>
          <a:effectLst>
            <a:outerShdw blurRad="50800" dist="38100" dir="2700000" algn="tl" rotWithShape="0">
              <a:srgbClr val="000000">
                <a:alpha val="43000"/>
              </a:srgbClr>
            </a:outerShdw>
          </a:effectLst>
        </p:spPr>
        <p:style>
          <a:lnRef idx="2">
            <a:schemeClr val="dk1"/>
          </a:lnRef>
          <a:fillRef idx="1">
            <a:schemeClr val="lt1"/>
          </a:fillRef>
          <a:effectRef idx="0">
            <a:schemeClr val="dk1"/>
          </a:effectRef>
          <a:fontRef idx="minor">
            <a:schemeClr val="dk1"/>
          </a:fontRef>
        </p:style>
        <p:txBody>
          <a:bodyPr wrap="square">
            <a:spAutoFit/>
          </a:bodyPr>
          <a:lstStyle/>
          <a:p>
            <a:pPr algn="ctr"/>
            <a:r>
              <a:rPr lang="en-US" dirty="0" smtClean="0">
                <a:latin typeface="Consolas" pitchFamily="49" charset="0"/>
                <a:cs typeface="Consolas" pitchFamily="49" charset="0"/>
              </a:rPr>
              <a:t>condition</a:t>
            </a:r>
            <a:endParaRPr lang="en-US" dirty="0">
              <a:latin typeface="Consolas" pitchFamily="49" charset="0"/>
              <a:cs typeface="Consolas" pitchFamily="49" charset="0"/>
            </a:endParaRPr>
          </a:p>
        </p:txBody>
      </p:sp>
      <p:sp>
        <p:nvSpPr>
          <p:cNvPr id="13" name="Rectangle 12"/>
          <p:cNvSpPr/>
          <p:nvPr/>
        </p:nvSpPr>
        <p:spPr>
          <a:xfrm>
            <a:off x="2667000" y="3429000"/>
            <a:ext cx="3048000" cy="457200"/>
          </a:xfrm>
          <a:prstGeom prst="rect">
            <a:avLst/>
          </a:prstGeom>
          <a:solidFill>
            <a:schemeClr val="bg1"/>
          </a:solidFill>
          <a:effectLst>
            <a:outerShdw blurRad="50800" dist="38100" dir="2700000" algn="tl" rotWithShape="0">
              <a:srgbClr val="000000">
                <a:alpha val="43000"/>
              </a:srgbClr>
            </a:outerShdw>
          </a:effectLst>
        </p:spPr>
        <p:style>
          <a:lnRef idx="2">
            <a:schemeClr val="dk1"/>
          </a:lnRef>
          <a:fillRef idx="1">
            <a:schemeClr val="lt1"/>
          </a:fillRef>
          <a:effectRef idx="0">
            <a:schemeClr val="dk1"/>
          </a:effectRef>
          <a:fontRef idx="minor">
            <a:schemeClr val="dk1"/>
          </a:fontRef>
        </p:style>
        <p:txBody>
          <a:bodyPr wrap="square" anchor="ctr">
            <a:noAutofit/>
          </a:bodyPr>
          <a:lstStyle/>
          <a:p>
            <a:pPr algn="ctr"/>
            <a:r>
              <a:rPr lang="en-US" dirty="0" smtClean="0">
                <a:latin typeface="Consolas" pitchFamily="49" charset="0"/>
                <a:cs typeface="Consolas" pitchFamily="49" charset="0"/>
              </a:rPr>
              <a:t>processing logic</a:t>
            </a:r>
            <a:endParaRPr lang="en-US" dirty="0">
              <a:latin typeface="Consolas" pitchFamily="49" charset="0"/>
              <a:cs typeface="Consolas" pitchFamily="49" charset="0"/>
            </a:endParaRPr>
          </a:p>
        </p:txBody>
      </p:sp>
      <p:sp>
        <p:nvSpPr>
          <p:cNvPr id="14" name="TextBox 13"/>
          <p:cNvSpPr txBox="1"/>
          <p:nvPr/>
        </p:nvSpPr>
        <p:spPr>
          <a:xfrm>
            <a:off x="1828800" y="3962400"/>
            <a:ext cx="1219200" cy="523220"/>
          </a:xfrm>
          <a:prstGeom prst="rect">
            <a:avLst/>
          </a:prstGeom>
          <a:noFill/>
        </p:spPr>
        <p:txBody>
          <a:bodyPr wrap="square" rtlCol="0">
            <a:spAutoFit/>
          </a:bodyPr>
          <a:lstStyle/>
          <a:p>
            <a:r>
              <a:rPr lang="en-US" sz="2800" dirty="0" err="1" smtClean="0">
                <a:latin typeface="Consolas"/>
                <a:cs typeface="Consolas"/>
              </a:rPr>
              <a:t>elif</a:t>
            </a:r>
            <a:endParaRPr lang="en-US" sz="2800" dirty="0">
              <a:latin typeface="Consolas"/>
              <a:cs typeface="Consolas"/>
            </a:endParaRPr>
          </a:p>
        </p:txBody>
      </p:sp>
      <p:sp>
        <p:nvSpPr>
          <p:cNvPr id="15" name="TextBox 14"/>
          <p:cNvSpPr txBox="1"/>
          <p:nvPr/>
        </p:nvSpPr>
        <p:spPr>
          <a:xfrm>
            <a:off x="4648200" y="3962400"/>
            <a:ext cx="914400" cy="523220"/>
          </a:xfrm>
          <a:prstGeom prst="rect">
            <a:avLst/>
          </a:prstGeom>
          <a:noFill/>
        </p:spPr>
        <p:txBody>
          <a:bodyPr wrap="square" rtlCol="0">
            <a:spAutoFit/>
          </a:bodyPr>
          <a:lstStyle/>
          <a:p>
            <a:r>
              <a:rPr lang="en-US" sz="2800" dirty="0" smtClean="0">
                <a:latin typeface="Consolas"/>
                <a:cs typeface="Consolas"/>
              </a:rPr>
              <a:t>:</a:t>
            </a:r>
            <a:endParaRPr lang="en-US" sz="2800" dirty="0">
              <a:latin typeface="Consolas"/>
              <a:cs typeface="Consolas"/>
            </a:endParaRPr>
          </a:p>
        </p:txBody>
      </p:sp>
      <p:sp>
        <p:nvSpPr>
          <p:cNvPr id="16" name="Rectangle 15"/>
          <p:cNvSpPr/>
          <p:nvPr/>
        </p:nvSpPr>
        <p:spPr>
          <a:xfrm>
            <a:off x="2895600" y="4038600"/>
            <a:ext cx="1600200" cy="369332"/>
          </a:xfrm>
          <a:prstGeom prst="rect">
            <a:avLst/>
          </a:prstGeom>
          <a:solidFill>
            <a:schemeClr val="bg1"/>
          </a:solidFill>
          <a:effectLst>
            <a:outerShdw blurRad="50800" dist="38100" dir="2700000" algn="tl" rotWithShape="0">
              <a:srgbClr val="000000">
                <a:alpha val="43000"/>
              </a:srgbClr>
            </a:outerShdw>
          </a:effectLst>
        </p:spPr>
        <p:style>
          <a:lnRef idx="2">
            <a:schemeClr val="dk1"/>
          </a:lnRef>
          <a:fillRef idx="1">
            <a:schemeClr val="lt1"/>
          </a:fillRef>
          <a:effectRef idx="0">
            <a:schemeClr val="dk1"/>
          </a:effectRef>
          <a:fontRef idx="minor">
            <a:schemeClr val="dk1"/>
          </a:fontRef>
        </p:style>
        <p:txBody>
          <a:bodyPr wrap="square">
            <a:spAutoFit/>
          </a:bodyPr>
          <a:lstStyle/>
          <a:p>
            <a:pPr algn="ctr"/>
            <a:r>
              <a:rPr lang="en-US" dirty="0" smtClean="0">
                <a:latin typeface="Consolas" pitchFamily="49" charset="0"/>
                <a:cs typeface="Consolas" pitchFamily="49" charset="0"/>
              </a:rPr>
              <a:t>condition</a:t>
            </a:r>
            <a:endParaRPr lang="en-US" dirty="0">
              <a:latin typeface="Consolas" pitchFamily="49" charset="0"/>
              <a:cs typeface="Consolas" pitchFamily="49" charset="0"/>
            </a:endParaRPr>
          </a:p>
        </p:txBody>
      </p:sp>
      <p:sp>
        <p:nvSpPr>
          <p:cNvPr id="17" name="Rectangle 16"/>
          <p:cNvSpPr/>
          <p:nvPr/>
        </p:nvSpPr>
        <p:spPr>
          <a:xfrm>
            <a:off x="2667000" y="4495800"/>
            <a:ext cx="3048000" cy="457200"/>
          </a:xfrm>
          <a:prstGeom prst="rect">
            <a:avLst/>
          </a:prstGeom>
          <a:solidFill>
            <a:schemeClr val="bg1"/>
          </a:solidFill>
          <a:effectLst>
            <a:outerShdw blurRad="50800" dist="38100" dir="2700000" algn="tl" rotWithShape="0">
              <a:srgbClr val="000000">
                <a:alpha val="43000"/>
              </a:srgbClr>
            </a:outerShdw>
          </a:effectLst>
        </p:spPr>
        <p:style>
          <a:lnRef idx="2">
            <a:schemeClr val="dk1"/>
          </a:lnRef>
          <a:fillRef idx="1">
            <a:schemeClr val="lt1"/>
          </a:fillRef>
          <a:effectRef idx="0">
            <a:schemeClr val="dk1"/>
          </a:effectRef>
          <a:fontRef idx="minor">
            <a:schemeClr val="dk1"/>
          </a:fontRef>
        </p:style>
        <p:txBody>
          <a:bodyPr wrap="square" anchor="ctr">
            <a:noAutofit/>
          </a:bodyPr>
          <a:lstStyle/>
          <a:p>
            <a:pPr algn="ctr"/>
            <a:r>
              <a:rPr lang="en-US" dirty="0" smtClean="0">
                <a:latin typeface="Consolas" pitchFamily="49" charset="0"/>
                <a:cs typeface="Consolas" pitchFamily="49" charset="0"/>
              </a:rPr>
              <a:t>processing logic</a:t>
            </a:r>
            <a:endParaRPr lang="en-US" dirty="0">
              <a:latin typeface="Consolas" pitchFamily="49" charset="0"/>
              <a:cs typeface="Consolas" pitchFamily="49" charset="0"/>
            </a:endParaRPr>
          </a:p>
        </p:txBody>
      </p:sp>
      <p:sp>
        <p:nvSpPr>
          <p:cNvPr id="18" name="TextBox 17"/>
          <p:cNvSpPr txBox="1"/>
          <p:nvPr/>
        </p:nvSpPr>
        <p:spPr>
          <a:xfrm>
            <a:off x="1828800" y="5029200"/>
            <a:ext cx="1219200" cy="523220"/>
          </a:xfrm>
          <a:prstGeom prst="rect">
            <a:avLst/>
          </a:prstGeom>
          <a:noFill/>
        </p:spPr>
        <p:txBody>
          <a:bodyPr wrap="square" rtlCol="0">
            <a:spAutoFit/>
          </a:bodyPr>
          <a:lstStyle/>
          <a:p>
            <a:r>
              <a:rPr lang="en-US" sz="2800" dirty="0" smtClean="0">
                <a:latin typeface="Consolas"/>
                <a:cs typeface="Consolas"/>
              </a:rPr>
              <a:t>else</a:t>
            </a:r>
            <a:endParaRPr lang="en-US" sz="2800" dirty="0">
              <a:latin typeface="Consolas"/>
              <a:cs typeface="Consolas"/>
            </a:endParaRPr>
          </a:p>
        </p:txBody>
      </p:sp>
      <p:sp>
        <p:nvSpPr>
          <p:cNvPr id="19" name="TextBox 18"/>
          <p:cNvSpPr txBox="1"/>
          <p:nvPr/>
        </p:nvSpPr>
        <p:spPr>
          <a:xfrm>
            <a:off x="4648200" y="5029200"/>
            <a:ext cx="914400" cy="523220"/>
          </a:xfrm>
          <a:prstGeom prst="rect">
            <a:avLst/>
          </a:prstGeom>
          <a:noFill/>
        </p:spPr>
        <p:txBody>
          <a:bodyPr wrap="square" rtlCol="0">
            <a:spAutoFit/>
          </a:bodyPr>
          <a:lstStyle/>
          <a:p>
            <a:r>
              <a:rPr lang="en-US" sz="2800" dirty="0" smtClean="0">
                <a:latin typeface="Consolas"/>
                <a:cs typeface="Consolas"/>
              </a:rPr>
              <a:t>:</a:t>
            </a:r>
            <a:endParaRPr lang="en-US" sz="2800" dirty="0">
              <a:latin typeface="Consolas"/>
              <a:cs typeface="Consolas"/>
            </a:endParaRPr>
          </a:p>
        </p:txBody>
      </p:sp>
      <p:sp>
        <p:nvSpPr>
          <p:cNvPr id="20" name="Rectangle 19"/>
          <p:cNvSpPr/>
          <p:nvPr/>
        </p:nvSpPr>
        <p:spPr>
          <a:xfrm>
            <a:off x="2895600" y="5105400"/>
            <a:ext cx="1600200" cy="369332"/>
          </a:xfrm>
          <a:prstGeom prst="rect">
            <a:avLst/>
          </a:prstGeom>
          <a:solidFill>
            <a:schemeClr val="bg1"/>
          </a:solidFill>
          <a:effectLst>
            <a:outerShdw blurRad="50800" dist="38100" dir="2700000" algn="tl" rotWithShape="0">
              <a:srgbClr val="000000">
                <a:alpha val="43000"/>
              </a:srgbClr>
            </a:outerShdw>
          </a:effectLst>
        </p:spPr>
        <p:style>
          <a:lnRef idx="2">
            <a:schemeClr val="dk1"/>
          </a:lnRef>
          <a:fillRef idx="1">
            <a:schemeClr val="lt1"/>
          </a:fillRef>
          <a:effectRef idx="0">
            <a:schemeClr val="dk1"/>
          </a:effectRef>
          <a:fontRef idx="minor">
            <a:schemeClr val="dk1"/>
          </a:fontRef>
        </p:style>
        <p:txBody>
          <a:bodyPr wrap="square">
            <a:spAutoFit/>
          </a:bodyPr>
          <a:lstStyle/>
          <a:p>
            <a:pPr algn="ctr"/>
            <a:r>
              <a:rPr lang="en-US" dirty="0" smtClean="0">
                <a:latin typeface="Consolas" pitchFamily="49" charset="0"/>
                <a:cs typeface="Consolas" pitchFamily="49" charset="0"/>
              </a:rPr>
              <a:t>condition</a:t>
            </a:r>
            <a:endParaRPr lang="en-US" dirty="0">
              <a:latin typeface="Consolas" pitchFamily="49" charset="0"/>
              <a:cs typeface="Consolas" pitchFamily="49" charset="0"/>
            </a:endParaRPr>
          </a:p>
        </p:txBody>
      </p:sp>
      <p:sp>
        <p:nvSpPr>
          <p:cNvPr id="21" name="Rectangle 20"/>
          <p:cNvSpPr/>
          <p:nvPr/>
        </p:nvSpPr>
        <p:spPr>
          <a:xfrm>
            <a:off x="2667000" y="5638800"/>
            <a:ext cx="3048000" cy="457200"/>
          </a:xfrm>
          <a:prstGeom prst="rect">
            <a:avLst/>
          </a:prstGeom>
          <a:solidFill>
            <a:schemeClr val="bg1"/>
          </a:solidFill>
          <a:effectLst>
            <a:outerShdw blurRad="50800" dist="38100" dir="2700000" algn="tl" rotWithShape="0">
              <a:srgbClr val="000000">
                <a:alpha val="43000"/>
              </a:srgbClr>
            </a:outerShdw>
          </a:effectLst>
        </p:spPr>
        <p:style>
          <a:lnRef idx="2">
            <a:schemeClr val="dk1"/>
          </a:lnRef>
          <a:fillRef idx="1">
            <a:schemeClr val="lt1"/>
          </a:fillRef>
          <a:effectRef idx="0">
            <a:schemeClr val="dk1"/>
          </a:effectRef>
          <a:fontRef idx="minor">
            <a:schemeClr val="dk1"/>
          </a:fontRef>
        </p:style>
        <p:txBody>
          <a:bodyPr wrap="square" anchor="ctr">
            <a:noAutofit/>
          </a:bodyPr>
          <a:lstStyle/>
          <a:p>
            <a:pPr algn="ctr"/>
            <a:r>
              <a:rPr lang="en-US" dirty="0" smtClean="0">
                <a:latin typeface="Consolas" pitchFamily="49" charset="0"/>
                <a:cs typeface="Consolas" pitchFamily="49" charset="0"/>
              </a:rPr>
              <a:t>processing logic</a:t>
            </a:r>
            <a:endParaRPr lang="en-US" dirty="0">
              <a:latin typeface="Consolas" pitchFamily="49" charset="0"/>
              <a:cs typeface="Consolas" pitchFamily="49" charset="0"/>
            </a:endParaRPr>
          </a:p>
        </p:txBody>
      </p:sp>
    </p:spTree>
    <p:extLst>
      <p:ext uri="{BB962C8B-B14F-4D97-AF65-F5344CB8AC3E}">
        <p14:creationId xmlns:p14="http://schemas.microsoft.com/office/powerpoint/2010/main" val="165989180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 Else example</a:t>
            </a:r>
            <a:endParaRPr lang="en-US" dirty="0"/>
          </a:p>
        </p:txBody>
      </p:sp>
      <p:sp>
        <p:nvSpPr>
          <p:cNvPr id="6" name="Rectangle 5"/>
          <p:cNvSpPr/>
          <p:nvPr/>
        </p:nvSpPr>
        <p:spPr>
          <a:xfrm>
            <a:off x="685800" y="1905000"/>
            <a:ext cx="7772400" cy="4247317"/>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endParaRPr lang="en-US" dirty="0" smtClean="0">
              <a:latin typeface="Consolas" pitchFamily="49" charset="0"/>
              <a:cs typeface="Consolas" pitchFamily="49" charset="0"/>
            </a:endParaRPr>
          </a:p>
          <a:p>
            <a:r>
              <a:rPr lang="en-US" dirty="0" smtClean="0">
                <a:latin typeface="Consolas" pitchFamily="49" charset="0"/>
                <a:cs typeface="Consolas" pitchFamily="49" charset="0"/>
              </a:rPr>
              <a:t>job = "Shop Keeper"</a:t>
            </a:r>
          </a:p>
          <a:p>
            <a:endParaRPr lang="en-US" dirty="0" smtClean="0">
              <a:latin typeface="Consolas" pitchFamily="49" charset="0"/>
              <a:cs typeface="Consolas" pitchFamily="49" charset="0"/>
            </a:endParaRPr>
          </a:p>
          <a:p>
            <a:r>
              <a:rPr lang="en-US" dirty="0" smtClean="0">
                <a:latin typeface="Consolas" pitchFamily="49" charset="0"/>
                <a:cs typeface="Consolas" pitchFamily="49" charset="0"/>
              </a:rPr>
              <a:t>if job == "Lumberjack":</a:t>
            </a:r>
          </a:p>
          <a:p>
            <a:r>
              <a:rPr lang="en-US" dirty="0">
                <a:latin typeface="Consolas" pitchFamily="49" charset="0"/>
                <a:cs typeface="Consolas" pitchFamily="49" charset="0"/>
              </a:rPr>
              <a:t> </a:t>
            </a:r>
            <a:r>
              <a:rPr lang="en-US" dirty="0" smtClean="0">
                <a:latin typeface="Consolas" pitchFamily="49" charset="0"/>
                <a:cs typeface="Consolas" pitchFamily="49" charset="0"/>
              </a:rPr>
              <a:t>  print("I'm a lumberjack and I'm ok")</a:t>
            </a:r>
          </a:p>
          <a:p>
            <a:endParaRPr lang="en-US" dirty="0" smtClean="0">
              <a:latin typeface="Consolas" pitchFamily="49" charset="0"/>
              <a:cs typeface="Consolas" pitchFamily="49" charset="0"/>
            </a:endParaRPr>
          </a:p>
          <a:p>
            <a:r>
              <a:rPr lang="en-US" dirty="0" err="1" smtClean="0">
                <a:latin typeface="Consolas" pitchFamily="49" charset="0"/>
                <a:cs typeface="Consolas" pitchFamily="49" charset="0"/>
              </a:rPr>
              <a:t>elif</a:t>
            </a:r>
            <a:r>
              <a:rPr lang="en-US" dirty="0" smtClean="0">
                <a:latin typeface="Consolas" pitchFamily="49" charset="0"/>
                <a:cs typeface="Consolas" pitchFamily="49" charset="0"/>
              </a:rPr>
              <a:t> job == "Army Instructor":</a:t>
            </a:r>
          </a:p>
          <a:p>
            <a:r>
              <a:rPr lang="en-US" dirty="0">
                <a:latin typeface="Consolas" pitchFamily="49" charset="0"/>
                <a:cs typeface="Consolas" pitchFamily="49" charset="0"/>
              </a:rPr>
              <a:t> </a:t>
            </a:r>
            <a:r>
              <a:rPr lang="en-US" dirty="0" smtClean="0">
                <a:latin typeface="Consolas" pitchFamily="49" charset="0"/>
                <a:cs typeface="Consolas" pitchFamily="49" charset="0"/>
              </a:rPr>
              <a:t>  print("Self Defense Against Fresh Fruit")</a:t>
            </a:r>
          </a:p>
          <a:p>
            <a:endParaRPr lang="en-US" dirty="0" smtClean="0">
              <a:latin typeface="Consolas" pitchFamily="49" charset="0"/>
              <a:cs typeface="Consolas" pitchFamily="49" charset="0"/>
            </a:endParaRPr>
          </a:p>
          <a:p>
            <a:r>
              <a:rPr lang="en-US" dirty="0" smtClean="0">
                <a:latin typeface="Consolas" pitchFamily="49" charset="0"/>
                <a:cs typeface="Consolas" pitchFamily="49" charset="0"/>
              </a:rPr>
              <a:t># allowable to place single statements on same line</a:t>
            </a:r>
          </a:p>
          <a:p>
            <a:r>
              <a:rPr lang="en-US" dirty="0" err="1" smtClean="0">
                <a:latin typeface="Consolas" pitchFamily="49" charset="0"/>
                <a:cs typeface="Consolas" pitchFamily="49" charset="0"/>
              </a:rPr>
              <a:t>elif</a:t>
            </a:r>
            <a:r>
              <a:rPr lang="en-US" dirty="0" smtClean="0">
                <a:latin typeface="Consolas" pitchFamily="49" charset="0"/>
                <a:cs typeface="Consolas" pitchFamily="49" charset="0"/>
              </a:rPr>
              <a:t> job == "Knight": print("It's just a flesh wound!")</a:t>
            </a:r>
          </a:p>
          <a:p>
            <a:endParaRPr lang="en-US" dirty="0" smtClean="0">
              <a:latin typeface="Consolas" pitchFamily="49" charset="0"/>
              <a:cs typeface="Consolas" pitchFamily="49" charset="0"/>
            </a:endParaRPr>
          </a:p>
          <a:p>
            <a:r>
              <a:rPr lang="en-US" dirty="0" smtClean="0">
                <a:latin typeface="Consolas" pitchFamily="49" charset="0"/>
                <a:cs typeface="Consolas" pitchFamily="49" charset="0"/>
              </a:rPr>
              <a:t>else:</a:t>
            </a:r>
          </a:p>
          <a:p>
            <a:r>
              <a:rPr lang="en-US" dirty="0">
                <a:latin typeface="Consolas" pitchFamily="49" charset="0"/>
                <a:cs typeface="Consolas" pitchFamily="49" charset="0"/>
              </a:rPr>
              <a:t> </a:t>
            </a:r>
            <a:r>
              <a:rPr lang="en-US" dirty="0" smtClean="0">
                <a:latin typeface="Consolas" pitchFamily="49" charset="0"/>
                <a:cs typeface="Consolas" pitchFamily="49" charset="0"/>
              </a:rPr>
              <a:t>  print("That's a sleeping Norwegian Blue")</a:t>
            </a:r>
          </a:p>
          <a:p>
            <a:endParaRPr lang="en-US" dirty="0">
              <a:latin typeface="Consolas" pitchFamily="49" charset="0"/>
              <a:cs typeface="Consolas" pitchFamily="49" charset="0"/>
            </a:endParaRPr>
          </a:p>
        </p:txBody>
      </p:sp>
    </p:spTree>
    <p:extLst>
      <p:ext uri="{BB962C8B-B14F-4D97-AF65-F5344CB8AC3E}">
        <p14:creationId xmlns:p14="http://schemas.microsoft.com/office/powerpoint/2010/main" val="329381680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Counted Loops</a:t>
            </a:r>
            <a:endParaRPr lang="en-US" dirty="0"/>
          </a:p>
        </p:txBody>
      </p:sp>
      <p:sp>
        <p:nvSpPr>
          <p:cNvPr id="3" name="Content Placeholder 2"/>
          <p:cNvSpPr>
            <a:spLocks noGrp="1"/>
          </p:cNvSpPr>
          <p:nvPr>
            <p:ph idx="1"/>
          </p:nvPr>
        </p:nvSpPr>
        <p:spPr/>
        <p:txBody>
          <a:bodyPr/>
          <a:lstStyle/>
          <a:p>
            <a:r>
              <a:rPr lang="en-US" dirty="0" smtClean="0"/>
              <a:t>Iterator loops are supported through the </a:t>
            </a:r>
            <a:r>
              <a:rPr lang="en-US" dirty="0" smtClean="0">
                <a:solidFill>
                  <a:srgbClr val="FF0000"/>
                </a:solidFill>
                <a:latin typeface="Consolas"/>
                <a:cs typeface="Consolas"/>
              </a:rPr>
              <a:t>for</a:t>
            </a:r>
            <a:r>
              <a:rPr lang="en-US" dirty="0" smtClean="0">
                <a:solidFill>
                  <a:srgbClr val="FF0000"/>
                </a:solidFill>
              </a:rPr>
              <a:t> </a:t>
            </a:r>
            <a:r>
              <a:rPr lang="en-US" dirty="0" smtClean="0"/>
              <a:t>keyword</a:t>
            </a:r>
            <a:endParaRPr lang="en-US" dirty="0"/>
          </a:p>
        </p:txBody>
      </p:sp>
      <p:sp>
        <p:nvSpPr>
          <p:cNvPr id="4" name="Rectangle 3"/>
          <p:cNvSpPr/>
          <p:nvPr/>
        </p:nvSpPr>
        <p:spPr>
          <a:xfrm>
            <a:off x="304800" y="4724400"/>
            <a:ext cx="8686800" cy="369332"/>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dirty="0" smtClean="0">
                <a:latin typeface="Consolas" pitchFamily="49" charset="0"/>
                <a:cs typeface="Consolas" pitchFamily="49" charset="0"/>
              </a:rPr>
              <a:t>for value in [1,2,3] : print value</a:t>
            </a:r>
            <a:endParaRPr lang="en-US" dirty="0">
              <a:latin typeface="Consolas" pitchFamily="49" charset="0"/>
              <a:cs typeface="Consolas" pitchFamily="49" charset="0"/>
            </a:endParaRPr>
          </a:p>
        </p:txBody>
      </p:sp>
      <p:sp>
        <p:nvSpPr>
          <p:cNvPr id="5" name="Rectangle 4"/>
          <p:cNvSpPr/>
          <p:nvPr/>
        </p:nvSpPr>
        <p:spPr>
          <a:xfrm>
            <a:off x="304800" y="5193268"/>
            <a:ext cx="8686800" cy="1200329"/>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dirty="0" smtClean="0">
                <a:latin typeface="Consolas" pitchFamily="49" charset="0"/>
                <a:cs typeface="Consolas" pitchFamily="49" charset="0"/>
              </a:rPr>
              <a:t>total = 0</a:t>
            </a:r>
          </a:p>
          <a:p>
            <a:r>
              <a:rPr lang="en-US" dirty="0" smtClean="0">
                <a:latin typeface="Consolas" pitchFamily="49" charset="0"/>
                <a:cs typeface="Consolas" pitchFamily="49" charset="0"/>
              </a:rPr>
              <a:t>for x in range(0,10) :  # from 0 - 9 </a:t>
            </a:r>
          </a:p>
          <a:p>
            <a:r>
              <a:rPr lang="en-US" dirty="0">
                <a:latin typeface="Consolas" pitchFamily="49" charset="0"/>
                <a:cs typeface="Consolas" pitchFamily="49" charset="0"/>
              </a:rPr>
              <a:t> </a:t>
            </a:r>
            <a:r>
              <a:rPr lang="en-US" dirty="0" smtClean="0">
                <a:latin typeface="Consolas" pitchFamily="49" charset="0"/>
                <a:cs typeface="Consolas" pitchFamily="49" charset="0"/>
              </a:rPr>
              <a:t>  total = total + x</a:t>
            </a:r>
          </a:p>
          <a:p>
            <a:r>
              <a:rPr lang="en-US" dirty="0" smtClean="0">
                <a:latin typeface="Consolas" pitchFamily="49" charset="0"/>
                <a:cs typeface="Consolas" pitchFamily="49" charset="0"/>
              </a:rPr>
              <a:t>print total</a:t>
            </a:r>
            <a:endParaRPr lang="en-US" dirty="0">
              <a:latin typeface="Consolas" pitchFamily="49" charset="0"/>
              <a:cs typeface="Consolas" pitchFamily="49" charset="0"/>
            </a:endParaRPr>
          </a:p>
        </p:txBody>
      </p:sp>
      <p:sp>
        <p:nvSpPr>
          <p:cNvPr id="12" name="Rectangle 11"/>
          <p:cNvSpPr/>
          <p:nvPr/>
        </p:nvSpPr>
        <p:spPr>
          <a:xfrm>
            <a:off x="1143000" y="2209800"/>
            <a:ext cx="5943600" cy="2133600"/>
          </a:xfrm>
          <a:prstGeom prst="rect">
            <a:avLst/>
          </a:prstGeom>
          <a:ln>
            <a:solidFill>
              <a:srgbClr val="00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TextBox 5"/>
          <p:cNvSpPr txBox="1"/>
          <p:nvPr/>
        </p:nvSpPr>
        <p:spPr>
          <a:xfrm>
            <a:off x="1447800" y="2438400"/>
            <a:ext cx="914400" cy="523220"/>
          </a:xfrm>
          <a:prstGeom prst="rect">
            <a:avLst/>
          </a:prstGeom>
          <a:noFill/>
        </p:spPr>
        <p:txBody>
          <a:bodyPr wrap="square" rtlCol="0">
            <a:spAutoFit/>
          </a:bodyPr>
          <a:lstStyle/>
          <a:p>
            <a:r>
              <a:rPr lang="en-US" sz="2800" dirty="0" smtClean="0">
                <a:latin typeface="Consolas"/>
                <a:cs typeface="Consolas"/>
              </a:rPr>
              <a:t>for</a:t>
            </a:r>
            <a:endParaRPr lang="en-US" sz="2800" dirty="0">
              <a:latin typeface="Consolas"/>
              <a:cs typeface="Consolas"/>
            </a:endParaRPr>
          </a:p>
        </p:txBody>
      </p:sp>
      <p:sp>
        <p:nvSpPr>
          <p:cNvPr id="7" name="TextBox 6"/>
          <p:cNvSpPr txBox="1"/>
          <p:nvPr/>
        </p:nvSpPr>
        <p:spPr>
          <a:xfrm>
            <a:off x="4114800" y="2438400"/>
            <a:ext cx="914400" cy="523220"/>
          </a:xfrm>
          <a:prstGeom prst="rect">
            <a:avLst/>
          </a:prstGeom>
          <a:noFill/>
        </p:spPr>
        <p:txBody>
          <a:bodyPr wrap="square" rtlCol="0">
            <a:spAutoFit/>
          </a:bodyPr>
          <a:lstStyle/>
          <a:p>
            <a:r>
              <a:rPr lang="en-US" sz="2800" dirty="0" smtClean="0">
                <a:latin typeface="Consolas"/>
                <a:cs typeface="Consolas"/>
              </a:rPr>
              <a:t>in</a:t>
            </a:r>
            <a:endParaRPr lang="en-US" sz="2800" dirty="0">
              <a:latin typeface="Consolas"/>
              <a:cs typeface="Consolas"/>
            </a:endParaRPr>
          </a:p>
        </p:txBody>
      </p:sp>
      <p:sp>
        <p:nvSpPr>
          <p:cNvPr id="8" name="TextBox 7"/>
          <p:cNvSpPr txBox="1"/>
          <p:nvPr/>
        </p:nvSpPr>
        <p:spPr>
          <a:xfrm>
            <a:off x="5867400" y="2438400"/>
            <a:ext cx="914400" cy="523220"/>
          </a:xfrm>
          <a:prstGeom prst="rect">
            <a:avLst/>
          </a:prstGeom>
          <a:noFill/>
        </p:spPr>
        <p:txBody>
          <a:bodyPr wrap="square" rtlCol="0">
            <a:spAutoFit/>
          </a:bodyPr>
          <a:lstStyle/>
          <a:p>
            <a:r>
              <a:rPr lang="en-US" sz="2800" dirty="0" smtClean="0">
                <a:latin typeface="Consolas"/>
                <a:cs typeface="Consolas"/>
              </a:rPr>
              <a:t>:</a:t>
            </a:r>
            <a:endParaRPr lang="en-US" sz="2800" dirty="0">
              <a:latin typeface="Consolas"/>
              <a:cs typeface="Consolas"/>
            </a:endParaRPr>
          </a:p>
        </p:txBody>
      </p:sp>
      <p:sp>
        <p:nvSpPr>
          <p:cNvPr id="9" name="Rectangle 8"/>
          <p:cNvSpPr/>
          <p:nvPr/>
        </p:nvSpPr>
        <p:spPr>
          <a:xfrm>
            <a:off x="2286000" y="2514600"/>
            <a:ext cx="1600200" cy="369332"/>
          </a:xfrm>
          <a:prstGeom prst="rect">
            <a:avLst/>
          </a:prstGeom>
          <a:solidFill>
            <a:schemeClr val="bg1"/>
          </a:solidFill>
          <a:effectLst>
            <a:outerShdw blurRad="50800" dist="38100" dir="2700000" algn="tl" rotWithShape="0">
              <a:srgbClr val="000000">
                <a:alpha val="43000"/>
              </a:srgbClr>
            </a:outerShdw>
          </a:effectLst>
        </p:spPr>
        <p:style>
          <a:lnRef idx="2">
            <a:schemeClr val="dk1"/>
          </a:lnRef>
          <a:fillRef idx="1">
            <a:schemeClr val="lt1"/>
          </a:fillRef>
          <a:effectRef idx="0">
            <a:schemeClr val="dk1"/>
          </a:effectRef>
          <a:fontRef idx="minor">
            <a:schemeClr val="dk1"/>
          </a:fontRef>
        </p:style>
        <p:txBody>
          <a:bodyPr wrap="square">
            <a:spAutoFit/>
          </a:bodyPr>
          <a:lstStyle/>
          <a:p>
            <a:pPr algn="ctr"/>
            <a:r>
              <a:rPr lang="en-US" dirty="0" smtClean="0">
                <a:latin typeface="Consolas" pitchFamily="49" charset="0"/>
                <a:cs typeface="Consolas" pitchFamily="49" charset="0"/>
              </a:rPr>
              <a:t>identifier</a:t>
            </a:r>
            <a:endParaRPr lang="en-US" dirty="0">
              <a:latin typeface="Consolas" pitchFamily="49" charset="0"/>
              <a:cs typeface="Consolas" pitchFamily="49" charset="0"/>
            </a:endParaRPr>
          </a:p>
        </p:txBody>
      </p:sp>
      <p:sp>
        <p:nvSpPr>
          <p:cNvPr id="10" name="Rectangle 9"/>
          <p:cNvSpPr/>
          <p:nvPr/>
        </p:nvSpPr>
        <p:spPr>
          <a:xfrm>
            <a:off x="4800600" y="2514600"/>
            <a:ext cx="914400" cy="369332"/>
          </a:xfrm>
          <a:prstGeom prst="rect">
            <a:avLst/>
          </a:prstGeom>
          <a:solidFill>
            <a:schemeClr val="bg1"/>
          </a:solidFill>
          <a:effectLst>
            <a:outerShdw blurRad="50800" dist="38100" dir="2700000" algn="tl" rotWithShape="0">
              <a:srgbClr val="000000">
                <a:alpha val="43000"/>
              </a:srgbClr>
            </a:outerShdw>
          </a:effectLst>
        </p:spPr>
        <p:style>
          <a:lnRef idx="2">
            <a:schemeClr val="dk1"/>
          </a:lnRef>
          <a:fillRef idx="1">
            <a:schemeClr val="lt1"/>
          </a:fillRef>
          <a:effectRef idx="0">
            <a:schemeClr val="dk1"/>
          </a:effectRef>
          <a:fontRef idx="minor">
            <a:schemeClr val="dk1"/>
          </a:fontRef>
        </p:style>
        <p:txBody>
          <a:bodyPr wrap="square">
            <a:spAutoFit/>
          </a:bodyPr>
          <a:lstStyle/>
          <a:p>
            <a:pPr algn="ctr"/>
            <a:r>
              <a:rPr lang="en-US" dirty="0" smtClean="0">
                <a:latin typeface="Consolas" pitchFamily="49" charset="0"/>
                <a:cs typeface="Consolas" pitchFamily="49" charset="0"/>
              </a:rPr>
              <a:t>list</a:t>
            </a:r>
            <a:endParaRPr lang="en-US" dirty="0">
              <a:latin typeface="Consolas" pitchFamily="49" charset="0"/>
              <a:cs typeface="Consolas" pitchFamily="49" charset="0"/>
            </a:endParaRPr>
          </a:p>
        </p:txBody>
      </p:sp>
      <p:sp>
        <p:nvSpPr>
          <p:cNvPr id="11" name="Rectangle 10"/>
          <p:cNvSpPr/>
          <p:nvPr/>
        </p:nvSpPr>
        <p:spPr>
          <a:xfrm>
            <a:off x="2286000" y="3048000"/>
            <a:ext cx="3886200" cy="1066800"/>
          </a:xfrm>
          <a:prstGeom prst="rect">
            <a:avLst/>
          </a:prstGeom>
          <a:solidFill>
            <a:schemeClr val="bg1"/>
          </a:solidFill>
          <a:effectLst>
            <a:outerShdw blurRad="50800" dist="38100" dir="2700000" algn="tl" rotWithShape="0">
              <a:srgbClr val="000000">
                <a:alpha val="43000"/>
              </a:srgbClr>
            </a:outerShdw>
          </a:effectLst>
        </p:spPr>
        <p:style>
          <a:lnRef idx="2">
            <a:schemeClr val="dk1"/>
          </a:lnRef>
          <a:fillRef idx="1">
            <a:schemeClr val="lt1"/>
          </a:fillRef>
          <a:effectRef idx="0">
            <a:schemeClr val="dk1"/>
          </a:effectRef>
          <a:fontRef idx="minor">
            <a:schemeClr val="dk1"/>
          </a:fontRef>
        </p:style>
        <p:txBody>
          <a:bodyPr wrap="square" anchor="ctr">
            <a:noAutofit/>
          </a:bodyPr>
          <a:lstStyle/>
          <a:p>
            <a:pPr algn="ctr"/>
            <a:r>
              <a:rPr lang="en-US" dirty="0" smtClean="0">
                <a:latin typeface="Consolas" pitchFamily="49" charset="0"/>
                <a:cs typeface="Consolas" pitchFamily="49" charset="0"/>
              </a:rPr>
              <a:t>list processing logic</a:t>
            </a:r>
          </a:p>
          <a:p>
            <a:pPr algn="ctr"/>
            <a:r>
              <a:rPr lang="en-US" dirty="0" smtClean="0">
                <a:latin typeface="Consolas" pitchFamily="49" charset="0"/>
                <a:cs typeface="Consolas" pitchFamily="49" charset="0"/>
              </a:rPr>
              <a:t>(suite)</a:t>
            </a:r>
            <a:endParaRPr lang="en-US" dirty="0">
              <a:latin typeface="Consolas" pitchFamily="49" charset="0"/>
              <a:cs typeface="Consolas" pitchFamily="49" charset="0"/>
            </a:endParaRPr>
          </a:p>
        </p:txBody>
      </p:sp>
    </p:spTree>
    <p:extLst>
      <p:ext uri="{BB962C8B-B14F-4D97-AF65-F5344CB8AC3E}">
        <p14:creationId xmlns:p14="http://schemas.microsoft.com/office/powerpoint/2010/main" val="208951932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143000" y="2209800"/>
            <a:ext cx="5943600" cy="2133600"/>
          </a:xfrm>
          <a:prstGeom prst="rect">
            <a:avLst/>
          </a:prstGeom>
          <a:ln>
            <a:solidFill>
              <a:srgbClr val="00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Conditional Loops</a:t>
            </a:r>
            <a:endParaRPr lang="en-US" dirty="0"/>
          </a:p>
        </p:txBody>
      </p:sp>
      <p:sp>
        <p:nvSpPr>
          <p:cNvPr id="3" name="Content Placeholder 2"/>
          <p:cNvSpPr>
            <a:spLocks noGrp="1"/>
          </p:cNvSpPr>
          <p:nvPr>
            <p:ph idx="1"/>
          </p:nvPr>
        </p:nvSpPr>
        <p:spPr/>
        <p:txBody>
          <a:bodyPr/>
          <a:lstStyle/>
          <a:p>
            <a:r>
              <a:rPr lang="en-US" dirty="0" smtClean="0"/>
              <a:t>Conditional loops are supported through the </a:t>
            </a:r>
            <a:r>
              <a:rPr lang="en-US" dirty="0" smtClean="0">
                <a:solidFill>
                  <a:srgbClr val="FF0000"/>
                </a:solidFill>
                <a:latin typeface="Consolas"/>
                <a:cs typeface="Consolas"/>
              </a:rPr>
              <a:t>while</a:t>
            </a:r>
            <a:r>
              <a:rPr lang="en-US" dirty="0" smtClean="0">
                <a:solidFill>
                  <a:srgbClr val="FF0000"/>
                </a:solidFill>
              </a:rPr>
              <a:t> </a:t>
            </a:r>
            <a:r>
              <a:rPr lang="en-US" dirty="0" smtClean="0"/>
              <a:t>keyword</a:t>
            </a:r>
            <a:endParaRPr lang="en-US" dirty="0"/>
          </a:p>
        </p:txBody>
      </p:sp>
      <p:sp>
        <p:nvSpPr>
          <p:cNvPr id="4" name="Rectangle 3"/>
          <p:cNvSpPr/>
          <p:nvPr/>
        </p:nvSpPr>
        <p:spPr>
          <a:xfrm>
            <a:off x="228600" y="4572000"/>
            <a:ext cx="8686800" cy="1200329"/>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dirty="0" smtClean="0">
                <a:latin typeface="Consolas" pitchFamily="49" charset="0"/>
                <a:cs typeface="Consolas" pitchFamily="49" charset="0"/>
              </a:rPr>
              <a:t>x = 1</a:t>
            </a:r>
          </a:p>
          <a:p>
            <a:r>
              <a:rPr lang="en-US" dirty="0" smtClean="0">
                <a:latin typeface="Consolas" pitchFamily="49" charset="0"/>
                <a:cs typeface="Consolas" pitchFamily="49" charset="0"/>
              </a:rPr>
              <a:t>while x &lt; 100 :</a:t>
            </a:r>
          </a:p>
          <a:p>
            <a:r>
              <a:rPr lang="en-US" dirty="0">
                <a:latin typeface="Consolas" pitchFamily="49" charset="0"/>
                <a:cs typeface="Consolas" pitchFamily="49" charset="0"/>
              </a:rPr>
              <a:t> </a:t>
            </a:r>
            <a:r>
              <a:rPr lang="en-US" dirty="0" smtClean="0">
                <a:latin typeface="Consolas" pitchFamily="49" charset="0"/>
                <a:cs typeface="Consolas" pitchFamily="49" charset="0"/>
              </a:rPr>
              <a:t>  print x</a:t>
            </a:r>
          </a:p>
          <a:p>
            <a:r>
              <a:rPr lang="en-US" dirty="0">
                <a:latin typeface="Consolas" pitchFamily="49" charset="0"/>
                <a:cs typeface="Consolas" pitchFamily="49" charset="0"/>
              </a:rPr>
              <a:t> </a:t>
            </a:r>
            <a:r>
              <a:rPr lang="en-US" dirty="0" smtClean="0">
                <a:latin typeface="Consolas" pitchFamily="49" charset="0"/>
                <a:cs typeface="Consolas" pitchFamily="49" charset="0"/>
              </a:rPr>
              <a:t>  x = x * 5</a:t>
            </a:r>
            <a:endParaRPr lang="en-US" dirty="0">
              <a:latin typeface="Consolas" pitchFamily="49" charset="0"/>
              <a:cs typeface="Consolas" pitchFamily="49" charset="0"/>
            </a:endParaRPr>
          </a:p>
        </p:txBody>
      </p:sp>
      <p:grpSp>
        <p:nvGrpSpPr>
          <p:cNvPr id="6" name="Group 5"/>
          <p:cNvGrpSpPr/>
          <p:nvPr/>
        </p:nvGrpSpPr>
        <p:grpSpPr>
          <a:xfrm>
            <a:off x="1447800" y="2438400"/>
            <a:ext cx="5334000" cy="1676400"/>
            <a:chOff x="1447800" y="2438400"/>
            <a:chExt cx="5334000" cy="1676400"/>
          </a:xfrm>
        </p:grpSpPr>
        <p:sp>
          <p:nvSpPr>
            <p:cNvPr id="8" name="TextBox 7"/>
            <p:cNvSpPr txBox="1"/>
            <p:nvPr/>
          </p:nvSpPr>
          <p:spPr>
            <a:xfrm>
              <a:off x="1447800" y="2438400"/>
              <a:ext cx="1524000" cy="523220"/>
            </a:xfrm>
            <a:prstGeom prst="rect">
              <a:avLst/>
            </a:prstGeom>
            <a:noFill/>
          </p:spPr>
          <p:txBody>
            <a:bodyPr wrap="square" rtlCol="0">
              <a:spAutoFit/>
            </a:bodyPr>
            <a:lstStyle/>
            <a:p>
              <a:r>
                <a:rPr lang="en-US" sz="2800" dirty="0" smtClean="0">
                  <a:latin typeface="Consolas"/>
                  <a:cs typeface="Consolas"/>
                </a:rPr>
                <a:t>while</a:t>
              </a:r>
              <a:endParaRPr lang="en-US" sz="2800" dirty="0">
                <a:latin typeface="Consolas"/>
                <a:cs typeface="Consolas"/>
              </a:endParaRPr>
            </a:p>
          </p:txBody>
        </p:sp>
        <p:sp>
          <p:nvSpPr>
            <p:cNvPr id="10" name="TextBox 9"/>
            <p:cNvSpPr txBox="1"/>
            <p:nvPr/>
          </p:nvSpPr>
          <p:spPr>
            <a:xfrm>
              <a:off x="5867400" y="2438400"/>
              <a:ext cx="914400" cy="523220"/>
            </a:xfrm>
            <a:prstGeom prst="rect">
              <a:avLst/>
            </a:prstGeom>
            <a:noFill/>
          </p:spPr>
          <p:txBody>
            <a:bodyPr wrap="square" rtlCol="0">
              <a:spAutoFit/>
            </a:bodyPr>
            <a:lstStyle/>
            <a:p>
              <a:r>
                <a:rPr lang="en-US" sz="2800" dirty="0" smtClean="0">
                  <a:latin typeface="Consolas"/>
                  <a:cs typeface="Consolas"/>
                </a:rPr>
                <a:t>:</a:t>
              </a:r>
              <a:endParaRPr lang="en-US" sz="2800" dirty="0">
                <a:latin typeface="Consolas"/>
                <a:cs typeface="Consolas"/>
              </a:endParaRPr>
            </a:p>
          </p:txBody>
        </p:sp>
        <p:sp>
          <p:nvSpPr>
            <p:cNvPr id="11" name="Rectangle 10"/>
            <p:cNvSpPr/>
            <p:nvPr/>
          </p:nvSpPr>
          <p:spPr>
            <a:xfrm>
              <a:off x="2971800" y="2514600"/>
              <a:ext cx="1600200" cy="369332"/>
            </a:xfrm>
            <a:prstGeom prst="rect">
              <a:avLst/>
            </a:prstGeom>
            <a:solidFill>
              <a:schemeClr val="bg1"/>
            </a:solidFill>
            <a:effectLst>
              <a:outerShdw blurRad="50800" dist="38100" dir="2700000" algn="tl" rotWithShape="0">
                <a:srgbClr val="000000">
                  <a:alpha val="43000"/>
                </a:srgbClr>
              </a:outerShdw>
            </a:effectLst>
          </p:spPr>
          <p:style>
            <a:lnRef idx="2">
              <a:schemeClr val="dk1"/>
            </a:lnRef>
            <a:fillRef idx="1">
              <a:schemeClr val="lt1"/>
            </a:fillRef>
            <a:effectRef idx="0">
              <a:schemeClr val="dk1"/>
            </a:effectRef>
            <a:fontRef idx="minor">
              <a:schemeClr val="dk1"/>
            </a:fontRef>
          </p:style>
          <p:txBody>
            <a:bodyPr wrap="square">
              <a:spAutoFit/>
            </a:bodyPr>
            <a:lstStyle/>
            <a:p>
              <a:pPr algn="ctr"/>
              <a:r>
                <a:rPr lang="en-US" dirty="0" smtClean="0">
                  <a:latin typeface="Consolas" pitchFamily="49" charset="0"/>
                  <a:cs typeface="Consolas" pitchFamily="49" charset="0"/>
                </a:rPr>
                <a:t>condition</a:t>
              </a:r>
              <a:endParaRPr lang="en-US" dirty="0">
                <a:latin typeface="Consolas" pitchFamily="49" charset="0"/>
                <a:cs typeface="Consolas" pitchFamily="49" charset="0"/>
              </a:endParaRPr>
            </a:p>
          </p:txBody>
        </p:sp>
        <p:sp>
          <p:nvSpPr>
            <p:cNvPr id="13" name="Rectangle 12"/>
            <p:cNvSpPr/>
            <p:nvPr/>
          </p:nvSpPr>
          <p:spPr>
            <a:xfrm>
              <a:off x="2286000" y="3048000"/>
              <a:ext cx="3886200" cy="1066800"/>
            </a:xfrm>
            <a:prstGeom prst="rect">
              <a:avLst/>
            </a:prstGeom>
            <a:solidFill>
              <a:schemeClr val="bg1"/>
            </a:solidFill>
            <a:effectLst>
              <a:outerShdw blurRad="50800" dist="38100" dir="2700000" algn="tl" rotWithShape="0">
                <a:srgbClr val="000000">
                  <a:alpha val="43000"/>
                </a:srgbClr>
              </a:outerShdw>
            </a:effectLst>
          </p:spPr>
          <p:style>
            <a:lnRef idx="2">
              <a:schemeClr val="dk1"/>
            </a:lnRef>
            <a:fillRef idx="1">
              <a:schemeClr val="lt1"/>
            </a:fillRef>
            <a:effectRef idx="0">
              <a:schemeClr val="dk1"/>
            </a:effectRef>
            <a:fontRef idx="minor">
              <a:schemeClr val="dk1"/>
            </a:fontRef>
          </p:style>
          <p:txBody>
            <a:bodyPr wrap="square" anchor="ctr">
              <a:noAutofit/>
            </a:bodyPr>
            <a:lstStyle/>
            <a:p>
              <a:pPr algn="ctr"/>
              <a:r>
                <a:rPr lang="en-US" dirty="0" smtClean="0">
                  <a:latin typeface="Consolas" pitchFamily="49" charset="0"/>
                  <a:cs typeface="Consolas" pitchFamily="49" charset="0"/>
                </a:rPr>
                <a:t>processing and state logic</a:t>
              </a:r>
              <a:endParaRPr lang="en-US" dirty="0">
                <a:latin typeface="Consolas" pitchFamily="49" charset="0"/>
                <a:cs typeface="Consolas" pitchFamily="49" charset="0"/>
              </a:endParaRPr>
            </a:p>
          </p:txBody>
        </p:sp>
      </p:grpSp>
    </p:spTree>
    <p:extLst>
      <p:ext uri="{BB962C8B-B14F-4D97-AF65-F5344CB8AC3E}">
        <p14:creationId xmlns:p14="http://schemas.microsoft.com/office/powerpoint/2010/main" val="291637050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457200" y="1197864"/>
            <a:ext cx="8229600" cy="3526536"/>
          </a:xfrm>
          <a:prstGeom prst="rect">
            <a:avLst/>
          </a:prstGeom>
        </p:spPr>
        <p:txBody>
          <a:bodyPr vert="horz">
            <a:normAutofit fontScale="70000" lnSpcReduction="20000"/>
          </a:bodyPr>
          <a:lstStyle>
            <a:lvl1pPr marL="365760" indent="-256032" algn="l" rtl="0" eaLnBrk="1" latinLnBrk="0" hangingPunct="1">
              <a:spcBef>
                <a:spcPts val="300"/>
              </a:spcBef>
              <a:buClr>
                <a:schemeClr val="accent3"/>
              </a:buClr>
              <a:buFont typeface="Georgia"/>
              <a:buChar char="•"/>
              <a:defRPr kumimoji="0" sz="2000" b="1" kern="1200">
                <a:solidFill>
                  <a:schemeClr val="tx1"/>
                </a:solidFill>
                <a:latin typeface="Arial" pitchFamily="34" charset="0"/>
                <a:ea typeface="+mn-ea"/>
                <a:cs typeface="Arial" pitchFamily="34" charset="0"/>
              </a:defRPr>
            </a:lvl1pPr>
            <a:lvl2pPr marL="658368" indent="-246888" algn="l" rtl="0" eaLnBrk="1" latinLnBrk="0" hangingPunct="1">
              <a:spcBef>
                <a:spcPts val="300"/>
              </a:spcBef>
              <a:buClr>
                <a:schemeClr val="accent2"/>
              </a:buClr>
              <a:buFont typeface="Georgia"/>
              <a:buChar char="▫"/>
              <a:defRPr kumimoji="0" sz="2000" kern="1200">
                <a:solidFill>
                  <a:schemeClr val="tx1"/>
                </a:solidFill>
                <a:latin typeface="Arial" pitchFamily="34" charset="0"/>
                <a:ea typeface="+mn-ea"/>
                <a:cs typeface="Arial" pitchFamily="34" charset="0"/>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Arial" pitchFamily="34" charset="0"/>
                <a:ea typeface="+mn-ea"/>
                <a:cs typeface="Arial" pitchFamily="34" charset="0"/>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Arial" pitchFamily="34" charset="0"/>
                <a:ea typeface="+mn-ea"/>
                <a:cs typeface="Arial" pitchFamily="34" charset="0"/>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Arial" pitchFamily="34" charset="0"/>
                <a:ea typeface="+mn-ea"/>
                <a:cs typeface="Arial" pitchFamily="34" charset="0"/>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411480" lvl="1" indent="0">
              <a:buFont typeface="Georgia"/>
              <a:buNone/>
            </a:pPr>
            <a:r>
              <a:rPr lang="en-US" dirty="0" smtClean="0"/>
              <a:t>Information in this document is subject to change without notice. The example companies, organizations, products, people, and events depicted herein are fictitious. No association with any real company, organization, product, person or event is intended or should be inferred. Complying with all applicable copyright laws is the responsibility of the user.</a:t>
            </a:r>
          </a:p>
          <a:p>
            <a:pPr marL="411480" lvl="1" indent="0">
              <a:buFont typeface="Georgia"/>
              <a:buNone/>
            </a:pPr>
            <a:endParaRPr lang="en-US" dirty="0" smtClean="0"/>
          </a:p>
          <a:p>
            <a:pPr marL="411480" lvl="1" indent="0">
              <a:buFont typeface="Georgia"/>
              <a:buNone/>
            </a:pPr>
            <a:r>
              <a:rPr lang="en-US" dirty="0" smtClean="0"/>
              <a:t>Microsoft may have patents, patent applications, trademarked, copyrights, or other intellectual property rights covering subject matter in this document. Except as expressly provided in any license agreement from Microsoft, the furnishing of this document does not give you any license to these patents, trademarks, or other intellectual property.</a:t>
            </a:r>
          </a:p>
          <a:p>
            <a:pPr marL="411480" lvl="1" indent="0">
              <a:buFont typeface="Georgia"/>
              <a:buNone/>
            </a:pPr>
            <a:endParaRPr lang="en-US" dirty="0" smtClean="0"/>
          </a:p>
          <a:p>
            <a:pPr marL="411480" lvl="1" indent="0">
              <a:buFont typeface="Georgia"/>
              <a:buNone/>
            </a:pPr>
            <a:r>
              <a:rPr lang="en-US" dirty="0" smtClean="0"/>
              <a:t>© 2011 Microsoft Corporation. All rights reserved.</a:t>
            </a:r>
          </a:p>
          <a:p>
            <a:pPr marL="411480" lvl="1" indent="0">
              <a:buFont typeface="Georgia"/>
              <a:buNone/>
            </a:pPr>
            <a:endParaRPr lang="en-US" dirty="0" smtClean="0"/>
          </a:p>
          <a:p>
            <a:pPr marL="411480" lvl="1" indent="0">
              <a:buFont typeface="Georgia"/>
              <a:buNone/>
            </a:pPr>
            <a:r>
              <a:rPr lang="en-US" dirty="0" smtClean="0"/>
              <a:t>Microsoft, MS, Windows, MSDN, Visual Basic, Visual C++, Visual C#, and Visual Studio are either registered trademarks or trademarks of Microsoft Corporation in the U.S.A. and/or other countries.</a:t>
            </a:r>
          </a:p>
          <a:p>
            <a:pPr marL="411480" lvl="1" indent="0">
              <a:buFont typeface="Georgia"/>
              <a:buNone/>
            </a:pPr>
            <a:endParaRPr lang="en-US" dirty="0" smtClean="0"/>
          </a:p>
          <a:p>
            <a:pPr marL="411480" lvl="1" indent="0">
              <a:buFont typeface="Georgia"/>
              <a:buNone/>
            </a:pPr>
            <a:r>
              <a:rPr lang="en-US" dirty="0" smtClean="0"/>
              <a:t>Other product and company names herein may be the trademarks of their respective owners.</a:t>
            </a:r>
            <a:endParaRPr lang="en-US" dirty="0"/>
          </a:p>
        </p:txBody>
      </p:sp>
      <p:grpSp>
        <p:nvGrpSpPr>
          <p:cNvPr id="9" name="Group 8"/>
          <p:cNvGrpSpPr/>
          <p:nvPr/>
        </p:nvGrpSpPr>
        <p:grpSpPr>
          <a:xfrm>
            <a:off x="838200" y="4953000"/>
            <a:ext cx="8001000" cy="1066680"/>
            <a:chOff x="413289" y="617511"/>
            <a:chExt cx="8229600" cy="1066680"/>
          </a:xfrm>
        </p:grpSpPr>
        <p:pic>
          <p:nvPicPr>
            <p:cNvPr id="10" name="Picture 2" descr="Creative Commons License">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617511"/>
              <a:ext cx="1491712" cy="52548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413289" y="1160971"/>
              <a:ext cx="8229600" cy="523220"/>
            </a:xfrm>
            <a:prstGeom prst="rect">
              <a:avLst/>
            </a:prstGeom>
            <a:noFill/>
          </p:spPr>
          <p:txBody>
            <a:bodyPr wrap="square" rtlCol="0">
              <a:spAutoFit/>
            </a:bodyPr>
            <a:lstStyle/>
            <a:p>
              <a:r>
                <a:rPr lang="en-US" sz="1400" dirty="0">
                  <a:latin typeface="Arial" pitchFamily="34" charset="0"/>
                  <a:cs typeface="Arial" pitchFamily="34" charset="0"/>
                </a:rPr>
                <a:t>Microsoft Biology Initiative Training by </a:t>
              </a:r>
              <a:r>
                <a:rPr lang="en-US" sz="1400" dirty="0">
                  <a:latin typeface="Arial" pitchFamily="34" charset="0"/>
                  <a:cs typeface="Arial" pitchFamily="34" charset="0"/>
                  <a:hlinkClick r:id="rId4"/>
                </a:rPr>
                <a:t>Microsoft Corporation</a:t>
              </a:r>
              <a:r>
                <a:rPr lang="en-US" sz="1400" dirty="0">
                  <a:latin typeface="Arial" pitchFamily="34" charset="0"/>
                  <a:cs typeface="Arial" pitchFamily="34" charset="0"/>
                </a:rPr>
                <a:t> is licensed under a </a:t>
              </a:r>
              <a:r>
                <a:rPr lang="en-US" sz="1400" dirty="0">
                  <a:latin typeface="Arial" pitchFamily="34" charset="0"/>
                  <a:cs typeface="Arial" pitchFamily="34" charset="0"/>
                  <a:hlinkClick r:id="rId2"/>
                </a:rPr>
                <a:t>Creative Commons Attribution 3.0 </a:t>
              </a:r>
              <a:r>
                <a:rPr lang="en-US" sz="1400" dirty="0" err="1">
                  <a:latin typeface="Arial" pitchFamily="34" charset="0"/>
                  <a:cs typeface="Arial" pitchFamily="34" charset="0"/>
                  <a:hlinkClick r:id="rId2"/>
                </a:rPr>
                <a:t>Unported</a:t>
              </a:r>
              <a:r>
                <a:rPr lang="en-US" sz="1400" dirty="0">
                  <a:latin typeface="Arial" pitchFamily="34" charset="0"/>
                  <a:cs typeface="Arial" pitchFamily="34" charset="0"/>
                  <a:hlinkClick r:id="rId2"/>
                </a:rPr>
                <a:t> </a:t>
              </a:r>
              <a:r>
                <a:rPr lang="en-US" sz="1400" dirty="0" smtClean="0">
                  <a:latin typeface="Arial" pitchFamily="34" charset="0"/>
                  <a:cs typeface="Arial" pitchFamily="34" charset="0"/>
                  <a:hlinkClick r:id="rId2"/>
                </a:rPr>
                <a:t>License</a:t>
              </a:r>
              <a:r>
                <a:rPr lang="en-US" sz="1400" dirty="0" smtClean="0">
                  <a:latin typeface="Arial" pitchFamily="34" charset="0"/>
                  <a:cs typeface="Arial" pitchFamily="34" charset="0"/>
                </a:rPr>
                <a:t>. Based </a:t>
              </a:r>
              <a:r>
                <a:rPr lang="en-US" sz="1400" dirty="0">
                  <a:latin typeface="Arial" pitchFamily="34" charset="0"/>
                  <a:cs typeface="Arial" pitchFamily="34" charset="0"/>
                </a:rPr>
                <a:t>on a work at </a:t>
              </a:r>
              <a:r>
                <a:rPr lang="en-US" sz="1400" dirty="0" smtClean="0">
                  <a:latin typeface="Arial" pitchFamily="34" charset="0"/>
                  <a:cs typeface="Arial" pitchFamily="34" charset="0"/>
                  <a:hlinkClick r:id="rId4"/>
                </a:rPr>
                <a:t>research.microsoft.com/bio</a:t>
              </a:r>
              <a:r>
                <a:rPr lang="en-US" sz="1400" dirty="0" smtClean="0">
                  <a:latin typeface="Arial" pitchFamily="34" charset="0"/>
                  <a:cs typeface="Arial" pitchFamily="34" charset="0"/>
                </a:rPr>
                <a:t>.</a:t>
              </a:r>
              <a:endParaRPr lang="en-US" sz="1400" dirty="0">
                <a:latin typeface="Arial" pitchFamily="34" charset="0"/>
                <a:cs typeface="Arial" pitchFamily="34" charset="0"/>
              </a:endParaRPr>
            </a:p>
          </p:txBody>
        </p:sp>
      </p:grpSp>
    </p:spTree>
    <p:extLst>
      <p:ext uri="{BB962C8B-B14F-4D97-AF65-F5344CB8AC3E}">
        <p14:creationId xmlns:p14="http://schemas.microsoft.com/office/powerpoint/2010/main" val="8942565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Comprehension</a:t>
            </a:r>
            <a:endParaRPr lang="en-US" dirty="0"/>
          </a:p>
        </p:txBody>
      </p:sp>
      <p:sp>
        <p:nvSpPr>
          <p:cNvPr id="3" name="Content Placeholder 2"/>
          <p:cNvSpPr>
            <a:spLocks noGrp="1"/>
          </p:cNvSpPr>
          <p:nvPr>
            <p:ph idx="1"/>
          </p:nvPr>
        </p:nvSpPr>
        <p:spPr>
          <a:xfrm>
            <a:off x="457200" y="1600200"/>
            <a:ext cx="8229600" cy="990600"/>
          </a:xfrm>
        </p:spPr>
        <p:txBody>
          <a:bodyPr/>
          <a:lstStyle/>
          <a:p>
            <a:r>
              <a:rPr lang="en-US" dirty="0" smtClean="0"/>
              <a:t>Lists are central to Python – and have some special features</a:t>
            </a:r>
          </a:p>
          <a:p>
            <a:pPr lvl="1"/>
            <a:r>
              <a:rPr lang="en-US" dirty="0" smtClean="0"/>
              <a:t>list comprehension allows easy generation and translation</a:t>
            </a:r>
            <a:endParaRPr lang="en-US" dirty="0"/>
          </a:p>
        </p:txBody>
      </p:sp>
      <p:sp>
        <p:nvSpPr>
          <p:cNvPr id="4" name="Rectangle 3"/>
          <p:cNvSpPr/>
          <p:nvPr/>
        </p:nvSpPr>
        <p:spPr>
          <a:xfrm>
            <a:off x="685800" y="2971800"/>
            <a:ext cx="6096000" cy="92333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dirty="0" err="1" smtClean="0">
                <a:latin typeface="Consolas" pitchFamily="49" charset="0"/>
                <a:cs typeface="Consolas" pitchFamily="49" charset="0"/>
              </a:rPr>
              <a:t>evenNumbers</a:t>
            </a:r>
            <a:r>
              <a:rPr lang="en-US" dirty="0" smtClean="0">
                <a:latin typeface="Consolas" pitchFamily="49" charset="0"/>
                <a:cs typeface="Consolas" pitchFamily="49" charset="0"/>
              </a:rPr>
              <a:t> = list()</a:t>
            </a:r>
          </a:p>
          <a:p>
            <a:r>
              <a:rPr lang="en-US" dirty="0" smtClean="0">
                <a:latin typeface="Consolas" pitchFamily="49" charset="0"/>
                <a:cs typeface="Consolas" pitchFamily="49" charset="0"/>
              </a:rPr>
              <a:t>for </a:t>
            </a:r>
            <a:r>
              <a:rPr lang="en-US" dirty="0" err="1" smtClean="0">
                <a:latin typeface="Consolas" pitchFamily="49" charset="0"/>
                <a:cs typeface="Consolas" pitchFamily="49" charset="0"/>
              </a:rPr>
              <a:t>val</a:t>
            </a:r>
            <a:r>
              <a:rPr lang="en-US" dirty="0" smtClean="0">
                <a:latin typeface="Consolas" pitchFamily="49" charset="0"/>
                <a:cs typeface="Consolas" pitchFamily="49" charset="0"/>
              </a:rPr>
              <a:t> in range(100):</a:t>
            </a:r>
          </a:p>
          <a:p>
            <a:r>
              <a:rPr lang="en-US" dirty="0">
                <a:latin typeface="Consolas" pitchFamily="49" charset="0"/>
                <a:cs typeface="Consolas" pitchFamily="49" charset="0"/>
              </a:rPr>
              <a:t> </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evenNumbers.Add</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val</a:t>
            </a:r>
            <a:r>
              <a:rPr lang="en-US" dirty="0" smtClean="0">
                <a:latin typeface="Consolas" pitchFamily="49" charset="0"/>
                <a:cs typeface="Consolas" pitchFamily="49" charset="0"/>
              </a:rPr>
              <a:t>*2)</a:t>
            </a:r>
            <a:endParaRPr lang="en-US" dirty="0">
              <a:latin typeface="Consolas" pitchFamily="49" charset="0"/>
              <a:cs typeface="Consolas" pitchFamily="49" charset="0"/>
            </a:endParaRPr>
          </a:p>
        </p:txBody>
      </p:sp>
      <p:sp>
        <p:nvSpPr>
          <p:cNvPr id="5" name="TextBox 4"/>
          <p:cNvSpPr txBox="1"/>
          <p:nvPr/>
        </p:nvSpPr>
        <p:spPr>
          <a:xfrm>
            <a:off x="685800" y="2514600"/>
            <a:ext cx="3581400" cy="381000"/>
          </a:xfrm>
          <a:prstGeom prst="rect">
            <a:avLst/>
          </a:prstGeom>
          <a:noFill/>
        </p:spPr>
        <p:txBody>
          <a:bodyPr wrap="square" rtlCol="0">
            <a:spAutoFit/>
          </a:bodyPr>
          <a:lstStyle/>
          <a:p>
            <a:r>
              <a:rPr lang="en-US" dirty="0" smtClean="0"/>
              <a:t>traditional transformational loop </a:t>
            </a:r>
            <a:endParaRPr lang="en-US" dirty="0"/>
          </a:p>
        </p:txBody>
      </p:sp>
      <p:sp>
        <p:nvSpPr>
          <p:cNvPr id="6" name="TextBox 5"/>
          <p:cNvSpPr txBox="1"/>
          <p:nvPr/>
        </p:nvSpPr>
        <p:spPr>
          <a:xfrm>
            <a:off x="685800" y="4114800"/>
            <a:ext cx="3581400" cy="381000"/>
          </a:xfrm>
          <a:prstGeom prst="rect">
            <a:avLst/>
          </a:prstGeom>
          <a:noFill/>
        </p:spPr>
        <p:txBody>
          <a:bodyPr wrap="square" rtlCol="0">
            <a:spAutoFit/>
          </a:bodyPr>
          <a:lstStyle/>
          <a:p>
            <a:r>
              <a:rPr lang="en-US" dirty="0" smtClean="0"/>
              <a:t>using list comprehension:</a:t>
            </a:r>
            <a:endParaRPr lang="en-US" dirty="0"/>
          </a:p>
        </p:txBody>
      </p:sp>
      <p:sp>
        <p:nvSpPr>
          <p:cNvPr id="7" name="Rectangle 6"/>
          <p:cNvSpPr/>
          <p:nvPr/>
        </p:nvSpPr>
        <p:spPr>
          <a:xfrm>
            <a:off x="685800" y="4572000"/>
            <a:ext cx="6096000" cy="369332"/>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dirty="0" err="1" smtClean="0">
                <a:latin typeface="Consolas" pitchFamily="49" charset="0"/>
                <a:cs typeface="Consolas" pitchFamily="49" charset="0"/>
              </a:rPr>
              <a:t>evenNumbers</a:t>
            </a:r>
            <a:r>
              <a:rPr lang="en-US" dirty="0" smtClean="0">
                <a:latin typeface="Consolas" pitchFamily="49" charset="0"/>
                <a:cs typeface="Consolas" pitchFamily="49" charset="0"/>
              </a:rPr>
              <a:t> = [</a:t>
            </a:r>
            <a:r>
              <a:rPr lang="en-US" dirty="0" err="1" smtClean="0">
                <a:latin typeface="Consolas" pitchFamily="49" charset="0"/>
                <a:cs typeface="Consolas" pitchFamily="49" charset="0"/>
              </a:rPr>
              <a:t>val</a:t>
            </a:r>
            <a:r>
              <a:rPr lang="en-US" dirty="0" smtClean="0">
                <a:latin typeface="Consolas" pitchFamily="49" charset="0"/>
                <a:cs typeface="Consolas" pitchFamily="49" charset="0"/>
              </a:rPr>
              <a:t>*2 for </a:t>
            </a:r>
            <a:r>
              <a:rPr lang="en-US" dirty="0" err="1" smtClean="0">
                <a:latin typeface="Consolas" pitchFamily="49" charset="0"/>
                <a:cs typeface="Consolas" pitchFamily="49" charset="0"/>
              </a:rPr>
              <a:t>val</a:t>
            </a:r>
            <a:r>
              <a:rPr lang="en-US" dirty="0" smtClean="0">
                <a:latin typeface="Consolas" pitchFamily="49" charset="0"/>
                <a:cs typeface="Consolas" pitchFamily="49" charset="0"/>
              </a:rPr>
              <a:t> in range(100)]</a:t>
            </a:r>
            <a:endParaRPr lang="en-US" dirty="0">
              <a:latin typeface="Consolas" pitchFamily="49" charset="0"/>
              <a:cs typeface="Consolas" pitchFamily="49" charset="0"/>
            </a:endParaRPr>
          </a:p>
        </p:txBody>
      </p:sp>
      <p:sp>
        <p:nvSpPr>
          <p:cNvPr id="8" name="Rectangle 7"/>
          <p:cNvSpPr/>
          <p:nvPr/>
        </p:nvSpPr>
        <p:spPr>
          <a:xfrm>
            <a:off x="1143000" y="5334000"/>
            <a:ext cx="5410200" cy="914400"/>
          </a:xfrm>
          <a:prstGeom prst="rect">
            <a:avLst/>
          </a:prstGeom>
          <a:ln>
            <a:solidFill>
              <a:srgbClr val="00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TextBox 9"/>
          <p:cNvSpPr txBox="1"/>
          <p:nvPr/>
        </p:nvSpPr>
        <p:spPr>
          <a:xfrm>
            <a:off x="1447800" y="5562600"/>
            <a:ext cx="381000" cy="523220"/>
          </a:xfrm>
          <a:prstGeom prst="rect">
            <a:avLst/>
          </a:prstGeom>
          <a:noFill/>
        </p:spPr>
        <p:txBody>
          <a:bodyPr wrap="square" rtlCol="0">
            <a:spAutoFit/>
          </a:bodyPr>
          <a:lstStyle/>
          <a:p>
            <a:r>
              <a:rPr lang="en-US" sz="2800" dirty="0" smtClean="0">
                <a:latin typeface="Consolas"/>
                <a:cs typeface="Consolas"/>
              </a:rPr>
              <a:t>[</a:t>
            </a:r>
            <a:endParaRPr lang="en-US" sz="2800" dirty="0">
              <a:latin typeface="Consolas"/>
              <a:cs typeface="Consolas"/>
            </a:endParaRPr>
          </a:p>
        </p:txBody>
      </p:sp>
      <p:sp>
        <p:nvSpPr>
          <p:cNvPr id="11" name="TextBox 10"/>
          <p:cNvSpPr txBox="1"/>
          <p:nvPr/>
        </p:nvSpPr>
        <p:spPr>
          <a:xfrm>
            <a:off x="5943600" y="5562600"/>
            <a:ext cx="381000" cy="523220"/>
          </a:xfrm>
          <a:prstGeom prst="rect">
            <a:avLst/>
          </a:prstGeom>
          <a:noFill/>
        </p:spPr>
        <p:txBody>
          <a:bodyPr wrap="square" rtlCol="0">
            <a:spAutoFit/>
          </a:bodyPr>
          <a:lstStyle/>
          <a:p>
            <a:r>
              <a:rPr lang="en-US" sz="2800" dirty="0">
                <a:latin typeface="Consolas"/>
                <a:cs typeface="Consolas"/>
              </a:rPr>
              <a:t>]</a:t>
            </a:r>
          </a:p>
        </p:txBody>
      </p:sp>
      <p:sp>
        <p:nvSpPr>
          <p:cNvPr id="12" name="Rectangle 11"/>
          <p:cNvSpPr/>
          <p:nvPr/>
        </p:nvSpPr>
        <p:spPr>
          <a:xfrm>
            <a:off x="1828800" y="5638800"/>
            <a:ext cx="1600200" cy="369332"/>
          </a:xfrm>
          <a:prstGeom prst="rect">
            <a:avLst/>
          </a:prstGeom>
          <a:solidFill>
            <a:schemeClr val="bg1"/>
          </a:solidFill>
          <a:effectLst>
            <a:outerShdw blurRad="50800" dist="38100" dir="2700000" algn="tl" rotWithShape="0">
              <a:srgbClr val="000000">
                <a:alpha val="43000"/>
              </a:srgbClr>
            </a:outerShdw>
          </a:effectLst>
        </p:spPr>
        <p:style>
          <a:lnRef idx="2">
            <a:schemeClr val="dk1"/>
          </a:lnRef>
          <a:fillRef idx="1">
            <a:schemeClr val="lt1"/>
          </a:fillRef>
          <a:effectRef idx="0">
            <a:schemeClr val="dk1"/>
          </a:effectRef>
          <a:fontRef idx="minor">
            <a:schemeClr val="dk1"/>
          </a:fontRef>
        </p:style>
        <p:txBody>
          <a:bodyPr wrap="square">
            <a:spAutoFit/>
          </a:bodyPr>
          <a:lstStyle/>
          <a:p>
            <a:pPr algn="ctr"/>
            <a:r>
              <a:rPr lang="en-US" dirty="0" smtClean="0">
                <a:latin typeface="Consolas" pitchFamily="49" charset="0"/>
                <a:cs typeface="Consolas" pitchFamily="49" charset="0"/>
              </a:rPr>
              <a:t>expression</a:t>
            </a:r>
            <a:endParaRPr lang="en-US" dirty="0">
              <a:latin typeface="Consolas" pitchFamily="49" charset="0"/>
              <a:cs typeface="Consolas" pitchFamily="49" charset="0"/>
            </a:endParaRPr>
          </a:p>
        </p:txBody>
      </p:sp>
      <p:sp>
        <p:nvSpPr>
          <p:cNvPr id="14" name="TextBox 13"/>
          <p:cNvSpPr txBox="1"/>
          <p:nvPr/>
        </p:nvSpPr>
        <p:spPr>
          <a:xfrm>
            <a:off x="3505200" y="5562600"/>
            <a:ext cx="3048000" cy="523220"/>
          </a:xfrm>
          <a:prstGeom prst="rect">
            <a:avLst/>
          </a:prstGeom>
          <a:noFill/>
        </p:spPr>
        <p:txBody>
          <a:bodyPr wrap="square" rtlCol="0">
            <a:spAutoFit/>
          </a:bodyPr>
          <a:lstStyle/>
          <a:p>
            <a:r>
              <a:rPr lang="en-US" sz="2800" dirty="0" smtClean="0">
                <a:latin typeface="Consolas"/>
                <a:cs typeface="Consolas"/>
              </a:rPr>
              <a:t>for</a:t>
            </a:r>
            <a:endParaRPr lang="en-US" sz="2800" dirty="0">
              <a:latin typeface="Consolas"/>
              <a:cs typeface="Consolas"/>
            </a:endParaRPr>
          </a:p>
        </p:txBody>
      </p:sp>
      <p:sp>
        <p:nvSpPr>
          <p:cNvPr id="15" name="Rectangle 14"/>
          <p:cNvSpPr/>
          <p:nvPr/>
        </p:nvSpPr>
        <p:spPr>
          <a:xfrm>
            <a:off x="4267200" y="5638800"/>
            <a:ext cx="1600200" cy="369332"/>
          </a:xfrm>
          <a:prstGeom prst="rect">
            <a:avLst/>
          </a:prstGeom>
          <a:solidFill>
            <a:schemeClr val="bg1"/>
          </a:solidFill>
          <a:effectLst>
            <a:outerShdw blurRad="50800" dist="38100" dir="2700000" algn="tl" rotWithShape="0">
              <a:srgbClr val="000000">
                <a:alpha val="43000"/>
              </a:srgbClr>
            </a:outerShdw>
          </a:effectLst>
        </p:spPr>
        <p:style>
          <a:lnRef idx="2">
            <a:schemeClr val="dk1"/>
          </a:lnRef>
          <a:fillRef idx="1">
            <a:schemeClr val="lt1"/>
          </a:fillRef>
          <a:effectRef idx="0">
            <a:schemeClr val="dk1"/>
          </a:effectRef>
          <a:fontRef idx="minor">
            <a:schemeClr val="dk1"/>
          </a:fontRef>
        </p:style>
        <p:txBody>
          <a:bodyPr wrap="square">
            <a:spAutoFit/>
          </a:bodyPr>
          <a:lstStyle/>
          <a:p>
            <a:pPr algn="ctr"/>
            <a:r>
              <a:rPr lang="en-US" dirty="0" smtClean="0">
                <a:latin typeface="Consolas" pitchFamily="49" charset="0"/>
                <a:cs typeface="Consolas" pitchFamily="49" charset="0"/>
              </a:rPr>
              <a:t>statement</a:t>
            </a:r>
            <a:endParaRPr lang="en-US" dirty="0">
              <a:latin typeface="Consolas" pitchFamily="49" charset="0"/>
              <a:cs typeface="Consolas" pitchFamily="49" charset="0"/>
            </a:endParaRPr>
          </a:p>
        </p:txBody>
      </p:sp>
      <p:sp>
        <p:nvSpPr>
          <p:cNvPr id="16" name="TextBox 15"/>
          <p:cNvSpPr txBox="1"/>
          <p:nvPr/>
        </p:nvSpPr>
        <p:spPr>
          <a:xfrm>
            <a:off x="2895600" y="6324600"/>
            <a:ext cx="2178301" cy="369332"/>
          </a:xfrm>
          <a:prstGeom prst="rect">
            <a:avLst/>
          </a:prstGeom>
          <a:noFill/>
        </p:spPr>
        <p:txBody>
          <a:bodyPr wrap="none" rtlCol="0">
            <a:spAutoFit/>
          </a:bodyPr>
          <a:lstStyle/>
          <a:p>
            <a:r>
              <a:rPr lang="en-US" dirty="0" smtClean="0"/>
              <a:t>generates a new list</a:t>
            </a:r>
            <a:endParaRPr lang="en-US" dirty="0"/>
          </a:p>
        </p:txBody>
      </p:sp>
      <p:cxnSp>
        <p:nvCxnSpPr>
          <p:cNvPr id="18" name="Straight Arrow Connector 17"/>
          <p:cNvCxnSpPr>
            <a:stCxn id="16" idx="1"/>
          </p:cNvCxnSpPr>
          <p:nvPr/>
        </p:nvCxnSpPr>
        <p:spPr>
          <a:xfrm flipH="1" flipV="1">
            <a:off x="1752600" y="6096000"/>
            <a:ext cx="1143000" cy="4132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6" idx="3"/>
          </p:cNvCxnSpPr>
          <p:nvPr/>
        </p:nvCxnSpPr>
        <p:spPr>
          <a:xfrm flipV="1">
            <a:off x="5073901" y="6096000"/>
            <a:ext cx="1022099" cy="4132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531770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Indexing and Slicing</a:t>
            </a:r>
            <a:endParaRPr lang="en-US" dirty="0"/>
          </a:p>
        </p:txBody>
      </p:sp>
      <p:sp>
        <p:nvSpPr>
          <p:cNvPr id="3" name="Content Placeholder 2"/>
          <p:cNvSpPr>
            <a:spLocks noGrp="1"/>
          </p:cNvSpPr>
          <p:nvPr>
            <p:ph idx="1"/>
          </p:nvPr>
        </p:nvSpPr>
        <p:spPr/>
        <p:txBody>
          <a:bodyPr/>
          <a:lstStyle/>
          <a:p>
            <a:r>
              <a:rPr lang="en-US" dirty="0" smtClean="0"/>
              <a:t>Lists provide element access with zero being the first element</a:t>
            </a:r>
          </a:p>
          <a:p>
            <a:pPr lvl="1"/>
            <a:endParaRPr lang="en-US" dirty="0" smtClean="0"/>
          </a:p>
          <a:p>
            <a:pPr lvl="1"/>
            <a:endParaRPr lang="en-US" dirty="0"/>
          </a:p>
          <a:p>
            <a:pPr lvl="1"/>
            <a:endParaRPr lang="en-US" dirty="0" smtClean="0"/>
          </a:p>
          <a:p>
            <a:pPr lvl="1"/>
            <a:endParaRPr lang="en-US" dirty="0"/>
          </a:p>
          <a:p>
            <a:pPr lvl="1"/>
            <a:endParaRPr lang="en-US" dirty="0" smtClean="0"/>
          </a:p>
          <a:p>
            <a:r>
              <a:rPr lang="en-US" dirty="0" smtClean="0"/>
              <a:t>Can also </a:t>
            </a:r>
            <a:r>
              <a:rPr lang="en-US" i="1" dirty="0" smtClean="0"/>
              <a:t>slice</a:t>
            </a:r>
            <a:r>
              <a:rPr lang="en-US" dirty="0" smtClean="0"/>
              <a:t> lists to access specific ranges</a:t>
            </a:r>
            <a:endParaRPr lang="en-US" dirty="0"/>
          </a:p>
        </p:txBody>
      </p:sp>
      <p:sp>
        <p:nvSpPr>
          <p:cNvPr id="4" name="Rectangle 3"/>
          <p:cNvSpPr/>
          <p:nvPr/>
        </p:nvSpPr>
        <p:spPr>
          <a:xfrm>
            <a:off x="838200" y="2104072"/>
            <a:ext cx="7467600" cy="1477328"/>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dirty="0">
                <a:latin typeface="Consolas"/>
                <a:cs typeface="Consolas"/>
              </a:rPr>
              <a:t>&gt;&gt;&gt; l = [[1,2,3],[4,5,6],[7,8,9]</a:t>
            </a:r>
            <a:r>
              <a:rPr lang="en-US" dirty="0" smtClean="0">
                <a:latin typeface="Consolas"/>
                <a:cs typeface="Consolas"/>
              </a:rPr>
              <a:t>]   #</a:t>
            </a:r>
            <a:endParaRPr lang="en-US" dirty="0">
              <a:latin typeface="Consolas"/>
              <a:cs typeface="Consolas"/>
            </a:endParaRPr>
          </a:p>
          <a:p>
            <a:r>
              <a:rPr lang="en-US" dirty="0">
                <a:latin typeface="Consolas"/>
                <a:cs typeface="Consolas"/>
              </a:rPr>
              <a:t>&gt;&gt;&gt; l[0]</a:t>
            </a:r>
          </a:p>
          <a:p>
            <a:r>
              <a:rPr lang="en-US" dirty="0">
                <a:latin typeface="Consolas"/>
                <a:cs typeface="Consolas"/>
              </a:rPr>
              <a:t>[1, 2, 3]</a:t>
            </a:r>
          </a:p>
          <a:p>
            <a:r>
              <a:rPr lang="en-US" dirty="0" smtClean="0">
                <a:latin typeface="Consolas"/>
                <a:cs typeface="Consolas"/>
              </a:rPr>
              <a:t>&gt;</a:t>
            </a:r>
            <a:r>
              <a:rPr lang="en-US" dirty="0">
                <a:latin typeface="Consolas"/>
                <a:cs typeface="Consolas"/>
              </a:rPr>
              <a:t>&gt;&gt; l</a:t>
            </a:r>
            <a:r>
              <a:rPr lang="en-US" dirty="0" smtClean="0">
                <a:latin typeface="Consolas"/>
                <a:cs typeface="Consolas"/>
              </a:rPr>
              <a:t>[1]</a:t>
            </a:r>
            <a:r>
              <a:rPr lang="en-US" dirty="0">
                <a:latin typeface="Consolas"/>
                <a:cs typeface="Consolas"/>
              </a:rPr>
              <a:t>[2]</a:t>
            </a:r>
          </a:p>
          <a:p>
            <a:r>
              <a:rPr lang="en-US" dirty="0" smtClean="0">
                <a:latin typeface="Consolas"/>
                <a:cs typeface="Consolas"/>
              </a:rPr>
              <a:t>6</a:t>
            </a:r>
            <a:endParaRPr lang="en-US" dirty="0">
              <a:latin typeface="Consolas"/>
              <a:cs typeface="Consolas"/>
            </a:endParaRPr>
          </a:p>
        </p:txBody>
      </p:sp>
      <p:sp>
        <p:nvSpPr>
          <p:cNvPr id="5" name="Rectangle 4"/>
          <p:cNvSpPr/>
          <p:nvPr/>
        </p:nvSpPr>
        <p:spPr>
          <a:xfrm>
            <a:off x="1219200" y="4191000"/>
            <a:ext cx="4572000" cy="914400"/>
          </a:xfrm>
          <a:prstGeom prst="rect">
            <a:avLst/>
          </a:prstGeom>
          <a:ln>
            <a:solidFill>
              <a:srgbClr val="00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TextBox 5"/>
          <p:cNvSpPr txBox="1"/>
          <p:nvPr/>
        </p:nvSpPr>
        <p:spPr>
          <a:xfrm>
            <a:off x="1524000" y="4419600"/>
            <a:ext cx="381000" cy="523220"/>
          </a:xfrm>
          <a:prstGeom prst="rect">
            <a:avLst/>
          </a:prstGeom>
          <a:noFill/>
        </p:spPr>
        <p:txBody>
          <a:bodyPr wrap="square" rtlCol="0">
            <a:spAutoFit/>
          </a:bodyPr>
          <a:lstStyle/>
          <a:p>
            <a:r>
              <a:rPr lang="en-US" sz="2800" dirty="0" smtClean="0">
                <a:latin typeface="Consolas"/>
                <a:cs typeface="Consolas"/>
              </a:rPr>
              <a:t>[</a:t>
            </a:r>
            <a:endParaRPr lang="en-US" sz="2800" dirty="0">
              <a:latin typeface="Consolas"/>
              <a:cs typeface="Consolas"/>
            </a:endParaRPr>
          </a:p>
        </p:txBody>
      </p:sp>
      <p:sp>
        <p:nvSpPr>
          <p:cNvPr id="7" name="TextBox 6"/>
          <p:cNvSpPr txBox="1"/>
          <p:nvPr/>
        </p:nvSpPr>
        <p:spPr>
          <a:xfrm>
            <a:off x="5029200" y="4419600"/>
            <a:ext cx="381000" cy="523220"/>
          </a:xfrm>
          <a:prstGeom prst="rect">
            <a:avLst/>
          </a:prstGeom>
          <a:noFill/>
        </p:spPr>
        <p:txBody>
          <a:bodyPr wrap="square" rtlCol="0">
            <a:spAutoFit/>
          </a:bodyPr>
          <a:lstStyle/>
          <a:p>
            <a:r>
              <a:rPr lang="en-US" sz="2800" dirty="0">
                <a:latin typeface="Consolas"/>
                <a:cs typeface="Consolas"/>
              </a:rPr>
              <a:t>]</a:t>
            </a:r>
          </a:p>
        </p:txBody>
      </p:sp>
      <p:sp>
        <p:nvSpPr>
          <p:cNvPr id="8" name="Rectangle 7"/>
          <p:cNvSpPr/>
          <p:nvPr/>
        </p:nvSpPr>
        <p:spPr>
          <a:xfrm>
            <a:off x="1905000" y="4495800"/>
            <a:ext cx="914400" cy="369332"/>
          </a:xfrm>
          <a:prstGeom prst="rect">
            <a:avLst/>
          </a:prstGeom>
          <a:solidFill>
            <a:schemeClr val="bg1"/>
          </a:solidFill>
          <a:effectLst>
            <a:outerShdw blurRad="50800" dist="38100" dir="2700000" algn="tl" rotWithShape="0">
              <a:srgbClr val="000000">
                <a:alpha val="43000"/>
              </a:srgbClr>
            </a:outerShdw>
          </a:effectLst>
        </p:spPr>
        <p:style>
          <a:lnRef idx="2">
            <a:schemeClr val="dk1"/>
          </a:lnRef>
          <a:fillRef idx="1">
            <a:schemeClr val="lt1"/>
          </a:fillRef>
          <a:effectRef idx="0">
            <a:schemeClr val="dk1"/>
          </a:effectRef>
          <a:fontRef idx="minor">
            <a:schemeClr val="dk1"/>
          </a:fontRef>
        </p:style>
        <p:txBody>
          <a:bodyPr wrap="square">
            <a:spAutoFit/>
          </a:bodyPr>
          <a:lstStyle/>
          <a:p>
            <a:pPr algn="ctr"/>
            <a:r>
              <a:rPr lang="en-US" dirty="0" smtClean="0">
                <a:latin typeface="Consolas" pitchFamily="49" charset="0"/>
                <a:cs typeface="Consolas" pitchFamily="49" charset="0"/>
              </a:rPr>
              <a:t>start</a:t>
            </a:r>
            <a:endParaRPr lang="en-US" dirty="0">
              <a:latin typeface="Consolas" pitchFamily="49" charset="0"/>
              <a:cs typeface="Consolas" pitchFamily="49" charset="0"/>
            </a:endParaRPr>
          </a:p>
        </p:txBody>
      </p:sp>
      <p:sp>
        <p:nvSpPr>
          <p:cNvPr id="9" name="TextBox 8"/>
          <p:cNvSpPr txBox="1"/>
          <p:nvPr/>
        </p:nvSpPr>
        <p:spPr>
          <a:xfrm>
            <a:off x="2819400" y="4419600"/>
            <a:ext cx="381000" cy="523220"/>
          </a:xfrm>
          <a:prstGeom prst="rect">
            <a:avLst/>
          </a:prstGeom>
          <a:noFill/>
        </p:spPr>
        <p:txBody>
          <a:bodyPr wrap="square" rtlCol="0">
            <a:spAutoFit/>
          </a:bodyPr>
          <a:lstStyle/>
          <a:p>
            <a:r>
              <a:rPr lang="en-US" sz="2800" dirty="0" smtClean="0">
                <a:latin typeface="Consolas"/>
                <a:cs typeface="Consolas"/>
              </a:rPr>
              <a:t>:</a:t>
            </a:r>
            <a:endParaRPr lang="en-US" sz="2800" dirty="0">
              <a:latin typeface="Consolas"/>
              <a:cs typeface="Consolas"/>
            </a:endParaRPr>
          </a:p>
        </p:txBody>
      </p:sp>
      <p:sp>
        <p:nvSpPr>
          <p:cNvPr id="10" name="Rectangle 9"/>
          <p:cNvSpPr/>
          <p:nvPr/>
        </p:nvSpPr>
        <p:spPr>
          <a:xfrm>
            <a:off x="3200400" y="4495800"/>
            <a:ext cx="609600" cy="369332"/>
          </a:xfrm>
          <a:prstGeom prst="rect">
            <a:avLst/>
          </a:prstGeom>
          <a:solidFill>
            <a:schemeClr val="bg1"/>
          </a:solidFill>
          <a:effectLst>
            <a:outerShdw blurRad="50800" dist="38100" dir="2700000" algn="tl" rotWithShape="0">
              <a:srgbClr val="000000">
                <a:alpha val="43000"/>
              </a:srgbClr>
            </a:outerShdw>
          </a:effectLst>
        </p:spPr>
        <p:style>
          <a:lnRef idx="2">
            <a:schemeClr val="dk1"/>
          </a:lnRef>
          <a:fillRef idx="1">
            <a:schemeClr val="lt1"/>
          </a:fillRef>
          <a:effectRef idx="0">
            <a:schemeClr val="dk1"/>
          </a:effectRef>
          <a:fontRef idx="minor">
            <a:schemeClr val="dk1"/>
          </a:fontRef>
        </p:style>
        <p:txBody>
          <a:bodyPr wrap="square">
            <a:spAutoFit/>
          </a:bodyPr>
          <a:lstStyle/>
          <a:p>
            <a:pPr algn="ctr"/>
            <a:r>
              <a:rPr lang="en-US" dirty="0" smtClean="0">
                <a:latin typeface="Consolas" pitchFamily="49" charset="0"/>
                <a:cs typeface="Consolas" pitchFamily="49" charset="0"/>
              </a:rPr>
              <a:t>end</a:t>
            </a:r>
            <a:endParaRPr lang="en-US" dirty="0">
              <a:latin typeface="Consolas" pitchFamily="49" charset="0"/>
              <a:cs typeface="Consolas" pitchFamily="49" charset="0"/>
            </a:endParaRPr>
          </a:p>
        </p:txBody>
      </p:sp>
      <p:sp>
        <p:nvSpPr>
          <p:cNvPr id="11" name="TextBox 10"/>
          <p:cNvSpPr txBox="1"/>
          <p:nvPr/>
        </p:nvSpPr>
        <p:spPr>
          <a:xfrm>
            <a:off x="3886200" y="4419600"/>
            <a:ext cx="381000" cy="523220"/>
          </a:xfrm>
          <a:prstGeom prst="rect">
            <a:avLst/>
          </a:prstGeom>
          <a:noFill/>
        </p:spPr>
        <p:txBody>
          <a:bodyPr wrap="square" rtlCol="0">
            <a:spAutoFit/>
          </a:bodyPr>
          <a:lstStyle/>
          <a:p>
            <a:r>
              <a:rPr lang="en-US" sz="2800" dirty="0" smtClean="0">
                <a:latin typeface="Consolas"/>
                <a:cs typeface="Consolas"/>
              </a:rPr>
              <a:t>:</a:t>
            </a:r>
            <a:endParaRPr lang="en-US" sz="2800" dirty="0">
              <a:latin typeface="Consolas"/>
              <a:cs typeface="Consolas"/>
            </a:endParaRPr>
          </a:p>
        </p:txBody>
      </p:sp>
      <p:sp>
        <p:nvSpPr>
          <p:cNvPr id="12" name="Rectangle 11"/>
          <p:cNvSpPr/>
          <p:nvPr/>
        </p:nvSpPr>
        <p:spPr>
          <a:xfrm>
            <a:off x="4191000" y="4495800"/>
            <a:ext cx="762000" cy="369332"/>
          </a:xfrm>
          <a:prstGeom prst="rect">
            <a:avLst/>
          </a:prstGeom>
          <a:solidFill>
            <a:schemeClr val="bg1"/>
          </a:solidFill>
          <a:effectLst>
            <a:outerShdw blurRad="50800" dist="38100" dir="2700000" algn="tl" rotWithShape="0">
              <a:srgbClr val="000000">
                <a:alpha val="43000"/>
              </a:srgbClr>
            </a:outerShdw>
          </a:effectLst>
        </p:spPr>
        <p:style>
          <a:lnRef idx="2">
            <a:schemeClr val="dk1"/>
          </a:lnRef>
          <a:fillRef idx="1">
            <a:schemeClr val="lt1"/>
          </a:fillRef>
          <a:effectRef idx="0">
            <a:schemeClr val="dk1"/>
          </a:effectRef>
          <a:fontRef idx="minor">
            <a:schemeClr val="dk1"/>
          </a:fontRef>
        </p:style>
        <p:txBody>
          <a:bodyPr wrap="square">
            <a:spAutoFit/>
          </a:bodyPr>
          <a:lstStyle/>
          <a:p>
            <a:pPr algn="ctr"/>
            <a:r>
              <a:rPr lang="en-US" dirty="0" smtClean="0">
                <a:latin typeface="Consolas" pitchFamily="49" charset="0"/>
                <a:cs typeface="Consolas" pitchFamily="49" charset="0"/>
              </a:rPr>
              <a:t>step</a:t>
            </a:r>
            <a:endParaRPr lang="en-US" dirty="0">
              <a:latin typeface="Consolas" pitchFamily="49" charset="0"/>
              <a:cs typeface="Consolas" pitchFamily="49" charset="0"/>
            </a:endParaRPr>
          </a:p>
        </p:txBody>
      </p:sp>
      <p:sp>
        <p:nvSpPr>
          <p:cNvPr id="13" name="Rectangle 12"/>
          <p:cNvSpPr/>
          <p:nvPr/>
        </p:nvSpPr>
        <p:spPr>
          <a:xfrm>
            <a:off x="838200" y="5257800"/>
            <a:ext cx="7467600" cy="1200329"/>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dirty="0">
                <a:latin typeface="Consolas"/>
                <a:cs typeface="Consolas"/>
              </a:rPr>
              <a:t>&gt;&gt;&gt; l[1:2]</a:t>
            </a:r>
          </a:p>
          <a:p>
            <a:r>
              <a:rPr lang="en-US" dirty="0">
                <a:latin typeface="Consolas"/>
                <a:cs typeface="Consolas"/>
              </a:rPr>
              <a:t>[[4, 5, 6]</a:t>
            </a:r>
            <a:r>
              <a:rPr lang="en-US" dirty="0" smtClean="0">
                <a:latin typeface="Consolas"/>
                <a:cs typeface="Consolas"/>
              </a:rPr>
              <a:t>]</a:t>
            </a:r>
          </a:p>
          <a:p>
            <a:r>
              <a:rPr lang="en-US" dirty="0">
                <a:latin typeface="Consolas"/>
                <a:cs typeface="Consolas"/>
              </a:rPr>
              <a:t>&gt;&gt;&gt; l[2:][0][2:3]</a:t>
            </a:r>
          </a:p>
          <a:p>
            <a:r>
              <a:rPr lang="en-US" dirty="0">
                <a:latin typeface="Consolas"/>
                <a:cs typeface="Consolas"/>
              </a:rPr>
              <a:t>[9]</a:t>
            </a:r>
          </a:p>
        </p:txBody>
      </p:sp>
    </p:spTree>
    <p:extLst>
      <p:ext uri="{BB962C8B-B14F-4D97-AF65-F5344CB8AC3E}">
        <p14:creationId xmlns:p14="http://schemas.microsoft.com/office/powerpoint/2010/main" val="323306614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Interesting index behavior</a:t>
            </a:r>
            <a:endParaRPr lang="en-US" dirty="0"/>
          </a:p>
        </p:txBody>
      </p:sp>
      <p:sp>
        <p:nvSpPr>
          <p:cNvPr id="3" name="Content Placeholder 2"/>
          <p:cNvSpPr>
            <a:spLocks noGrp="1"/>
          </p:cNvSpPr>
          <p:nvPr>
            <p:ph idx="1"/>
          </p:nvPr>
        </p:nvSpPr>
        <p:spPr/>
        <p:txBody>
          <a:bodyPr/>
          <a:lstStyle/>
          <a:p>
            <a:r>
              <a:rPr lang="en-US" dirty="0" smtClean="0"/>
              <a:t>Negative indexes work from the end of the list</a:t>
            </a:r>
          </a:p>
          <a:p>
            <a:pPr lvl="1"/>
            <a:r>
              <a:rPr lang="en-US" dirty="0" smtClean="0"/>
              <a:t>-1 is the last element, -2 is the second from last, etc.</a:t>
            </a:r>
          </a:p>
        </p:txBody>
      </p:sp>
      <p:sp>
        <p:nvSpPr>
          <p:cNvPr id="4" name="Rectangle 3"/>
          <p:cNvSpPr/>
          <p:nvPr/>
        </p:nvSpPr>
        <p:spPr>
          <a:xfrm>
            <a:off x="1219200" y="2769275"/>
            <a:ext cx="6400800" cy="2031325"/>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dirty="0">
                <a:latin typeface="Consolas"/>
                <a:cs typeface="Consolas"/>
              </a:rPr>
              <a:t>&gt;&gt;&gt; s = "This is a test"</a:t>
            </a:r>
          </a:p>
          <a:p>
            <a:r>
              <a:rPr lang="en-US" dirty="0">
                <a:latin typeface="Consolas"/>
                <a:cs typeface="Consolas"/>
              </a:rPr>
              <a:t>&gt;&gt;&gt; s[-1]</a:t>
            </a:r>
          </a:p>
          <a:p>
            <a:r>
              <a:rPr lang="en-US" dirty="0">
                <a:latin typeface="Consolas"/>
                <a:cs typeface="Consolas"/>
              </a:rPr>
              <a:t>'t'</a:t>
            </a:r>
          </a:p>
          <a:p>
            <a:endParaRPr lang="en-US" dirty="0" smtClean="0">
              <a:latin typeface="Consolas"/>
              <a:cs typeface="Consolas"/>
            </a:endParaRPr>
          </a:p>
          <a:p>
            <a:r>
              <a:rPr lang="en-US" dirty="0" smtClean="0">
                <a:latin typeface="Consolas"/>
                <a:cs typeface="Consolas"/>
              </a:rPr>
              <a:t># this works with slicing too</a:t>
            </a:r>
          </a:p>
          <a:p>
            <a:r>
              <a:rPr lang="en-US" dirty="0" smtClean="0">
                <a:latin typeface="Consolas"/>
                <a:cs typeface="Consolas"/>
              </a:rPr>
              <a:t>&gt;</a:t>
            </a:r>
            <a:r>
              <a:rPr lang="en-US" dirty="0">
                <a:latin typeface="Consolas"/>
                <a:cs typeface="Consolas"/>
              </a:rPr>
              <a:t>&gt;&gt; s[::-1]</a:t>
            </a:r>
          </a:p>
          <a:p>
            <a:r>
              <a:rPr lang="en-US" dirty="0">
                <a:latin typeface="Consolas"/>
                <a:cs typeface="Consolas"/>
              </a:rPr>
              <a:t>'</a:t>
            </a:r>
            <a:r>
              <a:rPr lang="en-US" dirty="0" err="1">
                <a:latin typeface="Consolas"/>
                <a:cs typeface="Consolas"/>
              </a:rPr>
              <a:t>tset</a:t>
            </a:r>
            <a:r>
              <a:rPr lang="en-US" dirty="0">
                <a:latin typeface="Consolas"/>
                <a:cs typeface="Consolas"/>
              </a:rPr>
              <a:t> a </a:t>
            </a:r>
            <a:r>
              <a:rPr lang="en-US" dirty="0" err="1">
                <a:latin typeface="Consolas"/>
                <a:cs typeface="Consolas"/>
              </a:rPr>
              <a:t>si</a:t>
            </a:r>
            <a:r>
              <a:rPr lang="en-US" dirty="0">
                <a:latin typeface="Consolas"/>
                <a:cs typeface="Consolas"/>
              </a:rPr>
              <a:t> </a:t>
            </a:r>
            <a:r>
              <a:rPr lang="en-US" dirty="0" err="1">
                <a:latin typeface="Consolas"/>
                <a:cs typeface="Consolas"/>
              </a:rPr>
              <a:t>sihT</a:t>
            </a:r>
            <a:r>
              <a:rPr lang="en-US" dirty="0" smtClean="0">
                <a:latin typeface="Consolas"/>
                <a:cs typeface="Consolas"/>
              </a:rPr>
              <a:t>'</a:t>
            </a:r>
            <a:endParaRPr lang="en-US" dirty="0">
              <a:latin typeface="Consolas"/>
              <a:cs typeface="Consolas"/>
            </a:endParaRPr>
          </a:p>
        </p:txBody>
      </p:sp>
    </p:spTree>
    <p:extLst>
      <p:ext uri="{BB962C8B-B14F-4D97-AF65-F5344CB8AC3E}">
        <p14:creationId xmlns:p14="http://schemas.microsoft.com/office/powerpoint/2010/main" val="58989096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reusable Functions</a:t>
            </a:r>
            <a:endParaRPr lang="en-US" dirty="0"/>
          </a:p>
        </p:txBody>
      </p:sp>
      <p:sp>
        <p:nvSpPr>
          <p:cNvPr id="3" name="Content Placeholder 2"/>
          <p:cNvSpPr>
            <a:spLocks noGrp="1"/>
          </p:cNvSpPr>
          <p:nvPr>
            <p:ph idx="1"/>
          </p:nvPr>
        </p:nvSpPr>
        <p:spPr>
          <a:xfrm>
            <a:off x="457200" y="1600200"/>
            <a:ext cx="8229600" cy="1219200"/>
          </a:xfrm>
        </p:spPr>
        <p:txBody>
          <a:bodyPr/>
          <a:lstStyle/>
          <a:p>
            <a:r>
              <a:rPr lang="en-US" dirty="0" smtClean="0"/>
              <a:t>Functions allow linear programs to be broken into pieces</a:t>
            </a:r>
          </a:p>
          <a:p>
            <a:pPr lvl="1"/>
            <a:r>
              <a:rPr lang="en-US" dirty="0" smtClean="0"/>
              <a:t>allows recursion and reuse</a:t>
            </a:r>
          </a:p>
          <a:p>
            <a:pPr lvl="1"/>
            <a:r>
              <a:rPr lang="en-US" dirty="0" smtClean="0"/>
              <a:t>makes the program more readable</a:t>
            </a:r>
          </a:p>
        </p:txBody>
      </p:sp>
      <p:sp>
        <p:nvSpPr>
          <p:cNvPr id="4" name="Rectangle 3"/>
          <p:cNvSpPr/>
          <p:nvPr/>
        </p:nvSpPr>
        <p:spPr>
          <a:xfrm>
            <a:off x="1143000" y="2971800"/>
            <a:ext cx="6858000" cy="1600200"/>
          </a:xfrm>
          <a:prstGeom prst="rect">
            <a:avLst/>
          </a:prstGeom>
          <a:ln>
            <a:solidFill>
              <a:srgbClr val="00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5" name="Group 4"/>
          <p:cNvGrpSpPr/>
          <p:nvPr/>
        </p:nvGrpSpPr>
        <p:grpSpPr>
          <a:xfrm>
            <a:off x="1447800" y="3200400"/>
            <a:ext cx="6477000" cy="1143000"/>
            <a:chOff x="1447800" y="2438400"/>
            <a:chExt cx="6477000" cy="1143000"/>
          </a:xfrm>
        </p:grpSpPr>
        <p:sp>
          <p:nvSpPr>
            <p:cNvPr id="6" name="TextBox 5"/>
            <p:cNvSpPr txBox="1"/>
            <p:nvPr/>
          </p:nvSpPr>
          <p:spPr>
            <a:xfrm>
              <a:off x="1447800" y="2438400"/>
              <a:ext cx="1524000" cy="523220"/>
            </a:xfrm>
            <a:prstGeom prst="rect">
              <a:avLst/>
            </a:prstGeom>
            <a:noFill/>
          </p:spPr>
          <p:txBody>
            <a:bodyPr wrap="square" rtlCol="0">
              <a:spAutoFit/>
            </a:bodyPr>
            <a:lstStyle/>
            <a:p>
              <a:r>
                <a:rPr lang="en-US" sz="2800" dirty="0" err="1" smtClean="0">
                  <a:latin typeface="Consolas"/>
                  <a:cs typeface="Consolas"/>
                </a:rPr>
                <a:t>def</a:t>
              </a:r>
              <a:endParaRPr lang="en-US" sz="2800" dirty="0">
                <a:latin typeface="Consolas"/>
                <a:cs typeface="Consolas"/>
              </a:endParaRPr>
            </a:p>
          </p:txBody>
        </p:sp>
        <p:sp>
          <p:nvSpPr>
            <p:cNvPr id="7" name="TextBox 6"/>
            <p:cNvSpPr txBox="1"/>
            <p:nvPr/>
          </p:nvSpPr>
          <p:spPr>
            <a:xfrm>
              <a:off x="7467600" y="2438400"/>
              <a:ext cx="457200" cy="523220"/>
            </a:xfrm>
            <a:prstGeom prst="rect">
              <a:avLst/>
            </a:prstGeom>
            <a:noFill/>
          </p:spPr>
          <p:txBody>
            <a:bodyPr wrap="square" rtlCol="0">
              <a:spAutoFit/>
            </a:bodyPr>
            <a:lstStyle/>
            <a:p>
              <a:r>
                <a:rPr lang="en-US" sz="2800" dirty="0" smtClean="0">
                  <a:latin typeface="Consolas"/>
                  <a:cs typeface="Consolas"/>
                </a:rPr>
                <a:t>:</a:t>
              </a:r>
              <a:endParaRPr lang="en-US" sz="2800" dirty="0">
                <a:latin typeface="Consolas"/>
                <a:cs typeface="Consolas"/>
              </a:endParaRPr>
            </a:p>
          </p:txBody>
        </p:sp>
        <p:sp>
          <p:nvSpPr>
            <p:cNvPr id="8" name="Rectangle 7"/>
            <p:cNvSpPr/>
            <p:nvPr/>
          </p:nvSpPr>
          <p:spPr>
            <a:xfrm>
              <a:off x="2286000" y="2514600"/>
              <a:ext cx="2209800" cy="369332"/>
            </a:xfrm>
            <a:prstGeom prst="rect">
              <a:avLst/>
            </a:prstGeom>
            <a:solidFill>
              <a:schemeClr val="bg1"/>
            </a:solidFill>
            <a:effectLst>
              <a:outerShdw blurRad="50800" dist="38100" dir="2700000" algn="tl" rotWithShape="0">
                <a:srgbClr val="000000">
                  <a:alpha val="43000"/>
                </a:srgbClr>
              </a:outerShdw>
            </a:effectLst>
          </p:spPr>
          <p:style>
            <a:lnRef idx="2">
              <a:schemeClr val="dk1"/>
            </a:lnRef>
            <a:fillRef idx="1">
              <a:schemeClr val="lt1"/>
            </a:fillRef>
            <a:effectRef idx="0">
              <a:schemeClr val="dk1"/>
            </a:effectRef>
            <a:fontRef idx="minor">
              <a:schemeClr val="dk1"/>
            </a:fontRef>
          </p:style>
          <p:txBody>
            <a:bodyPr wrap="square">
              <a:spAutoFit/>
            </a:bodyPr>
            <a:lstStyle/>
            <a:p>
              <a:pPr algn="ctr"/>
              <a:r>
                <a:rPr lang="en-US" dirty="0" err="1" smtClean="0">
                  <a:latin typeface="Consolas" pitchFamily="49" charset="0"/>
                  <a:cs typeface="Consolas" pitchFamily="49" charset="0"/>
                </a:rPr>
                <a:t>function_name</a:t>
              </a:r>
              <a:endParaRPr lang="en-US" dirty="0">
                <a:latin typeface="Consolas" pitchFamily="49" charset="0"/>
                <a:cs typeface="Consolas" pitchFamily="49" charset="0"/>
              </a:endParaRPr>
            </a:p>
          </p:txBody>
        </p:sp>
        <p:sp>
          <p:nvSpPr>
            <p:cNvPr id="9" name="Rectangle 8"/>
            <p:cNvSpPr/>
            <p:nvPr/>
          </p:nvSpPr>
          <p:spPr>
            <a:xfrm>
              <a:off x="2286000" y="3048000"/>
              <a:ext cx="3886200" cy="533400"/>
            </a:xfrm>
            <a:prstGeom prst="rect">
              <a:avLst/>
            </a:prstGeom>
            <a:solidFill>
              <a:schemeClr val="bg1"/>
            </a:solidFill>
            <a:effectLst>
              <a:outerShdw blurRad="50800" dist="38100" dir="2700000" algn="tl" rotWithShape="0">
                <a:srgbClr val="000000">
                  <a:alpha val="43000"/>
                </a:srgbClr>
              </a:outerShdw>
            </a:effectLst>
          </p:spPr>
          <p:style>
            <a:lnRef idx="2">
              <a:schemeClr val="dk1"/>
            </a:lnRef>
            <a:fillRef idx="1">
              <a:schemeClr val="lt1"/>
            </a:fillRef>
            <a:effectRef idx="0">
              <a:schemeClr val="dk1"/>
            </a:effectRef>
            <a:fontRef idx="minor">
              <a:schemeClr val="dk1"/>
            </a:fontRef>
          </p:style>
          <p:txBody>
            <a:bodyPr wrap="square" anchor="ctr">
              <a:noAutofit/>
            </a:bodyPr>
            <a:lstStyle/>
            <a:p>
              <a:pPr algn="ctr"/>
              <a:r>
                <a:rPr lang="en-US" dirty="0" smtClean="0">
                  <a:latin typeface="Consolas" pitchFamily="49" charset="0"/>
                  <a:cs typeface="Consolas" pitchFamily="49" charset="0"/>
                </a:rPr>
                <a:t>function logic</a:t>
              </a:r>
              <a:endParaRPr lang="en-US" dirty="0">
                <a:latin typeface="Consolas" pitchFamily="49" charset="0"/>
                <a:cs typeface="Consolas" pitchFamily="49" charset="0"/>
              </a:endParaRPr>
            </a:p>
          </p:txBody>
        </p:sp>
      </p:grpSp>
      <p:sp>
        <p:nvSpPr>
          <p:cNvPr id="10" name="TextBox 9"/>
          <p:cNvSpPr txBox="1"/>
          <p:nvPr/>
        </p:nvSpPr>
        <p:spPr>
          <a:xfrm>
            <a:off x="4572000" y="3200400"/>
            <a:ext cx="457200" cy="523220"/>
          </a:xfrm>
          <a:prstGeom prst="rect">
            <a:avLst/>
          </a:prstGeom>
          <a:noFill/>
        </p:spPr>
        <p:txBody>
          <a:bodyPr wrap="square" rtlCol="0">
            <a:spAutoFit/>
          </a:bodyPr>
          <a:lstStyle/>
          <a:p>
            <a:r>
              <a:rPr lang="en-US" sz="2800" dirty="0">
                <a:latin typeface="Consolas"/>
                <a:cs typeface="Consolas"/>
              </a:rPr>
              <a:t>(</a:t>
            </a:r>
          </a:p>
        </p:txBody>
      </p:sp>
      <p:sp>
        <p:nvSpPr>
          <p:cNvPr id="11" name="Rectangle 10"/>
          <p:cNvSpPr/>
          <p:nvPr/>
        </p:nvSpPr>
        <p:spPr>
          <a:xfrm>
            <a:off x="4876800" y="3276600"/>
            <a:ext cx="2209800" cy="369332"/>
          </a:xfrm>
          <a:prstGeom prst="rect">
            <a:avLst/>
          </a:prstGeom>
          <a:solidFill>
            <a:schemeClr val="bg1"/>
          </a:solidFill>
          <a:effectLst>
            <a:outerShdw blurRad="50800" dist="38100" dir="2700000" algn="tl" rotWithShape="0">
              <a:srgbClr val="000000">
                <a:alpha val="43000"/>
              </a:srgbClr>
            </a:outerShdw>
          </a:effectLst>
        </p:spPr>
        <p:style>
          <a:lnRef idx="2">
            <a:schemeClr val="dk1"/>
          </a:lnRef>
          <a:fillRef idx="1">
            <a:schemeClr val="lt1"/>
          </a:fillRef>
          <a:effectRef idx="0">
            <a:schemeClr val="dk1"/>
          </a:effectRef>
          <a:fontRef idx="minor">
            <a:schemeClr val="dk1"/>
          </a:fontRef>
        </p:style>
        <p:txBody>
          <a:bodyPr wrap="square">
            <a:spAutoFit/>
          </a:bodyPr>
          <a:lstStyle/>
          <a:p>
            <a:pPr algn="ctr"/>
            <a:r>
              <a:rPr lang="en-US" dirty="0" smtClean="0">
                <a:latin typeface="Consolas" pitchFamily="49" charset="0"/>
                <a:cs typeface="Consolas" pitchFamily="49" charset="0"/>
              </a:rPr>
              <a:t>parameters</a:t>
            </a:r>
            <a:endParaRPr lang="en-US" dirty="0">
              <a:latin typeface="Consolas" pitchFamily="49" charset="0"/>
              <a:cs typeface="Consolas" pitchFamily="49" charset="0"/>
            </a:endParaRPr>
          </a:p>
        </p:txBody>
      </p:sp>
      <p:sp>
        <p:nvSpPr>
          <p:cNvPr id="12" name="TextBox 11"/>
          <p:cNvSpPr txBox="1"/>
          <p:nvPr/>
        </p:nvSpPr>
        <p:spPr>
          <a:xfrm>
            <a:off x="7162800" y="3200400"/>
            <a:ext cx="457200" cy="523220"/>
          </a:xfrm>
          <a:prstGeom prst="rect">
            <a:avLst/>
          </a:prstGeom>
          <a:noFill/>
        </p:spPr>
        <p:txBody>
          <a:bodyPr wrap="square" rtlCol="0">
            <a:spAutoFit/>
          </a:bodyPr>
          <a:lstStyle/>
          <a:p>
            <a:r>
              <a:rPr lang="en-US" sz="2800" dirty="0" smtClean="0">
                <a:latin typeface="Consolas"/>
                <a:cs typeface="Consolas"/>
              </a:rPr>
              <a:t>)</a:t>
            </a:r>
            <a:endParaRPr lang="en-US" sz="2800" dirty="0">
              <a:latin typeface="Consolas"/>
              <a:cs typeface="Consolas"/>
            </a:endParaRPr>
          </a:p>
        </p:txBody>
      </p:sp>
      <p:sp>
        <p:nvSpPr>
          <p:cNvPr id="15" name="Rectangle 14"/>
          <p:cNvSpPr/>
          <p:nvPr/>
        </p:nvSpPr>
        <p:spPr>
          <a:xfrm>
            <a:off x="304800" y="4876800"/>
            <a:ext cx="8686800" cy="1754327"/>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dirty="0" err="1" smtClean="0">
                <a:solidFill>
                  <a:srgbClr val="FF0000"/>
                </a:solidFill>
                <a:latin typeface="Consolas" pitchFamily="49" charset="0"/>
                <a:cs typeface="Consolas" pitchFamily="49" charset="0"/>
              </a:rPr>
              <a:t>def</a:t>
            </a:r>
            <a:r>
              <a:rPr lang="en-US" dirty="0" smtClean="0">
                <a:solidFill>
                  <a:srgbClr val="FF0000"/>
                </a:solidFill>
                <a:latin typeface="Consolas" pitchFamily="49" charset="0"/>
                <a:cs typeface="Consolas" pitchFamily="49" charset="0"/>
              </a:rPr>
              <a:t> </a:t>
            </a:r>
            <a:r>
              <a:rPr lang="en-US" dirty="0" err="1" smtClean="0">
                <a:solidFill>
                  <a:srgbClr val="FF0000"/>
                </a:solidFill>
                <a:latin typeface="Consolas" pitchFamily="49" charset="0"/>
                <a:cs typeface="Consolas" pitchFamily="49" charset="0"/>
              </a:rPr>
              <a:t>fibonacci</a:t>
            </a:r>
            <a:r>
              <a:rPr lang="en-US" dirty="0" smtClean="0">
                <a:solidFill>
                  <a:srgbClr val="FF0000"/>
                </a:solidFill>
                <a:latin typeface="Consolas" pitchFamily="49" charset="0"/>
                <a:cs typeface="Consolas" pitchFamily="49" charset="0"/>
              </a:rPr>
              <a:t>(value) :</a:t>
            </a:r>
          </a:p>
          <a:p>
            <a:r>
              <a:rPr lang="en-US" dirty="0">
                <a:solidFill>
                  <a:srgbClr val="FF0000"/>
                </a:solidFill>
                <a:latin typeface="Consolas" pitchFamily="49" charset="0"/>
                <a:cs typeface="Consolas" pitchFamily="49" charset="0"/>
              </a:rPr>
              <a:t> </a:t>
            </a:r>
            <a:r>
              <a:rPr lang="en-US" dirty="0" smtClean="0">
                <a:solidFill>
                  <a:srgbClr val="FF0000"/>
                </a:solidFill>
                <a:latin typeface="Consolas" pitchFamily="49" charset="0"/>
                <a:cs typeface="Consolas" pitchFamily="49" charset="0"/>
              </a:rPr>
              <a:t>  if value == 0: return 0</a:t>
            </a:r>
          </a:p>
          <a:p>
            <a:r>
              <a:rPr lang="en-US" dirty="0">
                <a:solidFill>
                  <a:srgbClr val="FF0000"/>
                </a:solidFill>
                <a:latin typeface="Consolas" pitchFamily="49" charset="0"/>
                <a:cs typeface="Consolas" pitchFamily="49" charset="0"/>
              </a:rPr>
              <a:t> </a:t>
            </a:r>
            <a:r>
              <a:rPr lang="en-US" dirty="0" smtClean="0">
                <a:solidFill>
                  <a:srgbClr val="FF0000"/>
                </a:solidFill>
                <a:latin typeface="Consolas" pitchFamily="49" charset="0"/>
                <a:cs typeface="Consolas" pitchFamily="49" charset="0"/>
              </a:rPr>
              <a:t>  </a:t>
            </a:r>
            <a:r>
              <a:rPr lang="en-US" dirty="0" err="1" smtClean="0">
                <a:solidFill>
                  <a:srgbClr val="FF0000"/>
                </a:solidFill>
                <a:latin typeface="Consolas" pitchFamily="49" charset="0"/>
                <a:cs typeface="Consolas" pitchFamily="49" charset="0"/>
              </a:rPr>
              <a:t>elif</a:t>
            </a:r>
            <a:r>
              <a:rPr lang="en-US" dirty="0" smtClean="0">
                <a:solidFill>
                  <a:srgbClr val="FF0000"/>
                </a:solidFill>
                <a:latin typeface="Consolas" pitchFamily="49" charset="0"/>
                <a:cs typeface="Consolas" pitchFamily="49" charset="0"/>
              </a:rPr>
              <a:t> value == 1: return 1</a:t>
            </a:r>
          </a:p>
          <a:p>
            <a:r>
              <a:rPr lang="en-US" dirty="0">
                <a:solidFill>
                  <a:srgbClr val="FF0000"/>
                </a:solidFill>
                <a:latin typeface="Consolas" pitchFamily="49" charset="0"/>
                <a:cs typeface="Consolas" pitchFamily="49" charset="0"/>
              </a:rPr>
              <a:t> </a:t>
            </a:r>
            <a:r>
              <a:rPr lang="en-US" dirty="0" smtClean="0">
                <a:solidFill>
                  <a:srgbClr val="FF0000"/>
                </a:solidFill>
                <a:latin typeface="Consolas" pitchFamily="49" charset="0"/>
                <a:cs typeface="Consolas" pitchFamily="49" charset="0"/>
              </a:rPr>
              <a:t>  else : return </a:t>
            </a:r>
            <a:r>
              <a:rPr lang="en-US" dirty="0" err="1" smtClean="0">
                <a:solidFill>
                  <a:srgbClr val="FF0000"/>
                </a:solidFill>
                <a:latin typeface="Consolas" pitchFamily="49" charset="0"/>
                <a:cs typeface="Consolas" pitchFamily="49" charset="0"/>
              </a:rPr>
              <a:t>fibonacci</a:t>
            </a:r>
            <a:r>
              <a:rPr lang="en-US" dirty="0" smtClean="0">
                <a:solidFill>
                  <a:srgbClr val="FF0000"/>
                </a:solidFill>
                <a:latin typeface="Consolas" pitchFamily="49" charset="0"/>
                <a:cs typeface="Consolas" pitchFamily="49" charset="0"/>
              </a:rPr>
              <a:t>(value-1) + </a:t>
            </a:r>
            <a:r>
              <a:rPr lang="en-US" dirty="0" err="1" smtClean="0">
                <a:solidFill>
                  <a:srgbClr val="FF0000"/>
                </a:solidFill>
                <a:latin typeface="Consolas" pitchFamily="49" charset="0"/>
                <a:cs typeface="Consolas" pitchFamily="49" charset="0"/>
              </a:rPr>
              <a:t>fibonacci</a:t>
            </a:r>
            <a:r>
              <a:rPr lang="en-US" dirty="0" smtClean="0">
                <a:solidFill>
                  <a:srgbClr val="FF0000"/>
                </a:solidFill>
                <a:latin typeface="Consolas" pitchFamily="49" charset="0"/>
                <a:cs typeface="Consolas" pitchFamily="49" charset="0"/>
              </a:rPr>
              <a:t>(value-2)</a:t>
            </a:r>
          </a:p>
          <a:p>
            <a:endParaRPr lang="en-US" dirty="0">
              <a:latin typeface="Consolas" pitchFamily="49" charset="0"/>
              <a:cs typeface="Consolas" pitchFamily="49" charset="0"/>
            </a:endParaRPr>
          </a:p>
          <a:p>
            <a:r>
              <a:rPr lang="en-US" dirty="0" err="1" smtClean="0">
                <a:latin typeface="Consolas" pitchFamily="49" charset="0"/>
                <a:cs typeface="Consolas" pitchFamily="49" charset="0"/>
              </a:rPr>
              <a:t>fibonacci</a:t>
            </a:r>
            <a:r>
              <a:rPr lang="en-US" dirty="0" smtClean="0">
                <a:latin typeface="Consolas" pitchFamily="49" charset="0"/>
                <a:cs typeface="Consolas" pitchFamily="49" charset="0"/>
              </a:rPr>
              <a:t>(10) # call it like any other built-in-function</a:t>
            </a:r>
            <a:endParaRPr lang="en-US" dirty="0">
              <a:latin typeface="Consolas" pitchFamily="49" charset="0"/>
              <a:cs typeface="Consolas" pitchFamily="49" charset="0"/>
            </a:endParaRPr>
          </a:p>
        </p:txBody>
      </p:sp>
    </p:spTree>
    <p:extLst>
      <p:ext uri="{BB962C8B-B14F-4D97-AF65-F5344CB8AC3E}">
        <p14:creationId xmlns:p14="http://schemas.microsoft.com/office/powerpoint/2010/main" val="3848261392"/>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Built-in Functions</a:t>
            </a:r>
            <a:endParaRPr lang="en-US" dirty="0"/>
          </a:p>
        </p:txBody>
      </p:sp>
      <p:sp>
        <p:nvSpPr>
          <p:cNvPr id="3" name="Content Placeholder 2"/>
          <p:cNvSpPr>
            <a:spLocks noGrp="1"/>
          </p:cNvSpPr>
          <p:nvPr>
            <p:ph idx="1"/>
          </p:nvPr>
        </p:nvSpPr>
        <p:spPr/>
        <p:txBody>
          <a:bodyPr/>
          <a:lstStyle/>
          <a:p>
            <a:r>
              <a:rPr lang="en-US" dirty="0" smtClean="0"/>
              <a:t>Python has several built-in functions (BIFs)</a:t>
            </a:r>
          </a:p>
          <a:p>
            <a:pPr lvl="1"/>
            <a:r>
              <a:rPr lang="en-US" dirty="0"/>
              <a:t>see </a:t>
            </a:r>
            <a:r>
              <a:rPr lang="en-US" dirty="0">
                <a:hlinkClick r:id="rId2"/>
              </a:rPr>
              <a:t>http://docs.python.org/library/</a:t>
            </a:r>
            <a:r>
              <a:rPr lang="en-US" dirty="0" smtClean="0">
                <a:hlinkClick r:id="rId2"/>
              </a:rPr>
              <a:t>functions.html</a:t>
            </a:r>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0" y="2498387"/>
            <a:ext cx="9144000" cy="4207213"/>
          </a:xfrm>
          <a:prstGeom prst="rect">
            <a:avLst/>
          </a:prstGeom>
        </p:spPr>
      </p:pic>
    </p:spTree>
    <p:extLst>
      <p:ext uri="{BB962C8B-B14F-4D97-AF65-F5344CB8AC3E}">
        <p14:creationId xmlns:p14="http://schemas.microsoft.com/office/powerpoint/2010/main" val="370233772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Standard Library</a:t>
            </a:r>
            <a:endParaRPr lang="en-US" dirty="0"/>
          </a:p>
        </p:txBody>
      </p:sp>
      <p:sp>
        <p:nvSpPr>
          <p:cNvPr id="3" name="Content Placeholder 2"/>
          <p:cNvSpPr>
            <a:spLocks noGrp="1"/>
          </p:cNvSpPr>
          <p:nvPr>
            <p:ph idx="1"/>
          </p:nvPr>
        </p:nvSpPr>
        <p:spPr/>
        <p:txBody>
          <a:bodyPr/>
          <a:lstStyle/>
          <a:p>
            <a:r>
              <a:rPr lang="en-US" dirty="0" smtClean="0"/>
              <a:t>Python includes an extensive standard library</a:t>
            </a:r>
          </a:p>
          <a:p>
            <a:pPr lvl="1"/>
            <a:r>
              <a:rPr lang="en-US" dirty="0">
                <a:hlinkClick r:id="rId2"/>
              </a:rPr>
              <a:t>http://docs.python.org/library</a:t>
            </a:r>
            <a:r>
              <a:rPr lang="en-US" dirty="0" smtClean="0">
                <a:hlinkClick r:id="rId2"/>
              </a:rPr>
              <a:t>/</a:t>
            </a:r>
            <a:endParaRPr lang="en-US" dirty="0" smtClean="0"/>
          </a:p>
          <a:p>
            <a:pPr lvl="1"/>
            <a:r>
              <a:rPr lang="en-US" dirty="0" smtClean="0"/>
              <a:t>and there are lots of 3</a:t>
            </a:r>
            <a:r>
              <a:rPr lang="en-US" baseline="30000" dirty="0" smtClean="0"/>
              <a:t>rd</a:t>
            </a:r>
            <a:r>
              <a:rPr lang="en-US" dirty="0" smtClean="0"/>
              <a:t> party libraries out there</a:t>
            </a:r>
          </a:p>
          <a:p>
            <a:r>
              <a:rPr lang="en-US" dirty="0" smtClean="0"/>
              <a:t>Using the standard library requires importing modules</a:t>
            </a:r>
          </a:p>
          <a:p>
            <a:pPr lvl="1"/>
            <a:r>
              <a:rPr lang="en-US" dirty="0" smtClean="0"/>
              <a:t>a module is a reusable block of code in a separate ".</a:t>
            </a:r>
            <a:r>
              <a:rPr lang="en-US" dirty="0" err="1" smtClean="0"/>
              <a:t>py</a:t>
            </a:r>
            <a:r>
              <a:rPr lang="en-US" dirty="0" smtClean="0"/>
              <a:t>" file</a:t>
            </a:r>
          </a:p>
          <a:p>
            <a:pPr lvl="1"/>
            <a:r>
              <a:rPr lang="en-US" dirty="0" smtClean="0"/>
              <a:t>typically contained in a known folder</a:t>
            </a:r>
            <a:endParaRPr lang="en-US" dirty="0"/>
          </a:p>
        </p:txBody>
      </p:sp>
      <p:sp>
        <p:nvSpPr>
          <p:cNvPr id="4" name="TextBox 3"/>
          <p:cNvSpPr txBox="1"/>
          <p:nvPr/>
        </p:nvSpPr>
        <p:spPr>
          <a:xfrm>
            <a:off x="685800" y="4038600"/>
            <a:ext cx="3505200" cy="1200329"/>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a:latin typeface="Consolas"/>
                <a:cs typeface="Consolas"/>
              </a:rPr>
              <a:t>&gt;&gt;&gt; import math</a:t>
            </a:r>
          </a:p>
          <a:p>
            <a:r>
              <a:rPr lang="en-US" dirty="0" smtClean="0">
                <a:latin typeface="Consolas"/>
                <a:cs typeface="Consolas"/>
              </a:rPr>
              <a:t>&gt;</a:t>
            </a:r>
            <a:r>
              <a:rPr lang="en-US" dirty="0">
                <a:latin typeface="Consolas"/>
                <a:cs typeface="Consolas"/>
              </a:rPr>
              <a:t>&gt;&gt; </a:t>
            </a:r>
            <a:r>
              <a:rPr lang="en-US" dirty="0" err="1">
                <a:latin typeface="Consolas"/>
                <a:cs typeface="Consolas"/>
              </a:rPr>
              <a:t>math.sin</a:t>
            </a:r>
            <a:r>
              <a:rPr lang="en-US" dirty="0">
                <a:latin typeface="Consolas"/>
                <a:cs typeface="Consolas"/>
              </a:rPr>
              <a:t>(</a:t>
            </a:r>
            <a:r>
              <a:rPr lang="en-US" dirty="0" err="1">
                <a:latin typeface="Consolas"/>
                <a:cs typeface="Consolas"/>
              </a:rPr>
              <a:t>math.pi</a:t>
            </a:r>
            <a:r>
              <a:rPr lang="en-US" dirty="0">
                <a:latin typeface="Consolas"/>
                <a:cs typeface="Consolas"/>
              </a:rPr>
              <a:t> / 2)</a:t>
            </a:r>
          </a:p>
          <a:p>
            <a:r>
              <a:rPr lang="en-US" dirty="0">
                <a:latin typeface="Consolas"/>
                <a:cs typeface="Consolas"/>
              </a:rPr>
              <a:t>1.0</a:t>
            </a:r>
          </a:p>
          <a:p>
            <a:r>
              <a:rPr lang="en-US" dirty="0">
                <a:latin typeface="Consolas"/>
                <a:cs typeface="Consolas"/>
              </a:rPr>
              <a:t>&gt;&gt;&gt; </a:t>
            </a:r>
          </a:p>
        </p:txBody>
      </p:sp>
      <p:pic>
        <p:nvPicPr>
          <p:cNvPr id="6" name="Picture 5"/>
          <p:cNvPicPr>
            <a:picLocks noChangeAspect="1"/>
          </p:cNvPicPr>
          <p:nvPr/>
        </p:nvPicPr>
        <p:blipFill>
          <a:blip r:embed="rId3"/>
          <a:stretch>
            <a:fillRect/>
          </a:stretch>
        </p:blipFill>
        <p:spPr>
          <a:xfrm>
            <a:off x="4572000" y="3810000"/>
            <a:ext cx="3932055" cy="2826477"/>
          </a:xfrm>
          <a:prstGeom prst="rect">
            <a:avLst/>
          </a:prstGeom>
        </p:spPr>
      </p:pic>
      <p:sp>
        <p:nvSpPr>
          <p:cNvPr id="7" name="TextBox 6"/>
          <p:cNvSpPr txBox="1"/>
          <p:nvPr/>
        </p:nvSpPr>
        <p:spPr>
          <a:xfrm>
            <a:off x="609600" y="5562600"/>
            <a:ext cx="3657600" cy="646331"/>
          </a:xfrm>
          <a:prstGeom prst="rect">
            <a:avLst/>
          </a:prstGeom>
          <a:noFill/>
        </p:spPr>
        <p:txBody>
          <a:bodyPr wrap="square" rtlCol="0">
            <a:spAutoFit/>
          </a:bodyPr>
          <a:lstStyle/>
          <a:p>
            <a:r>
              <a:rPr lang="en-US" dirty="0" smtClean="0"/>
              <a:t>Here we use the standard math module to do some calculations</a:t>
            </a:r>
            <a:endParaRPr lang="en-US" dirty="0"/>
          </a:p>
        </p:txBody>
      </p:sp>
    </p:spTree>
    <p:extLst>
      <p:ext uri="{BB962C8B-B14F-4D97-AF65-F5344CB8AC3E}">
        <p14:creationId xmlns:p14="http://schemas.microsoft.com/office/powerpoint/2010/main" val="1494492656"/>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Reducing the typing</a:t>
            </a:r>
            <a:endParaRPr lang="en-US" dirty="0"/>
          </a:p>
        </p:txBody>
      </p:sp>
      <p:sp>
        <p:nvSpPr>
          <p:cNvPr id="3" name="Content Placeholder 2"/>
          <p:cNvSpPr>
            <a:spLocks noGrp="1"/>
          </p:cNvSpPr>
          <p:nvPr>
            <p:ph idx="1"/>
          </p:nvPr>
        </p:nvSpPr>
        <p:spPr/>
        <p:txBody>
          <a:bodyPr/>
          <a:lstStyle/>
          <a:p>
            <a:r>
              <a:rPr lang="en-US" dirty="0" smtClean="0"/>
              <a:t>The </a:t>
            </a:r>
            <a:r>
              <a:rPr lang="en-US" dirty="0" smtClean="0">
                <a:solidFill>
                  <a:srgbClr val="FF0000"/>
                </a:solidFill>
                <a:latin typeface="Consolas"/>
                <a:cs typeface="Consolas"/>
              </a:rPr>
              <a:t>import</a:t>
            </a:r>
            <a:r>
              <a:rPr lang="en-US" dirty="0" smtClean="0">
                <a:solidFill>
                  <a:srgbClr val="FF0000"/>
                </a:solidFill>
              </a:rPr>
              <a:t> </a:t>
            </a:r>
            <a:r>
              <a:rPr lang="en-US" dirty="0" smtClean="0"/>
              <a:t>function loads a module (.</a:t>
            </a:r>
            <a:r>
              <a:rPr lang="en-US" dirty="0" err="1" smtClean="0"/>
              <a:t>py</a:t>
            </a:r>
            <a:r>
              <a:rPr lang="en-US" dirty="0" smtClean="0"/>
              <a:t>)</a:t>
            </a:r>
          </a:p>
          <a:p>
            <a:pPr lvl="1"/>
            <a:r>
              <a:rPr lang="en-US" dirty="0" smtClean="0"/>
              <a:t>you still need to fully declare the module + type to access it</a:t>
            </a:r>
          </a:p>
          <a:p>
            <a:r>
              <a:rPr lang="en-US" dirty="0" smtClean="0"/>
              <a:t>The </a:t>
            </a:r>
            <a:r>
              <a:rPr lang="en-US" dirty="0" smtClean="0">
                <a:solidFill>
                  <a:srgbClr val="FF0000"/>
                </a:solidFill>
                <a:latin typeface="Consolas"/>
                <a:cs typeface="Consolas"/>
              </a:rPr>
              <a:t>from</a:t>
            </a:r>
            <a:r>
              <a:rPr lang="en-US" dirty="0" smtClean="0">
                <a:solidFill>
                  <a:srgbClr val="FF0000"/>
                </a:solidFill>
              </a:rPr>
              <a:t> </a:t>
            </a:r>
            <a:r>
              <a:rPr lang="en-US" dirty="0" smtClean="0"/>
              <a:t>function can be used to shorten the access</a:t>
            </a:r>
          </a:p>
          <a:p>
            <a:pPr lvl="1"/>
            <a:r>
              <a:rPr lang="en-US" dirty="0" smtClean="0"/>
              <a:t>it brings the module's contents into the global namespace</a:t>
            </a:r>
          </a:p>
          <a:p>
            <a:pPr lvl="1"/>
            <a:endParaRPr lang="en-US" dirty="0"/>
          </a:p>
          <a:p>
            <a:pPr lvl="1"/>
            <a:endParaRPr lang="en-US" dirty="0" smtClean="0"/>
          </a:p>
          <a:p>
            <a:pPr lvl="1"/>
            <a:endParaRPr lang="en-US" dirty="0"/>
          </a:p>
          <a:p>
            <a:pPr lvl="1"/>
            <a:endParaRPr lang="en-US" dirty="0" smtClean="0"/>
          </a:p>
          <a:p>
            <a:pPr lvl="1"/>
            <a:endParaRPr lang="en-US" dirty="0"/>
          </a:p>
          <a:p>
            <a:r>
              <a:rPr lang="en-US" dirty="0" smtClean="0"/>
              <a:t>You can also import all types from a module</a:t>
            </a:r>
            <a:endParaRPr lang="en-US" dirty="0"/>
          </a:p>
        </p:txBody>
      </p:sp>
      <p:sp>
        <p:nvSpPr>
          <p:cNvPr id="4" name="Rectangle 3"/>
          <p:cNvSpPr/>
          <p:nvPr/>
        </p:nvSpPr>
        <p:spPr>
          <a:xfrm>
            <a:off x="457200" y="3219271"/>
            <a:ext cx="8229600" cy="1200329"/>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dirty="0" smtClean="0">
                <a:latin typeface="Consolas"/>
                <a:cs typeface="Consolas"/>
              </a:rPr>
              <a:t>&gt;</a:t>
            </a:r>
            <a:r>
              <a:rPr lang="en-US" dirty="0">
                <a:latin typeface="Consolas"/>
                <a:cs typeface="Consolas"/>
              </a:rPr>
              <a:t>&gt;&gt; from </a:t>
            </a:r>
            <a:r>
              <a:rPr lang="en-US" dirty="0" err="1">
                <a:latin typeface="Consolas"/>
                <a:cs typeface="Consolas"/>
              </a:rPr>
              <a:t>datetime</a:t>
            </a:r>
            <a:r>
              <a:rPr lang="en-US" dirty="0">
                <a:latin typeface="Consolas"/>
                <a:cs typeface="Consolas"/>
              </a:rPr>
              <a:t> import date</a:t>
            </a:r>
          </a:p>
          <a:p>
            <a:r>
              <a:rPr lang="en-US" dirty="0">
                <a:latin typeface="Consolas"/>
                <a:cs typeface="Consolas"/>
              </a:rPr>
              <a:t>&gt;&gt;&gt; now = </a:t>
            </a:r>
            <a:r>
              <a:rPr lang="en-US" dirty="0" err="1">
                <a:latin typeface="Consolas"/>
                <a:cs typeface="Consolas"/>
              </a:rPr>
              <a:t>date.today</a:t>
            </a:r>
            <a:r>
              <a:rPr lang="en-US" dirty="0">
                <a:latin typeface="Consolas"/>
                <a:cs typeface="Consolas"/>
              </a:rPr>
              <a:t>(</a:t>
            </a:r>
            <a:r>
              <a:rPr lang="en-US" dirty="0" smtClean="0">
                <a:latin typeface="Consolas"/>
                <a:cs typeface="Consolas"/>
              </a:rPr>
              <a:t>)  # no longer need </a:t>
            </a:r>
            <a:r>
              <a:rPr lang="en-US" dirty="0" err="1" smtClean="0">
                <a:latin typeface="Consolas"/>
                <a:cs typeface="Consolas"/>
              </a:rPr>
              <a:t>datetime.date</a:t>
            </a:r>
            <a:endParaRPr lang="en-US" dirty="0">
              <a:latin typeface="Consolas"/>
              <a:cs typeface="Consolas"/>
            </a:endParaRPr>
          </a:p>
          <a:p>
            <a:r>
              <a:rPr lang="en-US" dirty="0">
                <a:latin typeface="Consolas"/>
                <a:cs typeface="Consolas"/>
              </a:rPr>
              <a:t>&gt;&gt;&gt; now</a:t>
            </a:r>
          </a:p>
          <a:p>
            <a:r>
              <a:rPr lang="en-US" dirty="0" err="1">
                <a:latin typeface="Consolas"/>
                <a:cs typeface="Consolas"/>
              </a:rPr>
              <a:t>datetime.date</a:t>
            </a:r>
            <a:r>
              <a:rPr lang="en-US" dirty="0">
                <a:latin typeface="Consolas"/>
                <a:cs typeface="Consolas"/>
              </a:rPr>
              <a:t>(</a:t>
            </a:r>
            <a:r>
              <a:rPr lang="en-US" dirty="0" smtClean="0">
                <a:latin typeface="Consolas"/>
                <a:cs typeface="Consolas"/>
              </a:rPr>
              <a:t>2011, 11, 21)</a:t>
            </a:r>
            <a:endParaRPr lang="en-US" dirty="0">
              <a:latin typeface="Consolas"/>
              <a:cs typeface="Consolas"/>
            </a:endParaRPr>
          </a:p>
        </p:txBody>
      </p:sp>
      <p:sp>
        <p:nvSpPr>
          <p:cNvPr id="5" name="Rectangle 4"/>
          <p:cNvSpPr/>
          <p:nvPr/>
        </p:nvSpPr>
        <p:spPr>
          <a:xfrm>
            <a:off x="457200" y="5276671"/>
            <a:ext cx="8229600" cy="1200329"/>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dirty="0" smtClean="0">
                <a:latin typeface="Consolas"/>
                <a:cs typeface="Consolas"/>
              </a:rPr>
              <a:t>&gt;&gt;&gt; from </a:t>
            </a:r>
            <a:r>
              <a:rPr lang="en-US" dirty="0" err="1" smtClean="0">
                <a:latin typeface="Consolas"/>
                <a:cs typeface="Consolas"/>
              </a:rPr>
              <a:t>zlib</a:t>
            </a:r>
            <a:r>
              <a:rPr lang="en-US" dirty="0" smtClean="0">
                <a:latin typeface="Consolas"/>
                <a:cs typeface="Consolas"/>
              </a:rPr>
              <a:t> import *   # imports all types</a:t>
            </a:r>
          </a:p>
          <a:p>
            <a:r>
              <a:rPr lang="en-US" dirty="0" smtClean="0">
                <a:latin typeface="Consolas"/>
                <a:cs typeface="Consolas"/>
              </a:rPr>
              <a:t>&gt;&gt;&gt; s = compress("Original String")</a:t>
            </a:r>
          </a:p>
          <a:p>
            <a:r>
              <a:rPr lang="en-US" dirty="0" smtClean="0">
                <a:latin typeface="Consolas"/>
                <a:cs typeface="Consolas"/>
              </a:rPr>
              <a:t>&gt;&gt;&gt; decompress(s)</a:t>
            </a:r>
          </a:p>
          <a:p>
            <a:r>
              <a:rPr lang="en-US" dirty="0" smtClean="0">
                <a:latin typeface="Consolas"/>
                <a:cs typeface="Consolas"/>
              </a:rPr>
              <a:t>'Original String'</a:t>
            </a:r>
            <a:endParaRPr lang="en-US" dirty="0">
              <a:latin typeface="Consolas"/>
              <a:cs typeface="Consolas"/>
            </a:endParaRPr>
          </a:p>
        </p:txBody>
      </p:sp>
    </p:spTree>
    <p:extLst>
      <p:ext uri="{BB962C8B-B14F-4D97-AF65-F5344CB8AC3E}">
        <p14:creationId xmlns:p14="http://schemas.microsoft.com/office/powerpoint/2010/main" val="819215716"/>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help</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latin typeface="Consolas"/>
                <a:cs typeface="Consolas"/>
              </a:rPr>
              <a:t>dir</a:t>
            </a:r>
            <a:r>
              <a:rPr lang="en-US" dirty="0" smtClean="0"/>
              <a:t> BIF provides a list of all callable methods</a:t>
            </a:r>
          </a:p>
          <a:p>
            <a:pPr lvl="1"/>
            <a:r>
              <a:rPr lang="en-US" dirty="0" smtClean="0"/>
              <a:t>can also use the </a:t>
            </a:r>
            <a:r>
              <a:rPr lang="en-US" b="1" dirty="0" smtClean="0">
                <a:latin typeface="Consolas"/>
                <a:cs typeface="Consolas"/>
              </a:rPr>
              <a:t>help()</a:t>
            </a:r>
            <a:r>
              <a:rPr lang="en-US" dirty="0" smtClean="0"/>
              <a:t> BIF for more detail on some things</a:t>
            </a:r>
            <a:endParaRPr lang="en-US" dirty="0"/>
          </a:p>
        </p:txBody>
      </p:sp>
      <p:sp>
        <p:nvSpPr>
          <p:cNvPr id="4" name="Rectangle 3"/>
          <p:cNvSpPr/>
          <p:nvPr/>
        </p:nvSpPr>
        <p:spPr>
          <a:xfrm>
            <a:off x="838200" y="2630269"/>
            <a:ext cx="7620000" cy="313932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tr-TR" dirty="0">
                <a:latin typeface="Consolas"/>
                <a:cs typeface="Consolas"/>
              </a:rPr>
              <a:t>&gt;&gt;&gt; </a:t>
            </a:r>
            <a:r>
              <a:rPr lang="tr-TR" dirty="0" err="1">
                <a:latin typeface="Consolas"/>
                <a:cs typeface="Consolas"/>
              </a:rPr>
              <a:t>import</a:t>
            </a:r>
            <a:r>
              <a:rPr lang="tr-TR" dirty="0">
                <a:latin typeface="Consolas"/>
                <a:cs typeface="Consolas"/>
              </a:rPr>
              <a:t> </a:t>
            </a:r>
            <a:r>
              <a:rPr lang="tr-TR" dirty="0" err="1">
                <a:latin typeface="Consolas"/>
                <a:cs typeface="Consolas"/>
              </a:rPr>
              <a:t>math</a:t>
            </a:r>
            <a:endParaRPr lang="tr-TR" dirty="0">
              <a:latin typeface="Consolas"/>
              <a:cs typeface="Consolas"/>
            </a:endParaRPr>
          </a:p>
          <a:p>
            <a:r>
              <a:rPr lang="tr-TR" dirty="0">
                <a:latin typeface="Consolas"/>
                <a:cs typeface="Consolas"/>
              </a:rPr>
              <a:t>&gt;&gt;&gt; </a:t>
            </a:r>
            <a:r>
              <a:rPr lang="tr-TR" dirty="0" err="1">
                <a:latin typeface="Consolas"/>
                <a:cs typeface="Consolas"/>
              </a:rPr>
              <a:t>dir</a:t>
            </a:r>
            <a:r>
              <a:rPr lang="tr-TR" dirty="0">
                <a:latin typeface="Consolas"/>
                <a:cs typeface="Consolas"/>
              </a:rPr>
              <a:t>(</a:t>
            </a:r>
            <a:r>
              <a:rPr lang="tr-TR" dirty="0" err="1">
                <a:latin typeface="Consolas"/>
                <a:cs typeface="Consolas"/>
              </a:rPr>
              <a:t>math</a:t>
            </a:r>
            <a:r>
              <a:rPr lang="tr-TR" dirty="0">
                <a:latin typeface="Consolas"/>
                <a:cs typeface="Consolas"/>
              </a:rPr>
              <a:t>)</a:t>
            </a:r>
          </a:p>
          <a:p>
            <a:r>
              <a:rPr lang="tr-TR" dirty="0">
                <a:latin typeface="Consolas"/>
                <a:cs typeface="Consolas"/>
              </a:rPr>
              <a:t>['__</a:t>
            </a:r>
            <a:r>
              <a:rPr lang="tr-TR" dirty="0" err="1">
                <a:latin typeface="Consolas"/>
                <a:cs typeface="Consolas"/>
              </a:rPr>
              <a:t>doc</a:t>
            </a:r>
            <a:r>
              <a:rPr lang="tr-TR" dirty="0">
                <a:latin typeface="Consolas"/>
                <a:cs typeface="Consolas"/>
              </a:rPr>
              <a:t>__', '__name__', '__</a:t>
            </a:r>
            <a:r>
              <a:rPr lang="tr-TR" dirty="0" err="1">
                <a:latin typeface="Consolas"/>
                <a:cs typeface="Consolas"/>
              </a:rPr>
              <a:t>package</a:t>
            </a:r>
            <a:r>
              <a:rPr lang="tr-TR" dirty="0">
                <a:latin typeface="Consolas"/>
                <a:cs typeface="Consolas"/>
              </a:rPr>
              <a:t>__', '</a:t>
            </a:r>
            <a:r>
              <a:rPr lang="tr-TR" dirty="0" err="1">
                <a:latin typeface="Consolas"/>
                <a:cs typeface="Consolas"/>
              </a:rPr>
              <a:t>acos</a:t>
            </a:r>
            <a:r>
              <a:rPr lang="tr-TR" dirty="0">
                <a:latin typeface="Consolas"/>
                <a:cs typeface="Consolas"/>
              </a:rPr>
              <a:t>', '</a:t>
            </a:r>
            <a:r>
              <a:rPr lang="tr-TR" dirty="0" err="1">
                <a:latin typeface="Consolas"/>
                <a:cs typeface="Consolas"/>
              </a:rPr>
              <a:t>acosh</a:t>
            </a:r>
            <a:r>
              <a:rPr lang="tr-TR" dirty="0">
                <a:latin typeface="Consolas"/>
                <a:cs typeface="Consolas"/>
              </a:rPr>
              <a:t>', 'asin', '</a:t>
            </a:r>
            <a:r>
              <a:rPr lang="tr-TR" dirty="0" err="1">
                <a:latin typeface="Consolas"/>
                <a:cs typeface="Consolas"/>
              </a:rPr>
              <a:t>asinh</a:t>
            </a:r>
            <a:r>
              <a:rPr lang="tr-TR" dirty="0">
                <a:latin typeface="Consolas"/>
                <a:cs typeface="Consolas"/>
              </a:rPr>
              <a:t>', 'atan', 'atan2', '</a:t>
            </a:r>
            <a:r>
              <a:rPr lang="tr-TR" dirty="0" err="1">
                <a:latin typeface="Consolas"/>
                <a:cs typeface="Consolas"/>
              </a:rPr>
              <a:t>atanh</a:t>
            </a:r>
            <a:r>
              <a:rPr lang="tr-TR" dirty="0">
                <a:latin typeface="Consolas"/>
                <a:cs typeface="Consolas"/>
              </a:rPr>
              <a:t>', '</a:t>
            </a:r>
            <a:r>
              <a:rPr lang="tr-TR" dirty="0" err="1">
                <a:latin typeface="Consolas"/>
                <a:cs typeface="Consolas"/>
              </a:rPr>
              <a:t>ceil</a:t>
            </a:r>
            <a:r>
              <a:rPr lang="tr-TR" dirty="0">
                <a:latin typeface="Consolas"/>
                <a:cs typeface="Consolas"/>
              </a:rPr>
              <a:t>', '</a:t>
            </a:r>
            <a:r>
              <a:rPr lang="tr-TR" dirty="0" err="1">
                <a:latin typeface="Consolas"/>
                <a:cs typeface="Consolas"/>
              </a:rPr>
              <a:t>copysign</a:t>
            </a:r>
            <a:r>
              <a:rPr lang="tr-TR" dirty="0">
                <a:latin typeface="Consolas"/>
                <a:cs typeface="Consolas"/>
              </a:rPr>
              <a:t>', 'cos', '</a:t>
            </a:r>
            <a:r>
              <a:rPr lang="tr-TR" dirty="0" err="1">
                <a:latin typeface="Consolas"/>
                <a:cs typeface="Consolas"/>
              </a:rPr>
              <a:t>cosh</a:t>
            </a:r>
            <a:r>
              <a:rPr lang="tr-TR" dirty="0">
                <a:latin typeface="Consolas"/>
                <a:cs typeface="Consolas"/>
              </a:rPr>
              <a:t>', '</a:t>
            </a:r>
            <a:r>
              <a:rPr lang="tr-TR" dirty="0" err="1">
                <a:latin typeface="Consolas"/>
                <a:cs typeface="Consolas"/>
              </a:rPr>
              <a:t>degrees</a:t>
            </a:r>
            <a:r>
              <a:rPr lang="tr-TR" dirty="0">
                <a:latin typeface="Consolas"/>
                <a:cs typeface="Consolas"/>
              </a:rPr>
              <a:t>', 'e', '</a:t>
            </a:r>
            <a:r>
              <a:rPr lang="tr-TR" dirty="0" err="1">
                <a:latin typeface="Consolas"/>
                <a:cs typeface="Consolas"/>
              </a:rPr>
              <a:t>erf</a:t>
            </a:r>
            <a:r>
              <a:rPr lang="tr-TR" dirty="0">
                <a:latin typeface="Consolas"/>
                <a:cs typeface="Consolas"/>
              </a:rPr>
              <a:t>', '</a:t>
            </a:r>
            <a:r>
              <a:rPr lang="tr-TR" dirty="0" err="1">
                <a:latin typeface="Consolas"/>
                <a:cs typeface="Consolas"/>
              </a:rPr>
              <a:t>erfc</a:t>
            </a:r>
            <a:r>
              <a:rPr lang="tr-TR" dirty="0">
                <a:latin typeface="Consolas"/>
                <a:cs typeface="Consolas"/>
              </a:rPr>
              <a:t>', '</a:t>
            </a:r>
            <a:r>
              <a:rPr lang="tr-TR" dirty="0" err="1">
                <a:latin typeface="Consolas"/>
                <a:cs typeface="Consolas"/>
              </a:rPr>
              <a:t>exp</a:t>
            </a:r>
            <a:r>
              <a:rPr lang="tr-TR" dirty="0">
                <a:latin typeface="Consolas"/>
                <a:cs typeface="Consolas"/>
              </a:rPr>
              <a:t>', 'expm1', '</a:t>
            </a:r>
            <a:r>
              <a:rPr lang="tr-TR" dirty="0" err="1">
                <a:latin typeface="Consolas"/>
                <a:cs typeface="Consolas"/>
              </a:rPr>
              <a:t>fabs</a:t>
            </a:r>
            <a:r>
              <a:rPr lang="tr-TR" dirty="0">
                <a:latin typeface="Consolas"/>
                <a:cs typeface="Consolas"/>
              </a:rPr>
              <a:t>', '</a:t>
            </a:r>
            <a:r>
              <a:rPr lang="tr-TR" dirty="0" err="1">
                <a:latin typeface="Consolas"/>
                <a:cs typeface="Consolas"/>
              </a:rPr>
              <a:t>factorial</a:t>
            </a:r>
            <a:r>
              <a:rPr lang="tr-TR" dirty="0">
                <a:latin typeface="Consolas"/>
                <a:cs typeface="Consolas"/>
              </a:rPr>
              <a:t>', '</a:t>
            </a:r>
            <a:r>
              <a:rPr lang="tr-TR" dirty="0" err="1">
                <a:latin typeface="Consolas"/>
                <a:cs typeface="Consolas"/>
              </a:rPr>
              <a:t>floor</a:t>
            </a:r>
            <a:r>
              <a:rPr lang="tr-TR" dirty="0">
                <a:latin typeface="Consolas"/>
                <a:cs typeface="Consolas"/>
              </a:rPr>
              <a:t>', '</a:t>
            </a:r>
            <a:r>
              <a:rPr lang="tr-TR" dirty="0" err="1">
                <a:latin typeface="Consolas"/>
                <a:cs typeface="Consolas"/>
              </a:rPr>
              <a:t>fmod</a:t>
            </a:r>
            <a:r>
              <a:rPr lang="tr-TR" dirty="0">
                <a:latin typeface="Consolas"/>
                <a:cs typeface="Consolas"/>
              </a:rPr>
              <a:t>', '</a:t>
            </a:r>
            <a:r>
              <a:rPr lang="tr-TR" dirty="0" err="1">
                <a:latin typeface="Consolas"/>
                <a:cs typeface="Consolas"/>
              </a:rPr>
              <a:t>frexp</a:t>
            </a:r>
            <a:r>
              <a:rPr lang="tr-TR" dirty="0">
                <a:latin typeface="Consolas"/>
                <a:cs typeface="Consolas"/>
              </a:rPr>
              <a:t>', '</a:t>
            </a:r>
            <a:r>
              <a:rPr lang="tr-TR" dirty="0" err="1">
                <a:latin typeface="Consolas"/>
                <a:cs typeface="Consolas"/>
              </a:rPr>
              <a:t>fsum</a:t>
            </a:r>
            <a:r>
              <a:rPr lang="tr-TR" dirty="0">
                <a:latin typeface="Consolas"/>
                <a:cs typeface="Consolas"/>
              </a:rPr>
              <a:t>', 'gamma', '</a:t>
            </a:r>
            <a:r>
              <a:rPr lang="tr-TR" dirty="0" err="1">
                <a:latin typeface="Consolas"/>
                <a:cs typeface="Consolas"/>
              </a:rPr>
              <a:t>hypot</a:t>
            </a:r>
            <a:r>
              <a:rPr lang="tr-TR" dirty="0">
                <a:latin typeface="Consolas"/>
                <a:cs typeface="Consolas"/>
              </a:rPr>
              <a:t>', '</a:t>
            </a:r>
            <a:r>
              <a:rPr lang="tr-TR" dirty="0" err="1">
                <a:latin typeface="Consolas"/>
                <a:cs typeface="Consolas"/>
              </a:rPr>
              <a:t>isinf</a:t>
            </a:r>
            <a:r>
              <a:rPr lang="tr-TR" dirty="0">
                <a:latin typeface="Consolas"/>
                <a:cs typeface="Consolas"/>
              </a:rPr>
              <a:t>', '</a:t>
            </a:r>
            <a:r>
              <a:rPr lang="tr-TR" dirty="0" err="1">
                <a:latin typeface="Consolas"/>
                <a:cs typeface="Consolas"/>
              </a:rPr>
              <a:t>isnan</a:t>
            </a:r>
            <a:r>
              <a:rPr lang="tr-TR" dirty="0">
                <a:latin typeface="Consolas"/>
                <a:cs typeface="Consolas"/>
              </a:rPr>
              <a:t>', '</a:t>
            </a:r>
            <a:r>
              <a:rPr lang="tr-TR" dirty="0" err="1">
                <a:latin typeface="Consolas"/>
                <a:cs typeface="Consolas"/>
              </a:rPr>
              <a:t>ldexp</a:t>
            </a:r>
            <a:r>
              <a:rPr lang="tr-TR" dirty="0">
                <a:latin typeface="Consolas"/>
                <a:cs typeface="Consolas"/>
              </a:rPr>
              <a:t>', '</a:t>
            </a:r>
            <a:r>
              <a:rPr lang="tr-TR" dirty="0" err="1">
                <a:latin typeface="Consolas"/>
                <a:cs typeface="Consolas"/>
              </a:rPr>
              <a:t>lgamma</a:t>
            </a:r>
            <a:r>
              <a:rPr lang="tr-TR" dirty="0">
                <a:latin typeface="Consolas"/>
                <a:cs typeface="Consolas"/>
              </a:rPr>
              <a:t>', '</a:t>
            </a:r>
            <a:r>
              <a:rPr lang="tr-TR" dirty="0" err="1">
                <a:latin typeface="Consolas"/>
                <a:cs typeface="Consolas"/>
              </a:rPr>
              <a:t>log</a:t>
            </a:r>
            <a:r>
              <a:rPr lang="tr-TR" dirty="0">
                <a:latin typeface="Consolas"/>
                <a:cs typeface="Consolas"/>
              </a:rPr>
              <a:t>', 'log10', 'log1p', '</a:t>
            </a:r>
            <a:r>
              <a:rPr lang="tr-TR" dirty="0" err="1">
                <a:latin typeface="Consolas"/>
                <a:cs typeface="Consolas"/>
              </a:rPr>
              <a:t>modf</a:t>
            </a:r>
            <a:r>
              <a:rPr lang="tr-TR" dirty="0">
                <a:latin typeface="Consolas"/>
                <a:cs typeface="Consolas"/>
              </a:rPr>
              <a:t>', 'pi', '</a:t>
            </a:r>
            <a:r>
              <a:rPr lang="tr-TR" dirty="0" err="1">
                <a:latin typeface="Consolas"/>
                <a:cs typeface="Consolas"/>
              </a:rPr>
              <a:t>pow</a:t>
            </a:r>
            <a:r>
              <a:rPr lang="tr-TR" dirty="0">
                <a:latin typeface="Consolas"/>
                <a:cs typeface="Consolas"/>
              </a:rPr>
              <a:t>', '</a:t>
            </a:r>
            <a:r>
              <a:rPr lang="tr-TR" dirty="0" err="1">
                <a:latin typeface="Consolas"/>
                <a:cs typeface="Consolas"/>
              </a:rPr>
              <a:t>radians</a:t>
            </a:r>
            <a:r>
              <a:rPr lang="tr-TR" dirty="0">
                <a:latin typeface="Consolas"/>
                <a:cs typeface="Consolas"/>
              </a:rPr>
              <a:t>', 'sin', '</a:t>
            </a:r>
            <a:r>
              <a:rPr lang="tr-TR" dirty="0" err="1">
                <a:latin typeface="Consolas"/>
                <a:cs typeface="Consolas"/>
              </a:rPr>
              <a:t>sinh</a:t>
            </a:r>
            <a:r>
              <a:rPr lang="tr-TR" dirty="0">
                <a:latin typeface="Consolas"/>
                <a:cs typeface="Consolas"/>
              </a:rPr>
              <a:t>', '</a:t>
            </a:r>
            <a:r>
              <a:rPr lang="tr-TR" dirty="0" err="1">
                <a:latin typeface="Consolas"/>
                <a:cs typeface="Consolas"/>
              </a:rPr>
              <a:t>sqrt</a:t>
            </a:r>
            <a:r>
              <a:rPr lang="tr-TR" dirty="0">
                <a:latin typeface="Consolas"/>
                <a:cs typeface="Consolas"/>
              </a:rPr>
              <a:t>', 'tan', '</a:t>
            </a:r>
            <a:r>
              <a:rPr lang="tr-TR" dirty="0" err="1">
                <a:latin typeface="Consolas"/>
                <a:cs typeface="Consolas"/>
              </a:rPr>
              <a:t>tanh</a:t>
            </a:r>
            <a:r>
              <a:rPr lang="tr-TR" dirty="0">
                <a:latin typeface="Consolas"/>
                <a:cs typeface="Consolas"/>
              </a:rPr>
              <a:t>', '</a:t>
            </a:r>
            <a:r>
              <a:rPr lang="tr-TR" dirty="0" err="1">
                <a:latin typeface="Consolas"/>
                <a:cs typeface="Consolas"/>
              </a:rPr>
              <a:t>trunc</a:t>
            </a:r>
            <a:r>
              <a:rPr lang="tr-TR" dirty="0">
                <a:latin typeface="Consolas"/>
                <a:cs typeface="Consolas"/>
              </a:rPr>
              <a:t>']</a:t>
            </a:r>
          </a:p>
          <a:p>
            <a:r>
              <a:rPr lang="tr-TR" dirty="0">
                <a:latin typeface="Consolas"/>
                <a:cs typeface="Consolas"/>
              </a:rPr>
              <a:t>&gt;&gt;&gt; </a:t>
            </a:r>
            <a:endParaRPr lang="en-US" dirty="0">
              <a:latin typeface="Consolas"/>
              <a:cs typeface="Consolas"/>
            </a:endParaRPr>
          </a:p>
        </p:txBody>
      </p:sp>
      <p:sp>
        <p:nvSpPr>
          <p:cNvPr id="5" name="TextBox 4"/>
          <p:cNvSpPr txBox="1"/>
          <p:nvPr/>
        </p:nvSpPr>
        <p:spPr>
          <a:xfrm>
            <a:off x="685800" y="5906869"/>
            <a:ext cx="7848600" cy="646331"/>
          </a:xfrm>
          <a:prstGeom prst="rect">
            <a:avLst/>
          </a:prstGeom>
          <a:noFill/>
        </p:spPr>
        <p:txBody>
          <a:bodyPr wrap="square" rtlCol="0">
            <a:spAutoFit/>
          </a:bodyPr>
          <a:lstStyle/>
          <a:p>
            <a:r>
              <a:rPr lang="en-US" dirty="0" smtClean="0"/>
              <a:t>methods with underscores around them are internal methods for the object – typically these represent internal class information</a:t>
            </a:r>
            <a:endParaRPr lang="en-US" dirty="0"/>
          </a:p>
        </p:txBody>
      </p:sp>
    </p:spTree>
    <p:extLst>
      <p:ext uri="{BB962C8B-B14F-4D97-AF65-F5344CB8AC3E}">
        <p14:creationId xmlns:p14="http://schemas.microsoft.com/office/powerpoint/2010/main" val="138108997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so much more…</a:t>
            </a:r>
            <a:endParaRPr lang="en-US" dirty="0"/>
          </a:p>
        </p:txBody>
      </p:sp>
      <p:sp>
        <p:nvSpPr>
          <p:cNvPr id="3" name="Content Placeholder 2"/>
          <p:cNvSpPr>
            <a:spLocks noGrp="1"/>
          </p:cNvSpPr>
          <p:nvPr>
            <p:ph idx="1"/>
          </p:nvPr>
        </p:nvSpPr>
        <p:spPr/>
        <p:txBody>
          <a:bodyPr/>
          <a:lstStyle/>
          <a:p>
            <a:r>
              <a:rPr lang="en-US" dirty="0" smtClean="0"/>
              <a:t>Python is a full-feature language with more to learn</a:t>
            </a:r>
          </a:p>
          <a:p>
            <a:pPr lvl="1"/>
            <a:r>
              <a:rPr lang="en-US" dirty="0">
                <a:hlinkClick r:id="rId3"/>
              </a:rPr>
              <a:t>http://docs.python.org/tutorial</a:t>
            </a:r>
            <a:r>
              <a:rPr lang="en-US" dirty="0" smtClean="0">
                <a:hlinkClick r:id="rId3"/>
              </a:rPr>
              <a:t>/</a:t>
            </a:r>
            <a:r>
              <a:rPr lang="en-US" dirty="0" smtClean="0"/>
              <a:t> has great tutorials</a:t>
            </a:r>
          </a:p>
          <a:p>
            <a:r>
              <a:rPr lang="en-US" dirty="0" smtClean="0"/>
              <a:t>Great books available too</a:t>
            </a:r>
          </a:p>
          <a:p>
            <a:pPr lvl="1"/>
            <a:endParaRPr lang="en-US" dirty="0" smtClean="0"/>
          </a:p>
          <a:p>
            <a:pPr lvl="1"/>
            <a:endParaRPr lang="en-US" dirty="0"/>
          </a:p>
        </p:txBody>
      </p:sp>
      <p:pic>
        <p:nvPicPr>
          <p:cNvPr id="5" name="Picture 4"/>
          <p:cNvPicPr>
            <a:picLocks noChangeAspect="1"/>
          </p:cNvPicPr>
          <p:nvPr/>
        </p:nvPicPr>
        <p:blipFill>
          <a:blip r:embed="rId4"/>
          <a:stretch>
            <a:fillRect/>
          </a:stretch>
        </p:blipFill>
        <p:spPr>
          <a:xfrm>
            <a:off x="457200" y="3276600"/>
            <a:ext cx="2593731" cy="2997200"/>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5"/>
          <a:stretch>
            <a:fillRect/>
          </a:stretch>
        </p:blipFill>
        <p:spPr>
          <a:xfrm>
            <a:off x="3352800" y="3276600"/>
            <a:ext cx="2286000" cy="2997200"/>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6"/>
          <a:stretch>
            <a:fillRect/>
          </a:stretch>
        </p:blipFill>
        <p:spPr>
          <a:xfrm>
            <a:off x="6096000" y="3276600"/>
            <a:ext cx="2362200" cy="301634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77643056"/>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to </a:t>
            </a:r>
            <a:r>
              <a:rPr lang="en-US" dirty="0" err="1" smtClean="0"/>
              <a:t>IronPython</a:t>
            </a:r>
            <a:endParaRPr lang="en-US" dirty="0"/>
          </a:p>
        </p:txBody>
      </p:sp>
      <p:sp>
        <p:nvSpPr>
          <p:cNvPr id="3" name="Content Placeholder 2"/>
          <p:cNvSpPr>
            <a:spLocks noGrp="1"/>
          </p:cNvSpPr>
          <p:nvPr>
            <p:ph idx="1"/>
          </p:nvPr>
        </p:nvSpPr>
        <p:spPr/>
        <p:txBody>
          <a:bodyPr/>
          <a:lstStyle/>
          <a:p>
            <a:r>
              <a:rPr lang="en-US" dirty="0" err="1" smtClean="0"/>
              <a:t>IronPython</a:t>
            </a:r>
            <a:r>
              <a:rPr lang="en-US" dirty="0" smtClean="0"/>
              <a:t> brings the goodness of Python to .NET</a:t>
            </a:r>
          </a:p>
          <a:p>
            <a:pPr lvl="1"/>
            <a:r>
              <a:rPr lang="en-US" dirty="0" smtClean="0"/>
              <a:t>full implementation – all Python libraries are available to you</a:t>
            </a:r>
          </a:p>
          <a:p>
            <a:pPr lvl="1"/>
            <a:r>
              <a:rPr lang="en-US" dirty="0" smtClean="0"/>
              <a:t>runs on the Dynamic Language Runtime (DLR) and .NET 4</a:t>
            </a:r>
          </a:p>
          <a:p>
            <a:pPr lvl="1"/>
            <a:r>
              <a:rPr lang="en-US" dirty="0" smtClean="0"/>
              <a:t>provides seamless integration with .NET</a:t>
            </a:r>
          </a:p>
          <a:p>
            <a:pPr marL="411480" lvl="1" indent="0">
              <a:buNone/>
            </a:pPr>
            <a:endParaRPr lang="en-US" dirty="0"/>
          </a:p>
        </p:txBody>
      </p:sp>
      <p:sp>
        <p:nvSpPr>
          <p:cNvPr id="4" name="Oval 3"/>
          <p:cNvSpPr/>
          <p:nvPr/>
        </p:nvSpPr>
        <p:spPr>
          <a:xfrm>
            <a:off x="457200" y="3429000"/>
            <a:ext cx="1981200" cy="1981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685800" y="4114800"/>
            <a:ext cx="1447800" cy="461665"/>
          </a:xfrm>
          <a:prstGeom prst="rect">
            <a:avLst/>
          </a:prstGeom>
          <a:noFill/>
        </p:spPr>
        <p:txBody>
          <a:bodyPr wrap="square" rtlCol="0">
            <a:spAutoFit/>
          </a:bodyPr>
          <a:lstStyle/>
          <a:p>
            <a:pPr algn="ctr"/>
            <a:r>
              <a:rPr lang="en-US" sz="2400" dirty="0" smtClean="0">
                <a:solidFill>
                  <a:schemeClr val="bg1"/>
                </a:solidFill>
              </a:rPr>
              <a:t>Python</a:t>
            </a:r>
            <a:endParaRPr lang="en-US" sz="2400" dirty="0">
              <a:solidFill>
                <a:schemeClr val="bg1"/>
              </a:solidFill>
            </a:endParaRPr>
          </a:p>
        </p:txBody>
      </p:sp>
      <p:sp>
        <p:nvSpPr>
          <p:cNvPr id="6" name="Oval 5"/>
          <p:cNvSpPr/>
          <p:nvPr/>
        </p:nvSpPr>
        <p:spPr>
          <a:xfrm>
            <a:off x="3429000" y="3429000"/>
            <a:ext cx="1981200" cy="19812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 name="TextBox 6"/>
          <p:cNvSpPr txBox="1"/>
          <p:nvPr/>
        </p:nvSpPr>
        <p:spPr>
          <a:xfrm>
            <a:off x="3657600" y="4114800"/>
            <a:ext cx="1447800" cy="461665"/>
          </a:xfrm>
          <a:prstGeom prst="rect">
            <a:avLst/>
          </a:prstGeom>
          <a:noFill/>
        </p:spPr>
        <p:txBody>
          <a:bodyPr wrap="square" rtlCol="0">
            <a:spAutoFit/>
          </a:bodyPr>
          <a:lstStyle/>
          <a:p>
            <a:pPr algn="ctr"/>
            <a:r>
              <a:rPr lang="en-US" sz="2400" dirty="0" smtClean="0">
                <a:solidFill>
                  <a:schemeClr val="bg1"/>
                </a:solidFill>
              </a:rPr>
              <a:t>DLR</a:t>
            </a:r>
            <a:endParaRPr lang="en-US" sz="2400" dirty="0">
              <a:solidFill>
                <a:schemeClr val="bg1"/>
              </a:solidFill>
            </a:endParaRPr>
          </a:p>
        </p:txBody>
      </p:sp>
      <p:sp>
        <p:nvSpPr>
          <p:cNvPr id="8" name="Oval 7"/>
          <p:cNvSpPr/>
          <p:nvPr/>
        </p:nvSpPr>
        <p:spPr>
          <a:xfrm>
            <a:off x="6324600" y="3429000"/>
            <a:ext cx="1981200" cy="1981200"/>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9" name="TextBox 8"/>
          <p:cNvSpPr txBox="1"/>
          <p:nvPr/>
        </p:nvSpPr>
        <p:spPr>
          <a:xfrm>
            <a:off x="6324600" y="4114800"/>
            <a:ext cx="1981200" cy="461665"/>
          </a:xfrm>
          <a:prstGeom prst="rect">
            <a:avLst/>
          </a:prstGeom>
          <a:noFill/>
        </p:spPr>
        <p:txBody>
          <a:bodyPr wrap="square" rtlCol="0">
            <a:spAutoFit/>
          </a:bodyPr>
          <a:lstStyle/>
          <a:p>
            <a:pPr algn="ctr"/>
            <a:r>
              <a:rPr lang="en-US" sz="2400" dirty="0" err="1" smtClean="0">
                <a:solidFill>
                  <a:schemeClr val="bg1"/>
                </a:solidFill>
              </a:rPr>
              <a:t>IronPython</a:t>
            </a:r>
            <a:endParaRPr lang="en-US" sz="2400" dirty="0">
              <a:solidFill>
                <a:schemeClr val="bg1"/>
              </a:solidFill>
            </a:endParaRPr>
          </a:p>
        </p:txBody>
      </p:sp>
      <p:sp>
        <p:nvSpPr>
          <p:cNvPr id="10" name="Plus 9"/>
          <p:cNvSpPr/>
          <p:nvPr/>
        </p:nvSpPr>
        <p:spPr>
          <a:xfrm>
            <a:off x="2590800" y="4038600"/>
            <a:ext cx="685800" cy="685800"/>
          </a:xfrm>
          <a:prstGeom prst="mathPlu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 name="Equal 10"/>
          <p:cNvSpPr/>
          <p:nvPr/>
        </p:nvSpPr>
        <p:spPr>
          <a:xfrm>
            <a:off x="5562600" y="4038600"/>
            <a:ext cx="609600" cy="609600"/>
          </a:xfrm>
          <a:prstGeom prst="mathEqual">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43766974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Introduction to </a:t>
            </a:r>
            <a:r>
              <a:rPr lang="en-US" dirty="0" err="1" smtClean="0"/>
              <a:t>Sho</a:t>
            </a:r>
            <a:endParaRPr lang="en-US" dirty="0" smtClean="0"/>
          </a:p>
          <a:p>
            <a:r>
              <a:rPr lang="en-US" dirty="0" smtClean="0">
                <a:latin typeface="Arial" pitchFamily="34" charset="0"/>
                <a:cs typeface="Arial" pitchFamily="34" charset="0"/>
              </a:rPr>
              <a:t>Introduction to </a:t>
            </a:r>
            <a:r>
              <a:rPr lang="en-US" dirty="0" err="1" smtClean="0">
                <a:latin typeface="Arial" pitchFamily="34" charset="0"/>
                <a:cs typeface="Arial" pitchFamily="34" charset="0"/>
              </a:rPr>
              <a:t>IronPython</a:t>
            </a:r>
            <a:endParaRPr lang="en-US" dirty="0" smtClean="0">
              <a:latin typeface="Arial" pitchFamily="34" charset="0"/>
              <a:cs typeface="Arial" pitchFamily="34" charset="0"/>
            </a:endParaRPr>
          </a:p>
          <a:p>
            <a:r>
              <a:rPr lang="en-US" dirty="0" smtClean="0"/>
              <a:t>Working with .NET</a:t>
            </a:r>
          </a:p>
          <a:p>
            <a:r>
              <a:rPr lang="en-US" dirty="0" smtClean="0"/>
              <a:t>Using .NET Bio with </a:t>
            </a:r>
            <a:r>
              <a:rPr lang="en-US" dirty="0" err="1" smtClean="0"/>
              <a:t>Sho</a:t>
            </a:r>
            <a:endParaRPr lang="en-US" dirty="0" smtClean="0"/>
          </a:p>
          <a:p>
            <a:r>
              <a:rPr lang="en-US" dirty="0" smtClean="0"/>
              <a:t>Graphing and Statistics</a:t>
            </a:r>
          </a:p>
          <a:p>
            <a:r>
              <a:rPr lang="en-US" dirty="0" smtClean="0"/>
              <a:t>Other</a:t>
            </a:r>
          </a:p>
          <a:p>
            <a:pPr lvl="1"/>
            <a:endParaRPr lang="en-US" dirty="0" smtClean="0"/>
          </a:p>
          <a:p>
            <a:pPr lvl="1"/>
            <a:endParaRPr lang="en-US" dirty="0">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IronPython</a:t>
            </a:r>
            <a:r>
              <a:rPr lang="en-US" dirty="0" smtClean="0"/>
              <a:t> with Visual Studio</a:t>
            </a:r>
            <a:endParaRPr lang="en-US" dirty="0"/>
          </a:p>
        </p:txBody>
      </p:sp>
      <p:sp>
        <p:nvSpPr>
          <p:cNvPr id="3" name="Content Placeholder 2"/>
          <p:cNvSpPr>
            <a:spLocks noGrp="1"/>
          </p:cNvSpPr>
          <p:nvPr>
            <p:ph idx="1"/>
          </p:nvPr>
        </p:nvSpPr>
        <p:spPr>
          <a:xfrm>
            <a:off x="457200" y="1600200"/>
            <a:ext cx="8229600" cy="1295400"/>
          </a:xfrm>
        </p:spPr>
        <p:txBody>
          <a:bodyPr/>
          <a:lstStyle/>
          <a:p>
            <a:r>
              <a:rPr lang="en-US" dirty="0" smtClean="0"/>
              <a:t>Optional tools can be added to Visual Studio 2010</a:t>
            </a:r>
          </a:p>
          <a:p>
            <a:pPr lvl="1"/>
            <a:r>
              <a:rPr lang="en-US" dirty="0" smtClean="0"/>
              <a:t>adds support for </a:t>
            </a:r>
            <a:r>
              <a:rPr lang="en-US" dirty="0" err="1" smtClean="0"/>
              <a:t>IronPython</a:t>
            </a:r>
            <a:r>
              <a:rPr lang="en-US" dirty="0" smtClean="0"/>
              <a:t> projects and debugging</a:t>
            </a:r>
          </a:p>
          <a:p>
            <a:pPr lvl="1"/>
            <a:r>
              <a:rPr lang="en-US" dirty="0" smtClean="0"/>
              <a:t>access through the Extensions Manager</a:t>
            </a:r>
            <a:endParaRPr lang="en-US" dirty="0"/>
          </a:p>
        </p:txBody>
      </p:sp>
      <p:pic>
        <p:nvPicPr>
          <p:cNvPr id="4" name="Picture 3"/>
          <p:cNvPicPr>
            <a:picLocks noChangeAspect="1"/>
          </p:cNvPicPr>
          <p:nvPr/>
        </p:nvPicPr>
        <p:blipFill>
          <a:blip r:embed="rId2"/>
          <a:stretch>
            <a:fillRect/>
          </a:stretch>
        </p:blipFill>
        <p:spPr>
          <a:xfrm>
            <a:off x="1828800" y="2971800"/>
            <a:ext cx="5105400" cy="3528339"/>
          </a:xfrm>
          <a:prstGeom prst="rect">
            <a:avLst/>
          </a:prstGeom>
        </p:spPr>
      </p:pic>
    </p:spTree>
    <p:extLst>
      <p:ext uri="{BB962C8B-B14F-4D97-AF65-F5344CB8AC3E}">
        <p14:creationId xmlns:p14="http://schemas.microsoft.com/office/powerpoint/2010/main" val="1623874976"/>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Importing .NET types</a:t>
            </a:r>
            <a:endParaRPr lang="en-US" dirty="0"/>
          </a:p>
        </p:txBody>
      </p:sp>
      <p:sp>
        <p:nvSpPr>
          <p:cNvPr id="3" name="Content Placeholder 2"/>
          <p:cNvSpPr>
            <a:spLocks noGrp="1"/>
          </p:cNvSpPr>
          <p:nvPr>
            <p:ph idx="1"/>
          </p:nvPr>
        </p:nvSpPr>
        <p:spPr/>
        <p:txBody>
          <a:bodyPr/>
          <a:lstStyle/>
          <a:p>
            <a:r>
              <a:rPr lang="en-US" dirty="0" err="1" smtClean="0"/>
              <a:t>IronPython</a:t>
            </a:r>
            <a:r>
              <a:rPr lang="en-US" dirty="0" smtClean="0"/>
              <a:t> supports adding references to .NET types</a:t>
            </a:r>
          </a:p>
          <a:p>
            <a:pPr lvl="1"/>
            <a:r>
              <a:rPr lang="en-US" dirty="0" smtClean="0"/>
              <a:t>core assemblies are automatically added to the session</a:t>
            </a:r>
            <a:r>
              <a:rPr lang="en-US" baseline="30000" dirty="0" smtClean="0"/>
              <a:t>[1]</a:t>
            </a:r>
          </a:p>
          <a:p>
            <a:endParaRPr lang="en-US" dirty="0" smtClean="0"/>
          </a:p>
          <a:p>
            <a:endParaRPr lang="en-US" dirty="0"/>
          </a:p>
          <a:p>
            <a:endParaRPr lang="en-US" dirty="0" smtClean="0"/>
          </a:p>
          <a:p>
            <a:endParaRPr lang="en-US" dirty="0"/>
          </a:p>
          <a:p>
            <a:endParaRPr lang="en-US" dirty="0" smtClean="0"/>
          </a:p>
          <a:p>
            <a:endParaRPr lang="en-US" dirty="0" smtClean="0"/>
          </a:p>
          <a:p>
            <a:endParaRPr lang="en-US" dirty="0" smtClean="0"/>
          </a:p>
          <a:p>
            <a:r>
              <a:rPr lang="en-US" dirty="0" smtClean="0"/>
              <a:t>You can add other assembly references using the </a:t>
            </a:r>
            <a:r>
              <a:rPr lang="en-US" b="1" dirty="0" err="1" smtClean="0">
                <a:solidFill>
                  <a:srgbClr val="FF0000"/>
                </a:solidFill>
                <a:latin typeface="Consolas"/>
                <a:cs typeface="Consolas"/>
              </a:rPr>
              <a:t>clr</a:t>
            </a:r>
            <a:r>
              <a:rPr lang="en-US" b="1" dirty="0" smtClean="0">
                <a:solidFill>
                  <a:srgbClr val="FF0000"/>
                </a:solidFill>
                <a:latin typeface="Consolas"/>
                <a:cs typeface="Consolas"/>
              </a:rPr>
              <a:t> </a:t>
            </a:r>
            <a:r>
              <a:rPr lang="en-US" b="1" dirty="0" smtClean="0">
                <a:latin typeface="Arial"/>
                <a:cs typeface="Arial"/>
              </a:rPr>
              <a:t>module</a:t>
            </a:r>
          </a:p>
          <a:p>
            <a:pPr lvl="1"/>
            <a:endParaRPr lang="en-US" b="1" dirty="0" smtClean="0">
              <a:latin typeface="Arial"/>
              <a:cs typeface="Arial"/>
            </a:endParaRPr>
          </a:p>
        </p:txBody>
      </p:sp>
      <p:sp>
        <p:nvSpPr>
          <p:cNvPr id="4" name="Rectangle 3"/>
          <p:cNvSpPr/>
          <p:nvPr/>
        </p:nvSpPr>
        <p:spPr>
          <a:xfrm>
            <a:off x="304800" y="2533471"/>
            <a:ext cx="8610600" cy="1200329"/>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dirty="0">
                <a:latin typeface="Consolas"/>
                <a:cs typeface="Consolas"/>
              </a:rPr>
              <a:t>&gt;&gt;&gt; import </a:t>
            </a:r>
            <a:r>
              <a:rPr lang="en-US" dirty="0" smtClean="0">
                <a:latin typeface="Consolas"/>
                <a:cs typeface="Consolas"/>
              </a:rPr>
              <a:t>System  # just import the CLR namespace here</a:t>
            </a:r>
            <a:endParaRPr lang="en-US" dirty="0">
              <a:latin typeface="Consolas"/>
              <a:cs typeface="Consolas"/>
            </a:endParaRPr>
          </a:p>
          <a:p>
            <a:r>
              <a:rPr lang="en-US" dirty="0">
                <a:latin typeface="Consolas"/>
                <a:cs typeface="Consolas"/>
              </a:rPr>
              <a:t>&gt;&gt;&gt; </a:t>
            </a:r>
            <a:r>
              <a:rPr lang="en-US" dirty="0" err="1">
                <a:latin typeface="Consolas"/>
                <a:cs typeface="Consolas"/>
              </a:rPr>
              <a:t>dt</a:t>
            </a:r>
            <a:r>
              <a:rPr lang="en-US" dirty="0">
                <a:latin typeface="Consolas"/>
                <a:cs typeface="Consolas"/>
              </a:rPr>
              <a:t> = </a:t>
            </a:r>
            <a:r>
              <a:rPr lang="en-US" dirty="0" err="1">
                <a:latin typeface="Consolas"/>
                <a:cs typeface="Consolas"/>
              </a:rPr>
              <a:t>System.DateTime.Now</a:t>
            </a:r>
            <a:endParaRPr lang="en-US" dirty="0">
              <a:latin typeface="Consolas"/>
              <a:cs typeface="Consolas"/>
            </a:endParaRPr>
          </a:p>
          <a:p>
            <a:r>
              <a:rPr lang="en-US" dirty="0">
                <a:latin typeface="Consolas"/>
                <a:cs typeface="Consolas"/>
              </a:rPr>
              <a:t>&gt;&gt;&gt; </a:t>
            </a:r>
            <a:r>
              <a:rPr lang="en-US" dirty="0" err="1" smtClean="0">
                <a:latin typeface="Consolas"/>
                <a:cs typeface="Consolas"/>
              </a:rPr>
              <a:t>dt.ToString</a:t>
            </a:r>
            <a:r>
              <a:rPr lang="en-US" dirty="0" smtClean="0">
                <a:latin typeface="Consolas"/>
                <a:cs typeface="Consolas"/>
              </a:rPr>
              <a:t>()</a:t>
            </a:r>
            <a:endParaRPr lang="en-US" dirty="0">
              <a:latin typeface="Consolas"/>
              <a:cs typeface="Consolas"/>
            </a:endParaRPr>
          </a:p>
          <a:p>
            <a:r>
              <a:rPr lang="fr-FR" dirty="0">
                <a:latin typeface="Consolas"/>
                <a:cs typeface="Consolas"/>
              </a:rPr>
              <a:t>'</a:t>
            </a:r>
            <a:r>
              <a:rPr lang="fr-FR" dirty="0" smtClean="0">
                <a:latin typeface="Consolas"/>
                <a:cs typeface="Consolas"/>
              </a:rPr>
              <a:t>11/21</a:t>
            </a:r>
            <a:r>
              <a:rPr lang="fr-FR" dirty="0">
                <a:latin typeface="Consolas"/>
                <a:cs typeface="Consolas"/>
              </a:rPr>
              <a:t>/2011 1:30:01 PM'</a:t>
            </a:r>
            <a:endParaRPr lang="en-US" dirty="0">
              <a:latin typeface="Consolas"/>
              <a:cs typeface="Consolas"/>
            </a:endParaRPr>
          </a:p>
        </p:txBody>
      </p:sp>
      <p:sp>
        <p:nvSpPr>
          <p:cNvPr id="5" name="TextBox 4"/>
          <p:cNvSpPr txBox="1"/>
          <p:nvPr/>
        </p:nvSpPr>
        <p:spPr>
          <a:xfrm>
            <a:off x="381000" y="3810000"/>
            <a:ext cx="8382000" cy="646331"/>
          </a:xfrm>
          <a:prstGeom prst="rect">
            <a:avLst/>
          </a:prstGeom>
          <a:noFill/>
        </p:spPr>
        <p:txBody>
          <a:bodyPr wrap="square" rtlCol="0">
            <a:spAutoFit/>
          </a:bodyPr>
          <a:lstStyle/>
          <a:p>
            <a:r>
              <a:rPr lang="en-US" i="1" dirty="0" smtClean="0"/>
              <a:t>note:</a:t>
            </a:r>
            <a:r>
              <a:rPr lang="en-US" dirty="0" smtClean="0"/>
              <a:t> this is an example – you should really use the </a:t>
            </a:r>
            <a:r>
              <a:rPr lang="en-US" b="1" dirty="0" err="1" smtClean="0">
                <a:latin typeface="Consolas"/>
                <a:cs typeface="Consolas"/>
              </a:rPr>
              <a:t>datetime</a:t>
            </a:r>
            <a:r>
              <a:rPr lang="en-US" dirty="0" smtClean="0"/>
              <a:t> module built into Python – in most cases you will find the standard library to be very complete</a:t>
            </a:r>
            <a:endParaRPr lang="en-US" dirty="0"/>
          </a:p>
        </p:txBody>
      </p:sp>
      <p:sp>
        <p:nvSpPr>
          <p:cNvPr id="6" name="Rectangle 5"/>
          <p:cNvSpPr/>
          <p:nvPr/>
        </p:nvSpPr>
        <p:spPr>
          <a:xfrm>
            <a:off x="304800" y="5200471"/>
            <a:ext cx="8610600" cy="1200329"/>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dirty="0">
                <a:latin typeface="Consolas"/>
                <a:cs typeface="Consolas"/>
              </a:rPr>
              <a:t>&gt;&gt;&gt; </a:t>
            </a:r>
            <a:r>
              <a:rPr lang="en-US" dirty="0" err="1">
                <a:solidFill>
                  <a:srgbClr val="FF0000"/>
                </a:solidFill>
                <a:latin typeface="Consolas"/>
                <a:cs typeface="Consolas"/>
              </a:rPr>
              <a:t>clr.AddReference</a:t>
            </a:r>
            <a:r>
              <a:rPr lang="en-US" dirty="0">
                <a:latin typeface="Consolas"/>
                <a:cs typeface="Consolas"/>
              </a:rPr>
              <a:t>("</a:t>
            </a:r>
            <a:r>
              <a:rPr lang="en-US" dirty="0" err="1">
                <a:latin typeface="Consolas"/>
                <a:cs typeface="Consolas"/>
              </a:rPr>
              <a:t>PresentationFramework</a:t>
            </a:r>
            <a:r>
              <a:rPr lang="en-US" dirty="0">
                <a:latin typeface="Consolas"/>
                <a:cs typeface="Consolas"/>
              </a:rPr>
              <a:t>")</a:t>
            </a:r>
          </a:p>
          <a:p>
            <a:r>
              <a:rPr lang="en-US" dirty="0" smtClean="0">
                <a:latin typeface="Consolas"/>
                <a:cs typeface="Consolas"/>
              </a:rPr>
              <a:t>&gt;</a:t>
            </a:r>
            <a:r>
              <a:rPr lang="en-US" dirty="0">
                <a:latin typeface="Consolas"/>
                <a:cs typeface="Consolas"/>
              </a:rPr>
              <a:t>&gt;&gt; </a:t>
            </a:r>
            <a:r>
              <a:rPr lang="en-US" dirty="0" err="1">
                <a:solidFill>
                  <a:srgbClr val="FF0000"/>
                </a:solidFill>
                <a:latin typeface="Consolas"/>
                <a:cs typeface="Consolas"/>
              </a:rPr>
              <a:t>clr.LoadAssemblyByPartialName</a:t>
            </a:r>
            <a:r>
              <a:rPr lang="en-US" dirty="0">
                <a:latin typeface="Consolas"/>
                <a:cs typeface="Consolas"/>
              </a:rPr>
              <a:t>("</a:t>
            </a:r>
            <a:r>
              <a:rPr lang="en-US" dirty="0" err="1">
                <a:latin typeface="Consolas"/>
                <a:cs typeface="Consolas"/>
              </a:rPr>
              <a:t>PresentationCore</a:t>
            </a:r>
            <a:r>
              <a:rPr lang="en-US" dirty="0">
                <a:latin typeface="Consolas"/>
                <a:cs typeface="Consolas"/>
              </a:rPr>
              <a:t>")</a:t>
            </a:r>
          </a:p>
          <a:p>
            <a:r>
              <a:rPr lang="en-US" dirty="0">
                <a:latin typeface="Consolas"/>
                <a:cs typeface="Consolas"/>
              </a:rPr>
              <a:t>&lt;Assembly </a:t>
            </a:r>
            <a:r>
              <a:rPr lang="en-US" dirty="0" err="1">
                <a:latin typeface="Consolas"/>
                <a:cs typeface="Consolas"/>
              </a:rPr>
              <a:t>PresentationCore</a:t>
            </a:r>
            <a:r>
              <a:rPr lang="en-US" dirty="0">
                <a:latin typeface="Consolas"/>
                <a:cs typeface="Consolas"/>
              </a:rPr>
              <a:t>, Version=4.0.0.0, Culture=neutral, </a:t>
            </a:r>
            <a:r>
              <a:rPr lang="en-US" dirty="0" err="1">
                <a:latin typeface="Consolas"/>
                <a:cs typeface="Consolas"/>
              </a:rPr>
              <a:t>PublicKeyToken</a:t>
            </a:r>
            <a:r>
              <a:rPr lang="en-US" dirty="0">
                <a:latin typeface="Consolas"/>
                <a:cs typeface="Consolas"/>
              </a:rPr>
              <a:t>=31bf3856ad364e35&gt;</a:t>
            </a:r>
          </a:p>
        </p:txBody>
      </p:sp>
    </p:spTree>
    <p:extLst>
      <p:ext uri="{BB962C8B-B14F-4D97-AF65-F5344CB8AC3E}">
        <p14:creationId xmlns:p14="http://schemas.microsoft.com/office/powerpoint/2010/main" val="1442175367"/>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.NET Generics</a:t>
            </a:r>
            <a:endParaRPr lang="en-US" dirty="0"/>
          </a:p>
        </p:txBody>
      </p:sp>
      <p:sp>
        <p:nvSpPr>
          <p:cNvPr id="3" name="Content Placeholder 2"/>
          <p:cNvSpPr>
            <a:spLocks noGrp="1"/>
          </p:cNvSpPr>
          <p:nvPr>
            <p:ph idx="1"/>
          </p:nvPr>
        </p:nvSpPr>
        <p:spPr>
          <a:xfrm>
            <a:off x="457200" y="1600200"/>
            <a:ext cx="8229600" cy="1143000"/>
          </a:xfrm>
        </p:spPr>
        <p:txBody>
          <a:bodyPr/>
          <a:lstStyle/>
          <a:p>
            <a:r>
              <a:rPr lang="en-US" dirty="0" err="1" smtClean="0"/>
              <a:t>IronPython</a:t>
            </a:r>
            <a:r>
              <a:rPr lang="en-US" dirty="0" smtClean="0"/>
              <a:t> adds a special bracket syntax to support generics</a:t>
            </a:r>
            <a:endParaRPr lang="en-US" dirty="0"/>
          </a:p>
        </p:txBody>
      </p:sp>
      <p:sp>
        <p:nvSpPr>
          <p:cNvPr id="4" name="Rectangle 3"/>
          <p:cNvSpPr/>
          <p:nvPr/>
        </p:nvSpPr>
        <p:spPr>
          <a:xfrm>
            <a:off x="762000" y="2514600"/>
            <a:ext cx="7620000" cy="1477328"/>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dirty="0">
                <a:latin typeface="Consolas"/>
                <a:cs typeface="Consolas"/>
              </a:rPr>
              <a:t>&gt;&gt;&gt; from </a:t>
            </a:r>
            <a:r>
              <a:rPr lang="en-US" dirty="0" err="1">
                <a:latin typeface="Consolas"/>
                <a:cs typeface="Consolas"/>
              </a:rPr>
              <a:t>System.Collections.Generic</a:t>
            </a:r>
            <a:r>
              <a:rPr lang="en-US" dirty="0">
                <a:latin typeface="Consolas"/>
                <a:cs typeface="Consolas"/>
              </a:rPr>
              <a:t> import </a:t>
            </a:r>
            <a:r>
              <a:rPr lang="en-US" dirty="0" err="1">
                <a:latin typeface="Consolas"/>
                <a:cs typeface="Consolas"/>
              </a:rPr>
              <a:t>SortedList</a:t>
            </a:r>
            <a:endParaRPr lang="en-US" dirty="0">
              <a:latin typeface="Consolas"/>
              <a:cs typeface="Consolas"/>
            </a:endParaRPr>
          </a:p>
          <a:p>
            <a:r>
              <a:rPr lang="en-US" dirty="0" smtClean="0">
                <a:latin typeface="Consolas"/>
                <a:cs typeface="Consolas"/>
              </a:rPr>
              <a:t>&gt;</a:t>
            </a:r>
            <a:r>
              <a:rPr lang="en-US" dirty="0">
                <a:latin typeface="Consolas"/>
                <a:cs typeface="Consolas"/>
              </a:rPr>
              <a:t>&gt;&gt; </a:t>
            </a:r>
            <a:r>
              <a:rPr lang="en-US" dirty="0" err="1">
                <a:latin typeface="Consolas"/>
                <a:cs typeface="Consolas"/>
              </a:rPr>
              <a:t>sList</a:t>
            </a:r>
            <a:r>
              <a:rPr lang="en-US" dirty="0">
                <a:latin typeface="Consolas"/>
                <a:cs typeface="Consolas"/>
              </a:rPr>
              <a:t> = </a:t>
            </a:r>
            <a:r>
              <a:rPr lang="en-US" dirty="0" err="1">
                <a:solidFill>
                  <a:srgbClr val="FF0000"/>
                </a:solidFill>
                <a:latin typeface="Consolas"/>
                <a:cs typeface="Consolas"/>
              </a:rPr>
              <a:t>SortedList</a:t>
            </a:r>
            <a:r>
              <a:rPr lang="en-US" dirty="0">
                <a:solidFill>
                  <a:srgbClr val="FF0000"/>
                </a:solidFill>
                <a:latin typeface="Consolas"/>
                <a:cs typeface="Consolas"/>
              </a:rPr>
              <a:t>[</a:t>
            </a:r>
            <a:r>
              <a:rPr lang="en-US" dirty="0" err="1">
                <a:solidFill>
                  <a:srgbClr val="FF0000"/>
                </a:solidFill>
                <a:latin typeface="Consolas"/>
                <a:cs typeface="Consolas"/>
              </a:rPr>
              <a:t>int,str</a:t>
            </a:r>
            <a:r>
              <a:rPr lang="en-US" dirty="0">
                <a:solidFill>
                  <a:srgbClr val="FF0000"/>
                </a:solidFill>
                <a:latin typeface="Consolas"/>
                <a:cs typeface="Consolas"/>
              </a:rPr>
              <a:t>]()</a:t>
            </a:r>
          </a:p>
          <a:p>
            <a:r>
              <a:rPr lang="en-US" dirty="0">
                <a:latin typeface="Consolas"/>
                <a:cs typeface="Consolas"/>
              </a:rPr>
              <a:t>&gt;&gt;&gt; </a:t>
            </a:r>
            <a:r>
              <a:rPr lang="en-US" dirty="0" err="1">
                <a:latin typeface="Consolas"/>
                <a:cs typeface="Consolas"/>
              </a:rPr>
              <a:t>sList.Add</a:t>
            </a:r>
            <a:r>
              <a:rPr lang="en-US" dirty="0">
                <a:latin typeface="Consolas"/>
                <a:cs typeface="Consolas"/>
              </a:rPr>
              <a:t>(10,'Hello')</a:t>
            </a:r>
          </a:p>
          <a:p>
            <a:r>
              <a:rPr lang="en-US" dirty="0">
                <a:latin typeface="Consolas"/>
                <a:cs typeface="Consolas"/>
              </a:rPr>
              <a:t>&gt;&gt;&gt; for s in </a:t>
            </a:r>
            <a:r>
              <a:rPr lang="en-US" dirty="0" err="1">
                <a:latin typeface="Consolas"/>
                <a:cs typeface="Consolas"/>
              </a:rPr>
              <a:t>sList</a:t>
            </a:r>
            <a:r>
              <a:rPr lang="en-US" dirty="0">
                <a:latin typeface="Consolas"/>
                <a:cs typeface="Consolas"/>
              </a:rPr>
              <a:t>: print s</a:t>
            </a:r>
          </a:p>
          <a:p>
            <a:r>
              <a:rPr lang="en-US" dirty="0">
                <a:latin typeface="Consolas"/>
                <a:cs typeface="Consolas"/>
              </a:rPr>
              <a:t>[10, Hello]</a:t>
            </a:r>
          </a:p>
        </p:txBody>
      </p:sp>
      <p:sp>
        <p:nvSpPr>
          <p:cNvPr id="5" name="TextBox 4"/>
          <p:cNvSpPr txBox="1"/>
          <p:nvPr/>
        </p:nvSpPr>
        <p:spPr>
          <a:xfrm>
            <a:off x="838200" y="4495800"/>
            <a:ext cx="7467600" cy="923330"/>
          </a:xfrm>
          <a:prstGeom prst="rect">
            <a:avLst/>
          </a:prstGeom>
          <a:noFill/>
        </p:spPr>
        <p:txBody>
          <a:bodyPr wrap="square" rtlCol="0">
            <a:spAutoFit/>
          </a:bodyPr>
          <a:lstStyle/>
          <a:p>
            <a:r>
              <a:rPr lang="en-US" dirty="0" smtClean="0"/>
              <a:t>the elements inside the brackets represent the generic types which supply the concrete definition of the type .. here it is an integer and a string type</a:t>
            </a:r>
            <a:endParaRPr lang="en-US" dirty="0"/>
          </a:p>
        </p:txBody>
      </p:sp>
      <p:cxnSp>
        <p:nvCxnSpPr>
          <p:cNvPr id="7" name="Straight Arrow Connector 6"/>
          <p:cNvCxnSpPr>
            <a:stCxn id="5" idx="0"/>
          </p:cNvCxnSpPr>
          <p:nvPr/>
        </p:nvCxnSpPr>
        <p:spPr>
          <a:xfrm flipV="1">
            <a:off x="4572000" y="3276600"/>
            <a:ext cx="0" cy="1219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11671580"/>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a:t>
            </a:r>
            <a:r>
              <a:rPr lang="en-US" dirty="0" err="1" smtClean="0"/>
              <a:t>Sho</a:t>
            </a:r>
            <a:r>
              <a:rPr lang="en-US" dirty="0" smtClean="0"/>
              <a:t> additions</a:t>
            </a:r>
            <a:endParaRPr lang="en-US" dirty="0"/>
          </a:p>
        </p:txBody>
      </p:sp>
      <p:sp>
        <p:nvSpPr>
          <p:cNvPr id="3" name="Content Placeholder 2"/>
          <p:cNvSpPr>
            <a:spLocks noGrp="1"/>
          </p:cNvSpPr>
          <p:nvPr>
            <p:ph idx="1"/>
          </p:nvPr>
        </p:nvSpPr>
        <p:spPr/>
        <p:txBody>
          <a:bodyPr/>
          <a:lstStyle/>
          <a:p>
            <a:r>
              <a:rPr lang="en-US" dirty="0" err="1" smtClean="0"/>
              <a:t>Sho</a:t>
            </a:r>
            <a:r>
              <a:rPr lang="en-US" dirty="0" smtClean="0"/>
              <a:t> adds several features to </a:t>
            </a:r>
            <a:r>
              <a:rPr lang="en-US" dirty="0" err="1" smtClean="0"/>
              <a:t>IronPython</a:t>
            </a:r>
            <a:endParaRPr lang="en-US" dirty="0" smtClean="0"/>
          </a:p>
          <a:p>
            <a:pPr lvl="1"/>
            <a:r>
              <a:rPr lang="en-US" dirty="0" smtClean="0"/>
              <a:t>creating threads with </a:t>
            </a:r>
            <a:r>
              <a:rPr lang="en-US" b="1" dirty="0" err="1" smtClean="0">
                <a:latin typeface="Consolas"/>
                <a:cs typeface="Consolas"/>
              </a:rPr>
              <a:t>ShoThread</a:t>
            </a:r>
            <a:endParaRPr lang="en-US" b="1" dirty="0" smtClean="0">
              <a:latin typeface="Consolas"/>
              <a:cs typeface="Consolas"/>
            </a:endParaRPr>
          </a:p>
          <a:p>
            <a:pPr lvl="1"/>
            <a:r>
              <a:rPr lang="en-US" dirty="0" smtClean="0"/>
              <a:t>easier loading of assemblies with </a:t>
            </a:r>
            <a:r>
              <a:rPr lang="en-US" b="1" dirty="0" err="1" smtClean="0">
                <a:latin typeface="Consolas"/>
                <a:cs typeface="Consolas"/>
              </a:rPr>
              <a:t>ShoLoadAssembly</a:t>
            </a:r>
            <a:endParaRPr lang="en-US" b="1" dirty="0" smtClean="0">
              <a:latin typeface="Consolas"/>
              <a:cs typeface="Consolas"/>
            </a:endParaRPr>
          </a:p>
          <a:p>
            <a:pPr lvl="1"/>
            <a:r>
              <a:rPr lang="en-US" dirty="0"/>
              <a:t>special </a:t>
            </a:r>
            <a:r>
              <a:rPr lang="en-US" dirty="0" smtClean="0"/>
              <a:t>array and matrix </a:t>
            </a:r>
            <a:r>
              <a:rPr lang="en-US" dirty="0"/>
              <a:t>classes for calculations</a:t>
            </a:r>
          </a:p>
          <a:p>
            <a:pPr lvl="1"/>
            <a:r>
              <a:rPr lang="en-US" dirty="0" smtClean="0"/>
              <a:t>graphing support</a:t>
            </a:r>
          </a:p>
          <a:p>
            <a:pPr lvl="1"/>
            <a:r>
              <a:rPr lang="en-US" dirty="0" smtClean="0"/>
              <a:t>data grid</a:t>
            </a:r>
          </a:p>
          <a:p>
            <a:pPr lvl="1"/>
            <a:endParaRPr lang="en-US" dirty="0"/>
          </a:p>
          <a:p>
            <a:pPr lvl="1"/>
            <a:endParaRPr lang="en-US" dirty="0" smtClean="0"/>
          </a:p>
          <a:p>
            <a:pPr lvl="1"/>
            <a:endParaRPr lang="en-US" dirty="0"/>
          </a:p>
        </p:txBody>
      </p:sp>
      <p:sp>
        <p:nvSpPr>
          <p:cNvPr id="4" name="Rectangle 3"/>
          <p:cNvSpPr/>
          <p:nvPr/>
        </p:nvSpPr>
        <p:spPr>
          <a:xfrm>
            <a:off x="685800" y="5629870"/>
            <a:ext cx="7696200" cy="92333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dirty="0">
                <a:latin typeface="Consolas"/>
                <a:cs typeface="Consolas"/>
              </a:rPr>
              <a:t>&gt;&gt;&gt; </a:t>
            </a:r>
            <a:r>
              <a:rPr lang="en-US" dirty="0" smtClean="0">
                <a:latin typeface="Consolas"/>
                <a:cs typeface="Consolas"/>
              </a:rPr>
              <a:t>form </a:t>
            </a:r>
            <a:r>
              <a:rPr lang="en-US" dirty="0">
                <a:latin typeface="Consolas"/>
                <a:cs typeface="Consolas"/>
              </a:rPr>
              <a:t>= </a:t>
            </a:r>
            <a:r>
              <a:rPr lang="en-US" dirty="0" err="1">
                <a:latin typeface="Consolas"/>
                <a:cs typeface="Consolas"/>
              </a:rPr>
              <a:t>System.Windows.Forms.Form</a:t>
            </a:r>
            <a:r>
              <a:rPr lang="en-US" dirty="0">
                <a:latin typeface="Consolas"/>
                <a:cs typeface="Consolas"/>
              </a:rPr>
              <a:t>(Text="hello world") </a:t>
            </a:r>
          </a:p>
          <a:p>
            <a:r>
              <a:rPr lang="en-US" dirty="0">
                <a:latin typeface="Consolas"/>
                <a:cs typeface="Consolas"/>
              </a:rPr>
              <a:t>&gt;&gt;&gt; </a:t>
            </a:r>
            <a:r>
              <a:rPr lang="en-US" dirty="0" smtClean="0">
                <a:latin typeface="Consolas"/>
                <a:cs typeface="Consolas"/>
              </a:rPr>
              <a:t>thread </a:t>
            </a:r>
            <a:r>
              <a:rPr lang="en-US" dirty="0">
                <a:latin typeface="Consolas"/>
                <a:cs typeface="Consolas"/>
              </a:rPr>
              <a:t>= </a:t>
            </a:r>
            <a:r>
              <a:rPr lang="en-US" dirty="0" err="1">
                <a:latin typeface="Consolas"/>
                <a:cs typeface="Consolas"/>
              </a:rPr>
              <a:t>ShoThread</a:t>
            </a:r>
            <a:r>
              <a:rPr lang="en-US" dirty="0">
                <a:latin typeface="Consolas"/>
                <a:cs typeface="Consolas"/>
              </a:rPr>
              <a:t>(</a:t>
            </a:r>
            <a:r>
              <a:rPr lang="en-US" dirty="0" err="1" smtClean="0">
                <a:latin typeface="Consolas"/>
                <a:cs typeface="Consolas"/>
              </a:rPr>
              <a:t>form.ShowDialog</a:t>
            </a:r>
            <a:r>
              <a:rPr lang="en-US" dirty="0">
                <a:latin typeface="Consolas"/>
                <a:cs typeface="Consolas"/>
              </a:rPr>
              <a:t>) </a:t>
            </a:r>
          </a:p>
          <a:p>
            <a:r>
              <a:rPr lang="cs-CZ" dirty="0">
                <a:latin typeface="Consolas"/>
                <a:cs typeface="Consolas"/>
              </a:rPr>
              <a:t>&gt;&gt;&gt; </a:t>
            </a:r>
            <a:r>
              <a:rPr lang="cs-CZ" dirty="0" err="1" smtClean="0">
                <a:latin typeface="Consolas"/>
                <a:cs typeface="Consolas"/>
              </a:rPr>
              <a:t>thread.Start</a:t>
            </a:r>
            <a:r>
              <a:rPr lang="cs-CZ" dirty="0">
                <a:latin typeface="Consolas"/>
                <a:cs typeface="Consolas"/>
              </a:rPr>
              <a:t>() </a:t>
            </a:r>
            <a:endParaRPr lang="en-US" dirty="0">
              <a:latin typeface="Consolas"/>
              <a:cs typeface="Consolas"/>
            </a:endParaRPr>
          </a:p>
        </p:txBody>
      </p:sp>
      <p:pic>
        <p:nvPicPr>
          <p:cNvPr id="6" name="Picture 5"/>
          <p:cNvPicPr>
            <a:picLocks noChangeAspect="1"/>
          </p:cNvPicPr>
          <p:nvPr/>
        </p:nvPicPr>
        <p:blipFill>
          <a:blip r:embed="rId2"/>
          <a:stretch>
            <a:fillRect/>
          </a:stretch>
        </p:blipFill>
        <p:spPr>
          <a:xfrm>
            <a:off x="6019800" y="4657344"/>
            <a:ext cx="2438400" cy="829056"/>
          </a:xfrm>
          <a:prstGeom prst="rect">
            <a:avLst/>
          </a:prstGeom>
        </p:spPr>
      </p:pic>
      <p:sp>
        <p:nvSpPr>
          <p:cNvPr id="7" name="TextBox 6"/>
          <p:cNvSpPr txBox="1"/>
          <p:nvPr/>
        </p:nvSpPr>
        <p:spPr>
          <a:xfrm>
            <a:off x="762000" y="4419600"/>
            <a:ext cx="4800600" cy="923330"/>
          </a:xfrm>
          <a:prstGeom prst="rect">
            <a:avLst/>
          </a:prstGeom>
          <a:noFill/>
        </p:spPr>
        <p:txBody>
          <a:bodyPr wrap="square" rtlCol="0">
            <a:spAutoFit/>
          </a:bodyPr>
          <a:lstStyle/>
          <a:p>
            <a:r>
              <a:rPr lang="en-US" dirty="0" smtClean="0"/>
              <a:t>here we create a Windows Form – putting it onto it's own thread so it can process the message loop and remain interactive</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Customizing the environment</a:t>
            </a:r>
            <a:endParaRPr lang="en-US" dirty="0"/>
          </a:p>
        </p:txBody>
      </p:sp>
      <p:sp>
        <p:nvSpPr>
          <p:cNvPr id="3" name="Content Placeholder 2"/>
          <p:cNvSpPr>
            <a:spLocks noGrp="1"/>
          </p:cNvSpPr>
          <p:nvPr>
            <p:ph idx="1"/>
          </p:nvPr>
        </p:nvSpPr>
        <p:spPr/>
        <p:txBody>
          <a:bodyPr/>
          <a:lstStyle/>
          <a:p>
            <a:r>
              <a:rPr lang="en-US" dirty="0" smtClean="0">
                <a:latin typeface="Consolas" pitchFamily="49" charset="0"/>
                <a:cs typeface="Consolas" pitchFamily="49" charset="0"/>
              </a:rPr>
              <a:t>startup.py</a:t>
            </a:r>
            <a:r>
              <a:rPr lang="en-US" dirty="0" smtClean="0"/>
              <a:t> is run by </a:t>
            </a:r>
            <a:r>
              <a:rPr lang="en-US" dirty="0" err="1" smtClean="0"/>
              <a:t>Sho</a:t>
            </a:r>
            <a:r>
              <a:rPr lang="en-US" dirty="0" smtClean="0"/>
              <a:t> at startup</a:t>
            </a:r>
          </a:p>
          <a:p>
            <a:pPr lvl="1"/>
            <a:r>
              <a:rPr lang="en-US" dirty="0" smtClean="0"/>
              <a:t>provides initial opportunity to customize values</a:t>
            </a:r>
          </a:p>
          <a:p>
            <a:pPr lvl="1"/>
            <a:r>
              <a:rPr lang="en-US" dirty="0" smtClean="0"/>
              <a:t>located in </a:t>
            </a:r>
            <a:r>
              <a:rPr lang="en-US" b="1" dirty="0" smtClean="0">
                <a:latin typeface="Consolas" pitchFamily="49" charset="0"/>
                <a:cs typeface="Consolas" pitchFamily="49" charset="0"/>
              </a:rPr>
              <a:t>Documents\</a:t>
            </a:r>
            <a:r>
              <a:rPr lang="en-US" b="1" dirty="0" err="1" smtClean="0">
                <a:latin typeface="Consolas" pitchFamily="49" charset="0"/>
                <a:cs typeface="Consolas" pitchFamily="49" charset="0"/>
              </a:rPr>
              <a:t>Sho</a:t>
            </a:r>
            <a:r>
              <a:rPr lang="en-US" dirty="0" smtClean="0"/>
              <a:t> folder</a:t>
            </a:r>
            <a:endParaRPr lang="en-US" dirty="0"/>
          </a:p>
        </p:txBody>
      </p:sp>
      <p:pic>
        <p:nvPicPr>
          <p:cNvPr id="1027" name="Picture 3"/>
          <p:cNvPicPr>
            <a:picLocks noChangeAspect="1" noChangeArrowheads="1"/>
          </p:cNvPicPr>
          <p:nvPr/>
        </p:nvPicPr>
        <p:blipFill>
          <a:blip r:embed="rId3" cstate="print"/>
          <a:srcRect/>
          <a:stretch>
            <a:fillRect/>
          </a:stretch>
        </p:blipFill>
        <p:spPr bwMode="auto">
          <a:xfrm>
            <a:off x="2895600" y="2895600"/>
            <a:ext cx="5934075" cy="2314575"/>
          </a:xfrm>
          <a:prstGeom prst="rect">
            <a:avLst/>
          </a:prstGeom>
          <a:noFill/>
          <a:ln w="9525">
            <a:noFill/>
            <a:miter lim="800000"/>
            <a:headEnd/>
            <a:tailEnd/>
          </a:ln>
        </p:spPr>
      </p:pic>
      <p:sp>
        <p:nvSpPr>
          <p:cNvPr id="5" name="Rectangle 4"/>
          <p:cNvSpPr/>
          <p:nvPr/>
        </p:nvSpPr>
        <p:spPr>
          <a:xfrm>
            <a:off x="304800" y="4876800"/>
            <a:ext cx="8686800" cy="1754326"/>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dirty="0" smtClean="0">
                <a:latin typeface="Consolas" pitchFamily="49" charset="0"/>
                <a:cs typeface="Consolas" pitchFamily="49" charset="0"/>
              </a:rPr>
              <a:t>#  Sets Visual Studio as the default editor for </a:t>
            </a:r>
            <a:r>
              <a:rPr lang="en-US" dirty="0" err="1" smtClean="0">
                <a:latin typeface="Consolas" pitchFamily="49" charset="0"/>
                <a:cs typeface="Consolas" pitchFamily="49" charset="0"/>
              </a:rPr>
              <a:t>Sho</a:t>
            </a:r>
            <a:endParaRPr lang="en-US" dirty="0" smtClean="0">
              <a:latin typeface="Consolas" pitchFamily="49" charset="0"/>
              <a:cs typeface="Consolas" pitchFamily="49" charset="0"/>
            </a:endParaRPr>
          </a:p>
          <a:p>
            <a:r>
              <a:rPr lang="en-US" dirty="0" err="1" smtClean="0">
                <a:latin typeface="Consolas" pitchFamily="49" charset="0"/>
                <a:cs typeface="Consolas" pitchFamily="49" charset="0"/>
              </a:rPr>
              <a:t>sys.Sho.Editor</a:t>
            </a:r>
            <a:r>
              <a:rPr lang="en-US" dirty="0" smtClean="0">
                <a:latin typeface="Consolas" pitchFamily="49" charset="0"/>
                <a:cs typeface="Consolas" pitchFamily="49" charset="0"/>
              </a:rPr>
              <a:t> = "devenv.exe"</a:t>
            </a:r>
          </a:p>
          <a:p>
            <a:r>
              <a:rPr lang="en-US" dirty="0" err="1" smtClean="0">
                <a:latin typeface="Consolas" pitchFamily="49" charset="0"/>
                <a:cs typeface="Consolas" pitchFamily="49" charset="0"/>
              </a:rPr>
              <a:t>sys.Sho.EditorArgs</a:t>
            </a:r>
            <a:r>
              <a:rPr lang="en-US" dirty="0" smtClean="0">
                <a:latin typeface="Consolas" pitchFamily="49" charset="0"/>
                <a:cs typeface="Consolas" pitchFamily="49" charset="0"/>
              </a:rPr>
              <a:t> = "%f /command \"</a:t>
            </a:r>
            <a:r>
              <a:rPr lang="en-US" dirty="0" err="1" smtClean="0">
                <a:latin typeface="Consolas" pitchFamily="49" charset="0"/>
                <a:cs typeface="Consolas" pitchFamily="49" charset="0"/>
              </a:rPr>
              <a:t>edit.goto</a:t>
            </a:r>
            <a:r>
              <a:rPr lang="en-US" dirty="0" smtClean="0">
                <a:latin typeface="Consolas" pitchFamily="49" charset="0"/>
                <a:cs typeface="Consolas" pitchFamily="49" charset="0"/>
              </a:rPr>
              <a:t> %l\""</a:t>
            </a:r>
          </a:p>
          <a:p>
            <a:r>
              <a:rPr lang="en-US" dirty="0" smtClean="0">
                <a:latin typeface="Consolas" pitchFamily="49" charset="0"/>
                <a:cs typeface="Consolas" pitchFamily="49" charset="0"/>
              </a:rPr>
              <a:t> </a:t>
            </a:r>
          </a:p>
          <a:p>
            <a:r>
              <a:rPr lang="en-US" dirty="0" smtClean="0">
                <a:latin typeface="Consolas" pitchFamily="49" charset="0"/>
                <a:cs typeface="Consolas" pitchFamily="49" charset="0"/>
              </a:rPr>
              <a:t>#  Adds </a:t>
            </a:r>
            <a:r>
              <a:rPr lang="en-US" dirty="0" err="1" smtClean="0">
                <a:latin typeface="Consolas" pitchFamily="49" charset="0"/>
                <a:cs typeface="Consolas" pitchFamily="49" charset="0"/>
              </a:rPr>
              <a:t>IronPython</a:t>
            </a:r>
            <a:r>
              <a:rPr lang="en-US" dirty="0" smtClean="0">
                <a:latin typeface="Consolas" pitchFamily="49" charset="0"/>
                <a:cs typeface="Consolas" pitchFamily="49" charset="0"/>
              </a:rPr>
              <a:t> Libraries</a:t>
            </a:r>
          </a:p>
          <a:p>
            <a:r>
              <a:rPr lang="en-US" dirty="0" err="1" smtClean="0">
                <a:latin typeface="Consolas" pitchFamily="49" charset="0"/>
                <a:cs typeface="Consolas" pitchFamily="49" charset="0"/>
              </a:rPr>
              <a:t>sys.path.append</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r"C</a:t>
            </a:r>
            <a:r>
              <a:rPr lang="en-US" dirty="0" smtClean="0">
                <a:latin typeface="Consolas" pitchFamily="49" charset="0"/>
                <a:cs typeface="Consolas" pitchFamily="49" charset="0"/>
              </a:rPr>
              <a:t>:\Program Files (x86)\</a:t>
            </a:r>
            <a:r>
              <a:rPr lang="en-US" dirty="0" err="1" smtClean="0">
                <a:latin typeface="Consolas" pitchFamily="49" charset="0"/>
                <a:cs typeface="Consolas" pitchFamily="49" charset="0"/>
              </a:rPr>
              <a:t>IronPython</a:t>
            </a:r>
            <a:r>
              <a:rPr lang="en-US" dirty="0" smtClean="0">
                <a:latin typeface="Consolas" pitchFamily="49" charset="0"/>
                <a:cs typeface="Consolas" pitchFamily="49" charset="0"/>
              </a:rPr>
              <a:t> 2.7\Lib")</a:t>
            </a:r>
            <a:endParaRPr lang="en-US" dirty="0">
              <a:latin typeface="Consolas" pitchFamily="49" charset="0"/>
              <a:cs typeface="Consolas" pitchFamily="49" charset="0"/>
            </a:endParaRPr>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and Matrix classes</a:t>
            </a:r>
            <a:endParaRPr lang="en-US" dirty="0"/>
          </a:p>
        </p:txBody>
      </p:sp>
      <p:sp>
        <p:nvSpPr>
          <p:cNvPr id="3" name="Content Placeholder 2"/>
          <p:cNvSpPr>
            <a:spLocks noGrp="1"/>
          </p:cNvSpPr>
          <p:nvPr>
            <p:ph idx="1"/>
          </p:nvPr>
        </p:nvSpPr>
        <p:spPr/>
        <p:txBody>
          <a:bodyPr/>
          <a:lstStyle/>
          <a:p>
            <a:r>
              <a:rPr lang="en-US" dirty="0" err="1" smtClean="0"/>
              <a:t>Sho</a:t>
            </a:r>
            <a:r>
              <a:rPr lang="en-US" dirty="0" smtClean="0"/>
              <a:t> includes several custom data analysis array classes</a:t>
            </a:r>
          </a:p>
          <a:p>
            <a:pPr lvl="1"/>
            <a:r>
              <a:rPr lang="en-US" b="1" dirty="0" err="1" smtClean="0">
                <a:latin typeface="Consolas"/>
                <a:cs typeface="Consolas"/>
              </a:rPr>
              <a:t>DoubleArray</a:t>
            </a:r>
            <a:r>
              <a:rPr lang="en-US" dirty="0" smtClean="0"/>
              <a:t> and </a:t>
            </a:r>
            <a:r>
              <a:rPr lang="en-US" b="1" dirty="0" err="1" smtClean="0">
                <a:latin typeface="Consolas"/>
                <a:cs typeface="Consolas"/>
              </a:rPr>
              <a:t>SparseDoubleArray</a:t>
            </a:r>
            <a:r>
              <a:rPr lang="en-US" dirty="0" smtClean="0"/>
              <a:t> to hold double values</a:t>
            </a:r>
          </a:p>
          <a:p>
            <a:pPr lvl="1"/>
            <a:r>
              <a:rPr lang="en-US" b="1" dirty="0" err="1" smtClean="0">
                <a:latin typeface="Consolas"/>
                <a:cs typeface="Consolas"/>
              </a:rPr>
              <a:t>FloatArray</a:t>
            </a:r>
            <a:r>
              <a:rPr lang="en-US" dirty="0" smtClean="0"/>
              <a:t> and </a:t>
            </a:r>
            <a:r>
              <a:rPr lang="en-US" b="1" dirty="0" err="1" smtClean="0">
                <a:latin typeface="Consolas"/>
                <a:cs typeface="Consolas"/>
              </a:rPr>
              <a:t>SparseFloatArray</a:t>
            </a:r>
            <a:r>
              <a:rPr lang="en-US" dirty="0" smtClean="0"/>
              <a:t> to hold floating point values</a:t>
            </a:r>
          </a:p>
          <a:p>
            <a:pPr lvl="1"/>
            <a:r>
              <a:rPr lang="en-US" b="1" dirty="0" err="1" smtClean="0">
                <a:latin typeface="Consolas"/>
                <a:cs typeface="Consolas"/>
              </a:rPr>
              <a:t>IntArray</a:t>
            </a:r>
            <a:r>
              <a:rPr lang="en-US" dirty="0" smtClean="0"/>
              <a:t> and </a:t>
            </a:r>
            <a:r>
              <a:rPr lang="en-US" b="1" dirty="0" err="1" smtClean="0">
                <a:latin typeface="Consolas"/>
                <a:cs typeface="Consolas"/>
              </a:rPr>
              <a:t>SparseIntArray</a:t>
            </a:r>
            <a:r>
              <a:rPr lang="en-US" dirty="0" smtClean="0"/>
              <a:t> to hold integer values</a:t>
            </a:r>
          </a:p>
          <a:p>
            <a:pPr lvl="1"/>
            <a:r>
              <a:rPr lang="en-US" b="1" dirty="0" err="1" smtClean="0">
                <a:latin typeface="Consolas"/>
                <a:cs typeface="Consolas"/>
              </a:rPr>
              <a:t>BoolArray</a:t>
            </a:r>
            <a:r>
              <a:rPr lang="en-US" dirty="0" smtClean="0"/>
              <a:t> and </a:t>
            </a:r>
            <a:r>
              <a:rPr lang="en-US" b="1" dirty="0" err="1" smtClean="0">
                <a:latin typeface="Consolas"/>
                <a:cs typeface="Consolas"/>
              </a:rPr>
              <a:t>SparseBoolArray</a:t>
            </a:r>
            <a:r>
              <a:rPr lang="en-US" dirty="0" smtClean="0"/>
              <a:t> to hold Boolean values</a:t>
            </a:r>
          </a:p>
          <a:p>
            <a:pPr lvl="1"/>
            <a:r>
              <a:rPr lang="en-US" b="1" dirty="0" err="1" smtClean="0">
                <a:latin typeface="Consolas"/>
                <a:cs typeface="Consolas"/>
              </a:rPr>
              <a:t>ComplexArray</a:t>
            </a:r>
            <a:r>
              <a:rPr lang="en-US" dirty="0" smtClean="0"/>
              <a:t> for complex numbers</a:t>
            </a:r>
          </a:p>
          <a:p>
            <a:pPr lvl="1"/>
            <a:r>
              <a:rPr lang="en-US" b="1" dirty="0" err="1" smtClean="0">
                <a:latin typeface="Consolas"/>
                <a:cs typeface="Consolas"/>
              </a:rPr>
              <a:t>ObjArray</a:t>
            </a:r>
            <a:r>
              <a:rPr lang="en-US" dirty="0" smtClean="0"/>
              <a:t> and </a:t>
            </a:r>
            <a:r>
              <a:rPr lang="en-US" b="1" dirty="0" err="1" smtClean="0">
                <a:latin typeface="Consolas"/>
                <a:cs typeface="Consolas"/>
              </a:rPr>
              <a:t>SparseObjArray</a:t>
            </a:r>
            <a:r>
              <a:rPr lang="en-US" dirty="0" smtClean="0"/>
              <a:t> for general .NET objects</a:t>
            </a:r>
          </a:p>
          <a:p>
            <a:r>
              <a:rPr lang="en-US" dirty="0" smtClean="0"/>
              <a:t>These collection types have special methods defined for</a:t>
            </a:r>
          </a:p>
          <a:p>
            <a:pPr lvl="1"/>
            <a:r>
              <a:rPr lang="en-US" dirty="0" smtClean="0"/>
              <a:t>linear algebra (accelerated via the Intel MKL)</a:t>
            </a:r>
          </a:p>
          <a:p>
            <a:pPr lvl="1"/>
            <a:endParaRPr lang="en-US" dirty="0" smtClean="0"/>
          </a:p>
          <a:p>
            <a:pPr lvl="1"/>
            <a:endParaRPr lang="en-US" dirty="0"/>
          </a:p>
        </p:txBody>
      </p:sp>
    </p:spTree>
    <p:extLst>
      <p:ext uri="{BB962C8B-B14F-4D97-AF65-F5344CB8AC3E}">
        <p14:creationId xmlns:p14="http://schemas.microsoft.com/office/powerpoint/2010/main" val="2114626333"/>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arrays</a:t>
            </a:r>
            <a:endParaRPr lang="en-US" dirty="0"/>
          </a:p>
        </p:txBody>
      </p:sp>
      <p:sp>
        <p:nvSpPr>
          <p:cNvPr id="3" name="Content Placeholder 2"/>
          <p:cNvSpPr>
            <a:spLocks noGrp="1"/>
          </p:cNvSpPr>
          <p:nvPr>
            <p:ph idx="1"/>
          </p:nvPr>
        </p:nvSpPr>
        <p:spPr>
          <a:xfrm>
            <a:off x="457200" y="1600200"/>
            <a:ext cx="8229600" cy="4724400"/>
          </a:xfrm>
        </p:spPr>
        <p:txBody>
          <a:bodyPr/>
          <a:lstStyle/>
          <a:p>
            <a:r>
              <a:rPr lang="en-US" dirty="0" smtClean="0"/>
              <a:t>The array classes support single or multi-dimensional creation</a:t>
            </a:r>
          </a:p>
          <a:p>
            <a:endParaRPr lang="en-US" dirty="0"/>
          </a:p>
          <a:p>
            <a:endParaRPr lang="en-US" dirty="0" smtClean="0"/>
          </a:p>
          <a:p>
            <a:endParaRPr lang="en-US" dirty="0"/>
          </a:p>
          <a:p>
            <a:endParaRPr lang="en-US" dirty="0" smtClean="0"/>
          </a:p>
          <a:p>
            <a:endParaRPr lang="en-US" dirty="0" smtClean="0"/>
          </a:p>
          <a:p>
            <a:r>
              <a:rPr lang="en-US" dirty="0" smtClean="0"/>
              <a:t>Can also create arrays from Python list or generator</a:t>
            </a:r>
          </a:p>
          <a:p>
            <a:endParaRPr lang="en-US" dirty="0"/>
          </a:p>
          <a:p>
            <a:endParaRPr lang="en-US" dirty="0" smtClean="0"/>
          </a:p>
        </p:txBody>
      </p:sp>
      <p:sp>
        <p:nvSpPr>
          <p:cNvPr id="4" name="TextBox 3"/>
          <p:cNvSpPr txBox="1"/>
          <p:nvPr/>
        </p:nvSpPr>
        <p:spPr>
          <a:xfrm>
            <a:off x="609600" y="2200870"/>
            <a:ext cx="7802136" cy="1200329"/>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dirty="0">
                <a:latin typeface="Consolas"/>
                <a:cs typeface="Consolas"/>
              </a:rPr>
              <a:t>&gt;&gt;&gt; x = </a:t>
            </a:r>
            <a:r>
              <a:rPr lang="en-US" dirty="0" err="1">
                <a:latin typeface="Consolas"/>
                <a:cs typeface="Consolas"/>
              </a:rPr>
              <a:t>DoubleArray</a:t>
            </a:r>
            <a:r>
              <a:rPr lang="en-US" dirty="0">
                <a:latin typeface="Consolas"/>
                <a:cs typeface="Consolas"/>
              </a:rPr>
              <a:t>(10) </a:t>
            </a:r>
            <a:r>
              <a:rPr lang="en-US" dirty="0" smtClean="0">
                <a:latin typeface="Consolas"/>
                <a:cs typeface="Consolas"/>
              </a:rPr>
              <a:t>      # 1x10 </a:t>
            </a:r>
            <a:r>
              <a:rPr lang="en-US" dirty="0">
                <a:latin typeface="Consolas"/>
                <a:cs typeface="Consolas"/>
              </a:rPr>
              <a:t>array </a:t>
            </a:r>
            <a:endParaRPr lang="en-US" dirty="0" smtClean="0">
              <a:latin typeface="Consolas"/>
              <a:cs typeface="Consolas"/>
            </a:endParaRPr>
          </a:p>
          <a:p>
            <a:r>
              <a:rPr lang="en-US" dirty="0" smtClean="0">
                <a:latin typeface="Consolas"/>
                <a:cs typeface="Consolas"/>
              </a:rPr>
              <a:t>&gt;&gt;&gt; x = </a:t>
            </a:r>
            <a:r>
              <a:rPr lang="en-US" dirty="0" err="1" smtClean="0">
                <a:latin typeface="Consolas"/>
                <a:cs typeface="Consolas"/>
              </a:rPr>
              <a:t>DoubleArray</a:t>
            </a:r>
            <a:r>
              <a:rPr lang="en-US" dirty="0" smtClean="0">
                <a:latin typeface="Consolas"/>
                <a:cs typeface="Consolas"/>
              </a:rPr>
              <a:t>(10,1)     # 10x1 array</a:t>
            </a:r>
          </a:p>
          <a:p>
            <a:r>
              <a:rPr lang="en-US" dirty="0" smtClean="0">
                <a:latin typeface="Consolas"/>
                <a:cs typeface="Consolas"/>
              </a:rPr>
              <a:t>&gt;&gt;&gt; x </a:t>
            </a:r>
            <a:r>
              <a:rPr lang="en-US" dirty="0">
                <a:latin typeface="Consolas"/>
                <a:cs typeface="Consolas"/>
              </a:rPr>
              <a:t>= </a:t>
            </a:r>
            <a:r>
              <a:rPr lang="en-US" dirty="0" err="1">
                <a:latin typeface="Consolas"/>
                <a:cs typeface="Consolas"/>
              </a:rPr>
              <a:t>DoubleArray</a:t>
            </a:r>
            <a:r>
              <a:rPr lang="en-US" dirty="0">
                <a:latin typeface="Consolas"/>
                <a:cs typeface="Consolas"/>
              </a:rPr>
              <a:t>(10, 12) </a:t>
            </a:r>
            <a:r>
              <a:rPr lang="en-US" dirty="0" smtClean="0">
                <a:latin typeface="Consolas"/>
                <a:cs typeface="Consolas"/>
              </a:rPr>
              <a:t>  # 10x12 array</a:t>
            </a:r>
          </a:p>
          <a:p>
            <a:r>
              <a:rPr lang="en-US" dirty="0" smtClean="0">
                <a:latin typeface="Consolas"/>
                <a:cs typeface="Consolas"/>
              </a:rPr>
              <a:t>&gt;&gt;&gt; x </a:t>
            </a:r>
            <a:r>
              <a:rPr lang="en-US" dirty="0">
                <a:latin typeface="Consolas"/>
                <a:cs typeface="Consolas"/>
              </a:rPr>
              <a:t>= </a:t>
            </a:r>
            <a:r>
              <a:rPr lang="en-US" dirty="0" err="1">
                <a:latin typeface="Consolas"/>
                <a:cs typeface="Consolas"/>
              </a:rPr>
              <a:t>DoubleArray</a:t>
            </a:r>
            <a:r>
              <a:rPr lang="en-US" dirty="0">
                <a:latin typeface="Consolas"/>
                <a:cs typeface="Consolas"/>
              </a:rPr>
              <a:t>(3, 4, 5) </a:t>
            </a:r>
            <a:r>
              <a:rPr lang="en-US" dirty="0" smtClean="0">
                <a:latin typeface="Consolas"/>
                <a:cs typeface="Consolas"/>
              </a:rPr>
              <a:t> # 3x4x5 </a:t>
            </a:r>
            <a:r>
              <a:rPr lang="en-US" dirty="0">
                <a:latin typeface="Consolas"/>
                <a:cs typeface="Consolas"/>
              </a:rPr>
              <a:t>multidimensional array </a:t>
            </a:r>
          </a:p>
        </p:txBody>
      </p:sp>
      <p:sp>
        <p:nvSpPr>
          <p:cNvPr id="5" name="TextBox 4"/>
          <p:cNvSpPr txBox="1"/>
          <p:nvPr/>
        </p:nvSpPr>
        <p:spPr>
          <a:xfrm>
            <a:off x="609600" y="4202668"/>
            <a:ext cx="7848600" cy="1477328"/>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smtClean="0">
                <a:latin typeface="Consolas"/>
                <a:cs typeface="Consolas"/>
              </a:rPr>
              <a:t>&gt;&gt;&gt; x = </a:t>
            </a:r>
            <a:r>
              <a:rPr lang="en-US" dirty="0" err="1" smtClean="0">
                <a:latin typeface="Consolas"/>
                <a:cs typeface="Consolas"/>
              </a:rPr>
              <a:t>DoubleArray.From</a:t>
            </a:r>
            <a:r>
              <a:rPr lang="en-US" dirty="0" smtClean="0">
                <a:latin typeface="Consolas"/>
                <a:cs typeface="Consolas"/>
              </a:rPr>
              <a:t>([1,2,3,4,5])</a:t>
            </a:r>
          </a:p>
          <a:p>
            <a:r>
              <a:rPr lang="en-US" dirty="0" smtClean="0">
                <a:latin typeface="Consolas"/>
                <a:cs typeface="Consolas"/>
              </a:rPr>
              <a:t>&gt;&gt;&gt; </a:t>
            </a:r>
            <a:r>
              <a:rPr lang="en-US" dirty="0" err="1" smtClean="0">
                <a:latin typeface="Consolas"/>
                <a:cs typeface="Consolas"/>
              </a:rPr>
              <a:t>x.Size</a:t>
            </a:r>
            <a:endParaRPr lang="en-US" dirty="0" smtClean="0">
              <a:latin typeface="Consolas"/>
              <a:cs typeface="Consolas"/>
            </a:endParaRPr>
          </a:p>
          <a:p>
            <a:r>
              <a:rPr lang="tr-TR" dirty="0" err="1">
                <a:latin typeface="Consolas"/>
                <a:cs typeface="Consolas"/>
              </a:rPr>
              <a:t>Array</a:t>
            </a:r>
            <a:r>
              <a:rPr lang="tr-TR" dirty="0">
                <a:latin typeface="Consolas"/>
                <a:cs typeface="Consolas"/>
              </a:rPr>
              <a:t>[</a:t>
            </a:r>
            <a:r>
              <a:rPr lang="tr-TR" dirty="0" err="1">
                <a:latin typeface="Consolas"/>
                <a:cs typeface="Consolas"/>
              </a:rPr>
              <a:t>int</a:t>
            </a:r>
            <a:r>
              <a:rPr lang="tr-TR" dirty="0">
                <a:latin typeface="Consolas"/>
                <a:cs typeface="Consolas"/>
              </a:rPr>
              <a:t>]((1, 5))</a:t>
            </a:r>
            <a:r>
              <a:rPr lang="en-US" dirty="0" smtClean="0">
                <a:latin typeface="Consolas"/>
                <a:cs typeface="Consolas"/>
              </a:rPr>
              <a:t> </a:t>
            </a:r>
          </a:p>
          <a:p>
            <a:r>
              <a:rPr lang="en-US" dirty="0" smtClean="0">
                <a:latin typeface="Consolas"/>
                <a:cs typeface="Consolas"/>
              </a:rPr>
              <a:t>&gt;&gt;&gt; x</a:t>
            </a:r>
          </a:p>
          <a:p>
            <a:r>
              <a:rPr lang="en-US" dirty="0">
                <a:latin typeface="Consolas"/>
                <a:cs typeface="Consolas"/>
              </a:rPr>
              <a:t>[ 1.0000  2.0000  3.0000  4.0000  5.0000]</a:t>
            </a:r>
          </a:p>
        </p:txBody>
      </p:sp>
      <p:sp>
        <p:nvSpPr>
          <p:cNvPr id="6" name="TextBox 5"/>
          <p:cNvSpPr txBox="1"/>
          <p:nvPr/>
        </p:nvSpPr>
        <p:spPr>
          <a:xfrm>
            <a:off x="609600" y="5867400"/>
            <a:ext cx="7924800" cy="369332"/>
          </a:xfrm>
          <a:prstGeom prst="rect">
            <a:avLst/>
          </a:prstGeom>
          <a:noFill/>
        </p:spPr>
        <p:txBody>
          <a:bodyPr wrap="square" rtlCol="0">
            <a:spAutoFit/>
          </a:bodyPr>
          <a:lstStyle/>
          <a:p>
            <a:r>
              <a:rPr lang="en-US" dirty="0" smtClean="0"/>
              <a:t>output looks like a normal Python list – it can be iterated just like one as well</a:t>
            </a:r>
            <a:endParaRPr lang="en-US" dirty="0"/>
          </a:p>
        </p:txBody>
      </p:sp>
    </p:spTree>
    <p:extLst>
      <p:ext uri="{BB962C8B-B14F-4D97-AF65-F5344CB8AC3E}">
        <p14:creationId xmlns:p14="http://schemas.microsoft.com/office/powerpoint/2010/main" val="161046705"/>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Manipulating Arrays</a:t>
            </a:r>
            <a:endParaRPr lang="en-US" dirty="0"/>
          </a:p>
        </p:txBody>
      </p:sp>
      <p:sp>
        <p:nvSpPr>
          <p:cNvPr id="3" name="Content Placeholder 2"/>
          <p:cNvSpPr>
            <a:spLocks noGrp="1"/>
          </p:cNvSpPr>
          <p:nvPr>
            <p:ph idx="1"/>
          </p:nvPr>
        </p:nvSpPr>
        <p:spPr/>
        <p:txBody>
          <a:bodyPr/>
          <a:lstStyle/>
          <a:p>
            <a:r>
              <a:rPr lang="en-US" dirty="0" smtClean="0"/>
              <a:t>Operators work as mathematical operations</a:t>
            </a:r>
          </a:p>
          <a:p>
            <a:pPr lvl="1"/>
            <a:r>
              <a:rPr lang="en-US" dirty="0" smtClean="0"/>
              <a:t>slicing works too</a:t>
            </a:r>
          </a:p>
          <a:p>
            <a:pPr lvl="1"/>
            <a:endParaRPr lang="en-US" dirty="0"/>
          </a:p>
        </p:txBody>
      </p:sp>
      <p:sp>
        <p:nvSpPr>
          <p:cNvPr id="4" name="Rectangle 3"/>
          <p:cNvSpPr/>
          <p:nvPr/>
        </p:nvSpPr>
        <p:spPr>
          <a:xfrm>
            <a:off x="381000" y="2474417"/>
            <a:ext cx="8305800" cy="4154983"/>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sz="1600" dirty="0">
                <a:latin typeface="Consolas"/>
                <a:cs typeface="Consolas"/>
              </a:rPr>
              <a:t>&gt;&gt;&gt; </a:t>
            </a:r>
            <a:r>
              <a:rPr lang="en-US" sz="1600" dirty="0" smtClean="0">
                <a:latin typeface="Consolas"/>
                <a:cs typeface="Consolas"/>
              </a:rPr>
              <a:t>a </a:t>
            </a:r>
            <a:r>
              <a:rPr lang="en-US" sz="1600" dirty="0">
                <a:latin typeface="Consolas"/>
                <a:cs typeface="Consolas"/>
              </a:rPr>
              <a:t>= </a:t>
            </a:r>
            <a:r>
              <a:rPr lang="en-US" sz="1600" dirty="0" err="1">
                <a:latin typeface="Consolas"/>
                <a:cs typeface="Consolas"/>
              </a:rPr>
              <a:t>DoubleArray.From</a:t>
            </a:r>
            <a:r>
              <a:rPr lang="en-US" sz="1600" dirty="0">
                <a:latin typeface="Consolas"/>
                <a:cs typeface="Consolas"/>
              </a:rPr>
              <a:t>([[14,9,3],[2,11,15],[0,12,17],[5,2,3]])</a:t>
            </a:r>
          </a:p>
          <a:p>
            <a:r>
              <a:rPr lang="en-US" sz="1600" dirty="0" smtClean="0">
                <a:latin typeface="Consolas"/>
                <a:cs typeface="Consolas"/>
              </a:rPr>
              <a:t>&gt;</a:t>
            </a:r>
            <a:r>
              <a:rPr lang="en-US" sz="1600" dirty="0">
                <a:latin typeface="Consolas"/>
                <a:cs typeface="Consolas"/>
              </a:rPr>
              <a:t>&gt;&gt; </a:t>
            </a:r>
            <a:r>
              <a:rPr lang="en-US" sz="1600" dirty="0" smtClean="0">
                <a:latin typeface="Consolas"/>
                <a:cs typeface="Consolas"/>
              </a:rPr>
              <a:t>b </a:t>
            </a:r>
            <a:r>
              <a:rPr lang="en-US" sz="1600" dirty="0">
                <a:latin typeface="Consolas"/>
                <a:cs typeface="Consolas"/>
              </a:rPr>
              <a:t>= </a:t>
            </a:r>
            <a:r>
              <a:rPr lang="en-US" sz="1600" dirty="0" err="1">
                <a:latin typeface="Consolas"/>
                <a:cs typeface="Consolas"/>
              </a:rPr>
              <a:t>DoubleArray.From</a:t>
            </a:r>
            <a:r>
              <a:rPr lang="en-US" sz="1600" dirty="0">
                <a:latin typeface="Consolas"/>
                <a:cs typeface="Consolas"/>
              </a:rPr>
              <a:t>([[12,25],[9,10],[8,5]])</a:t>
            </a:r>
          </a:p>
          <a:p>
            <a:r>
              <a:rPr lang="en-US" sz="1600" dirty="0" smtClean="0">
                <a:latin typeface="Consolas"/>
                <a:cs typeface="Consolas"/>
              </a:rPr>
              <a:t>&gt;</a:t>
            </a:r>
            <a:r>
              <a:rPr lang="en-US" sz="1600" dirty="0">
                <a:latin typeface="Consolas"/>
                <a:cs typeface="Consolas"/>
              </a:rPr>
              <a:t>&gt;&gt; </a:t>
            </a:r>
            <a:r>
              <a:rPr lang="en-US" sz="1600" dirty="0" smtClean="0">
                <a:latin typeface="Consolas"/>
                <a:cs typeface="Consolas"/>
              </a:rPr>
              <a:t>a</a:t>
            </a:r>
            <a:endParaRPr lang="en-US" sz="1600" dirty="0">
              <a:latin typeface="Consolas"/>
              <a:cs typeface="Consolas"/>
            </a:endParaRPr>
          </a:p>
          <a:p>
            <a:r>
              <a:rPr lang="en-US" sz="1600" dirty="0">
                <a:latin typeface="Consolas"/>
                <a:cs typeface="Consolas"/>
              </a:rPr>
              <a:t>[ 14.0000  9.0000  3.0000</a:t>
            </a:r>
          </a:p>
          <a:p>
            <a:r>
              <a:rPr lang="en-US" sz="1600" dirty="0">
                <a:latin typeface="Consolas"/>
                <a:cs typeface="Consolas"/>
              </a:rPr>
              <a:t>  2.0000  11.0000  15.0000</a:t>
            </a:r>
          </a:p>
          <a:p>
            <a:r>
              <a:rPr lang="en-US" sz="1600" dirty="0">
                <a:latin typeface="Consolas"/>
                <a:cs typeface="Consolas"/>
              </a:rPr>
              <a:t>  0.0000  12.0000  17.0000</a:t>
            </a:r>
          </a:p>
          <a:p>
            <a:r>
              <a:rPr lang="en-US" sz="1600" dirty="0">
                <a:latin typeface="Consolas"/>
                <a:cs typeface="Consolas"/>
              </a:rPr>
              <a:t>  5.0000  2.0000  3.0000]</a:t>
            </a:r>
          </a:p>
          <a:p>
            <a:r>
              <a:rPr lang="en-US" sz="1600" dirty="0">
                <a:latin typeface="Consolas"/>
                <a:cs typeface="Consolas"/>
              </a:rPr>
              <a:t>&gt;&gt;&gt; </a:t>
            </a:r>
            <a:r>
              <a:rPr lang="en-US" sz="1600" dirty="0" smtClean="0">
                <a:latin typeface="Consolas"/>
                <a:cs typeface="Consolas"/>
              </a:rPr>
              <a:t>b</a:t>
            </a:r>
            <a:endParaRPr lang="en-US" sz="1600" dirty="0">
              <a:latin typeface="Consolas"/>
              <a:cs typeface="Consolas"/>
            </a:endParaRPr>
          </a:p>
          <a:p>
            <a:r>
              <a:rPr lang="en-US" sz="1600" dirty="0">
                <a:latin typeface="Consolas"/>
                <a:cs typeface="Consolas"/>
              </a:rPr>
              <a:t>[ 12.0000  25.0000</a:t>
            </a:r>
          </a:p>
          <a:p>
            <a:r>
              <a:rPr lang="en-US" sz="1600" dirty="0">
                <a:latin typeface="Consolas"/>
                <a:cs typeface="Consolas"/>
              </a:rPr>
              <a:t>  9.0000  10.0000</a:t>
            </a:r>
          </a:p>
          <a:p>
            <a:r>
              <a:rPr lang="en-US" sz="1600" dirty="0">
                <a:latin typeface="Consolas"/>
                <a:cs typeface="Consolas"/>
              </a:rPr>
              <a:t>  8.0000  5.0000]</a:t>
            </a:r>
          </a:p>
          <a:p>
            <a:r>
              <a:rPr lang="en-US" sz="1600" dirty="0" smtClean="0">
                <a:latin typeface="Consolas"/>
                <a:cs typeface="Consolas"/>
              </a:rPr>
              <a:t>&gt;</a:t>
            </a:r>
            <a:r>
              <a:rPr lang="en-US" sz="1600" dirty="0">
                <a:latin typeface="Consolas"/>
                <a:cs typeface="Consolas"/>
              </a:rPr>
              <a:t>&gt;&gt; </a:t>
            </a:r>
            <a:r>
              <a:rPr lang="en-US" sz="1600" dirty="0" smtClean="0">
                <a:latin typeface="Consolas"/>
                <a:cs typeface="Consolas"/>
              </a:rPr>
              <a:t>a*b</a:t>
            </a:r>
            <a:endParaRPr lang="en-US" sz="1600" dirty="0">
              <a:latin typeface="Consolas"/>
              <a:cs typeface="Consolas"/>
            </a:endParaRPr>
          </a:p>
          <a:p>
            <a:r>
              <a:rPr lang="en-US" sz="1600" dirty="0">
                <a:latin typeface="Consolas"/>
                <a:cs typeface="Consolas"/>
              </a:rPr>
              <a:t>[ 273.0000  455.0000</a:t>
            </a:r>
          </a:p>
          <a:p>
            <a:r>
              <a:rPr lang="en-US" sz="1600" dirty="0">
                <a:latin typeface="Consolas"/>
                <a:cs typeface="Consolas"/>
              </a:rPr>
              <a:t>  243.0000  235.0000</a:t>
            </a:r>
          </a:p>
          <a:p>
            <a:r>
              <a:rPr lang="en-US" sz="1600" dirty="0">
                <a:latin typeface="Consolas"/>
                <a:cs typeface="Consolas"/>
              </a:rPr>
              <a:t>  244.0000  205.0000</a:t>
            </a:r>
          </a:p>
          <a:p>
            <a:r>
              <a:rPr lang="en-US" sz="1600" dirty="0">
                <a:latin typeface="Consolas"/>
                <a:cs typeface="Consolas"/>
              </a:rPr>
              <a:t>  102.0000  160.0000]</a:t>
            </a:r>
          </a:p>
        </p:txBody>
      </p:sp>
    </p:spTree>
    <p:extLst>
      <p:ext uri="{BB962C8B-B14F-4D97-AF65-F5344CB8AC3E}">
        <p14:creationId xmlns:p14="http://schemas.microsoft.com/office/powerpoint/2010/main" val="3114082450"/>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Sparse Arrays</a:t>
            </a:r>
            <a:endParaRPr lang="en-US" dirty="0"/>
          </a:p>
        </p:txBody>
      </p:sp>
      <p:sp>
        <p:nvSpPr>
          <p:cNvPr id="3" name="Content Placeholder 2"/>
          <p:cNvSpPr>
            <a:spLocks noGrp="1"/>
          </p:cNvSpPr>
          <p:nvPr>
            <p:ph idx="1"/>
          </p:nvPr>
        </p:nvSpPr>
        <p:spPr>
          <a:xfrm>
            <a:off x="457200" y="1600200"/>
            <a:ext cx="8229600" cy="990600"/>
          </a:xfrm>
        </p:spPr>
        <p:txBody>
          <a:bodyPr/>
          <a:lstStyle/>
          <a:p>
            <a:r>
              <a:rPr lang="en-US" dirty="0" smtClean="0"/>
              <a:t>Sparse matrix arrays allow creation of large sparse matrices</a:t>
            </a:r>
          </a:p>
          <a:p>
            <a:pPr lvl="1"/>
            <a:r>
              <a:rPr lang="en-US" dirty="0" smtClean="0"/>
              <a:t>substantial memory savings when large blocks are zero</a:t>
            </a:r>
            <a:endParaRPr lang="en-US" dirty="0"/>
          </a:p>
        </p:txBody>
      </p:sp>
      <p:sp>
        <p:nvSpPr>
          <p:cNvPr id="4" name="Rectangle 3"/>
          <p:cNvSpPr/>
          <p:nvPr/>
        </p:nvSpPr>
        <p:spPr>
          <a:xfrm>
            <a:off x="457200" y="2527280"/>
            <a:ext cx="8229600" cy="341632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dirty="0" smtClean="0">
                <a:latin typeface="Consolas"/>
                <a:cs typeface="Consolas"/>
              </a:rPr>
              <a:t>&gt;&gt;&gt; </a:t>
            </a:r>
            <a:r>
              <a:rPr lang="en-US" dirty="0" err="1" smtClean="0">
                <a:latin typeface="Consolas"/>
                <a:cs typeface="Consolas"/>
              </a:rPr>
              <a:t>sa</a:t>
            </a:r>
            <a:r>
              <a:rPr lang="en-US" dirty="0" smtClean="0">
                <a:latin typeface="Consolas"/>
                <a:cs typeface="Consolas"/>
              </a:rPr>
              <a:t> </a:t>
            </a:r>
            <a:r>
              <a:rPr lang="en-US" dirty="0">
                <a:latin typeface="Consolas"/>
                <a:cs typeface="Consolas"/>
              </a:rPr>
              <a:t>= </a:t>
            </a:r>
            <a:r>
              <a:rPr lang="en-US" dirty="0" err="1">
                <a:latin typeface="Consolas"/>
                <a:cs typeface="Consolas"/>
              </a:rPr>
              <a:t>SparseDoubleArray</a:t>
            </a:r>
            <a:r>
              <a:rPr lang="en-US" dirty="0">
                <a:latin typeface="Consolas"/>
                <a:cs typeface="Consolas"/>
              </a:rPr>
              <a:t>(100,100</a:t>
            </a:r>
            <a:r>
              <a:rPr lang="en-US" dirty="0" smtClean="0">
                <a:latin typeface="Consolas"/>
                <a:cs typeface="Consolas"/>
              </a:rPr>
              <a:t>)</a:t>
            </a:r>
          </a:p>
          <a:p>
            <a:r>
              <a:rPr lang="en-US" dirty="0" smtClean="0">
                <a:latin typeface="Consolas"/>
                <a:cs typeface="Consolas"/>
              </a:rPr>
              <a:t>&gt;&gt;&gt; </a:t>
            </a:r>
            <a:r>
              <a:rPr lang="en-US" dirty="0" err="1" smtClean="0">
                <a:latin typeface="Consolas"/>
                <a:cs typeface="Consolas"/>
              </a:rPr>
              <a:t>sa</a:t>
            </a:r>
            <a:r>
              <a:rPr lang="en-US" dirty="0" smtClean="0">
                <a:latin typeface="Consolas"/>
                <a:cs typeface="Consolas"/>
              </a:rPr>
              <a:t>[1,1] = 1.0</a:t>
            </a:r>
          </a:p>
          <a:p>
            <a:r>
              <a:rPr lang="en-US" dirty="0" smtClean="0">
                <a:latin typeface="Consolas"/>
                <a:cs typeface="Consolas"/>
              </a:rPr>
              <a:t>&gt;&gt;&gt; </a:t>
            </a:r>
            <a:r>
              <a:rPr lang="en-US" dirty="0" err="1" smtClean="0">
                <a:latin typeface="Consolas"/>
                <a:cs typeface="Consolas"/>
              </a:rPr>
              <a:t>sa</a:t>
            </a:r>
            <a:r>
              <a:rPr lang="en-US" dirty="0" smtClean="0">
                <a:latin typeface="Consolas"/>
                <a:cs typeface="Consolas"/>
              </a:rPr>
              <a:t>[2,2] = 2.0</a:t>
            </a:r>
          </a:p>
          <a:p>
            <a:r>
              <a:rPr lang="en-US" dirty="0" smtClean="0">
                <a:latin typeface="Consolas"/>
                <a:cs typeface="Consolas"/>
              </a:rPr>
              <a:t>&gt;&gt;&gt; </a:t>
            </a:r>
            <a:r>
              <a:rPr lang="en-US" dirty="0" err="1" smtClean="0">
                <a:latin typeface="Consolas"/>
                <a:cs typeface="Consolas"/>
              </a:rPr>
              <a:t>sa</a:t>
            </a:r>
            <a:r>
              <a:rPr lang="en-US" dirty="0" smtClean="0">
                <a:latin typeface="Consolas"/>
                <a:cs typeface="Consolas"/>
              </a:rPr>
              <a:t>[3,3] = 3.0</a:t>
            </a:r>
          </a:p>
          <a:p>
            <a:r>
              <a:rPr lang="en-US" dirty="0" smtClean="0">
                <a:latin typeface="Consolas"/>
                <a:cs typeface="Consolas"/>
              </a:rPr>
              <a:t>&gt;&gt;&gt; </a:t>
            </a:r>
            <a:r>
              <a:rPr lang="en-US" dirty="0" err="1" smtClean="0">
                <a:latin typeface="Consolas"/>
                <a:cs typeface="Consolas"/>
              </a:rPr>
              <a:t>sa</a:t>
            </a:r>
            <a:endParaRPr lang="en-US" dirty="0" smtClean="0">
              <a:latin typeface="Consolas"/>
              <a:cs typeface="Consolas"/>
            </a:endParaRPr>
          </a:p>
          <a:p>
            <a:r>
              <a:rPr lang="en-US" dirty="0">
                <a:latin typeface="Consolas"/>
                <a:cs typeface="Consolas"/>
              </a:rPr>
              <a:t>[ 0.0000  0.0000  0.0000  0.0000  0.0000  </a:t>
            </a:r>
            <a:r>
              <a:rPr lang="en-US" dirty="0" smtClean="0">
                <a:latin typeface="Consolas"/>
                <a:cs typeface="Consolas"/>
              </a:rPr>
              <a:t>... </a:t>
            </a:r>
            <a:endParaRPr lang="en-US" dirty="0">
              <a:latin typeface="Consolas"/>
              <a:cs typeface="Consolas"/>
            </a:endParaRPr>
          </a:p>
          <a:p>
            <a:r>
              <a:rPr lang="en-US" dirty="0">
                <a:latin typeface="Consolas"/>
                <a:cs typeface="Consolas"/>
              </a:rPr>
              <a:t>  0.0000  1.0000  0.0000  0.0000  </a:t>
            </a:r>
            <a:r>
              <a:rPr lang="en-US" dirty="0" smtClean="0">
                <a:latin typeface="Consolas"/>
                <a:cs typeface="Consolas"/>
              </a:rPr>
              <a:t>0.0000  ... </a:t>
            </a:r>
            <a:endParaRPr lang="en-US" dirty="0">
              <a:latin typeface="Consolas"/>
              <a:cs typeface="Consolas"/>
            </a:endParaRPr>
          </a:p>
          <a:p>
            <a:r>
              <a:rPr lang="en-US" dirty="0" smtClean="0">
                <a:latin typeface="Consolas"/>
                <a:cs typeface="Consolas"/>
              </a:rPr>
              <a:t>  0.0000  0.0000  2.0000  0.0000  0.0000  ... ]</a:t>
            </a:r>
          </a:p>
          <a:p>
            <a:r>
              <a:rPr lang="en-US" dirty="0" smtClean="0">
                <a:latin typeface="Consolas"/>
                <a:cs typeface="Consolas"/>
              </a:rPr>
              <a:t>&gt;&gt;&gt; for </a:t>
            </a:r>
            <a:r>
              <a:rPr lang="en-US" dirty="0" err="1" smtClean="0">
                <a:latin typeface="Consolas"/>
                <a:cs typeface="Consolas"/>
              </a:rPr>
              <a:t>val</a:t>
            </a:r>
            <a:r>
              <a:rPr lang="en-US" dirty="0" smtClean="0">
                <a:latin typeface="Consolas"/>
                <a:cs typeface="Consolas"/>
              </a:rPr>
              <a:t> in </a:t>
            </a:r>
            <a:r>
              <a:rPr lang="en-US" dirty="0" err="1" smtClean="0">
                <a:latin typeface="Consolas"/>
                <a:cs typeface="Consolas"/>
              </a:rPr>
              <a:t>sa.Elements</a:t>
            </a:r>
            <a:r>
              <a:rPr lang="en-US" dirty="0" smtClean="0">
                <a:latin typeface="Consolas"/>
                <a:cs typeface="Consolas"/>
              </a:rPr>
              <a:t>: print </a:t>
            </a:r>
            <a:r>
              <a:rPr lang="en-US" dirty="0" err="1" smtClean="0">
                <a:latin typeface="Consolas"/>
                <a:cs typeface="Consolas"/>
              </a:rPr>
              <a:t>val.Row</a:t>
            </a:r>
            <a:r>
              <a:rPr lang="en-US" dirty="0" smtClean="0">
                <a:latin typeface="Consolas"/>
                <a:cs typeface="Consolas"/>
              </a:rPr>
              <a:t>, </a:t>
            </a:r>
            <a:r>
              <a:rPr lang="en-US" dirty="0" err="1" smtClean="0">
                <a:latin typeface="Consolas"/>
                <a:cs typeface="Consolas"/>
              </a:rPr>
              <a:t>val.Col</a:t>
            </a:r>
            <a:r>
              <a:rPr lang="en-US" dirty="0" smtClean="0">
                <a:latin typeface="Consolas"/>
                <a:cs typeface="Consolas"/>
              </a:rPr>
              <a:t>, </a:t>
            </a:r>
            <a:r>
              <a:rPr lang="en-US" dirty="0" err="1" smtClean="0">
                <a:latin typeface="Consolas"/>
                <a:cs typeface="Consolas"/>
              </a:rPr>
              <a:t>val.Value</a:t>
            </a:r>
            <a:endParaRPr lang="en-US" dirty="0" smtClean="0">
              <a:latin typeface="Consolas"/>
              <a:cs typeface="Consolas"/>
            </a:endParaRPr>
          </a:p>
          <a:p>
            <a:r>
              <a:rPr lang="en-US" dirty="0">
                <a:latin typeface="Consolas"/>
                <a:cs typeface="Consolas"/>
              </a:rPr>
              <a:t>1 1 1.0</a:t>
            </a:r>
          </a:p>
          <a:p>
            <a:r>
              <a:rPr lang="en-US" dirty="0">
                <a:latin typeface="Consolas"/>
                <a:cs typeface="Consolas"/>
              </a:rPr>
              <a:t>2 2 2.0</a:t>
            </a:r>
          </a:p>
          <a:p>
            <a:r>
              <a:rPr lang="en-US" dirty="0">
                <a:latin typeface="Consolas"/>
                <a:cs typeface="Consolas"/>
              </a:rPr>
              <a:t>3 3 3.0</a:t>
            </a:r>
          </a:p>
        </p:txBody>
      </p:sp>
      <p:sp>
        <p:nvSpPr>
          <p:cNvPr id="5" name="TextBox 4"/>
          <p:cNvSpPr txBox="1"/>
          <p:nvPr/>
        </p:nvSpPr>
        <p:spPr>
          <a:xfrm>
            <a:off x="457200" y="6172200"/>
            <a:ext cx="8229600" cy="369332"/>
          </a:xfrm>
          <a:prstGeom prst="rect">
            <a:avLst/>
          </a:prstGeom>
          <a:noFill/>
        </p:spPr>
        <p:txBody>
          <a:bodyPr wrap="square" rtlCol="0">
            <a:spAutoFit/>
          </a:bodyPr>
          <a:lstStyle/>
          <a:p>
            <a:r>
              <a:rPr lang="en-US" dirty="0" smtClean="0"/>
              <a:t>can iterate through assigned values using the </a:t>
            </a:r>
            <a:r>
              <a:rPr lang="en-US" b="1" dirty="0" smtClean="0">
                <a:latin typeface="Consolas"/>
                <a:cs typeface="Consolas"/>
              </a:rPr>
              <a:t>Elements</a:t>
            </a:r>
            <a:r>
              <a:rPr lang="en-US" dirty="0" smtClean="0"/>
              <a:t> enumerator</a:t>
            </a:r>
            <a:endParaRPr lang="en-US" dirty="0"/>
          </a:p>
        </p:txBody>
      </p:sp>
      <p:cxnSp>
        <p:nvCxnSpPr>
          <p:cNvPr id="7" name="Straight Arrow Connector 6"/>
          <p:cNvCxnSpPr/>
          <p:nvPr/>
        </p:nvCxnSpPr>
        <p:spPr>
          <a:xfrm flipV="1">
            <a:off x="3200400" y="5105400"/>
            <a:ext cx="0" cy="1143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972810"/>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 Arrays</a:t>
            </a:r>
            <a:endParaRPr lang="en-US" dirty="0"/>
          </a:p>
        </p:txBody>
      </p:sp>
      <p:sp>
        <p:nvSpPr>
          <p:cNvPr id="3" name="Content Placeholder 2"/>
          <p:cNvSpPr>
            <a:spLocks noGrp="1"/>
          </p:cNvSpPr>
          <p:nvPr>
            <p:ph idx="1"/>
          </p:nvPr>
        </p:nvSpPr>
        <p:spPr/>
        <p:txBody>
          <a:bodyPr/>
          <a:lstStyle/>
          <a:p>
            <a:r>
              <a:rPr lang="en-US" dirty="0" smtClean="0"/>
              <a:t>Several aggregation methods available</a:t>
            </a:r>
          </a:p>
          <a:p>
            <a:pPr lvl="1"/>
            <a:r>
              <a:rPr lang="en-US" b="1" dirty="0" smtClean="0">
                <a:latin typeface="Consolas"/>
                <a:cs typeface="Consolas"/>
              </a:rPr>
              <a:t>Min, Max, Mean, </a:t>
            </a:r>
            <a:r>
              <a:rPr lang="en-US" b="1" dirty="0" err="1" smtClean="0">
                <a:latin typeface="Consolas"/>
                <a:cs typeface="Consolas"/>
              </a:rPr>
              <a:t>Std</a:t>
            </a:r>
            <a:r>
              <a:rPr lang="en-US" b="1" dirty="0" smtClean="0">
                <a:latin typeface="Consolas"/>
                <a:cs typeface="Consolas"/>
              </a:rPr>
              <a:t>, </a:t>
            </a:r>
            <a:r>
              <a:rPr lang="en-US" b="1" dirty="0" err="1" smtClean="0">
                <a:latin typeface="Consolas"/>
                <a:cs typeface="Consolas"/>
              </a:rPr>
              <a:t>Var</a:t>
            </a:r>
            <a:endParaRPr lang="en-US" b="1" dirty="0" smtClean="0">
              <a:latin typeface="Consolas"/>
              <a:cs typeface="Consolas"/>
            </a:endParaRPr>
          </a:p>
          <a:p>
            <a:pPr lvl="1"/>
            <a:endParaRPr lang="en-US" b="1" dirty="0">
              <a:latin typeface="Consolas"/>
              <a:cs typeface="Consolas"/>
            </a:endParaRPr>
          </a:p>
          <a:p>
            <a:pPr lvl="1"/>
            <a:endParaRPr lang="en-US" b="1" dirty="0" smtClean="0">
              <a:latin typeface="Consolas"/>
              <a:cs typeface="Consolas"/>
            </a:endParaRPr>
          </a:p>
          <a:p>
            <a:pPr lvl="1"/>
            <a:endParaRPr lang="en-US" b="1" dirty="0">
              <a:latin typeface="Consolas"/>
              <a:cs typeface="Consolas"/>
            </a:endParaRPr>
          </a:p>
          <a:p>
            <a:pPr lvl="1"/>
            <a:endParaRPr lang="en-US" b="1" dirty="0" smtClean="0">
              <a:latin typeface="Consolas"/>
              <a:cs typeface="Consolas"/>
            </a:endParaRPr>
          </a:p>
          <a:p>
            <a:pPr lvl="1"/>
            <a:endParaRPr lang="en-US" b="1" dirty="0">
              <a:latin typeface="Consolas"/>
              <a:cs typeface="Consolas"/>
            </a:endParaRPr>
          </a:p>
          <a:p>
            <a:r>
              <a:rPr lang="en-US" dirty="0" smtClean="0"/>
              <a:t>Find method allows efficient searching</a:t>
            </a:r>
          </a:p>
          <a:p>
            <a:pPr lvl="1"/>
            <a:endParaRPr lang="en-US" dirty="0"/>
          </a:p>
          <a:p>
            <a:endParaRPr lang="en-US" b="1" dirty="0">
              <a:latin typeface="Consolas"/>
              <a:cs typeface="Consolas"/>
            </a:endParaRPr>
          </a:p>
        </p:txBody>
      </p:sp>
      <p:sp>
        <p:nvSpPr>
          <p:cNvPr id="4" name="Rectangle 3"/>
          <p:cNvSpPr/>
          <p:nvPr/>
        </p:nvSpPr>
        <p:spPr>
          <a:xfrm>
            <a:off x="457200" y="2438400"/>
            <a:ext cx="8229600" cy="1477328"/>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dirty="0">
                <a:latin typeface="Consolas"/>
                <a:cs typeface="Consolas"/>
              </a:rPr>
              <a:t>&gt;&gt;&gt; A = rand(10,10)</a:t>
            </a:r>
          </a:p>
          <a:p>
            <a:r>
              <a:rPr lang="en-US" dirty="0" smtClean="0">
                <a:latin typeface="Consolas"/>
                <a:cs typeface="Consolas"/>
              </a:rPr>
              <a:t>&gt;</a:t>
            </a:r>
            <a:r>
              <a:rPr lang="en-US" dirty="0">
                <a:latin typeface="Consolas"/>
                <a:cs typeface="Consolas"/>
              </a:rPr>
              <a:t>&gt;&gt; </a:t>
            </a:r>
            <a:r>
              <a:rPr lang="en-US" dirty="0" err="1">
                <a:latin typeface="Consolas"/>
                <a:cs typeface="Consolas"/>
              </a:rPr>
              <a:t>A.Min</a:t>
            </a:r>
            <a:r>
              <a:rPr lang="en-US" dirty="0">
                <a:latin typeface="Consolas"/>
                <a:cs typeface="Consolas"/>
              </a:rPr>
              <a:t>()</a:t>
            </a:r>
          </a:p>
          <a:p>
            <a:r>
              <a:rPr lang="en-US" dirty="0">
                <a:latin typeface="Consolas"/>
                <a:cs typeface="Consolas"/>
              </a:rPr>
              <a:t>0.0011000232776161392</a:t>
            </a:r>
          </a:p>
          <a:p>
            <a:r>
              <a:rPr lang="en-US" dirty="0">
                <a:latin typeface="Consolas"/>
                <a:cs typeface="Consolas"/>
              </a:rPr>
              <a:t>&gt;&gt;&gt; </a:t>
            </a:r>
            <a:r>
              <a:rPr lang="en-US" dirty="0" err="1">
                <a:latin typeface="Consolas"/>
                <a:cs typeface="Consolas"/>
              </a:rPr>
              <a:t>A.Max</a:t>
            </a:r>
            <a:r>
              <a:rPr lang="en-US" dirty="0">
                <a:latin typeface="Consolas"/>
                <a:cs typeface="Consolas"/>
              </a:rPr>
              <a:t>()</a:t>
            </a:r>
          </a:p>
          <a:p>
            <a:r>
              <a:rPr lang="en-US" dirty="0" smtClean="0">
                <a:latin typeface="Consolas"/>
                <a:cs typeface="Consolas"/>
              </a:rPr>
              <a:t>0.99575244635145754</a:t>
            </a:r>
            <a:endParaRPr lang="en-US" dirty="0">
              <a:latin typeface="Consolas"/>
              <a:cs typeface="Consolas"/>
            </a:endParaRPr>
          </a:p>
        </p:txBody>
      </p:sp>
      <p:sp>
        <p:nvSpPr>
          <p:cNvPr id="5" name="Rectangle 4"/>
          <p:cNvSpPr/>
          <p:nvPr/>
        </p:nvSpPr>
        <p:spPr>
          <a:xfrm>
            <a:off x="457200" y="4542472"/>
            <a:ext cx="8229600" cy="1200329"/>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dirty="0">
                <a:latin typeface="Consolas"/>
                <a:cs typeface="Consolas"/>
              </a:rPr>
              <a:t>&gt;&gt;&gt; for </a:t>
            </a:r>
            <a:r>
              <a:rPr lang="en-US" dirty="0" err="1">
                <a:latin typeface="Consolas"/>
                <a:cs typeface="Consolas"/>
              </a:rPr>
              <a:t>idx</a:t>
            </a:r>
            <a:r>
              <a:rPr lang="en-US" dirty="0">
                <a:latin typeface="Consolas"/>
                <a:cs typeface="Consolas"/>
              </a:rPr>
              <a:t> in Find(A &gt; 0.5) : print </a:t>
            </a:r>
            <a:r>
              <a:rPr lang="en-US" dirty="0" err="1">
                <a:latin typeface="Consolas"/>
                <a:cs typeface="Consolas"/>
              </a:rPr>
              <a:t>idx.Row</a:t>
            </a:r>
            <a:r>
              <a:rPr lang="en-US" dirty="0">
                <a:latin typeface="Consolas"/>
                <a:cs typeface="Consolas"/>
              </a:rPr>
              <a:t>, </a:t>
            </a:r>
            <a:r>
              <a:rPr lang="en-US" dirty="0" err="1">
                <a:latin typeface="Consolas"/>
                <a:cs typeface="Consolas"/>
              </a:rPr>
              <a:t>idx.Col</a:t>
            </a:r>
            <a:r>
              <a:rPr lang="en-US" dirty="0">
                <a:latin typeface="Consolas"/>
                <a:cs typeface="Consolas"/>
              </a:rPr>
              <a:t>, A[</a:t>
            </a:r>
            <a:r>
              <a:rPr lang="en-US" dirty="0" err="1">
                <a:latin typeface="Consolas"/>
                <a:cs typeface="Consolas"/>
              </a:rPr>
              <a:t>idx</a:t>
            </a:r>
            <a:r>
              <a:rPr lang="en-US" dirty="0">
                <a:latin typeface="Consolas"/>
                <a:cs typeface="Consolas"/>
              </a:rPr>
              <a:t>]</a:t>
            </a:r>
          </a:p>
          <a:p>
            <a:r>
              <a:rPr lang="en-US" dirty="0">
                <a:latin typeface="Consolas"/>
                <a:cs typeface="Consolas"/>
              </a:rPr>
              <a:t>0 0 0.940997867352</a:t>
            </a:r>
          </a:p>
          <a:p>
            <a:r>
              <a:rPr lang="en-US" dirty="0">
                <a:latin typeface="Consolas"/>
                <a:cs typeface="Consolas"/>
              </a:rPr>
              <a:t>0 2 </a:t>
            </a:r>
            <a:r>
              <a:rPr lang="en-US" dirty="0" smtClean="0">
                <a:latin typeface="Consolas"/>
                <a:cs typeface="Consolas"/>
              </a:rPr>
              <a:t>0.607370113771</a:t>
            </a:r>
          </a:p>
          <a:p>
            <a:r>
              <a:rPr lang="en-US" dirty="0" smtClean="0">
                <a:latin typeface="Consolas"/>
                <a:cs typeface="Consolas"/>
              </a:rPr>
              <a:t>...</a:t>
            </a:r>
            <a:endParaRPr lang="en-US" dirty="0">
              <a:latin typeface="Consolas"/>
              <a:cs typeface="Consolas"/>
            </a:endParaRPr>
          </a:p>
        </p:txBody>
      </p:sp>
      <p:sp>
        <p:nvSpPr>
          <p:cNvPr id="6" name="TextBox 5"/>
          <p:cNvSpPr txBox="1"/>
          <p:nvPr/>
        </p:nvSpPr>
        <p:spPr>
          <a:xfrm>
            <a:off x="609600" y="5867400"/>
            <a:ext cx="7924800" cy="369332"/>
          </a:xfrm>
          <a:prstGeom prst="rect">
            <a:avLst/>
          </a:prstGeom>
          <a:noFill/>
        </p:spPr>
        <p:txBody>
          <a:bodyPr wrap="square" rtlCol="0">
            <a:spAutoFit/>
          </a:bodyPr>
          <a:lstStyle/>
          <a:p>
            <a:r>
              <a:rPr lang="en-US" dirty="0" smtClean="0"/>
              <a:t>here we locate all elements with values &gt; 0.5 in the matrix</a:t>
            </a:r>
            <a:endParaRPr lang="en-US" dirty="0"/>
          </a:p>
        </p:txBody>
      </p:sp>
    </p:spTree>
    <p:extLst>
      <p:ext uri="{BB962C8B-B14F-4D97-AF65-F5344CB8AC3E}">
        <p14:creationId xmlns:p14="http://schemas.microsoft.com/office/powerpoint/2010/main" val="155799384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Sho</a:t>
            </a:r>
            <a:r>
              <a:rPr lang="en-US" dirty="0" smtClean="0"/>
              <a:t>?</a:t>
            </a:r>
            <a:endParaRPr lang="en-US" dirty="0"/>
          </a:p>
        </p:txBody>
      </p:sp>
      <p:sp>
        <p:nvSpPr>
          <p:cNvPr id="3" name="Content Placeholder 2"/>
          <p:cNvSpPr>
            <a:spLocks noGrp="1"/>
          </p:cNvSpPr>
          <p:nvPr>
            <p:ph idx="1"/>
          </p:nvPr>
        </p:nvSpPr>
        <p:spPr/>
        <p:txBody>
          <a:bodyPr/>
          <a:lstStyle/>
          <a:p>
            <a:r>
              <a:rPr lang="en-US" dirty="0" err="1" smtClean="0"/>
              <a:t>Sho</a:t>
            </a:r>
            <a:r>
              <a:rPr lang="en-US" dirty="0" smtClean="0"/>
              <a:t> is an interactive data analysis tool</a:t>
            </a:r>
          </a:p>
          <a:p>
            <a:pPr lvl="1"/>
            <a:r>
              <a:rPr lang="en-US" dirty="0" smtClean="0"/>
              <a:t>provides quick prototyping and on-the-fly analysis via scripting</a:t>
            </a:r>
          </a:p>
          <a:p>
            <a:pPr lvl="1"/>
            <a:r>
              <a:rPr lang="en-US" dirty="0" smtClean="0"/>
              <a:t>built on top of Iron Python and .NET 4.0</a:t>
            </a:r>
          </a:p>
          <a:p>
            <a:pPr lvl="1"/>
            <a:r>
              <a:rPr lang="en-US" dirty="0" smtClean="0"/>
              <a:t>includes command line and interactive console hosts</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4267200"/>
            <a:ext cx="3638550"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5000" y="3810000"/>
            <a:ext cx="7038975" cy="265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0443615"/>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Algebraic methods</a:t>
            </a:r>
            <a:endParaRPr lang="en-US" dirty="0"/>
          </a:p>
        </p:txBody>
      </p:sp>
      <p:sp>
        <p:nvSpPr>
          <p:cNvPr id="3" name="Content Placeholder 2"/>
          <p:cNvSpPr>
            <a:spLocks noGrp="1"/>
          </p:cNvSpPr>
          <p:nvPr>
            <p:ph idx="1"/>
          </p:nvPr>
        </p:nvSpPr>
        <p:spPr/>
        <p:txBody>
          <a:bodyPr/>
          <a:lstStyle/>
          <a:p>
            <a:r>
              <a:rPr lang="en-US" dirty="0" smtClean="0"/>
              <a:t>You can obtain the transposition of a matrix through T</a:t>
            </a:r>
          </a:p>
          <a:p>
            <a:endParaRPr lang="en-US" dirty="0"/>
          </a:p>
          <a:p>
            <a:endParaRPr lang="en-US" dirty="0" smtClean="0"/>
          </a:p>
          <a:p>
            <a:endParaRPr lang="en-US" dirty="0"/>
          </a:p>
          <a:p>
            <a:endParaRPr lang="en-US" dirty="0" smtClean="0"/>
          </a:p>
          <a:p>
            <a:endParaRPr lang="en-US" dirty="0" smtClean="0"/>
          </a:p>
          <a:p>
            <a:r>
              <a:rPr lang="en-US" dirty="0" smtClean="0"/>
              <a:t>The matrices also have methods for common operations</a:t>
            </a:r>
          </a:p>
          <a:p>
            <a:pPr lvl="1"/>
            <a:r>
              <a:rPr lang="en-US" b="1" dirty="0" err="1" smtClean="0">
                <a:latin typeface="Consolas"/>
                <a:cs typeface="Consolas"/>
              </a:rPr>
              <a:t>MultiplyTranspose</a:t>
            </a:r>
            <a:r>
              <a:rPr lang="en-US" b="1" dirty="0" smtClean="0">
                <a:latin typeface="Consolas"/>
                <a:cs typeface="Consolas"/>
              </a:rPr>
              <a:t> (A</a:t>
            </a:r>
            <a:r>
              <a:rPr lang="en-US" b="1" baseline="30000" dirty="0" smtClean="0">
                <a:latin typeface="Consolas"/>
                <a:cs typeface="Consolas"/>
              </a:rPr>
              <a:t>T</a:t>
            </a:r>
            <a:r>
              <a:rPr lang="en-US" b="1" dirty="0" smtClean="0">
                <a:latin typeface="Consolas"/>
                <a:cs typeface="Consolas"/>
              </a:rPr>
              <a:t>A or AA</a:t>
            </a:r>
            <a:r>
              <a:rPr lang="en-US" b="1" baseline="30000" dirty="0" smtClean="0">
                <a:latin typeface="Consolas"/>
                <a:cs typeface="Consolas"/>
              </a:rPr>
              <a:t>T</a:t>
            </a:r>
            <a:r>
              <a:rPr lang="en-US" b="1" dirty="0" smtClean="0">
                <a:latin typeface="Consolas"/>
                <a:cs typeface="Consolas"/>
              </a:rPr>
              <a:t>)</a:t>
            </a:r>
          </a:p>
          <a:p>
            <a:pPr lvl="1"/>
            <a:r>
              <a:rPr lang="en-US" b="1" dirty="0" err="1" smtClean="0">
                <a:latin typeface="Consolas"/>
                <a:cs typeface="Consolas"/>
              </a:rPr>
              <a:t>MultiplyAccum</a:t>
            </a:r>
            <a:r>
              <a:rPr lang="en-US" b="1" dirty="0" smtClean="0">
                <a:latin typeface="Consolas"/>
                <a:cs typeface="Consolas"/>
              </a:rPr>
              <a:t> (A + </a:t>
            </a:r>
            <a:r>
              <a:rPr lang="en-US" b="1" dirty="0" err="1" smtClean="0">
                <a:latin typeface="Consolas"/>
                <a:cs typeface="Consolas"/>
              </a:rPr>
              <a:t>sB</a:t>
            </a:r>
            <a:r>
              <a:rPr lang="en-US" b="1" dirty="0" smtClean="0">
                <a:latin typeface="Consolas"/>
                <a:cs typeface="Consolas"/>
              </a:rPr>
              <a:t>)</a:t>
            </a:r>
          </a:p>
          <a:p>
            <a:pPr lvl="1"/>
            <a:r>
              <a:rPr lang="en-US" b="1" dirty="0" err="1" smtClean="0">
                <a:latin typeface="Consolas"/>
                <a:cs typeface="Consolas"/>
              </a:rPr>
              <a:t>MultiplyInto</a:t>
            </a:r>
            <a:r>
              <a:rPr lang="en-US" b="1" dirty="0" smtClean="0">
                <a:latin typeface="Consolas"/>
                <a:cs typeface="Consolas"/>
              </a:rPr>
              <a:t> (s</a:t>
            </a:r>
            <a:r>
              <a:rPr lang="en-US" b="1" baseline="30000" dirty="0" smtClean="0">
                <a:latin typeface="Consolas"/>
                <a:cs typeface="Consolas"/>
              </a:rPr>
              <a:t>1</a:t>
            </a:r>
            <a:r>
              <a:rPr lang="en-US" b="1" dirty="0" smtClean="0">
                <a:latin typeface="Consolas"/>
                <a:cs typeface="Consolas"/>
              </a:rPr>
              <a:t>B</a:t>
            </a:r>
            <a:r>
              <a:rPr lang="en-US" b="1" baseline="30000" dirty="0" smtClean="0">
                <a:latin typeface="Consolas"/>
                <a:cs typeface="Consolas"/>
              </a:rPr>
              <a:t>(t)</a:t>
            </a:r>
            <a:r>
              <a:rPr lang="en-US" b="1" dirty="0" smtClean="0">
                <a:latin typeface="Consolas"/>
                <a:cs typeface="Consolas"/>
              </a:rPr>
              <a:t>C</a:t>
            </a:r>
            <a:r>
              <a:rPr lang="en-US" b="1" baseline="30000" dirty="0" smtClean="0">
                <a:latin typeface="Consolas"/>
                <a:cs typeface="Consolas"/>
              </a:rPr>
              <a:t>(t)</a:t>
            </a:r>
            <a:r>
              <a:rPr lang="en-US" b="1" dirty="0" smtClean="0">
                <a:latin typeface="Consolas"/>
                <a:cs typeface="Consolas"/>
              </a:rPr>
              <a:t> + s</a:t>
            </a:r>
            <a:r>
              <a:rPr lang="en-US" b="1" baseline="30000" dirty="0" smtClean="0">
                <a:latin typeface="Consolas"/>
                <a:cs typeface="Consolas"/>
              </a:rPr>
              <a:t>2</a:t>
            </a:r>
            <a:r>
              <a:rPr lang="en-US" b="1" dirty="0" smtClean="0">
                <a:latin typeface="Consolas"/>
                <a:cs typeface="Consolas"/>
              </a:rPr>
              <a:t>A) </a:t>
            </a:r>
            <a:r>
              <a:rPr lang="en-US" dirty="0" smtClean="0">
                <a:latin typeface="Arial"/>
                <a:cs typeface="Arial"/>
              </a:rPr>
              <a:t>[where </a:t>
            </a:r>
            <a:r>
              <a:rPr lang="en-US" dirty="0" err="1" smtClean="0">
                <a:latin typeface="Arial"/>
                <a:cs typeface="Arial"/>
              </a:rPr>
              <a:t>s</a:t>
            </a:r>
            <a:r>
              <a:rPr lang="en-US" baseline="30000" dirty="0" err="1" smtClean="0">
                <a:latin typeface="Arial"/>
                <a:cs typeface="Arial"/>
              </a:rPr>
              <a:t>x</a:t>
            </a:r>
            <a:r>
              <a:rPr lang="en-US" dirty="0" smtClean="0">
                <a:latin typeface="Arial"/>
                <a:cs typeface="Arial"/>
              </a:rPr>
              <a:t> are scalars]</a:t>
            </a:r>
          </a:p>
          <a:p>
            <a:pPr lvl="1"/>
            <a:endParaRPr lang="en-US" dirty="0"/>
          </a:p>
          <a:p>
            <a:pPr lvl="1"/>
            <a:endParaRPr lang="en-US" dirty="0"/>
          </a:p>
        </p:txBody>
      </p:sp>
      <p:sp>
        <p:nvSpPr>
          <p:cNvPr id="4" name="TextBox 3"/>
          <p:cNvSpPr txBox="1"/>
          <p:nvPr/>
        </p:nvSpPr>
        <p:spPr>
          <a:xfrm>
            <a:off x="990600" y="2076271"/>
            <a:ext cx="7391400" cy="1200329"/>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tr-TR" dirty="0">
                <a:latin typeface="Consolas"/>
                <a:cs typeface="Consolas"/>
              </a:rPr>
              <a:t>&gt;&gt;&gt; o1 = </a:t>
            </a:r>
            <a:r>
              <a:rPr lang="tr-TR" dirty="0" err="1">
                <a:latin typeface="Consolas"/>
                <a:cs typeface="Consolas"/>
              </a:rPr>
              <a:t>DoubleArray.From</a:t>
            </a:r>
            <a:r>
              <a:rPr lang="tr-TR" dirty="0">
                <a:latin typeface="Consolas"/>
                <a:cs typeface="Consolas"/>
              </a:rPr>
              <a:t>([[</a:t>
            </a:r>
            <a:r>
              <a:rPr lang="tr-TR" dirty="0" smtClean="0">
                <a:latin typeface="Consolas"/>
                <a:cs typeface="Consolas"/>
              </a:rPr>
              <a:t>1,1]</a:t>
            </a:r>
            <a:r>
              <a:rPr lang="tr-TR" dirty="0">
                <a:latin typeface="Consolas"/>
                <a:cs typeface="Consolas"/>
              </a:rPr>
              <a:t>,[</a:t>
            </a:r>
            <a:r>
              <a:rPr lang="tr-TR" dirty="0" smtClean="0">
                <a:latin typeface="Consolas"/>
                <a:cs typeface="Consolas"/>
              </a:rPr>
              <a:t>2,2]</a:t>
            </a:r>
            <a:r>
              <a:rPr lang="tr-TR" dirty="0">
                <a:latin typeface="Consolas"/>
                <a:cs typeface="Consolas"/>
              </a:rPr>
              <a:t>,[</a:t>
            </a:r>
            <a:r>
              <a:rPr lang="tr-TR" dirty="0" smtClean="0">
                <a:latin typeface="Consolas"/>
                <a:cs typeface="Consolas"/>
              </a:rPr>
              <a:t>3,3]</a:t>
            </a:r>
            <a:r>
              <a:rPr lang="tr-TR" dirty="0">
                <a:latin typeface="Consolas"/>
                <a:cs typeface="Consolas"/>
              </a:rPr>
              <a:t>])</a:t>
            </a:r>
          </a:p>
          <a:p>
            <a:r>
              <a:rPr lang="tr-TR" dirty="0" smtClean="0">
                <a:latin typeface="Consolas"/>
                <a:cs typeface="Consolas"/>
              </a:rPr>
              <a:t>&gt;</a:t>
            </a:r>
            <a:r>
              <a:rPr lang="tr-TR" dirty="0">
                <a:latin typeface="Consolas"/>
                <a:cs typeface="Consolas"/>
              </a:rPr>
              <a:t>&gt;&gt; o1.T</a:t>
            </a:r>
          </a:p>
          <a:p>
            <a:r>
              <a:rPr lang="tr-TR" dirty="0">
                <a:latin typeface="Consolas"/>
                <a:cs typeface="Consolas"/>
              </a:rPr>
              <a:t>[ 1.0000  2.0000  3.0000</a:t>
            </a:r>
          </a:p>
          <a:p>
            <a:r>
              <a:rPr lang="tr-TR" dirty="0" smtClean="0">
                <a:latin typeface="Consolas"/>
                <a:cs typeface="Consolas"/>
              </a:rPr>
              <a:t>  1.0000  2.0000  3.0000]</a:t>
            </a:r>
            <a:endParaRPr lang="en-US" dirty="0">
              <a:latin typeface="Consolas"/>
              <a:cs typeface="Consolas"/>
            </a:endParaRPr>
          </a:p>
        </p:txBody>
      </p:sp>
      <p:sp>
        <p:nvSpPr>
          <p:cNvPr id="5" name="TextBox 4"/>
          <p:cNvSpPr txBox="1"/>
          <p:nvPr/>
        </p:nvSpPr>
        <p:spPr>
          <a:xfrm>
            <a:off x="990600" y="5276671"/>
            <a:ext cx="7391400" cy="1200329"/>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da-DK" dirty="0">
                <a:latin typeface="Consolas"/>
                <a:cs typeface="Consolas"/>
              </a:rPr>
              <a:t>&gt;&gt;&gt; o1.MultiplyTranspose(False</a:t>
            </a:r>
            <a:r>
              <a:rPr lang="da-DK" dirty="0" smtClean="0">
                <a:latin typeface="Consolas"/>
                <a:cs typeface="Consolas"/>
              </a:rPr>
              <a:t>)  # A * A.T</a:t>
            </a:r>
            <a:endParaRPr lang="da-DK" dirty="0">
              <a:latin typeface="Consolas"/>
              <a:cs typeface="Consolas"/>
            </a:endParaRPr>
          </a:p>
          <a:p>
            <a:r>
              <a:rPr lang="da-DK" dirty="0">
                <a:latin typeface="Consolas"/>
                <a:cs typeface="Consolas"/>
              </a:rPr>
              <a:t>[ 2.0000  4.0000  6.0000</a:t>
            </a:r>
          </a:p>
          <a:p>
            <a:r>
              <a:rPr lang="da-DK" dirty="0">
                <a:latin typeface="Consolas"/>
                <a:cs typeface="Consolas"/>
              </a:rPr>
              <a:t>  4.0000  8.0000  12.0000</a:t>
            </a:r>
          </a:p>
          <a:p>
            <a:r>
              <a:rPr lang="da-DK" dirty="0">
                <a:latin typeface="Consolas"/>
                <a:cs typeface="Consolas"/>
              </a:rPr>
              <a:t>  6.0000  12.0000  18.0000]</a:t>
            </a:r>
            <a:endParaRPr lang="en-US" dirty="0">
              <a:latin typeface="Consolas"/>
              <a:cs typeface="Consolas"/>
            </a:endParaRPr>
          </a:p>
        </p:txBody>
      </p:sp>
    </p:spTree>
    <p:extLst>
      <p:ext uri="{BB962C8B-B14F-4D97-AF65-F5344CB8AC3E}">
        <p14:creationId xmlns:p14="http://schemas.microsoft.com/office/powerpoint/2010/main" val="2819959628"/>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algebraic goodness</a:t>
            </a:r>
            <a:endParaRPr lang="en-US" dirty="0"/>
          </a:p>
        </p:txBody>
      </p:sp>
      <p:sp>
        <p:nvSpPr>
          <p:cNvPr id="3" name="Content Placeholder 2"/>
          <p:cNvSpPr>
            <a:spLocks noGrp="1"/>
          </p:cNvSpPr>
          <p:nvPr>
            <p:ph idx="1"/>
          </p:nvPr>
        </p:nvSpPr>
        <p:spPr>
          <a:xfrm>
            <a:off x="457200" y="1600200"/>
            <a:ext cx="8534400" cy="3429000"/>
          </a:xfrm>
        </p:spPr>
        <p:txBody>
          <a:bodyPr>
            <a:normAutofit lnSpcReduction="10000"/>
          </a:bodyPr>
          <a:lstStyle/>
          <a:p>
            <a:r>
              <a:rPr lang="en-US" dirty="0" err="1" smtClean="0"/>
              <a:t>Sho</a:t>
            </a:r>
            <a:r>
              <a:rPr lang="en-US" dirty="0" smtClean="0"/>
              <a:t> includes more complex linear algebra decomposition classes</a:t>
            </a:r>
          </a:p>
          <a:p>
            <a:pPr lvl="1"/>
            <a:r>
              <a:rPr lang="en-US" dirty="0" smtClean="0"/>
              <a:t>LU</a:t>
            </a:r>
          </a:p>
          <a:p>
            <a:pPr lvl="1"/>
            <a:r>
              <a:rPr lang="en-US" dirty="0" smtClean="0"/>
              <a:t>QR</a:t>
            </a:r>
          </a:p>
          <a:p>
            <a:pPr lvl="1"/>
            <a:r>
              <a:rPr lang="en-US" dirty="0" err="1" smtClean="0"/>
              <a:t>Schur</a:t>
            </a:r>
            <a:endParaRPr lang="en-US" dirty="0" smtClean="0"/>
          </a:p>
          <a:p>
            <a:pPr lvl="1"/>
            <a:r>
              <a:rPr lang="en-US" dirty="0" err="1" smtClean="0"/>
              <a:t>Cholesky</a:t>
            </a:r>
            <a:endParaRPr lang="en-US" dirty="0" smtClean="0"/>
          </a:p>
          <a:p>
            <a:pPr lvl="1"/>
            <a:r>
              <a:rPr lang="en-US" dirty="0" smtClean="0"/>
              <a:t>SVD </a:t>
            </a:r>
          </a:p>
          <a:p>
            <a:pPr lvl="1"/>
            <a:r>
              <a:rPr lang="en-US" dirty="0" smtClean="0"/>
              <a:t>Eigenvalue </a:t>
            </a:r>
          </a:p>
          <a:p>
            <a:pPr lvl="1"/>
            <a:r>
              <a:rPr lang="en-US" dirty="0" smtClean="0"/>
              <a:t>A </a:t>
            </a:r>
            <a:r>
              <a:rPr lang="en-US" dirty="0"/>
              <a:t>generic dense </a:t>
            </a:r>
            <a:r>
              <a:rPr lang="en-US" dirty="0" smtClean="0"/>
              <a:t>solver</a:t>
            </a:r>
          </a:p>
          <a:p>
            <a:r>
              <a:rPr lang="en-US" dirty="0" smtClean="0"/>
              <a:t>See the Book of </a:t>
            </a:r>
            <a:r>
              <a:rPr lang="en-US" dirty="0" err="1" smtClean="0"/>
              <a:t>Sho</a:t>
            </a:r>
            <a:r>
              <a:rPr lang="en-US" dirty="0" smtClean="0"/>
              <a:t> for full details</a:t>
            </a:r>
          </a:p>
          <a:p>
            <a:pPr marL="411480" lvl="1" indent="0">
              <a:buNone/>
            </a:pPr>
            <a:r>
              <a:rPr lang="en-US" dirty="0"/>
              <a:t>	</a:t>
            </a:r>
          </a:p>
          <a:p>
            <a:pPr lvl="1"/>
            <a:endParaRPr lang="en-US" dirty="0"/>
          </a:p>
        </p:txBody>
      </p:sp>
      <p:sp>
        <p:nvSpPr>
          <p:cNvPr id="4" name="TextBox 3"/>
          <p:cNvSpPr txBox="1"/>
          <p:nvPr/>
        </p:nvSpPr>
        <p:spPr>
          <a:xfrm>
            <a:off x="457200" y="4771072"/>
            <a:ext cx="8229600" cy="1754327"/>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da-DK" dirty="0" smtClean="0">
                <a:latin typeface="Consolas"/>
                <a:cs typeface="Consolas"/>
              </a:rPr>
              <a:t>&gt;&gt;&gt; A = rand(10,10)</a:t>
            </a:r>
          </a:p>
          <a:p>
            <a:r>
              <a:rPr lang="da-DK" dirty="0" smtClean="0">
                <a:latin typeface="Consolas"/>
                <a:cs typeface="Consolas"/>
              </a:rPr>
              <a:t>&gt;&gt;&gt; s = SVD(A)</a:t>
            </a:r>
          </a:p>
          <a:p>
            <a:r>
              <a:rPr lang="da-DK" dirty="0" smtClean="0">
                <a:latin typeface="Consolas"/>
                <a:cs typeface="Consolas"/>
              </a:rPr>
              <a:t>&gt;&gt;&gt; </a:t>
            </a:r>
            <a:r>
              <a:rPr lang="da-DK" dirty="0" err="1" smtClean="0">
                <a:latin typeface="Consolas"/>
                <a:cs typeface="Consolas"/>
              </a:rPr>
              <a:t>A_hat</a:t>
            </a:r>
            <a:r>
              <a:rPr lang="da-DK" dirty="0" smtClean="0">
                <a:latin typeface="Consolas"/>
                <a:cs typeface="Consolas"/>
              </a:rPr>
              <a:t> = </a:t>
            </a:r>
            <a:r>
              <a:rPr lang="da-DK" dirty="0" err="1" smtClean="0">
                <a:latin typeface="Consolas"/>
                <a:cs typeface="Consolas"/>
              </a:rPr>
              <a:t>s.U</a:t>
            </a:r>
            <a:r>
              <a:rPr lang="da-DK" dirty="0" smtClean="0">
                <a:latin typeface="Consolas"/>
                <a:cs typeface="Consolas"/>
              </a:rPr>
              <a:t> * </a:t>
            </a:r>
            <a:r>
              <a:rPr lang="da-DK" dirty="0" err="1" smtClean="0">
                <a:latin typeface="Consolas"/>
                <a:cs typeface="Consolas"/>
              </a:rPr>
              <a:t>s.D</a:t>
            </a:r>
            <a:r>
              <a:rPr lang="da-DK" dirty="0" smtClean="0">
                <a:latin typeface="Consolas"/>
                <a:cs typeface="Consolas"/>
              </a:rPr>
              <a:t> * </a:t>
            </a:r>
            <a:r>
              <a:rPr lang="da-DK" dirty="0" err="1" smtClean="0">
                <a:latin typeface="Consolas"/>
                <a:cs typeface="Consolas"/>
              </a:rPr>
              <a:t>s.V.T</a:t>
            </a:r>
            <a:endParaRPr lang="da-DK" dirty="0" smtClean="0">
              <a:latin typeface="Consolas"/>
              <a:cs typeface="Consolas"/>
            </a:endParaRPr>
          </a:p>
          <a:p>
            <a:r>
              <a:rPr lang="cs-CZ" dirty="0">
                <a:latin typeface="Consolas"/>
                <a:cs typeface="Consolas"/>
              </a:rPr>
              <a:t>&gt;&gt;&gt; </a:t>
            </a:r>
            <a:r>
              <a:rPr lang="cs-CZ" dirty="0" err="1">
                <a:latin typeface="Consolas"/>
                <a:cs typeface="Consolas"/>
              </a:rPr>
              <a:t>norm</a:t>
            </a:r>
            <a:r>
              <a:rPr lang="cs-CZ" dirty="0">
                <a:latin typeface="Consolas"/>
                <a:cs typeface="Consolas"/>
              </a:rPr>
              <a:t>(A - </a:t>
            </a:r>
            <a:r>
              <a:rPr lang="cs-CZ" dirty="0" err="1">
                <a:latin typeface="Consolas"/>
                <a:cs typeface="Consolas"/>
              </a:rPr>
              <a:t>A_hat</a:t>
            </a:r>
            <a:r>
              <a:rPr lang="cs-CZ" dirty="0">
                <a:latin typeface="Consolas"/>
                <a:cs typeface="Consolas"/>
              </a:rPr>
              <a:t>, 1)</a:t>
            </a:r>
          </a:p>
          <a:p>
            <a:r>
              <a:rPr lang="cs-CZ" dirty="0">
                <a:latin typeface="Consolas"/>
                <a:cs typeface="Consolas"/>
              </a:rPr>
              <a:t>4.0786818367166688e-</a:t>
            </a:r>
            <a:r>
              <a:rPr lang="cs-CZ" dirty="0" smtClean="0">
                <a:latin typeface="Consolas"/>
                <a:cs typeface="Consolas"/>
              </a:rPr>
              <a:t>14</a:t>
            </a:r>
          </a:p>
          <a:p>
            <a:endParaRPr lang="en-US" dirty="0">
              <a:latin typeface="Consolas"/>
              <a:cs typeface="Consolas"/>
            </a:endParaRPr>
          </a:p>
        </p:txBody>
      </p:sp>
    </p:spTree>
    <p:extLst>
      <p:ext uri="{BB962C8B-B14F-4D97-AF65-F5344CB8AC3E}">
        <p14:creationId xmlns:p14="http://schemas.microsoft.com/office/powerpoint/2010/main" val="1075476808"/>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Graphing and Stats</a:t>
            </a:r>
            <a:endParaRPr lang="en-US" dirty="0"/>
          </a:p>
        </p:txBody>
      </p:sp>
      <p:sp>
        <p:nvSpPr>
          <p:cNvPr id="3" name="Content Placeholder 2"/>
          <p:cNvSpPr>
            <a:spLocks noGrp="1"/>
          </p:cNvSpPr>
          <p:nvPr>
            <p:ph idx="1"/>
          </p:nvPr>
        </p:nvSpPr>
        <p:spPr/>
        <p:txBody>
          <a:bodyPr/>
          <a:lstStyle/>
          <a:p>
            <a:r>
              <a:rPr lang="en-US" dirty="0" err="1" smtClean="0"/>
              <a:t>Sho</a:t>
            </a:r>
            <a:r>
              <a:rPr lang="en-US" dirty="0" smtClean="0"/>
              <a:t> includes a comprehensive set of graphing capabilities</a:t>
            </a:r>
          </a:p>
          <a:p>
            <a:pPr lvl="1"/>
            <a:r>
              <a:rPr lang="en-US" dirty="0" smtClean="0"/>
              <a:t>Line/Scatter Plots via </a:t>
            </a:r>
            <a:r>
              <a:rPr lang="en-US" b="1" dirty="0" smtClean="0">
                <a:latin typeface="Consolas"/>
                <a:cs typeface="Consolas"/>
              </a:rPr>
              <a:t>plot</a:t>
            </a:r>
          </a:p>
          <a:p>
            <a:pPr lvl="1"/>
            <a:r>
              <a:rPr lang="en-US" dirty="0" smtClean="0"/>
              <a:t>Bar charts using </a:t>
            </a:r>
            <a:r>
              <a:rPr lang="en-US" b="1" dirty="0" smtClean="0">
                <a:latin typeface="Consolas"/>
                <a:cs typeface="Consolas"/>
              </a:rPr>
              <a:t>bar</a:t>
            </a:r>
          </a:p>
          <a:p>
            <a:pPr lvl="1"/>
            <a:r>
              <a:rPr lang="en-US" dirty="0" smtClean="0"/>
              <a:t>Contour plots with </a:t>
            </a:r>
            <a:r>
              <a:rPr lang="en-US" b="1" dirty="0" smtClean="0">
                <a:latin typeface="Consolas"/>
                <a:cs typeface="Consolas"/>
              </a:rPr>
              <a:t>contour</a:t>
            </a:r>
          </a:p>
          <a:p>
            <a:pPr lvl="1"/>
            <a:r>
              <a:rPr lang="en-US" dirty="0" err="1" smtClean="0"/>
              <a:t>Bimap</a:t>
            </a:r>
            <a:r>
              <a:rPr lang="en-US" dirty="0" smtClean="0"/>
              <a:t> images with </a:t>
            </a:r>
            <a:r>
              <a:rPr lang="en-US" b="1" dirty="0" err="1" smtClean="0">
                <a:latin typeface="Consolas"/>
                <a:cs typeface="Consolas"/>
              </a:rPr>
              <a:t>imageview</a:t>
            </a:r>
            <a:endParaRPr lang="en-US" b="1" dirty="0" smtClean="0">
              <a:latin typeface="Consolas"/>
              <a:cs typeface="Consolas"/>
            </a:endParaRPr>
          </a:p>
          <a:p>
            <a:pPr lvl="1"/>
            <a:r>
              <a:rPr lang="en-US" dirty="0" smtClean="0"/>
              <a:t>Histograms via </a:t>
            </a:r>
            <a:r>
              <a:rPr lang="en-US" b="1" dirty="0" err="1" smtClean="0">
                <a:latin typeface="Consolas"/>
                <a:cs typeface="Consolas"/>
              </a:rPr>
              <a:t>hist</a:t>
            </a:r>
            <a:r>
              <a:rPr lang="en-US" dirty="0" smtClean="0"/>
              <a:t> and </a:t>
            </a:r>
            <a:r>
              <a:rPr lang="en-US" b="1" dirty="0" smtClean="0">
                <a:latin typeface="Consolas"/>
                <a:cs typeface="Consolas"/>
              </a:rPr>
              <a:t>histogram</a:t>
            </a:r>
          </a:p>
          <a:p>
            <a:pPr lvl="1"/>
            <a:r>
              <a:rPr lang="en-US" dirty="0" err="1" smtClean="0"/>
              <a:t>Datagrid</a:t>
            </a:r>
            <a:r>
              <a:rPr lang="en-US" dirty="0" smtClean="0"/>
              <a:t> with </a:t>
            </a:r>
            <a:r>
              <a:rPr lang="en-US" b="1" dirty="0" err="1" smtClean="0">
                <a:latin typeface="Consolas"/>
                <a:cs typeface="Consolas"/>
              </a:rPr>
              <a:t>dgv</a:t>
            </a:r>
            <a:endParaRPr lang="en-US" b="1" dirty="0" smtClean="0">
              <a:latin typeface="Consolas"/>
              <a:cs typeface="Consolas"/>
            </a:endParaRPr>
          </a:p>
          <a:p>
            <a:r>
              <a:rPr lang="en-US" dirty="0" smtClean="0"/>
              <a:t>All of them have various options to control style of graph</a:t>
            </a:r>
          </a:p>
          <a:p>
            <a:pPr lvl="1"/>
            <a:r>
              <a:rPr lang="en-US" dirty="0" smtClean="0"/>
              <a:t>legends, colors, symbols, etc.</a:t>
            </a:r>
          </a:p>
          <a:p>
            <a:r>
              <a:rPr lang="en-US" dirty="0" smtClean="0"/>
              <a:t>Generally each graph has both external and internal viewers</a:t>
            </a:r>
          </a:p>
          <a:p>
            <a:pPr lvl="1"/>
            <a:r>
              <a:rPr lang="en-US" dirty="0" smtClean="0"/>
              <a:t>can plot data inline with your console session</a:t>
            </a:r>
          </a:p>
          <a:p>
            <a:pPr lvl="1"/>
            <a:r>
              <a:rPr lang="en-US" dirty="0" smtClean="0"/>
              <a:t>can also put graphs side-by-side for comparison</a:t>
            </a:r>
            <a:endParaRPr lang="en-US" dirty="0"/>
          </a:p>
          <a:p>
            <a:pPr lvl="1"/>
            <a:endParaRPr lang="en-US" b="1" dirty="0">
              <a:latin typeface="Consolas"/>
              <a:cs typeface="Consolas"/>
            </a:endParaRPr>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 graphs</a:t>
            </a:r>
            <a:endParaRPr lang="en-US" dirty="0"/>
          </a:p>
        </p:txBody>
      </p:sp>
      <p:sp>
        <p:nvSpPr>
          <p:cNvPr id="3" name="Content Placeholder 2"/>
          <p:cNvSpPr>
            <a:spLocks noGrp="1"/>
          </p:cNvSpPr>
          <p:nvPr>
            <p:ph idx="1"/>
          </p:nvPr>
        </p:nvSpPr>
        <p:spPr/>
        <p:txBody>
          <a:bodyPr/>
          <a:lstStyle/>
          <a:p>
            <a:r>
              <a:rPr lang="en-US" dirty="0" smtClean="0">
                <a:latin typeface="Consolas"/>
                <a:cs typeface="Consolas"/>
              </a:rPr>
              <a:t>plot</a:t>
            </a:r>
            <a:r>
              <a:rPr lang="en-US" dirty="0" smtClean="0"/>
              <a:t> function allows the generation of line and scatter plots</a:t>
            </a:r>
          </a:p>
          <a:p>
            <a:pPr lvl="1"/>
            <a:r>
              <a:rPr lang="en-US" dirty="0" smtClean="0"/>
              <a:t>plot one or more data sets (must be equal length)</a:t>
            </a:r>
          </a:p>
          <a:p>
            <a:pPr lvl="1"/>
            <a:r>
              <a:rPr lang="en-US" dirty="0" smtClean="0"/>
              <a:t>control line connection, symbol and color with string parameter</a:t>
            </a:r>
          </a:p>
          <a:p>
            <a:pPr lvl="1"/>
            <a:r>
              <a:rPr lang="en-US" dirty="0" smtClean="0"/>
              <a:t>add legends with </a:t>
            </a:r>
            <a:r>
              <a:rPr lang="en-US" b="1" dirty="0" smtClean="0">
                <a:latin typeface="Consolas"/>
                <a:cs typeface="Consolas"/>
              </a:rPr>
              <a:t>legend</a:t>
            </a:r>
          </a:p>
        </p:txBody>
      </p:sp>
      <p:sp>
        <p:nvSpPr>
          <p:cNvPr id="4" name="Rectangle 3"/>
          <p:cNvSpPr/>
          <p:nvPr/>
        </p:nvSpPr>
        <p:spPr>
          <a:xfrm>
            <a:off x="914400" y="5638800"/>
            <a:ext cx="7315200" cy="92333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dirty="0" smtClean="0">
                <a:latin typeface="Consolas"/>
                <a:cs typeface="Consolas"/>
              </a:rPr>
              <a:t>&gt;</a:t>
            </a:r>
            <a:r>
              <a:rPr lang="en-US" dirty="0">
                <a:latin typeface="Consolas"/>
                <a:cs typeface="Consolas"/>
              </a:rPr>
              <a:t>&gt;&gt; data1 = rand(20)</a:t>
            </a:r>
          </a:p>
          <a:p>
            <a:r>
              <a:rPr lang="en-US" dirty="0">
                <a:latin typeface="Consolas"/>
                <a:cs typeface="Consolas"/>
              </a:rPr>
              <a:t>&gt;&gt;&gt; data2 = rand(20)</a:t>
            </a:r>
          </a:p>
          <a:p>
            <a:r>
              <a:rPr lang="en-US" dirty="0" smtClean="0">
                <a:latin typeface="Consolas"/>
                <a:cs typeface="Consolas"/>
              </a:rPr>
              <a:t>&gt;</a:t>
            </a:r>
            <a:r>
              <a:rPr lang="en-US" dirty="0">
                <a:latin typeface="Consolas"/>
                <a:cs typeface="Consolas"/>
              </a:rPr>
              <a:t>&gt;&gt; plot(data1,'xb',data2,'or'</a:t>
            </a:r>
            <a:r>
              <a:rPr lang="en-US" dirty="0" smtClean="0">
                <a:latin typeface="Consolas"/>
                <a:cs typeface="Consolas"/>
              </a:rPr>
              <a:t>)</a:t>
            </a:r>
            <a:endParaRPr lang="en-US" dirty="0">
              <a:latin typeface="Consolas"/>
              <a:cs typeface="Consolas"/>
            </a:endParaRPr>
          </a:p>
        </p:txBody>
      </p:sp>
      <p:pic>
        <p:nvPicPr>
          <p:cNvPr id="5" name="Picture 4"/>
          <p:cNvPicPr>
            <a:picLocks noChangeAspect="1"/>
          </p:cNvPicPr>
          <p:nvPr/>
        </p:nvPicPr>
        <p:blipFill>
          <a:blip r:embed="rId2"/>
          <a:stretch>
            <a:fillRect/>
          </a:stretch>
        </p:blipFill>
        <p:spPr>
          <a:xfrm>
            <a:off x="4419600" y="2895600"/>
            <a:ext cx="4343400" cy="3205391"/>
          </a:xfrm>
          <a:prstGeom prst="rect">
            <a:avLst/>
          </a:prstGeom>
        </p:spPr>
      </p:pic>
      <p:sp>
        <p:nvSpPr>
          <p:cNvPr id="6" name="Rectangle 5"/>
          <p:cNvSpPr/>
          <p:nvPr/>
        </p:nvSpPr>
        <p:spPr>
          <a:xfrm>
            <a:off x="838200" y="3505200"/>
            <a:ext cx="2830222" cy="923330"/>
          </a:xfrm>
          <a:prstGeom prst="rect">
            <a:avLst/>
          </a:prstGeom>
        </p:spPr>
        <p:style>
          <a:lnRef idx="1">
            <a:schemeClr val="accent6"/>
          </a:lnRef>
          <a:fillRef idx="3">
            <a:schemeClr val="accent6"/>
          </a:fillRef>
          <a:effectRef idx="2">
            <a:schemeClr val="accent6"/>
          </a:effectRef>
          <a:fontRef idx="minor">
            <a:schemeClr val="lt1"/>
          </a:fontRef>
        </p:style>
        <p:txBody>
          <a:bodyPr wrap="none">
            <a:spAutoFit/>
          </a:bodyPr>
          <a:lstStyle/>
          <a:p>
            <a:r>
              <a:rPr lang="en-US" u="sng" dirty="0" smtClean="0"/>
              <a:t>connect:</a:t>
            </a:r>
            <a:r>
              <a:rPr lang="en-US" dirty="0" smtClean="0"/>
              <a:t> </a:t>
            </a:r>
            <a:r>
              <a:rPr lang="en-US" dirty="0" smtClean="0">
                <a:latin typeface="Consolas"/>
                <a:cs typeface="Consolas"/>
              </a:rPr>
              <a:t>-,:,--,-.</a:t>
            </a:r>
            <a:endParaRPr lang="en-US" u="sng" dirty="0" smtClean="0">
              <a:latin typeface="Consolas"/>
              <a:cs typeface="Consolas"/>
            </a:endParaRPr>
          </a:p>
          <a:p>
            <a:r>
              <a:rPr lang="en-US" u="sng" dirty="0" smtClean="0"/>
              <a:t>colors</a:t>
            </a:r>
            <a:r>
              <a:rPr lang="en-US" dirty="0" smtClean="0"/>
              <a:t>: </a:t>
            </a:r>
            <a:r>
              <a:rPr lang="en-US" b="1" dirty="0" err="1" smtClean="0">
                <a:solidFill>
                  <a:srgbClr val="FF0000"/>
                </a:solidFill>
                <a:latin typeface="Consolas"/>
                <a:cs typeface="Consolas"/>
              </a:rPr>
              <a:t>r</a:t>
            </a:r>
            <a:r>
              <a:rPr lang="en-US" b="1" dirty="0" err="1" smtClean="0">
                <a:latin typeface="Consolas"/>
                <a:cs typeface="Consolas"/>
              </a:rPr>
              <a:t>,</a:t>
            </a:r>
            <a:r>
              <a:rPr lang="en-US" b="1" dirty="0" err="1" smtClean="0">
                <a:solidFill>
                  <a:srgbClr val="008000"/>
                </a:solidFill>
                <a:latin typeface="Consolas"/>
                <a:cs typeface="Consolas"/>
              </a:rPr>
              <a:t>g</a:t>
            </a:r>
            <a:r>
              <a:rPr lang="en-US" b="1" dirty="0" err="1" smtClean="0">
                <a:latin typeface="Consolas"/>
                <a:cs typeface="Consolas"/>
              </a:rPr>
              <a:t>,</a:t>
            </a:r>
            <a:r>
              <a:rPr lang="en-US" b="1" dirty="0" err="1" smtClean="0">
                <a:solidFill>
                  <a:srgbClr val="3366FF"/>
                </a:solidFill>
                <a:latin typeface="Consolas"/>
                <a:cs typeface="Consolas"/>
              </a:rPr>
              <a:t>b</a:t>
            </a:r>
            <a:r>
              <a:rPr lang="en-US" b="1" dirty="0" err="1" smtClean="0">
                <a:latin typeface="Consolas"/>
                <a:cs typeface="Consolas"/>
              </a:rPr>
              <a:t>,</a:t>
            </a:r>
            <a:r>
              <a:rPr lang="en-US" b="1" dirty="0" err="1" smtClean="0">
                <a:solidFill>
                  <a:schemeClr val="tx1"/>
                </a:solidFill>
                <a:latin typeface="Consolas"/>
                <a:cs typeface="Consolas"/>
              </a:rPr>
              <a:t>k</a:t>
            </a:r>
            <a:r>
              <a:rPr lang="en-US" b="1" dirty="0" err="1" smtClean="0">
                <a:latin typeface="Consolas"/>
                <a:cs typeface="Consolas"/>
              </a:rPr>
              <a:t>,</a:t>
            </a:r>
            <a:r>
              <a:rPr lang="en-US" b="1" dirty="0" err="1" smtClean="0">
                <a:solidFill>
                  <a:srgbClr val="FFFF00"/>
                </a:solidFill>
                <a:latin typeface="Consolas"/>
                <a:cs typeface="Consolas"/>
              </a:rPr>
              <a:t>y</a:t>
            </a:r>
            <a:r>
              <a:rPr lang="en-US" b="1" dirty="0" err="1" smtClean="0">
                <a:latin typeface="Consolas"/>
                <a:cs typeface="Consolas"/>
              </a:rPr>
              <a:t>,</a:t>
            </a:r>
            <a:r>
              <a:rPr lang="en-US" b="1" dirty="0" err="1" smtClean="0">
                <a:solidFill>
                  <a:schemeClr val="accent6">
                    <a:lumMod val="40000"/>
                    <a:lumOff val="60000"/>
                  </a:schemeClr>
                </a:solidFill>
                <a:latin typeface="Consolas"/>
                <a:cs typeface="Consolas"/>
              </a:rPr>
              <a:t>c</a:t>
            </a:r>
            <a:r>
              <a:rPr lang="en-US" b="1" dirty="0" err="1" smtClean="0">
                <a:latin typeface="Consolas"/>
                <a:cs typeface="Consolas"/>
              </a:rPr>
              <a:t>,</a:t>
            </a:r>
            <a:r>
              <a:rPr lang="en-US" b="1" dirty="0" err="1" smtClean="0">
                <a:solidFill>
                  <a:schemeClr val="accent3">
                    <a:lumMod val="75000"/>
                  </a:schemeClr>
                </a:solidFill>
                <a:latin typeface="Consolas"/>
                <a:cs typeface="Consolas"/>
              </a:rPr>
              <a:t>m</a:t>
            </a:r>
            <a:r>
              <a:rPr lang="en-US" b="1" dirty="0" err="1" smtClean="0">
                <a:latin typeface="Consolas"/>
                <a:cs typeface="Consolas"/>
              </a:rPr>
              <a:t>,w</a:t>
            </a:r>
            <a:endParaRPr lang="en-US" b="1" dirty="0" smtClean="0">
              <a:latin typeface="Consolas"/>
              <a:cs typeface="Consolas"/>
            </a:endParaRPr>
          </a:p>
          <a:p>
            <a:r>
              <a:rPr lang="en-US" u="sng" dirty="0" smtClean="0"/>
              <a:t>symbols</a:t>
            </a:r>
            <a:r>
              <a:rPr lang="en-US" dirty="0" smtClean="0"/>
              <a:t>: </a:t>
            </a:r>
            <a:r>
              <a:rPr lang="en-US" b="1" dirty="0" smtClean="0">
                <a:latin typeface="Consolas"/>
                <a:cs typeface="Consolas"/>
              </a:rPr>
              <a:t>+,o,*,.,</a:t>
            </a:r>
            <a:r>
              <a:rPr lang="en-US" b="1" dirty="0" err="1" smtClean="0">
                <a:latin typeface="Consolas"/>
                <a:cs typeface="Consolas"/>
              </a:rPr>
              <a:t>s,^,v</a:t>
            </a:r>
            <a:endParaRPr lang="en-US" b="1" dirty="0" smtClean="0">
              <a:latin typeface="Consolas"/>
              <a:cs typeface="Consolas"/>
            </a:endParaRPr>
          </a:p>
        </p:txBody>
      </p:sp>
      <p:sp>
        <p:nvSpPr>
          <p:cNvPr id="7" name="TextBox 6"/>
          <p:cNvSpPr txBox="1"/>
          <p:nvPr/>
        </p:nvSpPr>
        <p:spPr>
          <a:xfrm>
            <a:off x="2209800" y="5105400"/>
            <a:ext cx="2133600" cy="369332"/>
          </a:xfrm>
          <a:prstGeom prst="rect">
            <a:avLst/>
          </a:prstGeom>
          <a:noFill/>
        </p:spPr>
        <p:txBody>
          <a:bodyPr wrap="square" rtlCol="0">
            <a:spAutoFit/>
          </a:bodyPr>
          <a:lstStyle/>
          <a:p>
            <a:r>
              <a:rPr lang="en-US" dirty="0" smtClean="0"/>
              <a:t>blue 'x' vs. red 'o'</a:t>
            </a:r>
            <a:endParaRPr lang="en-US" dirty="0"/>
          </a:p>
        </p:txBody>
      </p:sp>
      <p:cxnSp>
        <p:nvCxnSpPr>
          <p:cNvPr id="9" name="Straight Arrow Connector 8"/>
          <p:cNvCxnSpPr/>
          <p:nvPr/>
        </p:nvCxnSpPr>
        <p:spPr>
          <a:xfrm flipH="1">
            <a:off x="3429000" y="5410200"/>
            <a:ext cx="381000" cy="914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3810000" y="5410200"/>
            <a:ext cx="533400" cy="914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3372358"/>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plots</a:t>
            </a:r>
            <a:endParaRPr lang="en-US" dirty="0"/>
          </a:p>
        </p:txBody>
      </p:sp>
      <p:sp>
        <p:nvSpPr>
          <p:cNvPr id="3" name="Content Placeholder 2"/>
          <p:cNvSpPr>
            <a:spLocks noGrp="1"/>
          </p:cNvSpPr>
          <p:nvPr>
            <p:ph idx="1"/>
          </p:nvPr>
        </p:nvSpPr>
        <p:spPr/>
        <p:txBody>
          <a:bodyPr/>
          <a:lstStyle/>
          <a:p>
            <a:r>
              <a:rPr lang="en-US" dirty="0" smtClean="0"/>
              <a:t>Most of the plot aspects can be controlled with parameters</a:t>
            </a:r>
          </a:p>
          <a:p>
            <a:pPr lvl="1"/>
            <a:r>
              <a:rPr lang="en-US" dirty="0" smtClean="0"/>
              <a:t>parameters evaluated by the function (comma-delimited)</a:t>
            </a:r>
          </a:p>
          <a:p>
            <a:pPr lvl="1"/>
            <a:r>
              <a:rPr lang="en-US" dirty="0" smtClean="0"/>
              <a:t>helpful to look at the source code to see options</a:t>
            </a:r>
            <a:endParaRPr lang="en-US" dirty="0"/>
          </a:p>
        </p:txBody>
      </p:sp>
      <p:pic>
        <p:nvPicPr>
          <p:cNvPr id="5" name="Picture 4"/>
          <p:cNvPicPr>
            <a:picLocks noChangeAspect="1"/>
          </p:cNvPicPr>
          <p:nvPr/>
        </p:nvPicPr>
        <p:blipFill>
          <a:blip r:embed="rId2"/>
          <a:stretch>
            <a:fillRect/>
          </a:stretch>
        </p:blipFill>
        <p:spPr>
          <a:xfrm>
            <a:off x="3200400" y="2895600"/>
            <a:ext cx="5715000" cy="3810000"/>
          </a:xfrm>
          <a:prstGeom prst="rect">
            <a:avLst/>
          </a:prstGeom>
        </p:spPr>
      </p:pic>
      <p:sp>
        <p:nvSpPr>
          <p:cNvPr id="4" name="Rectangle 3"/>
          <p:cNvSpPr/>
          <p:nvPr/>
        </p:nvSpPr>
        <p:spPr>
          <a:xfrm>
            <a:off x="457200" y="2819400"/>
            <a:ext cx="4419600" cy="584776"/>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sz="1600" dirty="0">
                <a:latin typeface="Consolas"/>
                <a:cs typeface="Consolas"/>
              </a:rPr>
              <a:t>&gt;&gt;&gt; edit(plot)</a:t>
            </a:r>
          </a:p>
          <a:p>
            <a:r>
              <a:rPr lang="en-US" sz="1600" dirty="0">
                <a:latin typeface="Consolas"/>
                <a:cs typeface="Consolas"/>
              </a:rPr>
              <a:t>Opening file: </a:t>
            </a:r>
            <a:r>
              <a:rPr lang="en-US" sz="1600" dirty="0" err="1" smtClean="0">
                <a:latin typeface="Consolas"/>
                <a:cs typeface="Consolas"/>
              </a:rPr>
              <a:t>shoplot.py</a:t>
            </a:r>
            <a:r>
              <a:rPr lang="en-US" sz="1600" dirty="0" smtClean="0">
                <a:latin typeface="Consolas"/>
                <a:cs typeface="Consolas"/>
              </a:rPr>
              <a:t> </a:t>
            </a:r>
            <a:r>
              <a:rPr lang="en-US" sz="1600" dirty="0">
                <a:latin typeface="Consolas"/>
                <a:cs typeface="Consolas"/>
              </a:rPr>
              <a:t>at line 128</a:t>
            </a:r>
          </a:p>
        </p:txBody>
      </p:sp>
      <p:sp>
        <p:nvSpPr>
          <p:cNvPr id="6" name="TextBox 5"/>
          <p:cNvSpPr txBox="1"/>
          <p:nvPr/>
        </p:nvSpPr>
        <p:spPr>
          <a:xfrm>
            <a:off x="381000" y="4114800"/>
            <a:ext cx="3048000" cy="1200329"/>
          </a:xfrm>
          <a:prstGeom prst="rect">
            <a:avLst/>
          </a:prstGeom>
          <a:noFill/>
        </p:spPr>
        <p:txBody>
          <a:bodyPr wrap="square" rtlCol="0">
            <a:spAutoFit/>
          </a:bodyPr>
          <a:lstStyle/>
          <a:p>
            <a:r>
              <a:rPr lang="en-US" dirty="0" smtClean="0"/>
              <a:t>comments generally detail all the custom parameters you can tweak for that specific graph</a:t>
            </a:r>
            <a:endParaRPr lang="en-US" dirty="0"/>
          </a:p>
        </p:txBody>
      </p:sp>
      <p:cxnSp>
        <p:nvCxnSpPr>
          <p:cNvPr id="8" name="Straight Connector 7"/>
          <p:cNvCxnSpPr>
            <a:stCxn id="6" idx="0"/>
          </p:cNvCxnSpPr>
          <p:nvPr/>
        </p:nvCxnSpPr>
        <p:spPr>
          <a:xfrm flipV="1">
            <a:off x="1905000" y="3657600"/>
            <a:ext cx="1371600" cy="457200"/>
          </a:xfrm>
          <a:prstGeom prst="line">
            <a:avLst/>
          </a:prstGeom>
          <a:ln w="12700" cmpd="sng">
            <a:solidFill>
              <a:schemeClr val="bg1">
                <a:lumMod val="6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6" idx="2"/>
          </p:cNvCxnSpPr>
          <p:nvPr/>
        </p:nvCxnSpPr>
        <p:spPr>
          <a:xfrm>
            <a:off x="1905000" y="5315129"/>
            <a:ext cx="1371600" cy="1085671"/>
          </a:xfrm>
          <a:prstGeom prst="line">
            <a:avLst/>
          </a:prstGeom>
          <a:ln w="12700" cmpd="sng">
            <a:solidFill>
              <a:schemeClr val="bg1">
                <a:lumMod val="65000"/>
              </a:schemeClr>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1416641"/>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 Charts</a:t>
            </a:r>
            <a:endParaRPr lang="en-US" dirty="0"/>
          </a:p>
        </p:txBody>
      </p:sp>
      <p:sp>
        <p:nvSpPr>
          <p:cNvPr id="3" name="Content Placeholder 2"/>
          <p:cNvSpPr>
            <a:spLocks noGrp="1"/>
          </p:cNvSpPr>
          <p:nvPr>
            <p:ph idx="1"/>
          </p:nvPr>
        </p:nvSpPr>
        <p:spPr/>
        <p:txBody>
          <a:bodyPr/>
          <a:lstStyle/>
          <a:p>
            <a:r>
              <a:rPr lang="en-US" dirty="0" smtClean="0"/>
              <a:t>bar function displays comparisons of data with bar chart</a:t>
            </a:r>
          </a:p>
          <a:p>
            <a:pPr lvl="1"/>
            <a:r>
              <a:rPr lang="en-US" dirty="0" smtClean="0"/>
              <a:t>also has many control options such as color, legends, etc.</a:t>
            </a:r>
            <a:endParaRPr lang="en-US" dirty="0"/>
          </a:p>
        </p:txBody>
      </p:sp>
      <p:sp>
        <p:nvSpPr>
          <p:cNvPr id="4" name="Rectangle 3"/>
          <p:cNvSpPr/>
          <p:nvPr/>
        </p:nvSpPr>
        <p:spPr>
          <a:xfrm>
            <a:off x="533400" y="2590800"/>
            <a:ext cx="8001000" cy="92333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dirty="0">
                <a:latin typeface="Consolas"/>
                <a:cs typeface="Consolas"/>
              </a:rPr>
              <a:t>&gt;&gt;&gt; months = ['</a:t>
            </a:r>
            <a:r>
              <a:rPr lang="en-US" dirty="0" err="1">
                <a:latin typeface="Consolas"/>
                <a:cs typeface="Consolas"/>
              </a:rPr>
              <a:t>Jan','Feb','Mar</a:t>
            </a:r>
            <a:r>
              <a:rPr lang="en-US" dirty="0">
                <a:latin typeface="Consolas"/>
                <a:cs typeface="Consolas"/>
              </a:rPr>
              <a:t>']</a:t>
            </a:r>
          </a:p>
          <a:p>
            <a:r>
              <a:rPr lang="en-US" dirty="0">
                <a:latin typeface="Consolas"/>
                <a:cs typeface="Consolas"/>
              </a:rPr>
              <a:t>&gt;&gt;&gt; </a:t>
            </a:r>
            <a:r>
              <a:rPr lang="en-US" dirty="0" err="1">
                <a:latin typeface="Consolas"/>
                <a:cs typeface="Consolas"/>
              </a:rPr>
              <a:t>numVis</a:t>
            </a:r>
            <a:r>
              <a:rPr lang="en-US" dirty="0">
                <a:latin typeface="Consolas"/>
                <a:cs typeface="Consolas"/>
              </a:rPr>
              <a:t> = [150,300, 250]</a:t>
            </a:r>
          </a:p>
          <a:p>
            <a:r>
              <a:rPr lang="en-US" dirty="0" smtClean="0">
                <a:latin typeface="Consolas"/>
                <a:cs typeface="Consolas"/>
              </a:rPr>
              <a:t>&gt;</a:t>
            </a:r>
            <a:r>
              <a:rPr lang="en-US" dirty="0">
                <a:latin typeface="Consolas"/>
                <a:cs typeface="Consolas"/>
              </a:rPr>
              <a:t>&gt;&gt; bar(months, </a:t>
            </a:r>
            <a:r>
              <a:rPr lang="en-US" dirty="0" err="1">
                <a:latin typeface="Consolas"/>
                <a:cs typeface="Consolas"/>
              </a:rPr>
              <a:t>numVis</a:t>
            </a:r>
            <a:r>
              <a:rPr lang="en-US" dirty="0">
                <a:latin typeface="Consolas"/>
                <a:cs typeface="Consolas"/>
              </a:rPr>
              <a:t>, 'b')</a:t>
            </a:r>
          </a:p>
        </p:txBody>
      </p:sp>
      <p:pic>
        <p:nvPicPr>
          <p:cNvPr id="5" name="Picture 4"/>
          <p:cNvPicPr>
            <a:picLocks noChangeAspect="1"/>
          </p:cNvPicPr>
          <p:nvPr/>
        </p:nvPicPr>
        <p:blipFill>
          <a:blip r:embed="rId2"/>
          <a:stretch>
            <a:fillRect/>
          </a:stretch>
        </p:blipFill>
        <p:spPr>
          <a:xfrm>
            <a:off x="3048000" y="3886200"/>
            <a:ext cx="2895600" cy="2604327"/>
          </a:xfrm>
          <a:prstGeom prst="rect">
            <a:avLst/>
          </a:prstGeom>
        </p:spPr>
      </p:pic>
    </p:spTree>
    <p:extLst>
      <p:ext uri="{BB962C8B-B14F-4D97-AF65-F5344CB8AC3E}">
        <p14:creationId xmlns:p14="http://schemas.microsoft.com/office/powerpoint/2010/main" val="1973581891"/>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Histograms</a:t>
            </a:r>
            <a:endParaRPr lang="en-US" dirty="0"/>
          </a:p>
        </p:txBody>
      </p:sp>
      <p:sp>
        <p:nvSpPr>
          <p:cNvPr id="3" name="Content Placeholder 2"/>
          <p:cNvSpPr>
            <a:spLocks noGrp="1"/>
          </p:cNvSpPr>
          <p:nvPr>
            <p:ph idx="1"/>
          </p:nvPr>
        </p:nvSpPr>
        <p:spPr/>
        <p:txBody>
          <a:bodyPr/>
          <a:lstStyle/>
          <a:p>
            <a:r>
              <a:rPr lang="en-US" dirty="0" err="1" smtClean="0"/>
              <a:t>Sho</a:t>
            </a:r>
            <a:r>
              <a:rPr lang="en-US" dirty="0" smtClean="0"/>
              <a:t> supports standard histogram analysis</a:t>
            </a:r>
          </a:p>
          <a:p>
            <a:pPr lvl="1"/>
            <a:r>
              <a:rPr lang="en-US" dirty="0" smtClean="0"/>
              <a:t>can use </a:t>
            </a:r>
            <a:r>
              <a:rPr lang="en-US" b="1" dirty="0" smtClean="0">
                <a:latin typeface="Consolas"/>
                <a:cs typeface="Consolas"/>
              </a:rPr>
              <a:t>Histogram</a:t>
            </a:r>
            <a:r>
              <a:rPr lang="en-US" dirty="0" smtClean="0"/>
              <a:t> class to get raw data and plot with </a:t>
            </a:r>
            <a:r>
              <a:rPr lang="en-US" b="1" dirty="0" smtClean="0">
                <a:latin typeface="Consolas"/>
                <a:cs typeface="Consolas"/>
              </a:rPr>
              <a:t>bar</a:t>
            </a:r>
          </a:p>
          <a:p>
            <a:pPr lvl="1"/>
            <a:r>
              <a:rPr lang="en-US" dirty="0" smtClean="0"/>
              <a:t>or interactive </a:t>
            </a:r>
            <a:r>
              <a:rPr lang="en-US" b="1" dirty="0" err="1" smtClean="0">
                <a:latin typeface="Consolas"/>
                <a:cs typeface="Consolas"/>
              </a:rPr>
              <a:t>hist</a:t>
            </a:r>
            <a:r>
              <a:rPr lang="en-US" dirty="0" smtClean="0"/>
              <a:t> – allows you to change the bin dynamically</a:t>
            </a:r>
          </a:p>
          <a:p>
            <a:pPr lvl="1"/>
            <a:endParaRPr lang="en-US" dirty="0"/>
          </a:p>
        </p:txBody>
      </p:sp>
      <p:sp>
        <p:nvSpPr>
          <p:cNvPr id="4" name="Rectangle 3"/>
          <p:cNvSpPr/>
          <p:nvPr/>
        </p:nvSpPr>
        <p:spPr>
          <a:xfrm>
            <a:off x="685800" y="4800600"/>
            <a:ext cx="7696200" cy="1754327"/>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dirty="0">
                <a:latin typeface="Consolas"/>
                <a:cs typeface="Consolas"/>
              </a:rPr>
              <a:t>&gt;&gt;&gt; data = </a:t>
            </a:r>
            <a:r>
              <a:rPr lang="en-US" dirty="0" err="1">
                <a:latin typeface="Consolas"/>
                <a:cs typeface="Consolas"/>
              </a:rPr>
              <a:t>randn</a:t>
            </a:r>
            <a:r>
              <a:rPr lang="en-US" dirty="0">
                <a:latin typeface="Consolas"/>
                <a:cs typeface="Consolas"/>
              </a:rPr>
              <a:t>(100)</a:t>
            </a:r>
          </a:p>
          <a:p>
            <a:r>
              <a:rPr lang="en-US" dirty="0">
                <a:latin typeface="Consolas"/>
                <a:cs typeface="Consolas"/>
              </a:rPr>
              <a:t>&gt;&gt;&gt; Histogram(data)</a:t>
            </a:r>
          </a:p>
          <a:p>
            <a:r>
              <a:rPr lang="en-US" dirty="0" smtClean="0">
                <a:latin typeface="Consolas"/>
                <a:cs typeface="Consolas"/>
              </a:rPr>
              <a:t>[</a:t>
            </a:r>
            <a:r>
              <a:rPr lang="en-US" dirty="0">
                <a:latin typeface="Consolas"/>
                <a:cs typeface="Consolas"/>
              </a:rPr>
              <a:t>Histogram[(-1.6204,4);(-1.2668,10);(-0.9133,6);(-0.55976,11);(-0.20623,13);(0.1473,15);(0.50083,12);(0.85436,13);(1.2079,7);(1.5614,9)]]&gt;</a:t>
            </a:r>
          </a:p>
          <a:p>
            <a:r>
              <a:rPr lang="en-US" dirty="0" smtClean="0">
                <a:latin typeface="Consolas"/>
                <a:cs typeface="Consolas"/>
              </a:rPr>
              <a:t>&gt;</a:t>
            </a:r>
            <a:r>
              <a:rPr lang="en-US" dirty="0">
                <a:latin typeface="Consolas"/>
                <a:cs typeface="Consolas"/>
              </a:rPr>
              <a:t>&gt;&gt; </a:t>
            </a:r>
            <a:r>
              <a:rPr lang="en-US" dirty="0" err="1">
                <a:latin typeface="Consolas"/>
                <a:cs typeface="Consolas"/>
              </a:rPr>
              <a:t>hist</a:t>
            </a:r>
            <a:r>
              <a:rPr lang="en-US" dirty="0">
                <a:latin typeface="Consolas"/>
                <a:cs typeface="Consolas"/>
              </a:rPr>
              <a:t>(data</a:t>
            </a:r>
            <a:r>
              <a:rPr lang="en-US" dirty="0" smtClean="0">
                <a:latin typeface="Consolas"/>
                <a:cs typeface="Consolas"/>
              </a:rPr>
              <a:t>)</a:t>
            </a:r>
            <a:endParaRPr lang="en-US" dirty="0">
              <a:latin typeface="Consolas"/>
              <a:cs typeface="Consolas"/>
            </a:endParaRPr>
          </a:p>
        </p:txBody>
      </p:sp>
      <p:pic>
        <p:nvPicPr>
          <p:cNvPr id="5" name="Picture 4"/>
          <p:cNvPicPr>
            <a:picLocks noChangeAspect="1"/>
          </p:cNvPicPr>
          <p:nvPr/>
        </p:nvPicPr>
        <p:blipFill>
          <a:blip r:embed="rId2"/>
          <a:stretch>
            <a:fillRect/>
          </a:stretch>
        </p:blipFill>
        <p:spPr>
          <a:xfrm>
            <a:off x="3962400" y="2743200"/>
            <a:ext cx="4152900" cy="2484876"/>
          </a:xfrm>
          <a:prstGeom prst="rect">
            <a:avLst/>
          </a:prstGeom>
        </p:spPr>
      </p:pic>
      <p:sp>
        <p:nvSpPr>
          <p:cNvPr id="6" name="Rectangle 5"/>
          <p:cNvSpPr/>
          <p:nvPr/>
        </p:nvSpPr>
        <p:spPr>
          <a:xfrm>
            <a:off x="685800" y="3962400"/>
            <a:ext cx="3274866" cy="707886"/>
          </a:xfrm>
          <a:prstGeom prst="rect">
            <a:avLst/>
          </a:prstGeom>
        </p:spPr>
        <p:txBody>
          <a:bodyPr wrap="none">
            <a:spAutoFit/>
          </a:bodyPr>
          <a:lstStyle/>
          <a:p>
            <a:r>
              <a:rPr lang="en-US" sz="2000" b="1" baseline="30000" dirty="0" err="1" smtClean="0">
                <a:latin typeface="Consolas"/>
                <a:cs typeface="Consolas"/>
              </a:rPr>
              <a:t>randn</a:t>
            </a:r>
            <a:r>
              <a:rPr lang="en-US" sz="2000" baseline="30000" dirty="0" smtClean="0"/>
              <a:t> generates Gaussian</a:t>
            </a:r>
            <a:r>
              <a:rPr lang="en-US" sz="2000" baseline="30000" dirty="0"/>
              <a:t>-distributed </a:t>
            </a:r>
            <a:endParaRPr lang="en-US" sz="2000" baseline="30000" dirty="0" smtClean="0"/>
          </a:p>
          <a:p>
            <a:r>
              <a:rPr lang="en-US" sz="2000" baseline="30000" dirty="0" smtClean="0"/>
              <a:t>doubles which we then plot in a standard </a:t>
            </a:r>
          </a:p>
          <a:p>
            <a:r>
              <a:rPr lang="en-US" sz="2000" baseline="30000" dirty="0" smtClean="0"/>
              <a:t>histogram view</a:t>
            </a:r>
            <a:endParaRPr lang="en-US" sz="2000" dirty="0"/>
          </a:p>
        </p:txBody>
      </p:sp>
    </p:spTree>
    <p:extLst>
      <p:ext uri="{BB962C8B-B14F-4D97-AF65-F5344CB8AC3E}">
        <p14:creationId xmlns:p14="http://schemas.microsoft.com/office/powerpoint/2010/main" val="3045376483"/>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Grid</a:t>
            </a:r>
            <a:endParaRPr lang="en-US" dirty="0"/>
          </a:p>
        </p:txBody>
      </p:sp>
      <p:sp>
        <p:nvSpPr>
          <p:cNvPr id="3" name="Content Placeholder 2"/>
          <p:cNvSpPr>
            <a:spLocks noGrp="1"/>
          </p:cNvSpPr>
          <p:nvPr>
            <p:ph idx="1"/>
          </p:nvPr>
        </p:nvSpPr>
        <p:spPr/>
        <p:txBody>
          <a:bodyPr/>
          <a:lstStyle/>
          <a:p>
            <a:r>
              <a:rPr lang="en-US" dirty="0" err="1" smtClean="0"/>
              <a:t>Sho</a:t>
            </a:r>
            <a:r>
              <a:rPr lang="en-US" dirty="0" smtClean="0"/>
              <a:t> has an editable data grid viewer for row/column style data</a:t>
            </a:r>
          </a:p>
          <a:p>
            <a:pPr lvl="1"/>
            <a:r>
              <a:rPr lang="en-US" dirty="0" smtClean="0"/>
              <a:t>generally takes a 2D array of data for display (rows/columns)</a:t>
            </a:r>
          </a:p>
          <a:p>
            <a:pPr lvl="1"/>
            <a:r>
              <a:rPr lang="en-US" dirty="0" smtClean="0"/>
              <a:t>lots of options here as well to tweak output</a:t>
            </a:r>
            <a:endParaRPr lang="en-US" dirty="0"/>
          </a:p>
        </p:txBody>
      </p:sp>
      <p:sp>
        <p:nvSpPr>
          <p:cNvPr id="4" name="Rectangle 3"/>
          <p:cNvSpPr/>
          <p:nvPr/>
        </p:nvSpPr>
        <p:spPr>
          <a:xfrm>
            <a:off x="457200" y="5257800"/>
            <a:ext cx="8229600" cy="92333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dirty="0">
                <a:latin typeface="Consolas"/>
                <a:cs typeface="Consolas"/>
              </a:rPr>
              <a:t>&gt;&gt;&gt; </a:t>
            </a:r>
            <a:r>
              <a:rPr lang="en-US" dirty="0" err="1" smtClean="0">
                <a:latin typeface="Consolas"/>
                <a:cs typeface="Consolas"/>
              </a:rPr>
              <a:t>heatMap</a:t>
            </a:r>
            <a:r>
              <a:rPr lang="en-US" dirty="0" smtClean="0">
                <a:latin typeface="Consolas"/>
                <a:cs typeface="Consolas"/>
              </a:rPr>
              <a:t> </a:t>
            </a:r>
            <a:r>
              <a:rPr lang="en-US" dirty="0">
                <a:latin typeface="Consolas"/>
                <a:cs typeface="Consolas"/>
              </a:rPr>
              <a:t>= </a:t>
            </a:r>
            <a:r>
              <a:rPr lang="en-US" dirty="0" err="1">
                <a:latin typeface="Consolas"/>
                <a:cs typeface="Consolas"/>
              </a:rPr>
              <a:t>DoubleArray.From</a:t>
            </a:r>
            <a:r>
              <a:rPr lang="en-US" dirty="0">
                <a:latin typeface="Consolas"/>
                <a:cs typeface="Consolas"/>
              </a:rPr>
              <a:t>(</a:t>
            </a:r>
            <a:r>
              <a:rPr lang="en-US" dirty="0" err="1">
                <a:latin typeface="Consolas"/>
                <a:cs typeface="Consolas"/>
              </a:rPr>
              <a:t>drange</a:t>
            </a:r>
            <a:r>
              <a:rPr lang="en-US" dirty="0">
                <a:latin typeface="Consolas"/>
                <a:cs typeface="Consolas"/>
              </a:rPr>
              <a:t>(0,1,.05))</a:t>
            </a:r>
          </a:p>
          <a:p>
            <a:r>
              <a:rPr lang="en-US" dirty="0" smtClean="0">
                <a:latin typeface="Consolas"/>
                <a:cs typeface="Consolas"/>
              </a:rPr>
              <a:t>&gt;</a:t>
            </a:r>
            <a:r>
              <a:rPr lang="en-US" dirty="0">
                <a:latin typeface="Consolas"/>
                <a:cs typeface="Consolas"/>
              </a:rPr>
              <a:t>&gt;&gt; </a:t>
            </a:r>
            <a:r>
              <a:rPr lang="en-US" dirty="0" err="1">
                <a:latin typeface="Consolas"/>
                <a:cs typeface="Consolas"/>
              </a:rPr>
              <a:t>dgv</a:t>
            </a:r>
            <a:r>
              <a:rPr lang="en-US" dirty="0" smtClean="0">
                <a:latin typeface="Consolas"/>
                <a:cs typeface="Consolas"/>
              </a:rPr>
              <a:t>(</a:t>
            </a:r>
            <a:r>
              <a:rPr lang="en-US" dirty="0" err="1" smtClean="0">
                <a:latin typeface="Consolas"/>
                <a:cs typeface="Consolas"/>
              </a:rPr>
              <a:t>heatMap.MultiplyTranspose</a:t>
            </a:r>
            <a:r>
              <a:rPr lang="en-US" dirty="0">
                <a:latin typeface="Consolas"/>
                <a:cs typeface="Consolas"/>
              </a:rPr>
              <a:t>(True), </a:t>
            </a:r>
            <a:endParaRPr lang="en-US" dirty="0" smtClean="0">
              <a:latin typeface="Consolas"/>
              <a:cs typeface="Consolas"/>
            </a:endParaRPr>
          </a:p>
          <a:p>
            <a:r>
              <a:rPr lang="en-US" dirty="0">
                <a:latin typeface="Consolas"/>
                <a:cs typeface="Consolas"/>
              </a:rPr>
              <a:t> </a:t>
            </a:r>
            <a:r>
              <a:rPr lang="en-US" dirty="0" smtClean="0">
                <a:latin typeface="Consolas"/>
                <a:cs typeface="Consolas"/>
              </a:rPr>
              <a:t>       color</a:t>
            </a:r>
            <a:r>
              <a:rPr lang="en-US" dirty="0">
                <a:latin typeface="Consolas"/>
                <a:cs typeface="Consolas"/>
              </a:rPr>
              <a:t>=True, </a:t>
            </a:r>
            <a:r>
              <a:rPr lang="en-US" dirty="0" err="1">
                <a:latin typeface="Consolas"/>
                <a:cs typeface="Consolas"/>
              </a:rPr>
              <a:t>colWidth</a:t>
            </a:r>
            <a:r>
              <a:rPr lang="en-US" dirty="0">
                <a:latin typeface="Consolas"/>
                <a:cs typeface="Consolas"/>
              </a:rPr>
              <a:t>=50)</a:t>
            </a:r>
          </a:p>
        </p:txBody>
      </p:sp>
      <p:pic>
        <p:nvPicPr>
          <p:cNvPr id="5" name="Picture 4"/>
          <p:cNvPicPr>
            <a:picLocks noChangeAspect="1"/>
          </p:cNvPicPr>
          <p:nvPr/>
        </p:nvPicPr>
        <p:blipFill>
          <a:blip r:embed="rId2"/>
          <a:stretch>
            <a:fillRect/>
          </a:stretch>
        </p:blipFill>
        <p:spPr>
          <a:xfrm>
            <a:off x="2362200" y="2819400"/>
            <a:ext cx="3714399" cy="2222500"/>
          </a:xfrm>
          <a:prstGeom prst="rect">
            <a:avLst/>
          </a:prstGeom>
        </p:spPr>
      </p:pic>
      <p:sp>
        <p:nvSpPr>
          <p:cNvPr id="6" name="TextBox 5"/>
          <p:cNvSpPr txBox="1"/>
          <p:nvPr/>
        </p:nvSpPr>
        <p:spPr>
          <a:xfrm>
            <a:off x="457200" y="6324600"/>
            <a:ext cx="8229600" cy="381000"/>
          </a:xfrm>
          <a:prstGeom prst="rect">
            <a:avLst/>
          </a:prstGeom>
          <a:noFill/>
        </p:spPr>
        <p:txBody>
          <a:bodyPr wrap="square" rtlCol="0">
            <a:spAutoFit/>
          </a:bodyPr>
          <a:lstStyle/>
          <a:p>
            <a:r>
              <a:rPr lang="en-US" dirty="0" smtClean="0"/>
              <a:t>F2 (or cell click) switches to "edit" mode, can disable by passing "</a:t>
            </a:r>
            <a:r>
              <a:rPr lang="en-US" dirty="0" smtClean="0">
                <a:latin typeface="Consolas"/>
                <a:cs typeface="Consolas"/>
              </a:rPr>
              <a:t>edit=False</a:t>
            </a:r>
            <a:r>
              <a:rPr lang="en-US" dirty="0" smtClean="0"/>
              <a:t>"</a:t>
            </a:r>
            <a:endParaRPr lang="en-US" dirty="0"/>
          </a:p>
        </p:txBody>
      </p:sp>
    </p:spTree>
    <p:extLst>
      <p:ext uri="{BB962C8B-B14F-4D97-AF65-F5344CB8AC3E}">
        <p14:creationId xmlns:p14="http://schemas.microsoft.com/office/powerpoint/2010/main" val="2162200321"/>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Interacting with .NET Bio</a:t>
            </a:r>
            <a:endParaRPr lang="en-US" dirty="0"/>
          </a:p>
        </p:txBody>
      </p:sp>
      <p:sp>
        <p:nvSpPr>
          <p:cNvPr id="3" name="Content Placeholder 2"/>
          <p:cNvSpPr>
            <a:spLocks noGrp="1"/>
          </p:cNvSpPr>
          <p:nvPr>
            <p:ph idx="1"/>
          </p:nvPr>
        </p:nvSpPr>
        <p:spPr>
          <a:xfrm>
            <a:off x="457200" y="1600200"/>
            <a:ext cx="8229600" cy="1371600"/>
          </a:xfrm>
        </p:spPr>
        <p:txBody>
          <a:bodyPr>
            <a:normAutofit/>
          </a:bodyPr>
          <a:lstStyle/>
          <a:p>
            <a:r>
              <a:rPr lang="en-US" dirty="0" smtClean="0"/>
              <a:t>Recall </a:t>
            </a:r>
            <a:r>
              <a:rPr lang="en-US" dirty="0" err="1" smtClean="0"/>
              <a:t>IronPython</a:t>
            </a:r>
            <a:r>
              <a:rPr lang="en-US" dirty="0" smtClean="0"/>
              <a:t> can load .NET assemblies</a:t>
            </a:r>
          </a:p>
          <a:p>
            <a:pPr lvl="1"/>
            <a:r>
              <a:rPr lang="en-US" dirty="0" smtClean="0"/>
              <a:t>which is exactly what .NET Bio is ..</a:t>
            </a:r>
          </a:p>
          <a:p>
            <a:pPr lvl="1"/>
            <a:r>
              <a:rPr lang="en-US" dirty="0" smtClean="0"/>
              <a:t>can use </a:t>
            </a:r>
            <a:r>
              <a:rPr lang="en-US" b="1" dirty="0" err="1" smtClean="0">
                <a:latin typeface="Consolas"/>
                <a:cs typeface="Consolas"/>
              </a:rPr>
              <a:t>ShoLoadAssembly</a:t>
            </a:r>
            <a:r>
              <a:rPr lang="en-US" dirty="0" smtClean="0"/>
              <a:t> vs. </a:t>
            </a:r>
            <a:r>
              <a:rPr lang="en-US" b="1" dirty="0" err="1" smtClean="0">
                <a:latin typeface="Consolas"/>
                <a:cs typeface="Consolas"/>
              </a:rPr>
              <a:t>clr.AddReference</a:t>
            </a:r>
            <a:r>
              <a:rPr lang="en-US" b="1" baseline="30000" dirty="0" smtClean="0">
                <a:latin typeface="Consolas"/>
                <a:cs typeface="Consolas"/>
              </a:rPr>
              <a:t>[1]</a:t>
            </a:r>
            <a:endParaRPr lang="en-US" b="1" baseline="30000" dirty="0">
              <a:latin typeface="Consolas"/>
              <a:cs typeface="Consolas"/>
            </a:endParaRPr>
          </a:p>
        </p:txBody>
      </p:sp>
      <p:sp>
        <p:nvSpPr>
          <p:cNvPr id="4" name="TextBox 3"/>
          <p:cNvSpPr txBox="1"/>
          <p:nvPr/>
        </p:nvSpPr>
        <p:spPr>
          <a:xfrm>
            <a:off x="381000" y="3200400"/>
            <a:ext cx="8229600" cy="2862323"/>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da-DK" dirty="0">
                <a:latin typeface="Consolas"/>
                <a:cs typeface="Consolas"/>
              </a:rPr>
              <a:t>&gt;&gt;&gt; </a:t>
            </a:r>
            <a:r>
              <a:rPr lang="da-DK" dirty="0" err="1">
                <a:latin typeface="Consolas"/>
                <a:cs typeface="Consolas"/>
              </a:rPr>
              <a:t>ShoLoadAssembly</a:t>
            </a:r>
            <a:r>
              <a:rPr lang="da-DK" dirty="0">
                <a:latin typeface="Consolas"/>
                <a:cs typeface="Consolas"/>
              </a:rPr>
              <a:t>("c:/program files (x86)/.NET Bio/1.0/Tools/bin/</a:t>
            </a:r>
            <a:r>
              <a:rPr lang="da-DK" dirty="0" err="1">
                <a:latin typeface="Consolas"/>
                <a:cs typeface="Consolas"/>
              </a:rPr>
              <a:t>Bio.dll</a:t>
            </a:r>
            <a:r>
              <a:rPr lang="da-DK" dirty="0">
                <a:latin typeface="Consolas"/>
                <a:cs typeface="Consolas"/>
              </a:rPr>
              <a:t>")</a:t>
            </a:r>
          </a:p>
          <a:p>
            <a:r>
              <a:rPr lang="da-DK" dirty="0">
                <a:latin typeface="Consolas"/>
                <a:cs typeface="Consolas"/>
              </a:rPr>
              <a:t>&lt;Assembly Bio, Version=1.0.4300.28638, </a:t>
            </a:r>
            <a:r>
              <a:rPr lang="da-DK" dirty="0" err="1">
                <a:latin typeface="Consolas"/>
                <a:cs typeface="Consolas"/>
              </a:rPr>
              <a:t>Culture</a:t>
            </a:r>
            <a:r>
              <a:rPr lang="da-DK" dirty="0">
                <a:latin typeface="Consolas"/>
                <a:cs typeface="Consolas"/>
              </a:rPr>
              <a:t>=neutral, </a:t>
            </a:r>
            <a:r>
              <a:rPr lang="da-DK" dirty="0" err="1">
                <a:latin typeface="Consolas"/>
                <a:cs typeface="Consolas"/>
              </a:rPr>
              <a:t>PublicKeyToken</a:t>
            </a:r>
            <a:r>
              <a:rPr lang="da-DK" dirty="0">
                <a:latin typeface="Consolas"/>
                <a:cs typeface="Consolas"/>
              </a:rPr>
              <a:t>=13335e9abfbf69d0&gt;</a:t>
            </a:r>
          </a:p>
          <a:p>
            <a:r>
              <a:rPr lang="da-DK" dirty="0">
                <a:latin typeface="Consolas"/>
                <a:cs typeface="Consolas"/>
              </a:rPr>
              <a:t>&gt;&gt;&gt; import Bio</a:t>
            </a:r>
          </a:p>
          <a:p>
            <a:r>
              <a:rPr lang="da-DK" dirty="0">
                <a:latin typeface="Consolas"/>
                <a:cs typeface="Consolas"/>
              </a:rPr>
              <a:t>&gt;&gt;&gt; from Bio import *</a:t>
            </a:r>
          </a:p>
          <a:p>
            <a:r>
              <a:rPr lang="da-DK" dirty="0">
                <a:latin typeface="Consolas"/>
                <a:cs typeface="Consolas"/>
              </a:rPr>
              <a:t>&gt;&gt;&gt; s = </a:t>
            </a:r>
            <a:r>
              <a:rPr lang="da-DK" dirty="0" err="1">
                <a:latin typeface="Consolas"/>
                <a:cs typeface="Consolas"/>
              </a:rPr>
              <a:t>Sequence</a:t>
            </a:r>
            <a:r>
              <a:rPr lang="da-DK" dirty="0">
                <a:latin typeface="Consolas"/>
                <a:cs typeface="Consolas"/>
              </a:rPr>
              <a:t>(</a:t>
            </a:r>
            <a:r>
              <a:rPr lang="da-DK" dirty="0" err="1">
                <a:latin typeface="Consolas"/>
                <a:cs typeface="Consolas"/>
              </a:rPr>
              <a:t>Alphabets.DNA</a:t>
            </a:r>
            <a:r>
              <a:rPr lang="da-DK" dirty="0">
                <a:latin typeface="Consolas"/>
                <a:cs typeface="Consolas"/>
              </a:rPr>
              <a:t>, "</a:t>
            </a:r>
            <a:r>
              <a:rPr lang="da-DK" dirty="0" err="1">
                <a:latin typeface="Consolas"/>
                <a:cs typeface="Consolas"/>
              </a:rPr>
              <a:t>acgt</a:t>
            </a:r>
            <a:r>
              <a:rPr lang="da-DK" dirty="0">
                <a:latin typeface="Consolas"/>
                <a:cs typeface="Consolas"/>
              </a:rPr>
              <a:t>")</a:t>
            </a:r>
          </a:p>
          <a:p>
            <a:r>
              <a:rPr lang="da-DK" dirty="0">
                <a:latin typeface="Consolas"/>
                <a:cs typeface="Consolas"/>
              </a:rPr>
              <a:t>&gt;&gt;&gt; s</a:t>
            </a:r>
          </a:p>
          <a:p>
            <a:r>
              <a:rPr lang="da-DK" dirty="0">
                <a:latin typeface="Consolas"/>
                <a:cs typeface="Consolas"/>
              </a:rPr>
              <a:t>&lt;</a:t>
            </a:r>
            <a:r>
              <a:rPr lang="da-DK" dirty="0" err="1">
                <a:latin typeface="Consolas"/>
                <a:cs typeface="Consolas"/>
              </a:rPr>
              <a:t>Bio.Sequence</a:t>
            </a:r>
            <a:r>
              <a:rPr lang="da-DK" dirty="0">
                <a:latin typeface="Consolas"/>
                <a:cs typeface="Consolas"/>
              </a:rPr>
              <a:t> </a:t>
            </a:r>
            <a:r>
              <a:rPr lang="da-DK" dirty="0" err="1">
                <a:latin typeface="Consolas"/>
                <a:cs typeface="Consolas"/>
              </a:rPr>
              <a:t>object</a:t>
            </a:r>
            <a:r>
              <a:rPr lang="da-DK" dirty="0">
                <a:latin typeface="Consolas"/>
                <a:cs typeface="Consolas"/>
              </a:rPr>
              <a:t> at 0x000000000000002B [</a:t>
            </a:r>
            <a:r>
              <a:rPr lang="da-DK" dirty="0" err="1">
                <a:latin typeface="Consolas"/>
                <a:cs typeface="Consolas"/>
              </a:rPr>
              <a:t>acgt</a:t>
            </a:r>
            <a:r>
              <a:rPr lang="da-DK" dirty="0">
                <a:latin typeface="Consolas"/>
                <a:cs typeface="Consolas"/>
              </a:rPr>
              <a:t>]&gt;</a:t>
            </a:r>
          </a:p>
          <a:p>
            <a:r>
              <a:rPr lang="da-DK" dirty="0">
                <a:latin typeface="Consolas"/>
                <a:cs typeface="Consolas"/>
              </a:rPr>
              <a:t>&gt;&gt;&gt; </a:t>
            </a:r>
            <a:endParaRPr lang="en-US" dirty="0">
              <a:latin typeface="Consolas"/>
              <a:cs typeface="Consolas"/>
            </a:endParaRPr>
          </a:p>
        </p:txBody>
      </p:sp>
    </p:spTree>
    <p:extLst>
      <p:ext uri="{BB962C8B-B14F-4D97-AF65-F5344CB8AC3E}">
        <p14:creationId xmlns:p14="http://schemas.microsoft.com/office/powerpoint/2010/main" val="3730757766"/>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Loading Sequences</a:t>
            </a:r>
            <a:endParaRPr lang="en-US" dirty="0"/>
          </a:p>
        </p:txBody>
      </p:sp>
      <p:sp>
        <p:nvSpPr>
          <p:cNvPr id="3" name="Content Placeholder 2"/>
          <p:cNvSpPr>
            <a:spLocks noGrp="1"/>
          </p:cNvSpPr>
          <p:nvPr>
            <p:ph idx="1"/>
          </p:nvPr>
        </p:nvSpPr>
        <p:spPr/>
        <p:txBody>
          <a:bodyPr/>
          <a:lstStyle/>
          <a:p>
            <a:r>
              <a:rPr lang="en-US" dirty="0" smtClean="0"/>
              <a:t>Loading sequences into </a:t>
            </a:r>
            <a:r>
              <a:rPr lang="en-US" dirty="0" err="1" smtClean="0"/>
              <a:t>Sho</a:t>
            </a:r>
            <a:r>
              <a:rPr lang="en-US" dirty="0" smtClean="0"/>
              <a:t> is simply using the appropriate parsers or constructors</a:t>
            </a:r>
          </a:p>
          <a:p>
            <a:pPr lvl="1"/>
            <a:r>
              <a:rPr lang="en-US" dirty="0" smtClean="0"/>
              <a:t>useful to then convert to Python lists</a:t>
            </a:r>
            <a:endParaRPr lang="en-US" dirty="0"/>
          </a:p>
        </p:txBody>
      </p:sp>
      <p:sp>
        <p:nvSpPr>
          <p:cNvPr id="4" name="Rectangle 3"/>
          <p:cNvSpPr/>
          <p:nvPr/>
        </p:nvSpPr>
        <p:spPr>
          <a:xfrm>
            <a:off x="457200" y="2971800"/>
            <a:ext cx="8382000" cy="341632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dirty="0">
                <a:latin typeface="Consolas"/>
                <a:cs typeface="Consolas"/>
              </a:rPr>
              <a:t>&gt;&gt;&gt; parser = </a:t>
            </a:r>
            <a:r>
              <a:rPr lang="en-US" dirty="0" err="1">
                <a:latin typeface="Consolas"/>
                <a:cs typeface="Consolas"/>
              </a:rPr>
              <a:t>Bio.IO.FastA.FastAParser</a:t>
            </a:r>
            <a:r>
              <a:rPr lang="en-US" dirty="0">
                <a:latin typeface="Consolas"/>
                <a:cs typeface="Consolas"/>
              </a:rPr>
              <a:t>(</a:t>
            </a:r>
            <a:r>
              <a:rPr lang="en-US" dirty="0" err="1">
                <a:latin typeface="Consolas"/>
                <a:cs typeface="Consolas"/>
              </a:rPr>
              <a:t>r</a:t>
            </a:r>
            <a:r>
              <a:rPr lang="en-US" dirty="0" err="1" smtClean="0">
                <a:latin typeface="Consolas"/>
                <a:cs typeface="Consolas"/>
              </a:rPr>
              <a:t>"data.fasta</a:t>
            </a:r>
            <a:r>
              <a:rPr lang="en-US" dirty="0">
                <a:latin typeface="Consolas"/>
                <a:cs typeface="Consolas"/>
              </a:rPr>
              <a:t>")</a:t>
            </a:r>
          </a:p>
          <a:p>
            <a:r>
              <a:rPr lang="en-US" dirty="0">
                <a:latin typeface="Consolas"/>
                <a:cs typeface="Consolas"/>
              </a:rPr>
              <a:t>&gt;&gt;&gt; </a:t>
            </a:r>
            <a:r>
              <a:rPr lang="en-US" dirty="0" err="1">
                <a:latin typeface="Consolas"/>
                <a:cs typeface="Consolas"/>
              </a:rPr>
              <a:t>allSequences</a:t>
            </a:r>
            <a:r>
              <a:rPr lang="en-US" dirty="0">
                <a:latin typeface="Consolas"/>
                <a:cs typeface="Consolas"/>
              </a:rPr>
              <a:t> = list(</a:t>
            </a:r>
            <a:r>
              <a:rPr lang="en-US" dirty="0" err="1">
                <a:latin typeface="Consolas"/>
                <a:cs typeface="Consolas"/>
              </a:rPr>
              <a:t>parser.Parse</a:t>
            </a:r>
            <a:r>
              <a:rPr lang="en-US" dirty="0">
                <a:latin typeface="Consolas"/>
                <a:cs typeface="Consolas"/>
              </a:rPr>
              <a:t>())</a:t>
            </a:r>
          </a:p>
          <a:p>
            <a:r>
              <a:rPr lang="en-US" dirty="0">
                <a:latin typeface="Consolas"/>
                <a:cs typeface="Consolas"/>
              </a:rPr>
              <a:t>&gt;&gt;&gt; </a:t>
            </a:r>
            <a:r>
              <a:rPr lang="en-US" dirty="0" smtClean="0">
                <a:latin typeface="Consolas"/>
                <a:cs typeface="Consolas"/>
              </a:rPr>
              <a:t>sequence </a:t>
            </a:r>
            <a:r>
              <a:rPr lang="en-US" dirty="0">
                <a:latin typeface="Consolas"/>
                <a:cs typeface="Consolas"/>
              </a:rPr>
              <a:t>= </a:t>
            </a:r>
            <a:r>
              <a:rPr lang="en-US" dirty="0" err="1">
                <a:latin typeface="Consolas"/>
                <a:cs typeface="Consolas"/>
              </a:rPr>
              <a:t>allSequences</a:t>
            </a:r>
            <a:r>
              <a:rPr lang="en-US" dirty="0">
                <a:latin typeface="Consolas"/>
                <a:cs typeface="Consolas"/>
              </a:rPr>
              <a:t>[0]</a:t>
            </a:r>
          </a:p>
          <a:p>
            <a:r>
              <a:rPr lang="en-US" dirty="0" smtClean="0">
                <a:latin typeface="Consolas"/>
                <a:cs typeface="Consolas"/>
              </a:rPr>
              <a:t>&gt;</a:t>
            </a:r>
            <a:r>
              <a:rPr lang="en-US" dirty="0">
                <a:latin typeface="Consolas"/>
                <a:cs typeface="Consolas"/>
              </a:rPr>
              <a:t>&gt;&gt; </a:t>
            </a:r>
            <a:r>
              <a:rPr lang="en-US" dirty="0" smtClean="0">
                <a:latin typeface="Consolas"/>
                <a:cs typeface="Consolas"/>
              </a:rPr>
              <a:t>data </a:t>
            </a:r>
            <a:r>
              <a:rPr lang="en-US" dirty="0">
                <a:latin typeface="Consolas"/>
                <a:cs typeface="Consolas"/>
              </a:rPr>
              <a:t>= [</a:t>
            </a:r>
            <a:r>
              <a:rPr lang="en-US" dirty="0" err="1">
                <a:latin typeface="Consolas"/>
                <a:cs typeface="Consolas"/>
              </a:rPr>
              <a:t>chr</a:t>
            </a:r>
            <a:r>
              <a:rPr lang="en-US" dirty="0">
                <a:latin typeface="Consolas"/>
                <a:cs typeface="Consolas"/>
              </a:rPr>
              <a:t>(v) for v in </a:t>
            </a:r>
            <a:r>
              <a:rPr lang="en-US" dirty="0" smtClean="0">
                <a:latin typeface="Consolas"/>
                <a:cs typeface="Consolas"/>
              </a:rPr>
              <a:t>sequence]</a:t>
            </a:r>
            <a:endParaRPr lang="en-US" dirty="0">
              <a:latin typeface="Consolas"/>
              <a:cs typeface="Consolas"/>
            </a:endParaRPr>
          </a:p>
          <a:p>
            <a:r>
              <a:rPr lang="en-US" dirty="0">
                <a:latin typeface="Consolas"/>
                <a:cs typeface="Consolas"/>
              </a:rPr>
              <a:t>&gt;&gt;&gt; data</a:t>
            </a:r>
          </a:p>
          <a:p>
            <a:r>
              <a:rPr lang="en-US" dirty="0" smtClean="0">
                <a:latin typeface="Consolas"/>
                <a:cs typeface="Consolas"/>
              </a:rPr>
              <a:t>['</a:t>
            </a:r>
            <a:r>
              <a:rPr lang="en-US" dirty="0">
                <a:latin typeface="Consolas"/>
                <a:cs typeface="Consolas"/>
              </a:rPr>
              <a:t>-', 'U', '-', '-', '-', '-', '-', 'G', 'G', '-', 'C', 'G', 'G', '-', 'C', 'C', 'G', 'U', 'A', '-', 'G', 'C', '-', 'G', 'C', '-', 'G', 'G', 'U', 'G', '-', '-', 'G', 'U', '-', 'C', 'C', '-', 'C', 'A', 'C', '-', 'C', 'U', 'G', 'A', '-', '-', 'C', 'C', 'C', 'C', </a:t>
            </a:r>
            <a:r>
              <a:rPr lang="en-US" dirty="0" smtClean="0">
                <a:latin typeface="Consolas"/>
                <a:cs typeface="Consolas"/>
              </a:rPr>
              <a:t>'</a:t>
            </a:r>
            <a:r>
              <a:rPr lang="en-US" dirty="0">
                <a:latin typeface="Consolas"/>
                <a:cs typeface="Consolas"/>
              </a:rPr>
              <a:t>G', 'C', 'A', '-', '-', '-', '-', '-', '-', '-', '-', '-', 'U', '-', '-', '-', '-']</a:t>
            </a:r>
          </a:p>
          <a:p>
            <a:r>
              <a:rPr lang="en-US" dirty="0">
                <a:latin typeface="Consolas"/>
                <a:cs typeface="Consolas"/>
              </a:rPr>
              <a:t>&gt;&gt;&gt; </a:t>
            </a:r>
          </a:p>
        </p:txBody>
      </p:sp>
    </p:spTree>
    <p:extLst>
      <p:ext uri="{BB962C8B-B14F-4D97-AF65-F5344CB8AC3E}">
        <p14:creationId xmlns:p14="http://schemas.microsoft.com/office/powerpoint/2010/main" val="246702131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I get </a:t>
            </a:r>
            <a:r>
              <a:rPr lang="en-US" dirty="0" err="1" smtClean="0"/>
              <a:t>Sho</a:t>
            </a:r>
            <a:r>
              <a:rPr lang="en-US" dirty="0" smtClean="0"/>
              <a:t>?</a:t>
            </a:r>
            <a:endParaRPr lang="en-US" dirty="0"/>
          </a:p>
        </p:txBody>
      </p:sp>
      <p:sp>
        <p:nvSpPr>
          <p:cNvPr id="3" name="Content Placeholder 2"/>
          <p:cNvSpPr>
            <a:spLocks noGrp="1"/>
          </p:cNvSpPr>
          <p:nvPr>
            <p:ph idx="1"/>
          </p:nvPr>
        </p:nvSpPr>
        <p:spPr/>
        <p:txBody>
          <a:bodyPr/>
          <a:lstStyle/>
          <a:p>
            <a:r>
              <a:rPr lang="en-US" dirty="0" err="1" smtClean="0"/>
              <a:t>Sho</a:t>
            </a:r>
            <a:r>
              <a:rPr lang="en-US" dirty="0" smtClean="0"/>
              <a:t> is available from Microsoft Research</a:t>
            </a:r>
          </a:p>
          <a:p>
            <a:pPr lvl="1"/>
            <a:r>
              <a:rPr lang="en-US" dirty="0" smtClean="0">
                <a:hlinkClick r:id="rId2"/>
              </a:rPr>
              <a:t>http://research.microsoft.com/en-us/projects/sho/</a:t>
            </a:r>
            <a:endParaRPr lang="en-US" dirty="0" smtClean="0"/>
          </a:p>
          <a:p>
            <a:pPr lvl="1"/>
            <a:r>
              <a:rPr lang="en-US" dirty="0" smtClean="0"/>
              <a:t>for research and non-commercial purposes only</a:t>
            </a:r>
          </a:p>
        </p:txBody>
      </p:sp>
      <p:pic>
        <p:nvPicPr>
          <p:cNvPr id="1026" name="Picture 2"/>
          <p:cNvPicPr>
            <a:picLocks noChangeAspect="1" noChangeArrowheads="1"/>
          </p:cNvPicPr>
          <p:nvPr/>
        </p:nvPicPr>
        <p:blipFill>
          <a:blip r:embed="rId3" cstate="print"/>
          <a:srcRect/>
          <a:stretch>
            <a:fillRect/>
          </a:stretch>
        </p:blipFill>
        <p:spPr bwMode="auto">
          <a:xfrm>
            <a:off x="1905000" y="2895600"/>
            <a:ext cx="4519187" cy="3657600"/>
          </a:xfrm>
          <a:prstGeom prst="rect">
            <a:avLst/>
          </a:prstGeom>
          <a:noFill/>
          <a:ln w="9525">
            <a:noFill/>
            <a:miter lim="800000"/>
            <a:headEnd/>
            <a:tailEnd/>
          </a:ln>
        </p:spPr>
      </p:pic>
    </p:spTree>
    <p:extLst>
      <p:ext uri="{BB962C8B-B14F-4D97-AF65-F5344CB8AC3E}">
        <p14:creationId xmlns:p14="http://schemas.microsoft.com/office/powerpoint/2010/main" val="1007125337"/>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Graphing data</a:t>
            </a:r>
            <a:endParaRPr lang="en-US" dirty="0"/>
          </a:p>
        </p:txBody>
      </p:sp>
      <p:sp>
        <p:nvSpPr>
          <p:cNvPr id="3" name="Content Placeholder 2"/>
          <p:cNvSpPr>
            <a:spLocks noGrp="1"/>
          </p:cNvSpPr>
          <p:nvPr>
            <p:ph idx="1"/>
          </p:nvPr>
        </p:nvSpPr>
        <p:spPr/>
        <p:txBody>
          <a:bodyPr/>
          <a:lstStyle/>
          <a:p>
            <a:r>
              <a:rPr lang="en-US" dirty="0" smtClean="0"/>
              <a:t>Can then use </a:t>
            </a:r>
            <a:r>
              <a:rPr lang="en-US" dirty="0" err="1" smtClean="0"/>
              <a:t>Sho</a:t>
            </a:r>
            <a:r>
              <a:rPr lang="en-US" dirty="0" smtClean="0"/>
              <a:t> graphing to present and manipulate data</a:t>
            </a:r>
            <a:endParaRPr lang="en-US" dirty="0"/>
          </a:p>
        </p:txBody>
      </p:sp>
      <p:pic>
        <p:nvPicPr>
          <p:cNvPr id="4" name="Picture 3"/>
          <p:cNvPicPr>
            <a:picLocks noChangeAspect="1"/>
          </p:cNvPicPr>
          <p:nvPr/>
        </p:nvPicPr>
        <p:blipFill>
          <a:blip r:embed="rId2"/>
          <a:stretch>
            <a:fillRect/>
          </a:stretch>
        </p:blipFill>
        <p:spPr>
          <a:xfrm>
            <a:off x="1752600" y="2971800"/>
            <a:ext cx="5473700" cy="3572712"/>
          </a:xfrm>
          <a:prstGeom prst="rect">
            <a:avLst/>
          </a:prstGeom>
        </p:spPr>
      </p:pic>
      <p:sp>
        <p:nvSpPr>
          <p:cNvPr id="5" name="Rectangle 4"/>
          <p:cNvSpPr/>
          <p:nvPr/>
        </p:nvSpPr>
        <p:spPr>
          <a:xfrm>
            <a:off x="457200" y="2286000"/>
            <a:ext cx="8382000" cy="369332"/>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dirty="0">
                <a:latin typeface="Consolas"/>
                <a:cs typeface="Consolas"/>
              </a:rPr>
              <a:t>&gt;&gt;&gt; </a:t>
            </a:r>
            <a:r>
              <a:rPr lang="en-US" dirty="0" err="1" smtClean="0">
                <a:latin typeface="Consolas"/>
                <a:cs typeface="Consolas"/>
              </a:rPr>
              <a:t>hist</a:t>
            </a:r>
            <a:r>
              <a:rPr lang="en-US" dirty="0" smtClean="0">
                <a:latin typeface="Consolas"/>
                <a:cs typeface="Consolas"/>
              </a:rPr>
              <a:t>(sequence)</a:t>
            </a:r>
            <a:endParaRPr lang="en-US" dirty="0">
              <a:latin typeface="Consolas"/>
              <a:cs typeface="Consolas"/>
            </a:endParaRPr>
          </a:p>
        </p:txBody>
      </p:sp>
    </p:spTree>
    <p:extLst>
      <p:ext uri="{BB962C8B-B14F-4D97-AF65-F5344CB8AC3E}">
        <p14:creationId xmlns:p14="http://schemas.microsoft.com/office/powerpoint/2010/main" val="3896838418"/>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More information</a:t>
            </a:r>
            <a:endParaRPr lang="en-US" dirty="0"/>
          </a:p>
        </p:txBody>
      </p:sp>
      <p:sp>
        <p:nvSpPr>
          <p:cNvPr id="3" name="Content Placeholder 2"/>
          <p:cNvSpPr>
            <a:spLocks noGrp="1"/>
          </p:cNvSpPr>
          <p:nvPr>
            <p:ph idx="1"/>
          </p:nvPr>
        </p:nvSpPr>
        <p:spPr/>
        <p:txBody>
          <a:bodyPr/>
          <a:lstStyle/>
          <a:p>
            <a:r>
              <a:rPr lang="en-US" dirty="0" err="1" smtClean="0"/>
              <a:t>Sho</a:t>
            </a:r>
            <a:r>
              <a:rPr lang="en-US" dirty="0" smtClean="0"/>
              <a:t> is capable of far more than what has been shown</a:t>
            </a:r>
          </a:p>
          <a:p>
            <a:pPr lvl="1"/>
            <a:r>
              <a:rPr lang="en-US" dirty="0" smtClean="0"/>
              <a:t>you can embed it into a .NET application</a:t>
            </a:r>
          </a:p>
          <a:p>
            <a:pPr lvl="1"/>
            <a:r>
              <a:rPr lang="en-US" dirty="0" smtClean="0"/>
              <a:t>even extend it with other .NET features</a:t>
            </a:r>
          </a:p>
          <a:p>
            <a:r>
              <a:rPr lang="en-US" dirty="0" smtClean="0"/>
              <a:t>For more information go to</a:t>
            </a:r>
          </a:p>
          <a:p>
            <a:pPr lvl="1"/>
            <a:r>
              <a:rPr lang="en-US" dirty="0" smtClean="0"/>
              <a:t>Book of </a:t>
            </a:r>
            <a:r>
              <a:rPr lang="en-US" dirty="0" err="1" smtClean="0"/>
              <a:t>Sho</a:t>
            </a:r>
            <a:r>
              <a:rPr lang="en-US" dirty="0" smtClean="0"/>
              <a:t> (included with </a:t>
            </a:r>
            <a:r>
              <a:rPr lang="en-US" dirty="0" err="1" smtClean="0"/>
              <a:t>Sho</a:t>
            </a:r>
            <a:r>
              <a:rPr lang="en-US" dirty="0" smtClean="0"/>
              <a:t> install) [required reading!]</a:t>
            </a:r>
          </a:p>
          <a:p>
            <a:pPr lvl="1"/>
            <a:r>
              <a:rPr lang="en-US" dirty="0">
                <a:hlinkClick r:id="rId2"/>
              </a:rPr>
              <a:t>http://blogs.msdn.com/b/the_blog_of_sho</a:t>
            </a:r>
            <a:r>
              <a:rPr lang="en-US" dirty="0" smtClean="0">
                <a:hlinkClick r:id="rId2"/>
              </a:rPr>
              <a:t>/</a:t>
            </a:r>
            <a:endParaRPr lang="en-US" dirty="0" smtClean="0"/>
          </a:p>
          <a:p>
            <a:pPr lvl="1"/>
            <a:r>
              <a:rPr lang="en-US" dirty="0">
                <a:hlinkClick r:id="rId3"/>
              </a:rPr>
              <a:t>http://social.msdn.microsoft.com/Forums/br/theforumofsho/</a:t>
            </a:r>
            <a:r>
              <a:rPr lang="en-US" dirty="0" smtClean="0">
                <a:hlinkClick r:id="rId3"/>
              </a:rPr>
              <a:t>threads</a:t>
            </a:r>
            <a:endParaRPr lang="en-US" dirty="0" smtClean="0"/>
          </a:p>
          <a:p>
            <a:pPr lvl="1"/>
            <a:endParaRPr lang="en-US" dirty="0"/>
          </a:p>
          <a:p>
            <a:pPr lvl="1"/>
            <a:endParaRPr lang="en-US" dirty="0"/>
          </a:p>
          <a:p>
            <a:pPr lvl="1"/>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err="1" smtClean="0"/>
              <a:t>Sho</a:t>
            </a:r>
            <a:r>
              <a:rPr lang="en-US" dirty="0" smtClean="0"/>
              <a:t> is a very powerful analysis tool</a:t>
            </a:r>
          </a:p>
          <a:p>
            <a:pPr lvl="1"/>
            <a:r>
              <a:rPr lang="en-US" dirty="0" smtClean="0"/>
              <a:t>utilizes </a:t>
            </a:r>
            <a:r>
              <a:rPr lang="en-US" dirty="0" err="1" smtClean="0"/>
              <a:t>IronPython</a:t>
            </a:r>
            <a:r>
              <a:rPr lang="en-US" dirty="0" smtClean="0"/>
              <a:t> for interactive scripting</a:t>
            </a:r>
          </a:p>
          <a:p>
            <a:pPr lvl="1"/>
            <a:r>
              <a:rPr lang="en-US" dirty="0" smtClean="0"/>
              <a:t>capable of loading and manipulating data easily</a:t>
            </a:r>
          </a:p>
          <a:p>
            <a:pPr lvl="1"/>
            <a:r>
              <a:rPr lang="en-US" dirty="0" err="1" smtClean="0"/>
              <a:t>Sho</a:t>
            </a:r>
            <a:r>
              <a:rPr lang="en-US" dirty="0" smtClean="0"/>
              <a:t> adds great matrix and linear algebra capabilities</a:t>
            </a:r>
          </a:p>
          <a:p>
            <a:pPr lvl="1"/>
            <a:r>
              <a:rPr lang="en-US" dirty="0" smtClean="0"/>
              <a:t>plus you get access to the entire Python standard library!</a:t>
            </a:r>
          </a:p>
          <a:p>
            <a:r>
              <a:rPr lang="en-US" dirty="0" smtClean="0"/>
              <a:t>Mix in .NET Bio and you get a great scripting tool</a:t>
            </a:r>
          </a:p>
          <a:p>
            <a:pPr lvl="1"/>
            <a:r>
              <a:rPr lang="en-US" dirty="0" smtClean="0"/>
              <a:t>quick analysis without significant programming required</a:t>
            </a:r>
          </a:p>
          <a:p>
            <a:pPr lvl="1"/>
            <a:r>
              <a:rPr lang="en-US" dirty="0" smtClean="0"/>
              <a:t>load, manipulate and then save sequences back out</a:t>
            </a:r>
          </a:p>
          <a:p>
            <a:pPr lvl="1"/>
            <a:r>
              <a:rPr lang="en-US" dirty="0" smtClean="0"/>
              <a:t>use graphs to analyze ratios, alignments, etc.</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812536"/>
          </a:xfrm>
        </p:spPr>
        <p:txBody>
          <a:bodyPr/>
          <a:lstStyle/>
          <a:p>
            <a:pPr marL="411480" lvl="1" indent="0">
              <a:buNone/>
            </a:pPr>
            <a:r>
              <a:rPr lang="en-US" dirty="0"/>
              <a:t>Disclaimer: This document is provided "as-is". Information and views expressed in this document, including URL and other Internet Web site references, may change without notice. You bear the risk of using it. </a:t>
            </a:r>
          </a:p>
          <a:p>
            <a:pPr lvl="1"/>
            <a:endParaRPr lang="en-US" dirty="0" smtClean="0"/>
          </a:p>
          <a:p>
            <a:pPr marL="411480" lvl="1" indent="0">
              <a:buNone/>
            </a:pPr>
            <a:r>
              <a:rPr lang="en-US" dirty="0" smtClean="0"/>
              <a:t>This </a:t>
            </a:r>
            <a:r>
              <a:rPr lang="en-US" dirty="0"/>
              <a:t>document does not provide you with any legal rights to any intellectual property in any Microsoft product. You may copy and use this document for your internal, reference purposes. </a:t>
            </a:r>
          </a:p>
          <a:p>
            <a:pPr marL="411480" lvl="1" indent="0">
              <a:buNone/>
            </a:pPr>
            <a:endParaRPr lang="en-US" dirty="0" smtClean="0"/>
          </a:p>
          <a:p>
            <a:pPr marL="411480" lvl="1" indent="0">
              <a:buNone/>
            </a:pPr>
            <a:r>
              <a:rPr lang="en-US" dirty="0" smtClean="0"/>
              <a:t>© 2011 </a:t>
            </a:r>
            <a:r>
              <a:rPr lang="en-US" dirty="0"/>
              <a:t>Microsoft Corporation. All rights reserved.</a:t>
            </a:r>
          </a:p>
          <a:p>
            <a:pPr marL="411480" lvl="1" indent="0">
              <a:buNone/>
            </a:pPr>
            <a:endParaRPr lang="en-US" dirty="0" smtClean="0"/>
          </a:p>
          <a:p>
            <a:pPr marL="411480" lvl="1" indent="0">
              <a:buNone/>
            </a:pPr>
            <a:r>
              <a:rPr lang="en-US" dirty="0" smtClean="0"/>
              <a:t>Microsoft</a:t>
            </a:r>
            <a:r>
              <a:rPr lang="en-US" dirty="0"/>
              <a:t>, Visual Studio, and Windows are trademarks of the Microsoft group of companies. All other trademarks are property of their respective owners.</a:t>
            </a:r>
          </a:p>
          <a:p>
            <a:endParaRPr lang="en-US" dirty="0"/>
          </a:p>
        </p:txBody>
      </p:sp>
    </p:spTree>
    <p:extLst>
      <p:ext uri="{BB962C8B-B14F-4D97-AF65-F5344CB8AC3E}">
        <p14:creationId xmlns:p14="http://schemas.microsoft.com/office/powerpoint/2010/main" val="29455084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a:t>
            </a:r>
            <a:r>
              <a:rPr lang="en-US" dirty="0" err="1" smtClean="0"/>
              <a:t>Sho</a:t>
            </a:r>
            <a:endParaRPr lang="en-US" dirty="0"/>
          </a:p>
        </p:txBody>
      </p:sp>
      <p:sp>
        <p:nvSpPr>
          <p:cNvPr id="3" name="Content Placeholder 2"/>
          <p:cNvSpPr>
            <a:spLocks noGrp="1"/>
          </p:cNvSpPr>
          <p:nvPr>
            <p:ph idx="1"/>
          </p:nvPr>
        </p:nvSpPr>
        <p:spPr/>
        <p:txBody>
          <a:bodyPr/>
          <a:lstStyle/>
          <a:p>
            <a:r>
              <a:rPr lang="en-US" dirty="0" smtClean="0"/>
              <a:t>Two versions of </a:t>
            </a:r>
            <a:r>
              <a:rPr lang="en-US" dirty="0" err="1" smtClean="0"/>
              <a:t>Sho</a:t>
            </a:r>
            <a:r>
              <a:rPr lang="en-US" dirty="0" smtClean="0"/>
              <a:t> available today</a:t>
            </a:r>
          </a:p>
          <a:p>
            <a:pPr lvl="1"/>
            <a:r>
              <a:rPr lang="en-US" dirty="0" smtClean="0"/>
              <a:t>for </a:t>
            </a:r>
            <a:r>
              <a:rPr lang="en-US" dirty="0" err="1" smtClean="0"/>
              <a:t>IronPython</a:t>
            </a:r>
            <a:r>
              <a:rPr lang="en-US" dirty="0" smtClean="0"/>
              <a:t> 2.6</a:t>
            </a:r>
          </a:p>
          <a:p>
            <a:pPr lvl="1"/>
            <a:r>
              <a:rPr lang="en-US" dirty="0" smtClean="0"/>
              <a:t>for </a:t>
            </a:r>
            <a:r>
              <a:rPr lang="en-US" dirty="0" err="1" smtClean="0"/>
              <a:t>IronPython</a:t>
            </a:r>
            <a:r>
              <a:rPr lang="en-US" dirty="0" smtClean="0"/>
              <a:t> 2.7</a:t>
            </a:r>
          </a:p>
          <a:p>
            <a:r>
              <a:rPr lang="en-US" dirty="0" err="1" smtClean="0"/>
              <a:t>Sho</a:t>
            </a:r>
            <a:r>
              <a:rPr lang="en-US" dirty="0" smtClean="0"/>
              <a:t> for </a:t>
            </a:r>
            <a:r>
              <a:rPr lang="en-US" dirty="0" err="1" smtClean="0"/>
              <a:t>IronPython</a:t>
            </a:r>
            <a:r>
              <a:rPr lang="en-US" dirty="0" smtClean="0"/>
              <a:t> 2.6</a:t>
            </a:r>
          </a:p>
          <a:p>
            <a:pPr lvl="1"/>
            <a:r>
              <a:rPr lang="en-US" dirty="0" smtClean="0"/>
              <a:t>includes binaries for </a:t>
            </a:r>
            <a:r>
              <a:rPr lang="en-US" dirty="0" err="1" smtClean="0"/>
              <a:t>IronPython</a:t>
            </a:r>
            <a:r>
              <a:rPr lang="en-US" dirty="0" smtClean="0"/>
              <a:t> 2.6 as part of install</a:t>
            </a:r>
          </a:p>
          <a:p>
            <a:pPr lvl="1"/>
            <a:r>
              <a:rPr lang="en-US" dirty="0" smtClean="0"/>
              <a:t>standard Python libraries are </a:t>
            </a:r>
            <a:r>
              <a:rPr lang="en-US" i="1" dirty="0" smtClean="0"/>
              <a:t>not</a:t>
            </a:r>
            <a:r>
              <a:rPr lang="en-US" dirty="0" smtClean="0"/>
              <a:t> included (install separately)</a:t>
            </a:r>
          </a:p>
          <a:p>
            <a:pPr lvl="1"/>
            <a:r>
              <a:rPr lang="en-US" dirty="0" smtClean="0"/>
              <a:t>supports HPC and Azure (also a separate package)</a:t>
            </a:r>
          </a:p>
          <a:p>
            <a:r>
              <a:rPr lang="en-US" dirty="0" err="1" smtClean="0"/>
              <a:t>Sho</a:t>
            </a:r>
            <a:r>
              <a:rPr lang="en-US" dirty="0" smtClean="0"/>
              <a:t> for </a:t>
            </a:r>
            <a:r>
              <a:rPr lang="en-US" dirty="0" err="1" smtClean="0"/>
              <a:t>IronPython</a:t>
            </a:r>
            <a:r>
              <a:rPr lang="en-US" dirty="0" smtClean="0"/>
              <a:t> 2.7</a:t>
            </a:r>
          </a:p>
          <a:p>
            <a:pPr lvl="1"/>
            <a:r>
              <a:rPr lang="en-US" dirty="0" smtClean="0"/>
              <a:t>requires you install </a:t>
            </a:r>
            <a:r>
              <a:rPr lang="en-US" dirty="0" err="1" smtClean="0"/>
              <a:t>IronPython</a:t>
            </a:r>
            <a:r>
              <a:rPr lang="en-US" dirty="0" smtClean="0"/>
              <a:t> </a:t>
            </a:r>
            <a:r>
              <a:rPr lang="en-US" i="1" dirty="0" smtClean="0"/>
              <a:t>first</a:t>
            </a:r>
            <a:r>
              <a:rPr lang="en-US" dirty="0" smtClean="0"/>
              <a:t> from </a:t>
            </a:r>
            <a:r>
              <a:rPr lang="en-US" dirty="0" err="1" smtClean="0"/>
              <a:t>codeplex</a:t>
            </a:r>
            <a:endParaRPr lang="en-US" dirty="0" smtClean="0"/>
          </a:p>
          <a:p>
            <a:pPr lvl="1"/>
            <a:r>
              <a:rPr lang="en-US" dirty="0" smtClean="0"/>
              <a:t>includes support for Visual Studio 2010 (separate install)</a:t>
            </a:r>
          </a:p>
          <a:p>
            <a:r>
              <a:rPr lang="en-US" dirty="0" smtClean="0"/>
              <a:t>Pick the installation appropriate to you</a:t>
            </a:r>
          </a:p>
          <a:p>
            <a:pPr lvl="1"/>
            <a:r>
              <a:rPr lang="en-US" dirty="0" smtClean="0">
                <a:hlinkClick r:id="rId2"/>
              </a:rPr>
              <a:t>http://research.microsoft.com/en-us/projects/sho/installers.aspx</a:t>
            </a:r>
            <a:endParaRPr lang="en-US" dirty="0" smtClean="0"/>
          </a:p>
          <a:p>
            <a:pPr lvl="1"/>
            <a:endParaRPr lang="en-US" dirty="0" smtClean="0"/>
          </a:p>
          <a:p>
            <a:pPr lvl="1"/>
            <a:endParaRPr lang="en-US" dirty="0"/>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I get?</a:t>
            </a:r>
            <a:endParaRPr lang="en-US" dirty="0"/>
          </a:p>
        </p:txBody>
      </p:sp>
      <p:sp>
        <p:nvSpPr>
          <p:cNvPr id="3" name="Content Placeholder 2"/>
          <p:cNvSpPr>
            <a:spLocks noGrp="1"/>
          </p:cNvSpPr>
          <p:nvPr>
            <p:ph idx="1"/>
          </p:nvPr>
        </p:nvSpPr>
        <p:spPr>
          <a:xfrm>
            <a:off x="457200" y="1600200"/>
            <a:ext cx="8229600" cy="1981200"/>
          </a:xfrm>
        </p:spPr>
        <p:txBody>
          <a:bodyPr/>
          <a:lstStyle/>
          <a:p>
            <a:r>
              <a:rPr lang="en-US" dirty="0" err="1" smtClean="0"/>
              <a:t>Sho</a:t>
            </a:r>
            <a:r>
              <a:rPr lang="en-US" dirty="0" smtClean="0"/>
              <a:t> installs core packages and several custom Python scripts</a:t>
            </a:r>
          </a:p>
          <a:p>
            <a:pPr lvl="1"/>
            <a:r>
              <a:rPr lang="en-US" b="1" dirty="0" smtClean="0">
                <a:latin typeface="Consolas" pitchFamily="49" charset="0"/>
                <a:cs typeface="Consolas" pitchFamily="49" charset="0"/>
              </a:rPr>
              <a:t>%Program Files%\</a:t>
            </a:r>
            <a:r>
              <a:rPr lang="en-US" b="1" dirty="0" err="1" smtClean="0">
                <a:latin typeface="Consolas" pitchFamily="49" charset="0"/>
                <a:cs typeface="Consolas" pitchFamily="49" charset="0"/>
              </a:rPr>
              <a:t>Sho</a:t>
            </a:r>
            <a:r>
              <a:rPr lang="en-US" b="1" dirty="0" smtClean="0">
                <a:latin typeface="Consolas" pitchFamily="49" charset="0"/>
                <a:cs typeface="Consolas" pitchFamily="49" charset="0"/>
              </a:rPr>
              <a:t> 2.0 for .NET 4</a:t>
            </a:r>
          </a:p>
          <a:p>
            <a:pPr lvl="1"/>
            <a:r>
              <a:rPr lang="en-US" dirty="0" smtClean="0"/>
              <a:t>includes both command-line and REPL IDE</a:t>
            </a:r>
          </a:p>
          <a:p>
            <a:pPr lvl="1"/>
            <a:r>
              <a:rPr lang="en-US" b="1" dirty="0" smtClean="0">
                <a:latin typeface="Consolas" pitchFamily="49" charset="0"/>
                <a:cs typeface="Consolas" pitchFamily="49" charset="0"/>
              </a:rPr>
              <a:t>doc</a:t>
            </a:r>
            <a:r>
              <a:rPr lang="en-US" dirty="0" smtClean="0"/>
              <a:t> folder includes </a:t>
            </a:r>
            <a:r>
              <a:rPr lang="en-US" b="1" dirty="0" smtClean="0">
                <a:latin typeface="Consolas" pitchFamily="49" charset="0"/>
                <a:cs typeface="Consolas" pitchFamily="49" charset="0"/>
              </a:rPr>
              <a:t>Book of </a:t>
            </a:r>
            <a:r>
              <a:rPr lang="en-US" b="1" dirty="0" err="1" smtClean="0">
                <a:latin typeface="Consolas" pitchFamily="49" charset="0"/>
                <a:cs typeface="Consolas" pitchFamily="49" charset="0"/>
              </a:rPr>
              <a:t>Sho</a:t>
            </a:r>
            <a:r>
              <a:rPr lang="en-US" b="1" dirty="0" smtClean="0">
                <a:latin typeface="Consolas" pitchFamily="49" charset="0"/>
                <a:cs typeface="Consolas" pitchFamily="49" charset="0"/>
              </a:rPr>
              <a:t> </a:t>
            </a:r>
            <a:r>
              <a:rPr lang="en-US" dirty="0" smtClean="0"/>
              <a:t>which is required reading</a:t>
            </a:r>
          </a:p>
        </p:txBody>
      </p:sp>
      <p:pic>
        <p:nvPicPr>
          <p:cNvPr id="2050" name="Picture 2"/>
          <p:cNvPicPr>
            <a:picLocks noChangeAspect="1" noChangeArrowheads="1"/>
          </p:cNvPicPr>
          <p:nvPr/>
        </p:nvPicPr>
        <p:blipFill>
          <a:blip r:embed="rId2" cstate="print"/>
          <a:srcRect/>
          <a:stretch>
            <a:fillRect/>
          </a:stretch>
        </p:blipFill>
        <p:spPr bwMode="auto">
          <a:xfrm>
            <a:off x="762000" y="3429000"/>
            <a:ext cx="7696200" cy="320040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6629400" y="6019800"/>
            <a:ext cx="2295525" cy="647700"/>
          </a:xfrm>
          <a:prstGeom prst="rect">
            <a:avLst/>
          </a:prstGeom>
          <a:noFill/>
          <a:ln w="9525">
            <a:solidFill>
              <a:schemeClr val="tx1"/>
            </a:solidFill>
            <a:miter lim="800000"/>
            <a:headEnd/>
            <a:tailEnd/>
          </a:ln>
        </p:spPr>
      </p:pic>
      <p:cxnSp>
        <p:nvCxnSpPr>
          <p:cNvPr id="7" name="Straight Connector 6"/>
          <p:cNvCxnSpPr/>
          <p:nvPr/>
        </p:nvCxnSpPr>
        <p:spPr>
          <a:xfrm>
            <a:off x="4419600" y="5029200"/>
            <a:ext cx="2209800" cy="9906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a:t>
            </a:r>
            <a:r>
              <a:rPr lang="en-US" dirty="0" err="1" smtClean="0"/>
              <a:t>Sho</a:t>
            </a:r>
            <a:endParaRPr lang="en-US" dirty="0"/>
          </a:p>
        </p:txBody>
      </p:sp>
      <p:sp>
        <p:nvSpPr>
          <p:cNvPr id="3" name="Content Placeholder 2"/>
          <p:cNvSpPr>
            <a:spLocks noGrp="1"/>
          </p:cNvSpPr>
          <p:nvPr>
            <p:ph idx="1"/>
          </p:nvPr>
        </p:nvSpPr>
        <p:spPr>
          <a:xfrm>
            <a:off x="457200" y="1600200"/>
            <a:ext cx="8229600" cy="4800600"/>
          </a:xfrm>
        </p:spPr>
        <p:txBody>
          <a:bodyPr/>
          <a:lstStyle/>
          <a:p>
            <a:r>
              <a:rPr lang="en-US" dirty="0" smtClean="0"/>
              <a:t>Easiest way to run </a:t>
            </a:r>
            <a:r>
              <a:rPr lang="en-US" dirty="0" err="1" smtClean="0"/>
              <a:t>Sho</a:t>
            </a:r>
            <a:r>
              <a:rPr lang="en-US" dirty="0" smtClean="0"/>
              <a:t> is through interactive console</a:t>
            </a:r>
          </a:p>
          <a:p>
            <a:pPr lvl="1"/>
            <a:r>
              <a:rPr lang="en-US" dirty="0" smtClean="0"/>
              <a:t>added to Start Menu during installation</a:t>
            </a:r>
          </a:p>
          <a:p>
            <a:pPr lvl="1"/>
            <a:r>
              <a:rPr lang="en-US" dirty="0" smtClean="0"/>
              <a:t>includes history, command completion, key bindings and more</a:t>
            </a:r>
          </a:p>
          <a:p>
            <a:pPr lvl="1"/>
            <a:endParaRPr lang="en-US" dirty="0" smtClean="0"/>
          </a:p>
          <a:p>
            <a:pPr lvl="1"/>
            <a:endParaRPr lang="en-US" dirty="0" smtClean="0"/>
          </a:p>
          <a:p>
            <a:pPr lvl="1"/>
            <a:endParaRPr lang="en-US" dirty="0" smtClean="0"/>
          </a:p>
          <a:p>
            <a:pPr lvl="1"/>
            <a:endParaRPr lang="en-US" dirty="0" smtClean="0"/>
          </a:p>
          <a:p>
            <a:r>
              <a:rPr lang="en-US" dirty="0" smtClean="0"/>
              <a:t>Can also run from a command prompt</a:t>
            </a:r>
          </a:p>
          <a:p>
            <a:pPr lvl="1"/>
            <a:r>
              <a:rPr lang="en-US" b="1" dirty="0" smtClean="0">
                <a:latin typeface="Consolas" pitchFamily="49" charset="0"/>
                <a:cs typeface="Consolas" pitchFamily="49" charset="0"/>
              </a:rPr>
              <a:t>Sho.bat </a:t>
            </a:r>
            <a:r>
              <a:rPr lang="en-US" dirty="0" smtClean="0"/>
              <a:t>included in </a:t>
            </a:r>
            <a:r>
              <a:rPr lang="en-US" b="1" dirty="0" smtClean="0">
                <a:latin typeface="Consolas" pitchFamily="49" charset="0"/>
                <a:cs typeface="Consolas" pitchFamily="49" charset="0"/>
              </a:rPr>
              <a:t>\bin </a:t>
            </a:r>
            <a:r>
              <a:rPr lang="en-US" dirty="0" smtClean="0"/>
              <a:t>folder runs console prompt</a:t>
            </a:r>
            <a:endParaRPr lang="en-US" dirty="0"/>
          </a:p>
        </p:txBody>
      </p:sp>
      <p:pic>
        <p:nvPicPr>
          <p:cNvPr id="3074" name="Picture 2"/>
          <p:cNvPicPr>
            <a:picLocks noChangeAspect="1" noChangeArrowheads="1"/>
          </p:cNvPicPr>
          <p:nvPr/>
        </p:nvPicPr>
        <p:blipFill>
          <a:blip r:embed="rId3" cstate="print"/>
          <a:srcRect/>
          <a:stretch>
            <a:fillRect/>
          </a:stretch>
        </p:blipFill>
        <p:spPr bwMode="auto">
          <a:xfrm>
            <a:off x="1600200" y="2895600"/>
            <a:ext cx="5686425" cy="981075"/>
          </a:xfrm>
          <a:prstGeom prst="rect">
            <a:avLst/>
          </a:prstGeom>
          <a:noFill/>
          <a:ln w="9525">
            <a:noFill/>
            <a:miter lim="800000"/>
            <a:headEnd/>
            <a:tailEnd/>
          </a:ln>
        </p:spPr>
      </p:pic>
      <p:pic>
        <p:nvPicPr>
          <p:cNvPr id="3075" name="Picture 3"/>
          <p:cNvPicPr>
            <a:picLocks noChangeAspect="1" noChangeArrowheads="1"/>
          </p:cNvPicPr>
          <p:nvPr/>
        </p:nvPicPr>
        <p:blipFill>
          <a:blip r:embed="rId4" cstate="print"/>
          <a:srcRect/>
          <a:stretch>
            <a:fillRect/>
          </a:stretch>
        </p:blipFill>
        <p:spPr bwMode="auto">
          <a:xfrm>
            <a:off x="381000" y="4953000"/>
            <a:ext cx="8509228" cy="12573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a:t>
            </a:r>
            <a:r>
              <a:rPr lang="en-US" dirty="0" err="1" smtClean="0"/>
              <a:t>IronPython</a:t>
            </a:r>
            <a:endParaRPr lang="en-US" dirty="0"/>
          </a:p>
        </p:txBody>
      </p:sp>
      <p:sp>
        <p:nvSpPr>
          <p:cNvPr id="3" name="Content Placeholder 2"/>
          <p:cNvSpPr>
            <a:spLocks noGrp="1"/>
          </p:cNvSpPr>
          <p:nvPr>
            <p:ph idx="1"/>
          </p:nvPr>
        </p:nvSpPr>
        <p:spPr/>
        <p:txBody>
          <a:bodyPr/>
          <a:lstStyle/>
          <a:p>
            <a:r>
              <a:rPr lang="en-US" dirty="0" err="1" smtClean="0"/>
              <a:t>IronPython</a:t>
            </a:r>
            <a:r>
              <a:rPr lang="en-US" dirty="0" smtClean="0"/>
              <a:t> is an implementation of Python on .NET</a:t>
            </a:r>
          </a:p>
          <a:p>
            <a:pPr lvl="1"/>
            <a:r>
              <a:rPr lang="en-US" dirty="0" smtClean="0"/>
              <a:t>open source project at </a:t>
            </a:r>
            <a:r>
              <a:rPr lang="en-US" dirty="0" smtClean="0">
                <a:hlinkClick r:id="rId2"/>
              </a:rPr>
              <a:t>http://ironpython.codeplex.com/</a:t>
            </a:r>
            <a:endParaRPr lang="en-US" dirty="0" smtClean="0"/>
          </a:p>
          <a:p>
            <a:pPr lvl="1"/>
            <a:r>
              <a:rPr lang="en-US" dirty="0" smtClean="0"/>
              <a:t>currently based on Python 2.7</a:t>
            </a:r>
            <a:endParaRPr lang="en-US" dirty="0"/>
          </a:p>
        </p:txBody>
      </p:sp>
      <p:pic>
        <p:nvPicPr>
          <p:cNvPr id="2051" name="Picture 3"/>
          <p:cNvPicPr>
            <a:picLocks noChangeAspect="1" noChangeArrowheads="1"/>
          </p:cNvPicPr>
          <p:nvPr/>
        </p:nvPicPr>
        <p:blipFill>
          <a:blip r:embed="rId3" cstate="print"/>
          <a:srcRect/>
          <a:stretch>
            <a:fillRect/>
          </a:stretch>
        </p:blipFill>
        <p:spPr bwMode="auto">
          <a:xfrm>
            <a:off x="1828800" y="2971800"/>
            <a:ext cx="5384124" cy="3664501"/>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2405</TotalTime>
  <Words>4830</Words>
  <Application>Microsoft Macintosh PowerPoint</Application>
  <PresentationFormat>On-screen Show (4:3)</PresentationFormat>
  <Paragraphs>627</Paragraphs>
  <Slides>53</Slides>
  <Notes>10</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Urban</vt:lpstr>
      <vt:lpstr>Sho and .NET Bio</vt:lpstr>
      <vt:lpstr>PowerPoint Presentation</vt:lpstr>
      <vt:lpstr>Agenda</vt:lpstr>
      <vt:lpstr>What is Sho?</vt:lpstr>
      <vt:lpstr>How do I get Sho?</vt:lpstr>
      <vt:lpstr>Installing Sho</vt:lpstr>
      <vt:lpstr>What do I get?</vt:lpstr>
      <vt:lpstr>Running Sho</vt:lpstr>
      <vt:lpstr>Introducing IronPython</vt:lpstr>
      <vt:lpstr>Let's start with Python</vt:lpstr>
      <vt:lpstr>Comments in Python</vt:lpstr>
      <vt:lpstr>Assigning values</vt:lpstr>
      <vt:lpstr>Data Types</vt:lpstr>
      <vt:lpstr>Statements</vt:lpstr>
      <vt:lpstr>Conditions and Operators</vt:lpstr>
      <vt:lpstr>If / Else Statements</vt:lpstr>
      <vt:lpstr>If / Else example</vt:lpstr>
      <vt:lpstr>Counted Loops</vt:lpstr>
      <vt:lpstr>Conditional Loops</vt:lpstr>
      <vt:lpstr>List Comprehension</vt:lpstr>
      <vt:lpstr>Indexing and Slicing</vt:lpstr>
      <vt:lpstr>Interesting index behavior</vt:lpstr>
      <vt:lpstr>Defining reusable Functions</vt:lpstr>
      <vt:lpstr>Built-in Functions</vt:lpstr>
      <vt:lpstr>Python Standard Library</vt:lpstr>
      <vt:lpstr>Reducing the typing</vt:lpstr>
      <vt:lpstr>Getting help</vt:lpstr>
      <vt:lpstr>and so much more…</vt:lpstr>
      <vt:lpstr>Back to IronPython</vt:lpstr>
      <vt:lpstr>Using IronPython with Visual Studio</vt:lpstr>
      <vt:lpstr>Importing .NET types</vt:lpstr>
      <vt:lpstr>Using .NET Generics</vt:lpstr>
      <vt:lpstr>Custom Sho additions</vt:lpstr>
      <vt:lpstr>Customizing the environment</vt:lpstr>
      <vt:lpstr>Array and Matrix classes</vt:lpstr>
      <vt:lpstr>Creating arrays</vt:lpstr>
      <vt:lpstr>Manipulating Arrays</vt:lpstr>
      <vt:lpstr>Sparse Arrays</vt:lpstr>
      <vt:lpstr>Searching Arrays</vt:lpstr>
      <vt:lpstr>Linear Algebraic methods</vt:lpstr>
      <vt:lpstr>More algebraic goodness</vt:lpstr>
      <vt:lpstr>Graphing and Stats</vt:lpstr>
      <vt:lpstr>Plot graphs</vt:lpstr>
      <vt:lpstr>Advanced plots</vt:lpstr>
      <vt:lpstr>Bar Charts</vt:lpstr>
      <vt:lpstr>Histograms</vt:lpstr>
      <vt:lpstr>Data Grid</vt:lpstr>
      <vt:lpstr>Interacting with .NET Bio</vt:lpstr>
      <vt:lpstr>Loading Sequences</vt:lpstr>
      <vt:lpstr>Graphing data</vt:lpstr>
      <vt:lpstr>More information</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 Intro to VS2010 and C#</dc:title>
  <dc:subject>Microsoft Biology Foundation Training</dc:subject>
  <dc:creator>Mark Smith</dc:creator>
  <cp:lastModifiedBy>Mark Smith</cp:lastModifiedBy>
  <cp:revision>356</cp:revision>
  <dcterms:created xsi:type="dcterms:W3CDTF">2010-03-12T15:40:37Z</dcterms:created>
  <dcterms:modified xsi:type="dcterms:W3CDTF">2011-12-08T13:51:19Z</dcterms:modified>
</cp:coreProperties>
</file>