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9" r:id="rId3"/>
    <p:sldId id="258" r:id="rId4"/>
    <p:sldId id="273" r:id="rId5"/>
    <p:sldId id="274" r:id="rId6"/>
    <p:sldId id="257" r:id="rId7"/>
    <p:sldId id="260" r:id="rId8"/>
    <p:sldId id="263" r:id="rId9"/>
    <p:sldId id="269" r:id="rId10"/>
    <p:sldId id="286" r:id="rId11"/>
    <p:sldId id="281" r:id="rId12"/>
    <p:sldId id="282" r:id="rId13"/>
    <p:sldId id="283" r:id="rId14"/>
    <p:sldId id="280" r:id="rId15"/>
    <p:sldId id="277" r:id="rId16"/>
    <p:sldId id="279" r:id="rId17"/>
    <p:sldId id="276" r:id="rId18"/>
    <p:sldId id="275" r:id="rId19"/>
    <p:sldId id="278" r:id="rId20"/>
    <p:sldId id="268" r:id="rId21"/>
    <p:sldId id="262" r:id="rId22"/>
    <p:sldId id="264" r:id="rId23"/>
    <p:sldId id="265" r:id="rId24"/>
    <p:sldId id="266" r:id="rId25"/>
    <p:sldId id="26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61D"/>
    <a:srgbClr val="495C84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28404-CF84-4453-954A-42E38BA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7B844E-7F8C-472C-A051-80D562B8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6D533-E86A-47DF-8CC8-AB8F564F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54E28-FD1A-485B-A635-D2B25E04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CF2EC-CC40-4C96-B8E1-E9B9F357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7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CE161-D677-4471-A38E-A8B81404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6134C-9943-4DE0-8EF7-F24B97E2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6ABFF-FB88-4B67-8AA1-AF51235E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95FD0C-7071-429A-BC50-1A5917D6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671CA-9786-4EBE-8A3F-CC080A78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39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FABD5D-F0A0-4621-AF88-8F6838958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8DCDED-0C3D-48B7-8475-C11B4850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926215-BF24-4E39-AC59-8A9FFA90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C1058-F97B-4A94-B175-61D7B0CA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1FA00-D106-4A63-8459-D74433FE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43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9F413-1371-4E7E-8C6E-E32B9EE9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6FF729-4CE2-421E-83BB-D2B01046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7D489-3D03-469D-813F-6C78BD23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F8ABB0-9617-49C7-9B1A-831E94D2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F69DA-E029-493E-A702-797F6244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1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06C2A-60C4-4AFE-9249-0766F202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7665E-A882-49E7-93F0-BA209C67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D1B456-7184-45F1-AA80-048B1F3A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42659E-DE93-4FF6-886B-E8BFBB08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AD34D5-9730-482A-ABE1-DDEC71A9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3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0EF8F-C0CD-4BE9-98FA-EA83D6CE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ECDAD-4EEB-4B1A-93D4-B9BCC2ED5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83F94F-2A6C-4802-8073-AD787F1D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91E40-7A7B-4919-B1EF-C539B1C4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C3369F-FD28-4A76-B79C-1786378E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A6EAF8-F945-4173-9EB4-A6C6927B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3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2DD49-35D5-4FB6-85A7-1DF794C8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2F497E-D4FB-4919-9EA3-4EFFE625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7BF897-A358-4FA6-8AE7-14E166DBE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6760F2-AB8E-4F28-8E9C-34D1F9DEC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411877-5B5F-4AF0-A179-6C916BA7C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10D2D-EE54-4F59-AAB2-37603AB7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CA6B81-2369-43A8-AF90-EE680EEF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44DFBD-CA89-43FE-AFCA-590C931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59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B42FE-A47C-41AC-A150-9A8BC96C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D1DC51-33F0-4D1A-BFF6-AF922B58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71F463-EAFA-4DDD-B268-673E2C3A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72B814-DA56-4EB1-9160-1E00E457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5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C903A3-3D05-484F-8CDE-158B4D4A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6CFAAF-316C-4427-921A-6F028C34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F02BC4-A2AE-45B3-A3DC-F65075DC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F44B6-C756-4477-A9D9-381C58B2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F6DDD6-81A8-48A3-9878-AE33E569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3D15DA-FAF5-4E25-B9C9-3D57FC7F9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C77F67-0ABE-473A-9A0B-64F76ECC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B447D0-67D3-47B0-A8E1-1536563D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BAD3E7-D50D-42E8-B3CB-206AAAF6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9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1117C-20C9-4F0D-B280-03446877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5FDF5DD-3C6E-442F-B586-B459D18B8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20FBAB-565D-4741-8EE0-C02AE2DF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B24C6C-5D0D-46DD-8B91-DF6577FD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BED398-A8A0-4AAF-9D08-1987E0C8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5E4C9B-5A83-4FB9-A224-55924F4B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069A97-FAF6-4EFE-A057-6F797BC0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25E2A8-8411-46C3-BEA7-EE3CD7684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11E71B-24B2-4765-8C13-5A3AF2BC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6596-3B1B-4F8B-A8FD-1B9183F2433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54F82-7550-487D-BB42-93F576E16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59A38-8DE6-466C-AC25-9EF8B8C62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00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osys-models" TargetMode="External"/><Relationship Id="rId2" Type="http://schemas.openxmlformats.org/officeDocument/2006/relationships/hyperlink" Target="https://doc.telosys.org/dsl-mode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sv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s://www.iconsdb.com/royal-blue-icons/text-file-5-icon.html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6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3.png"/><Relationship Id="rId3" Type="http://schemas.openxmlformats.org/officeDocument/2006/relationships/image" Target="../media/image61.png"/><Relationship Id="rId7" Type="http://schemas.openxmlformats.org/officeDocument/2006/relationships/image" Target="../media/image84.png"/><Relationship Id="rId12" Type="http://schemas.openxmlformats.org/officeDocument/2006/relationships/image" Target="../media/image86.png"/><Relationship Id="rId2" Type="http://schemas.openxmlformats.org/officeDocument/2006/relationships/image" Target="../media/image81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consdb.com/guacamole-green-icons/database-5-icon.html" TargetMode="External"/><Relationship Id="rId11" Type="http://schemas.openxmlformats.org/officeDocument/2006/relationships/hyperlink" Target="https://www.iconsdb.com/caribbean-blue-icons/caribbean-blue-chart-icons.html" TargetMode="External"/><Relationship Id="rId5" Type="http://schemas.openxmlformats.org/officeDocument/2006/relationships/image" Target="../media/image83.png"/><Relationship Id="rId15" Type="http://schemas.openxmlformats.org/officeDocument/2006/relationships/image" Target="../media/image88.png"/><Relationship Id="rId10" Type="http://schemas.openxmlformats.org/officeDocument/2006/relationships/hyperlink" Target="https://www.iconsdb.com/royal-blue-icons/blank-file-6-icon.html" TargetMode="External"/><Relationship Id="rId4" Type="http://schemas.openxmlformats.org/officeDocument/2006/relationships/image" Target="../media/image82.png"/><Relationship Id="rId9" Type="http://schemas.openxmlformats.org/officeDocument/2006/relationships/image" Target="../media/image12.png"/><Relationship Id="rId14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6.png"/><Relationship Id="rId4" Type="http://schemas.openxmlformats.org/officeDocument/2006/relationships/image" Target="../media/image92.png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svg"/><Relationship Id="rId7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6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4.png"/><Relationship Id="rId3" Type="http://schemas.openxmlformats.org/officeDocument/2006/relationships/image" Target="../media/image22.png"/><Relationship Id="rId21" Type="http://schemas.openxmlformats.org/officeDocument/2006/relationships/image" Target="../media/image39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3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9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2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.png"/><Relationship Id="rId7" Type="http://schemas.openxmlformats.org/officeDocument/2006/relationships/image" Target="../media/image4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13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12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14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2F1D406-C865-F357-7B80-DFBE6558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1726970"/>
            <a:ext cx="6690940" cy="450381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D491D0C-447D-A560-B307-99B7C2976440}"/>
              </a:ext>
            </a:extLst>
          </p:cNvPr>
          <p:cNvSpPr txBox="1"/>
          <p:nvPr/>
        </p:nvSpPr>
        <p:spPr>
          <a:xfrm>
            <a:off x="7336703" y="2903837"/>
            <a:ext cx="449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lightweight and pragmatic code generator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66BEBA-6F6D-2721-86A6-CEA29BF76580}"/>
              </a:ext>
            </a:extLst>
          </p:cNvPr>
          <p:cNvSpPr txBox="1"/>
          <p:nvPr/>
        </p:nvSpPr>
        <p:spPr>
          <a:xfrm>
            <a:off x="7336702" y="4159419"/>
            <a:ext cx="4855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TELOSYS-CLI    </a:t>
            </a:r>
            <a:r>
              <a:rPr lang="en-US"/>
              <a:t>MODELS    TEMPLATES </a:t>
            </a:r>
            <a:endParaRPr lang="en-US" dirty="0"/>
          </a:p>
          <a:p>
            <a:r>
              <a:rPr lang="en-US" dirty="0"/>
              <a:t>DOCUMENTATION   SOURCES   ECLIPSE PLUGIN</a:t>
            </a:r>
          </a:p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891A4F-E58F-F769-A12A-FB1DE07B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8" y="292032"/>
            <a:ext cx="7978831" cy="5486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25AC38-810F-E4CA-0A14-6DCB2950B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10" y="989038"/>
            <a:ext cx="3848433" cy="3962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1E0D017-35A0-9609-DC85-413D04EBF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792" y="1004279"/>
            <a:ext cx="1074513" cy="38865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2EE423F-1BAB-0EF3-4B72-3965CF2CF382}"/>
              </a:ext>
            </a:extLst>
          </p:cNvPr>
          <p:cNvSpPr txBox="1"/>
          <p:nvPr/>
        </p:nvSpPr>
        <p:spPr>
          <a:xfrm>
            <a:off x="2221702" y="989038"/>
            <a:ext cx="125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Telosys-CLI</a:t>
            </a:r>
          </a:p>
        </p:txBody>
      </p:sp>
    </p:spTree>
    <p:extLst>
      <p:ext uri="{BB962C8B-B14F-4D97-AF65-F5344CB8AC3E}">
        <p14:creationId xmlns:p14="http://schemas.microsoft.com/office/powerpoint/2010/main" val="138851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02861182-0170-C9C8-E1C9-AFCDD13878BD}"/>
              </a:ext>
            </a:extLst>
          </p:cNvPr>
          <p:cNvSpPr/>
          <p:nvPr/>
        </p:nvSpPr>
        <p:spPr>
          <a:xfrm>
            <a:off x="9948140" y="4018461"/>
            <a:ext cx="1167713" cy="671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7030A0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9F2CF75-A264-F50A-F91D-4E3FC266EB66}"/>
              </a:ext>
            </a:extLst>
          </p:cNvPr>
          <p:cNvGrpSpPr>
            <a:grpSpLocks noChangeAspect="1"/>
          </p:cNvGrpSpPr>
          <p:nvPr/>
        </p:nvGrpSpPr>
        <p:grpSpPr>
          <a:xfrm>
            <a:off x="5059680" y="1433906"/>
            <a:ext cx="900000" cy="900000"/>
            <a:chOff x="8772944" y="4767846"/>
            <a:chExt cx="1266083" cy="1266083"/>
          </a:xfrm>
        </p:grpSpPr>
        <p:pic>
          <p:nvPicPr>
            <p:cNvPr id="3" name="Image 2" descr="Une image contenant capture d’écran, conception&#10;&#10;Description générée automatiquement">
              <a:extLst>
                <a:ext uri="{FF2B5EF4-FFF2-40B4-BE49-F238E27FC236}">
                  <a16:creationId xmlns:a16="http://schemas.microsoft.com/office/drawing/2014/main" id="{EC939F54-8E36-ED5B-5BBB-EEE7F6FC4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2944" y="4767846"/>
              <a:ext cx="1266083" cy="1266083"/>
            </a:xfrm>
            <a:prstGeom prst="rect">
              <a:avLst/>
            </a:prstGeom>
          </p:spPr>
        </p:pic>
        <p:pic>
          <p:nvPicPr>
            <p:cNvPr id="4" name="Image 3" descr="Une image contenant cercle&#10;&#10;Description générée automatiquement">
              <a:extLst>
                <a:ext uri="{FF2B5EF4-FFF2-40B4-BE49-F238E27FC236}">
                  <a16:creationId xmlns:a16="http://schemas.microsoft.com/office/drawing/2014/main" id="{790B128E-A247-4D3A-BA37-2752F3C14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4384" y="5075964"/>
              <a:ext cx="836744" cy="836744"/>
            </a:xfrm>
            <a:prstGeom prst="rect">
              <a:avLst/>
            </a:prstGeom>
          </p:spPr>
        </p:pic>
      </p:grp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F16D21E-0AD9-34BB-B197-BEEADC999454}"/>
              </a:ext>
            </a:extLst>
          </p:cNvPr>
          <p:cNvSpPr/>
          <p:nvPr/>
        </p:nvSpPr>
        <p:spPr>
          <a:xfrm>
            <a:off x="5430795" y="2581636"/>
            <a:ext cx="1167713" cy="671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Entity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2A86A67-C727-E2A5-489D-B6210610C5F0}"/>
              </a:ext>
            </a:extLst>
          </p:cNvPr>
          <p:cNvSpPr/>
          <p:nvPr/>
        </p:nvSpPr>
        <p:spPr>
          <a:xfrm>
            <a:off x="9771028" y="2839246"/>
            <a:ext cx="1167713" cy="671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7030A0"/>
                </a:solidFill>
              </a:rPr>
              <a:t>Entity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BBC874F-670A-3035-5514-3BAE8145C788}"/>
              </a:ext>
            </a:extLst>
          </p:cNvPr>
          <p:cNvSpPr/>
          <p:nvPr/>
        </p:nvSpPr>
        <p:spPr>
          <a:xfrm>
            <a:off x="5428499" y="3429000"/>
            <a:ext cx="1167713" cy="671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7030A0"/>
                </a:solidFill>
              </a:rPr>
              <a:t>Entity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65BA70B-2D03-A8EE-7C92-B947E56EF356}"/>
              </a:ext>
            </a:extLst>
          </p:cNvPr>
          <p:cNvSpPr/>
          <p:nvPr/>
        </p:nvSpPr>
        <p:spPr>
          <a:xfrm>
            <a:off x="7566455" y="1767016"/>
            <a:ext cx="1256269" cy="327453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Attribute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D5DE610-861E-EB38-69D0-9495D813F7EC}"/>
              </a:ext>
            </a:extLst>
          </p:cNvPr>
          <p:cNvSpPr/>
          <p:nvPr/>
        </p:nvSpPr>
        <p:spPr>
          <a:xfrm>
            <a:off x="7566454" y="2170180"/>
            <a:ext cx="1256269" cy="327453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Attribute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11D6B51-5F37-F348-0176-DCCE2033A965}"/>
              </a:ext>
            </a:extLst>
          </p:cNvPr>
          <p:cNvSpPr/>
          <p:nvPr/>
        </p:nvSpPr>
        <p:spPr>
          <a:xfrm>
            <a:off x="7566453" y="2602143"/>
            <a:ext cx="1256269" cy="327453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7030A0"/>
                </a:solidFill>
              </a:rPr>
              <a:t>Attribute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051CB7F-5747-35AB-BF9F-66316A15E536}"/>
              </a:ext>
            </a:extLst>
          </p:cNvPr>
          <p:cNvSpPr/>
          <p:nvPr/>
        </p:nvSpPr>
        <p:spPr>
          <a:xfrm>
            <a:off x="7566452" y="3253037"/>
            <a:ext cx="1256269" cy="327453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7030A0"/>
                </a:solidFill>
              </a:rPr>
              <a:t>L</a:t>
            </a:r>
            <a:r>
              <a:rPr lang="en-US">
                <a:solidFill>
                  <a:srgbClr val="7030A0"/>
                </a:solidFill>
              </a:rPr>
              <a:t>ink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889539E-FCA8-025A-43C0-8DDB88E4F54B}"/>
              </a:ext>
            </a:extLst>
          </p:cNvPr>
          <p:cNvSpPr/>
          <p:nvPr/>
        </p:nvSpPr>
        <p:spPr>
          <a:xfrm>
            <a:off x="7566450" y="3661851"/>
            <a:ext cx="1256269" cy="327453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7030A0"/>
                </a:solidFill>
              </a:rPr>
              <a:t>L</a:t>
            </a:r>
            <a:r>
              <a:rPr lang="en-US">
                <a:solidFill>
                  <a:srgbClr val="7030A0"/>
                </a:solidFill>
              </a:rPr>
              <a:t>ink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66A4916-0BBA-2A41-3523-261025E6EB1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598508" y="1930743"/>
            <a:ext cx="967947" cy="98659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56D9EF6-3075-089C-FA73-2650E1B11D2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598508" y="2333907"/>
            <a:ext cx="967946" cy="58343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63A3808-BF3F-29A9-4803-33DB8AF7005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598508" y="2765870"/>
            <a:ext cx="967945" cy="15146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FBC3FD8-BDC3-9AFD-523C-BBA79A2AAD2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598508" y="2917337"/>
            <a:ext cx="967944" cy="49942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DAE6B0F-134B-3F90-A0D0-E38BA6BE53F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6598508" y="2917337"/>
            <a:ext cx="967942" cy="90824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2B28198-FDB3-0F52-E426-864CD297C8A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8822721" y="3174947"/>
            <a:ext cx="948307" cy="24181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7A5DE20-4660-517F-7C3D-CBA160E4A94B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>
            <a:off x="8822719" y="3825578"/>
            <a:ext cx="948309" cy="3359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B4140F-9600-A10C-9A98-48AC531905D8}"/>
              </a:ext>
            </a:extLst>
          </p:cNvPr>
          <p:cNvSpPr/>
          <p:nvPr/>
        </p:nvSpPr>
        <p:spPr>
          <a:xfrm>
            <a:off x="9859584" y="3922151"/>
            <a:ext cx="1167713" cy="671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73B15E2C-7CCB-12FA-CC79-4D3E2C6F8980}"/>
              </a:ext>
            </a:extLst>
          </p:cNvPr>
          <p:cNvSpPr/>
          <p:nvPr/>
        </p:nvSpPr>
        <p:spPr>
          <a:xfrm>
            <a:off x="9771028" y="3825841"/>
            <a:ext cx="1167713" cy="671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7030A0"/>
                </a:solidFill>
              </a:rPr>
              <a:t>Entity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8AA84580-A62C-6296-35FC-69DE4FF39AAD}"/>
              </a:ext>
            </a:extLst>
          </p:cNvPr>
          <p:cNvSpPr/>
          <p:nvPr/>
        </p:nvSpPr>
        <p:spPr>
          <a:xfrm>
            <a:off x="5428498" y="4275434"/>
            <a:ext cx="1167713" cy="671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7030A0"/>
                </a:solidFill>
              </a:rPr>
              <a:t>Entity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43CEEDA-203B-093E-3509-585BE0FD5859}"/>
              </a:ext>
            </a:extLst>
          </p:cNvPr>
          <p:cNvSpPr txBox="1"/>
          <p:nvPr/>
        </p:nvSpPr>
        <p:spPr>
          <a:xfrm rot="20697810">
            <a:off x="8913081" y="3023369"/>
            <a:ext cx="767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One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99605E9-0C69-2CDC-E59A-D07665819304}"/>
              </a:ext>
            </a:extLst>
          </p:cNvPr>
          <p:cNvSpPr txBox="1"/>
          <p:nvPr/>
        </p:nvSpPr>
        <p:spPr>
          <a:xfrm rot="1126160">
            <a:off x="8858772" y="3693389"/>
            <a:ext cx="876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Many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6AADC60-1960-F1F0-99CB-3A6EE518262D}"/>
              </a:ext>
            </a:extLst>
          </p:cNvPr>
          <p:cNvSpPr/>
          <p:nvPr/>
        </p:nvSpPr>
        <p:spPr>
          <a:xfrm>
            <a:off x="5059680" y="1388533"/>
            <a:ext cx="6222039" cy="3691467"/>
          </a:xfrm>
          <a:prstGeom prst="roundRect">
            <a:avLst>
              <a:gd name="adj" fmla="val 471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48B299-C15F-2E12-0EEE-B5C8A4CA71A5}"/>
              </a:ext>
            </a:extLst>
          </p:cNvPr>
          <p:cNvSpPr/>
          <p:nvPr/>
        </p:nvSpPr>
        <p:spPr>
          <a:xfrm>
            <a:off x="4802294" y="1166112"/>
            <a:ext cx="6716541" cy="417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58FB6E1-8A12-A6C1-8CB5-E2DDEE9DD95A}"/>
              </a:ext>
            </a:extLst>
          </p:cNvPr>
          <p:cNvSpPr txBox="1"/>
          <p:nvPr/>
        </p:nvSpPr>
        <p:spPr>
          <a:xfrm>
            <a:off x="336154" y="1148294"/>
            <a:ext cx="4092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What’s a Telosys model?</a:t>
            </a:r>
          </a:p>
          <a:p>
            <a:endParaRPr lang="en-US" dirty="0"/>
          </a:p>
          <a:p>
            <a:r>
              <a:rPr lang="en-US" dirty="0"/>
              <a:t>A model is simply a directory containing a set of “.entity” files plus a “</a:t>
            </a:r>
            <a:r>
              <a:rPr lang="en-US" dirty="0" err="1"/>
              <a:t>model.yaml</a:t>
            </a:r>
            <a:r>
              <a:rPr lang="en-US" dirty="0"/>
              <a:t>” file.</a:t>
            </a:r>
          </a:p>
          <a:p>
            <a:endParaRPr lang="en-US" dirty="0"/>
          </a:p>
          <a:p>
            <a:r>
              <a:rPr lang="en-US" dirty="0"/>
              <a:t>All files are "text files" editable with any text editor or IDE.</a:t>
            </a:r>
          </a:p>
          <a:p>
            <a:endParaRPr lang="en-US" dirty="0"/>
          </a:p>
          <a:p>
            <a:r>
              <a:rPr lang="en-US" dirty="0"/>
              <a:t>A model consists of entities, attributes, and relationships between entities in a functional domain.</a:t>
            </a:r>
          </a:p>
          <a:p>
            <a:endParaRPr lang="en-US" dirty="0"/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4E17AF51-23AA-84BE-F052-DCD96957C1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4" y="5896949"/>
            <a:ext cx="793424" cy="7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6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1101CD2-8DA6-9B19-2971-7AA4395C17E9}"/>
              </a:ext>
            </a:extLst>
          </p:cNvPr>
          <p:cNvSpPr txBox="1"/>
          <p:nvPr/>
        </p:nvSpPr>
        <p:spPr>
          <a:xfrm>
            <a:off x="386374" y="1371285"/>
            <a:ext cx="40929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creation</a:t>
            </a:r>
          </a:p>
          <a:p>
            <a:endParaRPr lang="en-US" dirty="0"/>
          </a:p>
          <a:p>
            <a:r>
              <a:rPr lang="en-US" dirty="0"/>
              <a:t>There are two ways to create a model :</a:t>
            </a:r>
          </a:p>
          <a:p>
            <a:endParaRPr lang="en-US" dirty="0"/>
          </a:p>
          <a:p>
            <a:r>
              <a:rPr lang="en-US" dirty="0"/>
              <a:t>- create a new model from scratch (an empty model which will be enriched manually)</a:t>
            </a:r>
          </a:p>
          <a:p>
            <a:r>
              <a:rPr lang="en-US" dirty="0"/>
              <a:t>- create a new model from a relational database (an entity is created for each table with the relationships between entities)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D60B53B-F7A9-D2D1-CE41-B1751B2EA7C2}"/>
              </a:ext>
            </a:extLst>
          </p:cNvPr>
          <p:cNvCxnSpPr>
            <a:cxnSpLocks/>
          </p:cNvCxnSpPr>
          <p:nvPr/>
        </p:nvCxnSpPr>
        <p:spPr>
          <a:xfrm>
            <a:off x="6919361" y="4326460"/>
            <a:ext cx="2628815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lg" len="lg"/>
          </a:ln>
          <a:effectLst/>
        </p:spPr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6A564C8-A70A-24C7-A5CD-894D32D06A57}"/>
              </a:ext>
            </a:extLst>
          </p:cNvPr>
          <p:cNvGrpSpPr/>
          <p:nvPr/>
        </p:nvGrpSpPr>
        <p:grpSpPr>
          <a:xfrm>
            <a:off x="7477768" y="3570459"/>
            <a:ext cx="1512000" cy="1512000"/>
            <a:chOff x="1353155" y="3534031"/>
            <a:chExt cx="1512000" cy="1512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2CCF4C6-E289-1565-F0C6-96068140C204}"/>
                </a:ext>
              </a:extLst>
            </p:cNvPr>
            <p:cNvSpPr/>
            <p:nvPr/>
          </p:nvSpPr>
          <p:spPr>
            <a:xfrm>
              <a:off x="1353155" y="3534031"/>
              <a:ext cx="1512000" cy="1512000"/>
            </a:xfrm>
            <a:prstGeom prst="ellipse">
              <a:avLst/>
            </a:prstGeom>
            <a:solidFill>
              <a:srgbClr val="495C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C36027D9-24C5-3B9A-C38A-4B83898CD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16" y="3554388"/>
              <a:ext cx="1491643" cy="1491643"/>
            </a:xfrm>
            <a:prstGeom prst="rect">
              <a:avLst/>
            </a:prstGeom>
          </p:spPr>
        </p:pic>
      </p:grpSp>
      <p:pic>
        <p:nvPicPr>
          <p:cNvPr id="18" name="Image 17" descr="Une image contenant cercle&#10;&#10;Description générée automatiquement">
            <a:extLst>
              <a:ext uri="{FF2B5EF4-FFF2-40B4-BE49-F238E27FC236}">
                <a16:creationId xmlns:a16="http://schemas.microsoft.com/office/drawing/2014/main" id="{C06579DF-0CEA-F4CD-3479-4FAB01DF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54" y="3636585"/>
            <a:ext cx="1379747" cy="1379747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31B6DF-28E6-47C0-45E5-D099F801CD7F}"/>
              </a:ext>
            </a:extLst>
          </p:cNvPr>
          <p:cNvGrpSpPr/>
          <p:nvPr/>
        </p:nvGrpSpPr>
        <p:grpSpPr>
          <a:xfrm>
            <a:off x="9548175" y="3636584"/>
            <a:ext cx="1315908" cy="1343389"/>
            <a:chOff x="8772944" y="4767846"/>
            <a:chExt cx="1266083" cy="1266083"/>
          </a:xfrm>
        </p:grpSpPr>
        <p:pic>
          <p:nvPicPr>
            <p:cNvPr id="20" name="Image 19" descr="Une image contenant capture d’écran, conception&#10;&#10;Description générée automatiquement">
              <a:extLst>
                <a:ext uri="{FF2B5EF4-FFF2-40B4-BE49-F238E27FC236}">
                  <a16:creationId xmlns:a16="http://schemas.microsoft.com/office/drawing/2014/main" id="{DB122454-53FB-8B50-9ACC-BDAA84F8A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2944" y="4767846"/>
              <a:ext cx="1266083" cy="1266083"/>
            </a:xfrm>
            <a:prstGeom prst="rect">
              <a:avLst/>
            </a:prstGeom>
          </p:spPr>
        </p:pic>
        <p:pic>
          <p:nvPicPr>
            <p:cNvPr id="21" name="Image 20" descr="Une image contenant cercle&#10;&#10;Description générée automatiquement">
              <a:extLst>
                <a:ext uri="{FF2B5EF4-FFF2-40B4-BE49-F238E27FC236}">
                  <a16:creationId xmlns:a16="http://schemas.microsoft.com/office/drawing/2014/main" id="{9F8B93CC-9CE4-7E69-0EDD-0D453E4E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4384" y="5075964"/>
              <a:ext cx="836744" cy="836744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17DA61D-521E-B1AF-E37C-0B47D180A86C}"/>
              </a:ext>
            </a:extLst>
          </p:cNvPr>
          <p:cNvSpPr/>
          <p:nvPr/>
        </p:nvSpPr>
        <p:spPr>
          <a:xfrm>
            <a:off x="5303520" y="1788160"/>
            <a:ext cx="5944698" cy="3576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00F04CBF-CCAA-CA5C-8DA7-5013C8E75D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13" y="2132347"/>
            <a:ext cx="975210" cy="975210"/>
          </a:xfrm>
          <a:prstGeom prst="rect">
            <a:avLst/>
          </a:prstGeom>
        </p:spPr>
      </p:pic>
      <p:pic>
        <p:nvPicPr>
          <p:cNvPr id="24" name="Image 23" descr="Une image contenant art, silhouette, créativité&#10;&#10;Description générée automatiquement avec une confiance moyenne">
            <a:extLst>
              <a:ext uri="{FF2B5EF4-FFF2-40B4-BE49-F238E27FC236}">
                <a16:creationId xmlns:a16="http://schemas.microsoft.com/office/drawing/2014/main" id="{27E39083-5C80-3E2E-B6F4-1E03D2B42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19" y="2232406"/>
            <a:ext cx="1020658" cy="992617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49E41E4E-BBFE-B1AE-63D6-AF7C6798C0D4}"/>
              </a:ext>
            </a:extLst>
          </p:cNvPr>
          <p:cNvGrpSpPr/>
          <p:nvPr/>
        </p:nvGrpSpPr>
        <p:grpSpPr>
          <a:xfrm>
            <a:off x="9548175" y="2050174"/>
            <a:ext cx="1315908" cy="1343389"/>
            <a:chOff x="8772944" y="4767846"/>
            <a:chExt cx="1266083" cy="1266083"/>
          </a:xfrm>
        </p:grpSpPr>
        <p:pic>
          <p:nvPicPr>
            <p:cNvPr id="26" name="Image 25" descr="Une image contenant capture d’écran, conception&#10;&#10;Description générée automatiquement">
              <a:extLst>
                <a:ext uri="{FF2B5EF4-FFF2-40B4-BE49-F238E27FC236}">
                  <a16:creationId xmlns:a16="http://schemas.microsoft.com/office/drawing/2014/main" id="{B0D34178-18B6-C623-E901-0A43F740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2944" y="4767846"/>
              <a:ext cx="1266083" cy="1266083"/>
            </a:xfrm>
            <a:prstGeom prst="rect">
              <a:avLst/>
            </a:prstGeom>
          </p:spPr>
        </p:pic>
        <p:pic>
          <p:nvPicPr>
            <p:cNvPr id="27" name="Image 26" descr="Une image contenant cercle&#10;&#10;Description générée automatiquement">
              <a:extLst>
                <a:ext uri="{FF2B5EF4-FFF2-40B4-BE49-F238E27FC236}">
                  <a16:creationId xmlns:a16="http://schemas.microsoft.com/office/drawing/2014/main" id="{44EEC53B-7399-04D3-C93A-3B099A6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4384" y="5075964"/>
              <a:ext cx="836744" cy="836744"/>
            </a:xfrm>
            <a:prstGeom prst="rect">
              <a:avLst/>
            </a:prstGeom>
          </p:spPr>
        </p:pic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66D2155-E0C9-27D7-F413-74BD16ECF614}"/>
              </a:ext>
            </a:extLst>
          </p:cNvPr>
          <p:cNvCxnSpPr>
            <a:cxnSpLocks/>
          </p:cNvCxnSpPr>
          <p:nvPr/>
        </p:nvCxnSpPr>
        <p:spPr>
          <a:xfrm>
            <a:off x="6919361" y="2730400"/>
            <a:ext cx="2628815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1176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1101CD2-8DA6-9B19-2971-7AA4395C17E9}"/>
              </a:ext>
            </a:extLst>
          </p:cNvPr>
          <p:cNvSpPr txBox="1"/>
          <p:nvPr/>
        </p:nvSpPr>
        <p:spPr>
          <a:xfrm>
            <a:off x="135761" y="1411378"/>
            <a:ext cx="33795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Entity definition</a:t>
            </a:r>
          </a:p>
          <a:p>
            <a:endParaRPr lang="en-US" dirty="0"/>
          </a:p>
          <a:p>
            <a:r>
              <a:rPr lang="en-US" dirty="0"/>
              <a:t>An entity is composed of attributes and links defined with a simple syntax (a basic DSL).</a:t>
            </a:r>
          </a:p>
          <a:p>
            <a:r>
              <a:rPr lang="en-US" dirty="0"/>
              <a:t>Each attribute is strongly typed.</a:t>
            </a:r>
          </a:p>
          <a:p>
            <a:r>
              <a:rPr lang="en-US" dirty="0"/>
              <a:t>A link can reference an entity or a list of entities.</a:t>
            </a:r>
          </a:p>
          <a:p>
            <a:r>
              <a:rPr lang="en-US" dirty="0"/>
              <a:t>“Annotations” and “tags” provide additional data in order to obtain an accurate definition of each entity.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EAF2DE-5CA3-9FB4-00E0-6E511852848B}"/>
              </a:ext>
            </a:extLst>
          </p:cNvPr>
          <p:cNvSpPr txBox="1"/>
          <p:nvPr/>
        </p:nvSpPr>
        <p:spPr>
          <a:xfrm>
            <a:off x="5405480" y="1308471"/>
            <a:ext cx="6434307" cy="436297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66" hangingPunct="0">
              <a:defRPr/>
            </a:pPr>
            <a:r>
              <a:rPr lang="en-US" sz="1400" kern="0" dirty="0">
                <a:solidFill>
                  <a:srgbClr val="308B1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// Employee entity definition</a:t>
            </a:r>
            <a:endParaRPr lang="en-US" sz="1400" kern="0" dirty="0">
              <a:solidFill>
                <a:srgbClr val="BC8027"/>
              </a:solidFill>
              <a:latin typeface="Consolas" panose="020B06090202040302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r>
              <a:rPr lang="en-US" sz="14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@DbTable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(T_EMPLOYEES)</a:t>
            </a:r>
          </a:p>
          <a:p>
            <a:pPr defTabSz="308066" hangingPunct="0">
              <a:defRPr/>
            </a:pPr>
            <a:r>
              <a:rPr lang="en-US" sz="140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#StrongEntity</a:t>
            </a:r>
          </a:p>
          <a:p>
            <a:pPr defTabSz="308066" hangingPunct="0">
              <a:defRPr/>
            </a:pPr>
            <a:r>
              <a:rPr lang="en-US" sz="1400" kern="0" dirty="0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Employee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{</a:t>
            </a:r>
          </a:p>
          <a:p>
            <a:pPr defTabSz="308066" hangingPunct="0">
              <a:defRPr/>
            </a:pPr>
            <a:endParaRPr lang="en-US" sz="1400" kern="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r>
              <a:rPr lang="en-US" sz="1400" kern="0" dirty="0">
                <a:solidFill>
                  <a:srgbClr val="BC8027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en-US" sz="1400" kern="0" dirty="0">
                <a:solidFill>
                  <a:srgbClr val="308B1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// Id/PK attribute</a:t>
            </a:r>
          </a:p>
          <a:p>
            <a:pPr defTabSz="308066" hangingPunct="0">
              <a:defRPr/>
            </a:pP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id  :  </a:t>
            </a:r>
            <a:r>
              <a:rPr lang="en-US" sz="1400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int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{ </a:t>
            </a:r>
            <a:r>
              <a:rPr lang="en-US" sz="14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@Id</a:t>
            </a:r>
            <a:r>
              <a:rPr lang="en-US" sz="14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en-US" sz="14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@NotNull @AutoIncremented 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} ;</a:t>
            </a:r>
          </a:p>
          <a:p>
            <a:pPr defTabSz="308066" hangingPunct="0">
              <a:defRPr/>
            </a:pPr>
            <a:r>
              <a:rPr lang="en-US" sz="1400" kern="0" dirty="0">
                <a:solidFill>
                  <a:srgbClr val="BC8027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en-US" sz="1400" kern="0" dirty="0">
                <a:solidFill>
                  <a:srgbClr val="308B1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// Other attributes</a:t>
            </a:r>
          </a:p>
          <a:p>
            <a:pPr defTabSz="308066" hangingPunct="0">
              <a:defRPr/>
            </a:pPr>
            <a:r>
              <a:rPr lang="en-US" sz="1400" kern="0" dirty="0">
                <a:solidFill>
                  <a:srgbClr val="308B1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</a:t>
            </a:r>
            <a:r>
              <a:rPr lang="en-US" sz="1400" kern="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firstName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: </a:t>
            </a:r>
            <a:r>
              <a:rPr lang="en-US" sz="1400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string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{ </a:t>
            </a:r>
            <a:r>
              <a:rPr lang="en-US" sz="14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@MaxLen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(26) } ;</a:t>
            </a:r>
            <a:endParaRPr lang="en-US" sz="1400" kern="0" dirty="0">
              <a:solidFill>
                <a:srgbClr val="308B16"/>
              </a:solidFill>
              <a:latin typeface="Consolas" panose="020B06090202040302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en-US" sz="1400" kern="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lastName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: </a:t>
            </a:r>
            <a:r>
              <a:rPr lang="en-US" sz="1400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string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{ </a:t>
            </a:r>
            <a:r>
              <a:rPr lang="en-US" sz="14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@MinLen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(1) </a:t>
            </a:r>
            <a:r>
              <a:rPr lang="en-US" sz="14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@MaxLen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(26) </a:t>
            </a:r>
            <a:r>
              <a:rPr lang="en-US" sz="14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@NotNull 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} ;</a:t>
            </a:r>
          </a:p>
          <a:p>
            <a:pPr defTabSz="308066" hangingPunct="0">
              <a:defRPr/>
            </a:pP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en-US" sz="1400" kern="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birthDate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: </a:t>
            </a:r>
            <a:r>
              <a:rPr lang="en-US" sz="1400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date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{</a:t>
            </a:r>
            <a:r>
              <a:rPr lang="en-US" sz="14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@Past 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} ;</a:t>
            </a:r>
          </a:p>
          <a:p>
            <a:pPr defTabSz="308066" hangingPunct="0">
              <a:defRPr/>
            </a:pP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status  :  </a:t>
            </a:r>
            <a:r>
              <a:rPr lang="en-US" sz="1400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short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{ </a:t>
            </a:r>
            <a:r>
              <a:rPr lang="en-US" sz="14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@NotNull @DefaultValue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(0) </a:t>
            </a:r>
            <a:r>
              <a:rPr lang="en-US" sz="1400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#RuleId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(123)</a:t>
            </a:r>
            <a:r>
              <a:rPr lang="en-US" sz="1400" kern="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};</a:t>
            </a:r>
          </a:p>
          <a:p>
            <a:pPr defTabSz="308066" hangingPunct="0">
              <a:defRPr/>
            </a:pP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comment :  </a:t>
            </a:r>
            <a:r>
              <a:rPr lang="en-US" sz="1400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string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{ </a:t>
            </a:r>
            <a:r>
              <a:rPr lang="en-US" sz="14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@Size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(120) } ; </a:t>
            </a:r>
            <a:endParaRPr lang="en-US" sz="1400" kern="0" dirty="0">
              <a:solidFill>
                <a:srgbClr val="308B16"/>
              </a:solidFill>
              <a:latin typeface="Consolas" panose="020B06090202040302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en-US" sz="1400" kern="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countryId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: </a:t>
            </a:r>
            <a:r>
              <a:rPr lang="en-US" sz="1400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int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{ </a:t>
            </a:r>
            <a:r>
              <a:rPr lang="en-US" sz="14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@FK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(Country.id) } ; </a:t>
            </a:r>
            <a:r>
              <a:rPr lang="en-US" sz="1400" kern="0" dirty="0">
                <a:solidFill>
                  <a:srgbClr val="308B1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// Foreign Key</a:t>
            </a:r>
            <a:endParaRPr lang="en-US" sz="1400" kern="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endParaRPr lang="en-US" sz="1400" kern="0" dirty="0">
              <a:solidFill>
                <a:srgbClr val="BC8027"/>
              </a:solidFill>
              <a:latin typeface="Consolas" panose="020B06090202040302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r>
              <a:rPr lang="en-US" sz="1400" kern="0" dirty="0">
                <a:solidFill>
                  <a:srgbClr val="BC8027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en-US" sz="1400" kern="0" dirty="0">
                <a:solidFill>
                  <a:srgbClr val="308B1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// Links</a:t>
            </a:r>
          </a:p>
          <a:p>
            <a:pPr defTabSz="308066" hangingPunct="0">
              <a:defRPr/>
            </a:pP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country : </a:t>
            </a:r>
            <a:r>
              <a:rPr lang="en-US" sz="1400" kern="0" dirty="0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Country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; </a:t>
            </a:r>
            <a:r>
              <a:rPr lang="en-US" sz="1400" kern="0" dirty="0">
                <a:solidFill>
                  <a:srgbClr val="308B1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// to One</a:t>
            </a:r>
          </a:p>
          <a:p>
            <a:pPr defTabSz="308066" hangingPunct="0">
              <a:defRPr/>
            </a:pP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  projects : </a:t>
            </a:r>
            <a:r>
              <a:rPr lang="en-US" sz="1400" kern="0" dirty="0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Project</a:t>
            </a: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[] ; </a:t>
            </a:r>
            <a:r>
              <a:rPr lang="en-US" sz="1400" kern="0" dirty="0">
                <a:solidFill>
                  <a:srgbClr val="308B1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// to Many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endParaRPr lang="en-US" sz="1400" kern="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r>
              <a:rPr lang="en-US" sz="1400" kern="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Helvetica Light"/>
              </a:rPr>
              <a:t>}</a:t>
            </a:r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A9C03BAF-9EC6-B50D-7D9F-72021FDE7564}"/>
              </a:ext>
            </a:extLst>
          </p:cNvPr>
          <p:cNvSpPr/>
          <p:nvPr/>
        </p:nvSpPr>
        <p:spPr>
          <a:xfrm>
            <a:off x="5123036" y="2406024"/>
            <a:ext cx="118325" cy="2071016"/>
          </a:xfrm>
          <a:prstGeom prst="leftBracket">
            <a:avLst>
              <a:gd name="adj" fmla="val 66468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ot="0" spcFirstLastPara="1" vertOverflow="overflow" horzOverflow="overflow" vert="horz" wrap="square" lIns="34290" tIns="17145" rIns="34290" bIns="17145" numCol="1" spcCol="38100" rtlCol="0" anchor="t">
            <a:noAutofit/>
          </a:bodyPr>
          <a:lstStyle/>
          <a:p>
            <a:pPr marL="0" marR="0" lvl="0" indent="0" defTabSz="342904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B31AA3D0-E032-AD0C-B328-41961DBC977F}"/>
              </a:ext>
            </a:extLst>
          </p:cNvPr>
          <p:cNvSpPr/>
          <p:nvPr/>
        </p:nvSpPr>
        <p:spPr>
          <a:xfrm>
            <a:off x="5123036" y="4562992"/>
            <a:ext cx="118324" cy="875625"/>
          </a:xfrm>
          <a:prstGeom prst="leftBracket">
            <a:avLst>
              <a:gd name="adj" fmla="val 66468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ot="0" spcFirstLastPara="1" vertOverflow="overflow" horzOverflow="overflow" vert="horz" wrap="square" lIns="34290" tIns="17145" rIns="34290" bIns="17145" numCol="1" spcCol="38100" rtlCol="0" anchor="t">
            <a:noAutofit/>
          </a:bodyPr>
          <a:lstStyle/>
          <a:p>
            <a:pPr marL="0" marR="0" lvl="0" indent="0" defTabSz="342904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673EAB-CDE4-B884-909B-C11B6E87D5B8}"/>
              </a:ext>
            </a:extLst>
          </p:cNvPr>
          <p:cNvSpPr txBox="1"/>
          <p:nvPr/>
        </p:nvSpPr>
        <p:spPr>
          <a:xfrm rot="19258554">
            <a:off x="4083164" y="3071968"/>
            <a:ext cx="1166073" cy="546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marL="0" marR="0" lvl="0" indent="0" algn="ctr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Attributes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( 1..N )</a:t>
            </a: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189C83-65DB-DA55-AC28-AE4C2E35D069}"/>
              </a:ext>
            </a:extLst>
          </p:cNvPr>
          <p:cNvSpPr txBox="1"/>
          <p:nvPr/>
        </p:nvSpPr>
        <p:spPr>
          <a:xfrm rot="19373485">
            <a:off x="4481710" y="4768057"/>
            <a:ext cx="552635" cy="546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marL="0" marR="0" lvl="0" indent="0" algn="ctr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Links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( 0..N )</a:t>
            </a: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087574-D8D8-C633-4533-9B70E82EE75A}"/>
              </a:ext>
            </a:extLst>
          </p:cNvPr>
          <p:cNvSpPr txBox="1"/>
          <p:nvPr/>
        </p:nvSpPr>
        <p:spPr>
          <a:xfrm rot="19193704">
            <a:off x="4177816" y="1206437"/>
            <a:ext cx="636708" cy="331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marL="0" marR="0" lvl="0" indent="0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Entity</a:t>
            </a: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0D0E489-ED55-0FF5-89A0-E1439B081FA3}"/>
              </a:ext>
            </a:extLst>
          </p:cNvPr>
          <p:cNvSpPr/>
          <p:nvPr/>
        </p:nvSpPr>
        <p:spPr>
          <a:xfrm>
            <a:off x="4136834" y="1040284"/>
            <a:ext cx="7851968" cy="4927021"/>
          </a:xfrm>
          <a:prstGeom prst="roundRect">
            <a:avLst>
              <a:gd name="adj" fmla="val 361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1101CD2-8DA6-9B19-2971-7AA4395C17E9}"/>
              </a:ext>
            </a:extLst>
          </p:cNvPr>
          <p:cNvSpPr txBox="1"/>
          <p:nvPr/>
        </p:nvSpPr>
        <p:spPr>
          <a:xfrm>
            <a:off x="433788" y="248868"/>
            <a:ext cx="9755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Neutral types</a:t>
            </a:r>
          </a:p>
          <a:p>
            <a:endParaRPr lang="en-US" dirty="0"/>
          </a:p>
          <a:p>
            <a:r>
              <a:rPr lang="en-US" dirty="0"/>
              <a:t>As Telosys was designed to generate any type of language, its model uses “neutral types”.</a:t>
            </a:r>
          </a:p>
          <a:p>
            <a:r>
              <a:rPr lang="en-US" dirty="0"/>
              <a:t>Each "neutral type" will be converted to the target language type during the generation phase.</a:t>
            </a:r>
          </a:p>
          <a:p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3AA0DC-9557-020A-C1FF-677AA6D3BD51}"/>
              </a:ext>
            </a:extLst>
          </p:cNvPr>
          <p:cNvSpPr txBox="1"/>
          <p:nvPr/>
        </p:nvSpPr>
        <p:spPr>
          <a:xfrm>
            <a:off x="370676" y="1818528"/>
            <a:ext cx="98182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Annotations and tags</a:t>
            </a:r>
          </a:p>
          <a:p>
            <a:endParaRPr lang="en-US" dirty="0"/>
          </a:p>
          <a:p>
            <a:r>
              <a:rPr lang="en-US" dirty="0"/>
              <a:t>The model syntax provides many “annotations”. An annotation is a predefined word starting with "@" that can be used to add more precision to an entity, attribute, or link. </a:t>
            </a:r>
          </a:p>
          <a:p>
            <a:r>
              <a:rPr lang="en-US" dirty="0"/>
              <a:t>The annotations are intended to deal with the most frequent needs. </a:t>
            </a:r>
          </a:p>
          <a:p>
            <a:r>
              <a:rPr lang="en-US" dirty="0"/>
              <a:t>For specific needs it is possible to use "tags".</a:t>
            </a:r>
          </a:p>
          <a:p>
            <a:r>
              <a:rPr lang="en-US" dirty="0"/>
              <a:t>A tag is any word starting with "#" that can be used in a template during the code generation.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91F683-D2F7-BECD-7490-3AEC54AB8A5D}"/>
              </a:ext>
            </a:extLst>
          </p:cNvPr>
          <p:cNvSpPr txBox="1"/>
          <p:nvPr/>
        </p:nvSpPr>
        <p:spPr>
          <a:xfrm>
            <a:off x="370676" y="4155125"/>
            <a:ext cx="10832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Composite Primary Keys (and FK)</a:t>
            </a:r>
          </a:p>
          <a:p>
            <a:endParaRPr lang="en-US" dirty="0"/>
          </a:p>
          <a:p>
            <a:r>
              <a:rPr lang="en-US" dirty="0"/>
              <a:t>The Telosys model was designed from its first version to support composite primary keys (and therefore composite foreign keys).</a:t>
            </a:r>
          </a:p>
          <a:p>
            <a:r>
              <a:rPr lang="en-US" dirty="0"/>
              <a:t>A composite primary key is simply defined by using multiple "@Id" annotations.</a:t>
            </a:r>
          </a:p>
        </p:txBody>
      </p:sp>
    </p:spTree>
    <p:extLst>
      <p:ext uri="{BB962C8B-B14F-4D97-AF65-F5344CB8AC3E}">
        <p14:creationId xmlns:p14="http://schemas.microsoft.com/office/powerpoint/2010/main" val="47455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33E20A3-C030-3C9D-1420-4ABD33A26A85}"/>
              </a:ext>
            </a:extLst>
          </p:cNvPr>
          <p:cNvSpPr txBox="1"/>
          <p:nvPr/>
        </p:nvSpPr>
        <p:spPr>
          <a:xfrm>
            <a:off x="679791" y="680405"/>
            <a:ext cx="108324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 type of model to do everything </a:t>
            </a:r>
          </a:p>
          <a:p>
            <a:r>
              <a:rPr lang="en-US" dirty="0"/>
              <a:t>It's now possible to do everything with the DSL model, so the old "database model" (</a:t>
            </a:r>
            <a:r>
              <a:rPr lang="en-US"/>
              <a:t>in XML) is </a:t>
            </a:r>
            <a:r>
              <a:rPr lang="en-US" dirty="0"/>
              <a:t>no longer supported since Telosys 4.0</a:t>
            </a:r>
          </a:p>
          <a:p>
            <a:endParaRPr lang="en-US" dirty="0"/>
          </a:p>
          <a:p>
            <a:r>
              <a:rPr lang="en-US" sz="2400" b="1" dirty="0"/>
              <a:t>Model documentation</a:t>
            </a:r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For more information see the documentation : 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  <a:hlinkClick r:id="rId2"/>
              </a:rPr>
              <a:t>https://doc.telosys.org/dsl-model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400" b="1" dirty="0"/>
              <a:t>Model examples </a:t>
            </a:r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If you want to use existing models instead of creating a model by yourself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models examples are available for download.</a:t>
            </a:r>
          </a:p>
          <a:p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See </a:t>
            </a:r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  <a:hlinkClick r:id="rId3"/>
              </a:rPr>
              <a:t>https://github.com/telosys-models</a:t>
            </a:r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These models can be used to try code generation very quickly.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4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B4D5487-7267-CE9A-DF82-84423083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210" y="1151094"/>
            <a:ext cx="4763187" cy="32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3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1101CD2-8DA6-9B19-2971-7AA4395C17E9}"/>
              </a:ext>
            </a:extLst>
          </p:cNvPr>
          <p:cNvSpPr txBox="1"/>
          <p:nvPr/>
        </p:nvSpPr>
        <p:spPr>
          <a:xfrm>
            <a:off x="386374" y="1371285"/>
            <a:ext cx="40929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What’s a Telosys model?</a:t>
            </a:r>
          </a:p>
          <a:p>
            <a:endParaRPr lang="en-US" dirty="0"/>
          </a:p>
          <a:p>
            <a:r>
              <a:rPr lang="en-US" dirty="0"/>
              <a:t>A model is simply a directory containing a set of “.entity” files and a “</a:t>
            </a:r>
            <a:r>
              <a:rPr lang="en-US" dirty="0" err="1"/>
              <a:t>model.yaml</a:t>
            </a:r>
            <a:r>
              <a:rPr lang="en-US" dirty="0"/>
              <a:t>” file.</a:t>
            </a:r>
          </a:p>
          <a:p>
            <a:endParaRPr lang="en-US" dirty="0"/>
          </a:p>
          <a:p>
            <a:r>
              <a:rPr lang="en-US" dirty="0"/>
              <a:t>All files are "text files" editable with any text editor or IDE.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F345A2-7CE3-774A-CFD7-3C92D03F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965" y="2626815"/>
            <a:ext cx="3070816" cy="3365144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E358869B-BD40-8907-4438-4C9BD82CF4CC}"/>
              </a:ext>
            </a:extLst>
          </p:cNvPr>
          <p:cNvSpPr/>
          <p:nvPr/>
        </p:nvSpPr>
        <p:spPr>
          <a:xfrm>
            <a:off x="10542851" y="3188724"/>
            <a:ext cx="1110419" cy="691001"/>
          </a:xfrm>
          <a:prstGeom prst="ellipse">
            <a:avLst/>
          </a:prstGeom>
          <a:solidFill>
            <a:srgbClr val="5747C1">
              <a:lumMod val="60000"/>
              <a:lumOff val="40000"/>
            </a:srgbClr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noAutofit/>
          </a:bodyPr>
          <a:lstStyle/>
          <a:p>
            <a:pPr algn="ctr" defTabSz="308066" hangingPunct="0">
              <a:defRPr/>
            </a:pPr>
            <a:r>
              <a:rPr lang="fr-FR" sz="2250" b="1" kern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Montserrat Bold"/>
                <a:sym typeface="Helvetica Light"/>
              </a:rPr>
              <a:t>DSL</a:t>
            </a:r>
            <a:endParaRPr lang="en-US" sz="2250" b="1" kern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Montserrat Bold"/>
              <a:sym typeface="Helvetica Light"/>
            </a:endParaRPr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9C19006E-0128-0112-C3D7-9E271C88A45C}"/>
              </a:ext>
            </a:extLst>
          </p:cNvPr>
          <p:cNvSpPr txBox="1">
            <a:spLocks/>
          </p:cNvSpPr>
          <p:nvPr/>
        </p:nvSpPr>
        <p:spPr>
          <a:xfrm>
            <a:off x="6142373" y="2062590"/>
            <a:ext cx="3277869" cy="408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>
            <a:normAutofit/>
          </a:bodyPr>
          <a:lstStyle>
            <a:lvl1pPr marL="465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8082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1354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1798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2243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b="1" kern="0" dirty="0">
                <a:latin typeface="Calibri" panose="020F0502020204030204"/>
              </a:rPr>
              <a:t>1 model = 1 directory </a:t>
            </a:r>
            <a:endParaRPr lang="en-US" sz="1800" kern="0" dirty="0">
              <a:latin typeface="Calibri" panose="020F0502020204030204"/>
            </a:endParaRPr>
          </a:p>
        </p:txBody>
      </p:sp>
      <p:sp>
        <p:nvSpPr>
          <p:cNvPr id="7" name="Devoxx France runs on 3 days…">
            <a:extLst>
              <a:ext uri="{FF2B5EF4-FFF2-40B4-BE49-F238E27FC236}">
                <a16:creationId xmlns:a16="http://schemas.microsoft.com/office/drawing/2014/main" id="{90EB6A36-11AF-6CE9-E89D-F22B10F7FFDF}"/>
              </a:ext>
            </a:extLst>
          </p:cNvPr>
          <p:cNvSpPr txBox="1">
            <a:spLocks/>
          </p:cNvSpPr>
          <p:nvPr/>
        </p:nvSpPr>
        <p:spPr>
          <a:xfrm>
            <a:off x="6410396" y="2626815"/>
            <a:ext cx="3496947" cy="393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>
            <a:normAutofit/>
          </a:bodyPr>
          <a:lstStyle>
            <a:lvl1pPr marL="465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8082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1354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1798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2243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b="1" kern="0" dirty="0">
                <a:latin typeface="Calibri" panose="020F0502020204030204"/>
              </a:rPr>
              <a:t>1 entity  = 1 text file  </a:t>
            </a:r>
            <a:r>
              <a:rPr lang="en-US" sz="1800" kern="0" dirty="0">
                <a:latin typeface="Calibri" panose="020F0502020204030204"/>
              </a:rPr>
              <a:t>( « .entity »  )</a:t>
            </a:r>
          </a:p>
        </p:txBody>
      </p:sp>
      <p:pic>
        <p:nvPicPr>
          <p:cNvPr id="8" name="Picture 4" descr="http://phppowerpack.com/resources/images/slides/no_uml.jpg">
            <a:extLst>
              <a:ext uri="{FF2B5EF4-FFF2-40B4-BE49-F238E27FC236}">
                <a16:creationId xmlns:a16="http://schemas.microsoft.com/office/drawing/2014/main" id="{E187BC95-D91B-F137-8B3E-35DF5FCDB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4443" y="1051552"/>
            <a:ext cx="1287610" cy="965708"/>
          </a:xfrm>
          <a:prstGeom prst="rect">
            <a:avLst/>
          </a:prstGeom>
          <a:noFill/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2733EB14-18C9-2C92-F6F9-5C4D0B2A8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5782" y="764140"/>
            <a:ext cx="889264" cy="852211"/>
          </a:xfrm>
          <a:prstGeom prst="rect">
            <a:avLst/>
          </a:prstGeom>
        </p:spPr>
      </p:pic>
      <p:sp>
        <p:nvSpPr>
          <p:cNvPr id="10" name="Devoxx France runs on 3 days…">
            <a:extLst>
              <a:ext uri="{FF2B5EF4-FFF2-40B4-BE49-F238E27FC236}">
                <a16:creationId xmlns:a16="http://schemas.microsoft.com/office/drawing/2014/main" id="{54F3F5B2-300F-5797-3DB1-6CE7DAC677BD}"/>
              </a:ext>
            </a:extLst>
          </p:cNvPr>
          <p:cNvSpPr txBox="1">
            <a:spLocks/>
          </p:cNvSpPr>
          <p:nvPr/>
        </p:nvSpPr>
        <p:spPr>
          <a:xfrm>
            <a:off x="6534815" y="970459"/>
            <a:ext cx="2172120" cy="48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>
            <a:normAutofit/>
          </a:bodyPr>
          <a:lstStyle>
            <a:lvl1pPr marL="465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8082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1354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1798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2243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800" kern="0" dirty="0">
                <a:latin typeface="Calibri" panose="020F0502020204030204"/>
              </a:rPr>
              <a:t>Simple &amp; easy</a:t>
            </a:r>
          </a:p>
        </p:txBody>
      </p:sp>
    </p:spTree>
    <p:extLst>
      <p:ext uri="{BB962C8B-B14F-4D97-AF65-F5344CB8AC3E}">
        <p14:creationId xmlns:p14="http://schemas.microsoft.com/office/powerpoint/2010/main" val="142086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A00ACC0-E7BC-C570-C50A-516C2680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4" y="1553882"/>
            <a:ext cx="3070816" cy="3365144"/>
          </a:xfrm>
          <a:prstGeom prst="rect">
            <a:avLst/>
          </a:prstGeom>
        </p:spPr>
      </p:pic>
      <p:sp>
        <p:nvSpPr>
          <p:cNvPr id="3" name="Devoxx France runs on 3 days…">
            <a:extLst>
              <a:ext uri="{FF2B5EF4-FFF2-40B4-BE49-F238E27FC236}">
                <a16:creationId xmlns:a16="http://schemas.microsoft.com/office/drawing/2014/main" id="{2A4C50B3-2154-EF5B-412F-E6B9DF28619E}"/>
              </a:ext>
            </a:extLst>
          </p:cNvPr>
          <p:cNvSpPr txBox="1">
            <a:spLocks/>
          </p:cNvSpPr>
          <p:nvPr/>
        </p:nvSpPr>
        <p:spPr>
          <a:xfrm>
            <a:off x="4155928" y="3190047"/>
            <a:ext cx="3414996" cy="151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>
            <a:normAutofit/>
          </a:bodyPr>
          <a:lstStyle>
            <a:lvl1pPr marL="465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8082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1354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1798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2243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kern="0" dirty="0">
                <a:latin typeface="Calibri" panose="020F0502020204030204"/>
              </a:rPr>
              <a:t>An entity is described using a </a:t>
            </a:r>
            <a:r>
              <a:rPr lang="en-US" sz="1800" b="1" kern="0" dirty="0">
                <a:latin typeface="Calibri" panose="020F0502020204030204"/>
              </a:rPr>
              <a:t>DSL</a:t>
            </a:r>
            <a:br>
              <a:rPr lang="en-US" sz="1800" kern="0" dirty="0">
                <a:latin typeface="Calibri" panose="020F0502020204030204"/>
              </a:rPr>
            </a:br>
            <a:r>
              <a:rPr lang="en-US" sz="1800" kern="0" dirty="0">
                <a:latin typeface="Calibri" panose="020F0502020204030204"/>
              </a:rPr>
              <a:t>(Domain-Specific Language)</a:t>
            </a:r>
            <a:br>
              <a:rPr lang="en-US" sz="1800" kern="0" dirty="0">
                <a:latin typeface="Calibri" panose="020F0502020204030204"/>
              </a:rPr>
            </a:br>
            <a:br>
              <a:rPr lang="en-US" sz="1800" kern="0" dirty="0">
                <a:latin typeface="Calibri" panose="020F0502020204030204"/>
              </a:rPr>
            </a:br>
            <a:r>
              <a:rPr lang="en-US" sz="1800" kern="0" dirty="0">
                <a:latin typeface="Calibri" panose="020F0502020204030204"/>
              </a:rPr>
              <a:t>Very </a:t>
            </a:r>
            <a:r>
              <a:rPr lang="en-US" sz="1800" b="1" kern="0" dirty="0">
                <a:latin typeface="Calibri" panose="020F0502020204030204"/>
              </a:rPr>
              <a:t>simple grammar</a:t>
            </a:r>
            <a:r>
              <a:rPr lang="en-US" sz="1800" kern="0" dirty="0">
                <a:latin typeface="Calibri" panose="020F0502020204030204"/>
              </a:rPr>
              <a:t> ,</a:t>
            </a:r>
            <a:br>
              <a:rPr lang="en-US" sz="1800" kern="0" dirty="0">
                <a:latin typeface="Calibri" panose="020F0502020204030204"/>
              </a:rPr>
            </a:br>
            <a:r>
              <a:rPr lang="en-US" sz="1800" b="1" kern="0" dirty="0">
                <a:latin typeface="Calibri" panose="020F0502020204030204"/>
              </a:rPr>
              <a:t>extendable</a:t>
            </a:r>
            <a:r>
              <a:rPr lang="en-US" sz="1800" kern="0" dirty="0">
                <a:latin typeface="Calibri" panose="020F0502020204030204"/>
              </a:rPr>
              <a:t> with "</a:t>
            </a:r>
            <a:r>
              <a:rPr lang="en-US" sz="1800" b="1" kern="0" dirty="0">
                <a:latin typeface="Calibri" panose="020F0502020204030204"/>
              </a:rPr>
              <a:t>tags</a:t>
            </a:r>
            <a:r>
              <a:rPr lang="en-US" sz="1800" kern="0" dirty="0">
                <a:latin typeface="Calibri" panose="020F0502020204030204"/>
              </a:rPr>
              <a:t>"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9E4242-33C4-73B5-2131-6D647AE1E7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29" y="2063242"/>
            <a:ext cx="793424" cy="793424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53EBD73B-EEA2-A105-CF95-2CE18F926E50}"/>
              </a:ext>
            </a:extLst>
          </p:cNvPr>
          <p:cNvSpPr/>
          <p:nvPr/>
        </p:nvSpPr>
        <p:spPr>
          <a:xfrm>
            <a:off x="7719332" y="3034265"/>
            <a:ext cx="1110419" cy="691001"/>
          </a:xfrm>
          <a:prstGeom prst="ellipse">
            <a:avLst/>
          </a:prstGeom>
          <a:solidFill>
            <a:srgbClr val="5747C1">
              <a:lumMod val="60000"/>
              <a:lumOff val="40000"/>
            </a:srgbClr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noAutofit/>
          </a:bodyPr>
          <a:lstStyle/>
          <a:p>
            <a:pPr algn="ctr" defTabSz="308066" hangingPunct="0">
              <a:defRPr/>
            </a:pPr>
            <a:r>
              <a:rPr lang="fr-FR" sz="2250" b="1" kern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Montserrat Bold"/>
                <a:sym typeface="Helvetica Light"/>
              </a:rPr>
              <a:t>DSL</a:t>
            </a:r>
            <a:endParaRPr lang="en-US" sz="2250" b="1" kern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Montserrat Bold"/>
              <a:sym typeface="Helvetica Light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D308EE5-6B60-6460-DE72-514CA9A07E35}"/>
              </a:ext>
            </a:extLst>
          </p:cNvPr>
          <p:cNvSpPr/>
          <p:nvPr/>
        </p:nvSpPr>
        <p:spPr>
          <a:xfrm>
            <a:off x="7719332" y="3913508"/>
            <a:ext cx="1110419" cy="691001"/>
          </a:xfrm>
          <a:prstGeom prst="ellipse">
            <a:avLst/>
          </a:prstGeom>
          <a:solidFill>
            <a:srgbClr val="5747C1">
              <a:lumMod val="60000"/>
              <a:lumOff val="40000"/>
            </a:srgbClr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noAutofit/>
          </a:bodyPr>
          <a:lstStyle/>
          <a:p>
            <a:pPr algn="ctr" defTabSz="308066" hangingPunct="0">
              <a:defRPr/>
            </a:pPr>
            <a:r>
              <a:rPr lang="fr-FR" sz="2250" b="1" kern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Montserrat Bold"/>
                <a:sym typeface="Helvetica Light"/>
              </a:rPr>
              <a:t>#tag</a:t>
            </a:r>
            <a:endParaRPr lang="en-US" sz="2250" b="1" kern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Montserrat Bold"/>
              <a:sym typeface="Helvetica Light"/>
            </a:endParaRPr>
          </a:p>
        </p:txBody>
      </p:sp>
      <p:sp>
        <p:nvSpPr>
          <p:cNvPr id="7" name="Devoxx France runs on 3 days…">
            <a:extLst>
              <a:ext uri="{FF2B5EF4-FFF2-40B4-BE49-F238E27FC236}">
                <a16:creationId xmlns:a16="http://schemas.microsoft.com/office/drawing/2014/main" id="{9E0ACD63-5EBD-1D23-7AD8-F45671C842ED}"/>
              </a:ext>
            </a:extLst>
          </p:cNvPr>
          <p:cNvSpPr txBox="1">
            <a:spLocks/>
          </p:cNvSpPr>
          <p:nvPr/>
        </p:nvSpPr>
        <p:spPr>
          <a:xfrm>
            <a:off x="3318854" y="1908131"/>
            <a:ext cx="3277869" cy="408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>
            <a:normAutofit/>
          </a:bodyPr>
          <a:lstStyle>
            <a:lvl1pPr marL="465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8082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1354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1798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2243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b="1" kern="0" dirty="0">
                <a:latin typeface="Calibri" panose="020F0502020204030204"/>
              </a:rPr>
              <a:t>1 model = 1 directory </a:t>
            </a:r>
            <a:endParaRPr lang="en-US" sz="1800" kern="0" dirty="0">
              <a:latin typeface="Calibri" panose="020F0502020204030204"/>
            </a:endParaRPr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7ED62332-7A97-8B57-E996-47358A56E122}"/>
              </a:ext>
            </a:extLst>
          </p:cNvPr>
          <p:cNvSpPr txBox="1">
            <a:spLocks/>
          </p:cNvSpPr>
          <p:nvPr/>
        </p:nvSpPr>
        <p:spPr>
          <a:xfrm>
            <a:off x="3586877" y="2472356"/>
            <a:ext cx="3496947" cy="393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>
            <a:normAutofit/>
          </a:bodyPr>
          <a:lstStyle>
            <a:lvl1pPr marL="465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8082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1354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1798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2243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b="1" kern="0" dirty="0">
                <a:latin typeface="Calibri" panose="020F0502020204030204"/>
              </a:rPr>
              <a:t>1 entity  = 1 text file  </a:t>
            </a:r>
            <a:r>
              <a:rPr lang="en-US" sz="1800" kern="0" dirty="0">
                <a:latin typeface="Calibri" panose="020F0502020204030204"/>
              </a:rPr>
              <a:t>( « .entity »  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282A93E-8DB9-02CF-C116-4EBF984FC7A3}"/>
              </a:ext>
            </a:extLst>
          </p:cNvPr>
          <p:cNvCxnSpPr>
            <a:cxnSpLocks/>
          </p:cNvCxnSpPr>
          <p:nvPr/>
        </p:nvCxnSpPr>
        <p:spPr>
          <a:xfrm flipH="1">
            <a:off x="1883044" y="2089938"/>
            <a:ext cx="1363851" cy="38241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1DBA8AE-4437-BBDA-151F-9BE286F8E4E6}"/>
              </a:ext>
            </a:extLst>
          </p:cNvPr>
          <p:cNvCxnSpPr>
            <a:cxnSpLocks/>
          </p:cNvCxnSpPr>
          <p:nvPr/>
        </p:nvCxnSpPr>
        <p:spPr>
          <a:xfrm flipH="1">
            <a:off x="2758698" y="2696480"/>
            <a:ext cx="736171" cy="27122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pic>
        <p:nvPicPr>
          <p:cNvPr id="11" name="Picture 4" descr="http://phppowerpack.com/resources/images/slides/no_uml.jpg">
            <a:extLst>
              <a:ext uri="{FF2B5EF4-FFF2-40B4-BE49-F238E27FC236}">
                <a16:creationId xmlns:a16="http://schemas.microsoft.com/office/drawing/2014/main" id="{7280D128-B199-A2FE-B073-7AE8E3DFD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0924" y="897093"/>
            <a:ext cx="1287610" cy="965708"/>
          </a:xfrm>
          <a:prstGeom prst="rect">
            <a:avLst/>
          </a:prstGeom>
          <a:noFill/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C928E766-4A32-53C7-2C8C-33D01274F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2263" y="609681"/>
            <a:ext cx="889264" cy="852211"/>
          </a:xfrm>
          <a:prstGeom prst="rect">
            <a:avLst/>
          </a:prstGeom>
        </p:spPr>
      </p:pic>
      <p:sp>
        <p:nvSpPr>
          <p:cNvPr id="13" name="Devoxx France runs on 3 days…">
            <a:extLst>
              <a:ext uri="{FF2B5EF4-FFF2-40B4-BE49-F238E27FC236}">
                <a16:creationId xmlns:a16="http://schemas.microsoft.com/office/drawing/2014/main" id="{1635B107-A7A5-8423-4983-9BA783BBE206}"/>
              </a:ext>
            </a:extLst>
          </p:cNvPr>
          <p:cNvSpPr txBox="1">
            <a:spLocks/>
          </p:cNvSpPr>
          <p:nvPr/>
        </p:nvSpPr>
        <p:spPr>
          <a:xfrm>
            <a:off x="3711296" y="816000"/>
            <a:ext cx="2172120" cy="48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>
            <a:normAutofit/>
          </a:bodyPr>
          <a:lstStyle>
            <a:lvl1pPr marL="465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8082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1354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1798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2243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800" kern="0" dirty="0">
                <a:latin typeface="Calibri" panose="020F0502020204030204"/>
              </a:rPr>
              <a:t>Simple &amp; easy</a:t>
            </a:r>
          </a:p>
        </p:txBody>
      </p:sp>
    </p:spTree>
    <p:extLst>
      <p:ext uri="{BB962C8B-B14F-4D97-AF65-F5344CB8AC3E}">
        <p14:creationId xmlns:p14="http://schemas.microsoft.com/office/powerpoint/2010/main" val="229881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7E94141-A822-CC49-934D-E4EB3BC06DC4}"/>
              </a:ext>
            </a:extLst>
          </p:cNvPr>
          <p:cNvSpPr txBox="1"/>
          <p:nvPr/>
        </p:nvSpPr>
        <p:spPr>
          <a:xfrm>
            <a:off x="1881912" y="564265"/>
            <a:ext cx="8380373" cy="46707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66" hangingPunct="0">
              <a:defRPr/>
            </a:pPr>
            <a:r>
              <a:rPr lang="fr-FR" sz="1500" kern="0" dirty="0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// "</a:t>
            </a:r>
            <a:r>
              <a:rPr lang="fr-FR" sz="1500" kern="0" dirty="0" err="1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Order</a:t>
            </a:r>
            <a:r>
              <a:rPr lang="fr-FR" sz="1500" kern="0" dirty="0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" </a:t>
            </a:r>
            <a:r>
              <a:rPr lang="fr-FR" sz="1500" kern="0" dirty="0" err="1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entity</a:t>
            </a:r>
            <a:r>
              <a:rPr lang="fr-FR" sz="1500" kern="0" dirty="0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</a:t>
            </a:r>
            <a:r>
              <a:rPr lang="fr-FR" sz="1500" kern="0" dirty="0" err="1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definition</a:t>
            </a:r>
            <a:endParaRPr lang="fr-FR" sz="1500" b="1" kern="0" dirty="0">
              <a:solidFill>
                <a:srgbClr val="BC8027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@AggregateRoot </a:t>
            </a:r>
            <a:b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</a:b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@DbTable</a:t>
            </a:r>
            <a:r>
              <a:rPr lang="fr-FR" sz="1500" b="1" kern="0" dirty="0"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(T_ORDER)</a:t>
            </a:r>
          </a:p>
          <a:p>
            <a:pPr defTabSz="308066" hangingPunct="0">
              <a:defRPr/>
            </a:pPr>
            <a:r>
              <a:rPr lang="fr-FR" sz="1500" b="1" kern="0" dirty="0">
                <a:solidFill>
                  <a:srgbClr val="00A6A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#MyEntityTag</a:t>
            </a:r>
            <a:endParaRPr lang="fr-FR" sz="1500" b="1" kern="0" dirty="0">
              <a:solidFill>
                <a:srgbClr val="BC8027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r>
              <a:rPr lang="fr-FR" sz="15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Order</a:t>
            </a: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{</a:t>
            </a:r>
          </a:p>
          <a:p>
            <a:pPr defTabSz="308066" hangingPunct="0">
              <a:defRPr/>
            </a:pPr>
            <a:endParaRPr lang="fr-FR" sz="15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fr-FR" sz="1500" kern="0" dirty="0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// </a:t>
            </a:r>
            <a:r>
              <a:rPr lang="fr-FR" sz="1500" kern="0" dirty="0" err="1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Attributes</a:t>
            </a:r>
            <a:endParaRPr lang="fr-FR" sz="1500" kern="0" dirty="0">
              <a:solidFill>
                <a:srgbClr val="308B16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fr-FR" sz="1500" b="1" kern="0" dirty="0" err="1"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num</a:t>
            </a:r>
            <a:r>
              <a:rPr lang="fr-FR" sz="1500" b="1" kern="0" dirty="0"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  :     </a:t>
            </a:r>
            <a:r>
              <a:rPr lang="fr-FR" sz="15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int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   { </a:t>
            </a:r>
            <a:r>
              <a:rPr lang="fr-FR" sz="15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@Id </a:t>
            </a: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@NotNull @Label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("order </a:t>
            </a:r>
            <a:r>
              <a:rPr lang="fr-FR" sz="15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number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") } ;</a:t>
            </a:r>
          </a:p>
          <a:p>
            <a:pPr defTabSz="308066" hangingPunct="0">
              <a:defRPr/>
            </a:pP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fr-FR" sz="15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orderDate</a:t>
            </a:r>
            <a:r>
              <a:rPr lang="fr-FR" sz="1500" b="1" kern="0" dirty="0"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: </a:t>
            </a:r>
            <a:r>
              <a:rPr lang="fr-FR" sz="15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date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  { </a:t>
            </a: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@NotNull @Label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("order date")} ;</a:t>
            </a:r>
          </a:p>
          <a:p>
            <a:pPr defTabSz="308066" hangingPunct="0">
              <a:defRPr/>
            </a:pP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fr-FR" sz="15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status</a:t>
            </a: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</a:t>
            </a:r>
            <a:r>
              <a:rPr lang="fr-FR" sz="1500" b="1" kern="0" dirty="0"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:   </a:t>
            </a:r>
            <a:r>
              <a:rPr lang="fr-FR" sz="15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short </a:t>
            </a: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{ </a:t>
            </a: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@NotNull @DefaultValue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(0) </a:t>
            </a:r>
            <a:r>
              <a:rPr lang="fr-FR" sz="1500" b="1" kern="0" dirty="0">
                <a:solidFill>
                  <a:srgbClr val="00A6A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#MyTag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(123) };</a:t>
            </a:r>
          </a:p>
          <a:p>
            <a:pPr defTabSz="308066" hangingPunct="0">
              <a:defRPr/>
            </a:pP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comment</a:t>
            </a:r>
            <a:r>
              <a:rPr lang="fr-FR" sz="1500" b="1" kern="0" dirty="0"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:   </a:t>
            </a:r>
            <a:r>
              <a:rPr lang="fr-FR" sz="15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string</a:t>
            </a: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{ </a:t>
            </a: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@Size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(120) } ; </a:t>
            </a:r>
          </a:p>
          <a:p>
            <a:pPr defTabSz="308066" hangingPunct="0">
              <a:defRPr/>
            </a:pP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fr-FR" sz="1500" kern="0" dirty="0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// FK </a:t>
            </a:r>
            <a:r>
              <a:rPr lang="fr-FR" sz="1500" kern="0" dirty="0" err="1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referencing</a:t>
            </a:r>
            <a:r>
              <a:rPr lang="fr-FR" sz="1500" kern="0" dirty="0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Customer</a:t>
            </a:r>
          </a:p>
          <a:p>
            <a:pPr defTabSz="308066" hangingPunct="0">
              <a:defRPr/>
            </a:pP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fr-FR" sz="1500" b="1" kern="0" dirty="0" err="1"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customerId</a:t>
            </a:r>
            <a:r>
              <a:rPr lang="fr-FR" sz="1500" b="1" kern="0" dirty="0"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: </a:t>
            </a:r>
            <a:r>
              <a:rPr lang="fr-FR" sz="15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int</a:t>
            </a: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{ </a:t>
            </a:r>
            <a:r>
              <a:rPr lang="fr-FR" sz="15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@FK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(Customer) } ;</a:t>
            </a:r>
          </a:p>
          <a:p>
            <a:pPr defTabSz="308066" hangingPunct="0">
              <a:defRPr/>
            </a:pPr>
            <a:endParaRPr lang="fr-FR" sz="15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endParaRPr lang="fr-FR" sz="1500" b="1" kern="0" dirty="0">
              <a:solidFill>
                <a:srgbClr val="BC8027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fr-FR" sz="1500" kern="0" dirty="0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// Links</a:t>
            </a:r>
          </a:p>
          <a:p>
            <a:pPr defTabSz="308066" hangingPunct="0">
              <a:defRPr/>
            </a:pP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fr-FR" sz="1500" b="1" kern="0" dirty="0"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items  :          </a:t>
            </a:r>
            <a:r>
              <a:rPr lang="fr-FR" sz="15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OrderItem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[] ; </a:t>
            </a:r>
            <a:r>
              <a:rPr lang="fr-FR" sz="1500" kern="0" dirty="0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// to </a:t>
            </a:r>
            <a:r>
              <a:rPr lang="fr-FR" sz="1500" kern="0" dirty="0" err="1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Many</a:t>
            </a:r>
            <a:endParaRPr lang="fr-FR" sz="15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r>
              <a:rPr lang="fr-FR" sz="1500" b="1" kern="0" dirty="0"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 </a:t>
            </a:r>
            <a:r>
              <a:rPr lang="fr-FR" sz="1500" b="1" kern="0" dirty="0" err="1"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deliveryAddress</a:t>
            </a:r>
            <a:r>
              <a:rPr lang="fr-FR" sz="1500" b="1" kern="0" dirty="0"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: </a:t>
            </a:r>
            <a:r>
              <a:rPr lang="fr-FR" sz="15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DeliveryAddress</a:t>
            </a:r>
            <a:r>
              <a:rPr lang="fr-FR" sz="1500" b="1" kern="0" dirty="0">
                <a:solidFill>
                  <a:srgbClr val="BC802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 </a:t>
            </a: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; </a:t>
            </a:r>
            <a:r>
              <a:rPr lang="fr-FR" sz="1500" kern="0" dirty="0">
                <a:solidFill>
                  <a:srgbClr val="308B1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// to One</a:t>
            </a:r>
            <a:endParaRPr lang="fr-FR" sz="15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endParaRPr lang="fr-FR" sz="15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  <a:p>
            <a:pPr defTabSz="308066" hangingPunct="0">
              <a:defRPr/>
            </a:pPr>
            <a:r>
              <a:rPr lang="fr-FR" sz="15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}</a:t>
            </a:r>
            <a:endParaRPr lang="en-US" sz="15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3" name="Parenthèse ouvrante 2">
            <a:extLst>
              <a:ext uri="{FF2B5EF4-FFF2-40B4-BE49-F238E27FC236}">
                <a16:creationId xmlns:a16="http://schemas.microsoft.com/office/drawing/2014/main" id="{A9F1A46A-213B-C149-4828-C0FE5B17F4CB}"/>
              </a:ext>
            </a:extLst>
          </p:cNvPr>
          <p:cNvSpPr/>
          <p:nvPr/>
        </p:nvSpPr>
        <p:spPr>
          <a:xfrm>
            <a:off x="1819503" y="1946778"/>
            <a:ext cx="132251" cy="1704644"/>
          </a:xfrm>
          <a:prstGeom prst="leftBracket">
            <a:avLst>
              <a:gd name="adj" fmla="val 66468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ot="0" spcFirstLastPara="1" vertOverflow="overflow" horzOverflow="overflow" vert="horz" wrap="square" lIns="34290" tIns="17145" rIns="34290" bIns="17145" numCol="1" spcCol="38100" rtlCol="0" anchor="t">
            <a:noAutofit/>
          </a:bodyPr>
          <a:lstStyle/>
          <a:p>
            <a:pPr marL="0" marR="0" lvl="0" indent="0" defTabSz="342904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arenthèse ouvrante 3">
            <a:extLst>
              <a:ext uri="{FF2B5EF4-FFF2-40B4-BE49-F238E27FC236}">
                <a16:creationId xmlns:a16="http://schemas.microsoft.com/office/drawing/2014/main" id="{64B66A9A-2249-7D43-A7F7-6A0667198982}"/>
              </a:ext>
            </a:extLst>
          </p:cNvPr>
          <p:cNvSpPr/>
          <p:nvPr/>
        </p:nvSpPr>
        <p:spPr>
          <a:xfrm>
            <a:off x="1826821" y="3971441"/>
            <a:ext cx="118324" cy="875625"/>
          </a:xfrm>
          <a:prstGeom prst="leftBracket">
            <a:avLst>
              <a:gd name="adj" fmla="val 66468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ot="0" spcFirstLastPara="1" vertOverflow="overflow" horzOverflow="overflow" vert="horz" wrap="square" lIns="34290" tIns="17145" rIns="34290" bIns="17145" numCol="1" spcCol="38100" rtlCol="0" anchor="t">
            <a:noAutofit/>
          </a:bodyPr>
          <a:lstStyle/>
          <a:p>
            <a:pPr marL="0" marR="0" lvl="0" indent="0" defTabSz="342904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FDB097-19B8-B162-DFFB-348FDA56C5CD}"/>
              </a:ext>
            </a:extLst>
          </p:cNvPr>
          <p:cNvSpPr txBox="1"/>
          <p:nvPr/>
        </p:nvSpPr>
        <p:spPr>
          <a:xfrm rot="18900413">
            <a:off x="883804" y="2450690"/>
            <a:ext cx="999873" cy="331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marL="0" marR="0" lvl="0" indent="0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Attributes</a:t>
            </a:r>
            <a:endParaRPr kumimoji="0" lang="en-US" sz="1800" b="0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9AD82E-C759-D2E5-4353-63185AEBC887}"/>
              </a:ext>
            </a:extLst>
          </p:cNvPr>
          <p:cNvSpPr txBox="1"/>
          <p:nvPr/>
        </p:nvSpPr>
        <p:spPr>
          <a:xfrm rot="19003948">
            <a:off x="1283686" y="4144260"/>
            <a:ext cx="520576" cy="331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marL="0" marR="0" lvl="0" indent="0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Links</a:t>
            </a:r>
            <a:endParaRPr kumimoji="0" lang="en-US" sz="1800" b="0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D2B6C7EB-4320-2C87-7E13-BA0285A81C45}"/>
              </a:ext>
            </a:extLst>
          </p:cNvPr>
          <p:cNvSpPr/>
          <p:nvPr/>
        </p:nvSpPr>
        <p:spPr>
          <a:xfrm>
            <a:off x="749638" y="564265"/>
            <a:ext cx="215566" cy="4736783"/>
          </a:xfrm>
          <a:prstGeom prst="leftBracket">
            <a:avLst>
              <a:gd name="adj" fmla="val 66468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ot="0" spcFirstLastPara="1" vertOverflow="overflow" horzOverflow="overflow" vert="horz" wrap="square" lIns="34290" tIns="17145" rIns="34290" bIns="17145" numCol="1" spcCol="38100" rtlCol="0" anchor="t">
            <a:noAutofit/>
          </a:bodyPr>
          <a:lstStyle/>
          <a:p>
            <a:pPr marL="0" marR="0" lvl="0" indent="0" defTabSz="342904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653801-B6EB-A40B-AF33-4CB252AD1B8C}"/>
              </a:ext>
            </a:extLst>
          </p:cNvPr>
          <p:cNvSpPr txBox="1"/>
          <p:nvPr/>
        </p:nvSpPr>
        <p:spPr>
          <a:xfrm rot="19024704">
            <a:off x="151506" y="2046594"/>
            <a:ext cx="636708" cy="331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marL="0" marR="0" lvl="0" indent="0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Entity</a:t>
            </a:r>
            <a:endParaRPr kumimoji="0" lang="en-US" sz="1800" b="0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17ADA-365C-0E60-9245-BE5030E42F6B}"/>
              </a:ext>
            </a:extLst>
          </p:cNvPr>
          <p:cNvSpPr txBox="1"/>
          <p:nvPr/>
        </p:nvSpPr>
        <p:spPr>
          <a:xfrm>
            <a:off x="7957029" y="721993"/>
            <a:ext cx="1113687" cy="546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marL="0" marR="0" lvl="0" indent="0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Annotation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(pre-defined)</a:t>
            </a:r>
            <a:endParaRPr kumimoji="0" lang="en-US" sz="1600" b="0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F8F8C8-E856-D550-76F5-C29E2D076CC1}"/>
              </a:ext>
            </a:extLst>
          </p:cNvPr>
          <p:cNvSpPr txBox="1"/>
          <p:nvPr/>
        </p:nvSpPr>
        <p:spPr>
          <a:xfrm>
            <a:off x="7703962" y="3221172"/>
            <a:ext cx="1094451" cy="546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marL="0" marR="0" lvl="0" indent="0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Tag</a:t>
            </a:r>
          </a:p>
          <a:p>
            <a:pPr marL="0" marR="0" lvl="0" indent="0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(user-defined)</a:t>
            </a:r>
            <a:endParaRPr kumimoji="0" lang="en-US" sz="1400" b="0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225C2F-BF0F-794B-1CC2-1F6B01E055E9}"/>
              </a:ext>
            </a:extLst>
          </p:cNvPr>
          <p:cNvSpPr txBox="1"/>
          <p:nvPr/>
        </p:nvSpPr>
        <p:spPr>
          <a:xfrm>
            <a:off x="4860708" y="1268537"/>
            <a:ext cx="1820610" cy="546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marL="0" marR="0" lvl="0" indent="0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Neutral type</a:t>
            </a:r>
            <a:br>
              <a:rPr kumimoji="0" lang="en-US" sz="165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sym typeface="Helvetica Light"/>
              </a:rPr>
              <a:t>(language-independent)</a:t>
            </a:r>
            <a:endParaRPr kumimoji="0" lang="en-US" sz="1500" b="0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sym typeface="Helvetica Light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75D04FC-F0EF-07E7-2AEA-4362037E06F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685143" y="995265"/>
            <a:ext cx="4271886" cy="0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tailEnd type="triangle" w="med" len="med"/>
          </a:ln>
          <a:effectLst/>
        </p:spPr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144827-C3EE-116C-7426-F1D043F2234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893348" y="1541809"/>
            <a:ext cx="967360" cy="747903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tailEnd type="triangle" w="med" len="med"/>
          </a:ln>
          <a:effectLst/>
        </p:spPr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BFB3C9D-2A3D-C309-F7A7-D676198A15E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703962" y="2947901"/>
            <a:ext cx="547226" cy="273271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7071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8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517699-4185-1420-D036-34BE817BA2B7}"/>
              </a:ext>
            </a:extLst>
          </p:cNvPr>
          <p:cNvSpPr txBox="1"/>
          <p:nvPr/>
        </p:nvSpPr>
        <p:spPr>
          <a:xfrm>
            <a:off x="122394" y="551706"/>
            <a:ext cx="377552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Easy and simple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Telosys aims to offer code generation for all.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</a:rPr>
              <a:t>It's a pragmatic tool, light, flexible and easy to use.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33333"/>
                </a:solidFill>
                <a:effectLst/>
              </a:rPr>
              <a:t>No UML model required</a:t>
            </a:r>
            <a:r>
              <a:rPr lang="en-US" dirty="0">
                <a:solidFill>
                  <a:srgbClr val="333333"/>
                </a:solidFill>
              </a:rPr>
              <a:t>. </a:t>
            </a:r>
            <a:br>
              <a:rPr lang="en-US" dirty="0">
                <a:solidFill>
                  <a:srgbClr val="333333"/>
                </a:solidFill>
              </a:rPr>
            </a:br>
            <a:r>
              <a:rPr lang="en-US" dirty="0">
                <a:solidFill>
                  <a:srgbClr val="333333"/>
                </a:solidFill>
              </a:rPr>
              <a:t>Telosys only uses text files for models, templates, configuration, etc.</a:t>
            </a:r>
          </a:p>
          <a:p>
            <a:endParaRPr lang="en-US" dirty="0"/>
          </a:p>
          <a:p>
            <a:r>
              <a:rPr lang="en-US" b="1" dirty="0"/>
              <a:t>No lock in</a:t>
            </a:r>
            <a:r>
              <a:rPr lang="en-US" dirty="0"/>
              <a:t>. You are not captive to the tool.</a:t>
            </a:r>
            <a:br>
              <a:rPr lang="en-US" dirty="0"/>
            </a:br>
            <a:r>
              <a:rPr lang="en-US" dirty="0"/>
              <a:t>You can you use it temporarily (only for bootstrapping) or keep it for all your project lifecycle, it's up to you.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E03519-0093-5B08-4576-49BD335D00AB}"/>
              </a:ext>
            </a:extLst>
          </p:cNvPr>
          <p:cNvSpPr txBox="1"/>
          <p:nvPr/>
        </p:nvSpPr>
        <p:spPr>
          <a:xfrm>
            <a:off x="10572401" y="182374"/>
            <a:ext cx="149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: 140 %</a:t>
            </a:r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9D3D7E6-1D66-FF5E-9383-A06CC4A808F0}"/>
              </a:ext>
            </a:extLst>
          </p:cNvPr>
          <p:cNvGrpSpPr/>
          <p:nvPr/>
        </p:nvGrpSpPr>
        <p:grpSpPr>
          <a:xfrm>
            <a:off x="6743993" y="2349000"/>
            <a:ext cx="2160000" cy="2160000"/>
            <a:chOff x="1353155" y="3534031"/>
            <a:chExt cx="1512000" cy="1512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49C4417-0D11-F010-2DD2-86007AFCB158}"/>
                </a:ext>
              </a:extLst>
            </p:cNvPr>
            <p:cNvSpPr/>
            <p:nvPr/>
          </p:nvSpPr>
          <p:spPr>
            <a:xfrm>
              <a:off x="1353155" y="3534031"/>
              <a:ext cx="1512000" cy="1512000"/>
            </a:xfrm>
            <a:prstGeom prst="ellipse">
              <a:avLst/>
            </a:prstGeom>
            <a:solidFill>
              <a:srgbClr val="495C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857D39F-435D-A8A0-5A42-5C2EE8D7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16" y="3554388"/>
              <a:ext cx="1491643" cy="1491643"/>
            </a:xfrm>
            <a:prstGeom prst="rect">
              <a:avLst/>
            </a:prstGeom>
          </p:spPr>
        </p:pic>
      </p:grpSp>
      <p:pic>
        <p:nvPicPr>
          <p:cNvPr id="12" name="Image 1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F6F35C7-13D3-6E3F-E488-A8E54465A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15" y="4743759"/>
            <a:ext cx="1114467" cy="1114467"/>
          </a:xfrm>
          <a:prstGeom prst="rect">
            <a:avLst/>
          </a:prstGeom>
        </p:spPr>
      </p:pic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F866FD37-4844-C1DD-EFE2-2A39BEAFDA4F}"/>
              </a:ext>
            </a:extLst>
          </p:cNvPr>
          <p:cNvSpPr/>
          <p:nvPr/>
        </p:nvSpPr>
        <p:spPr>
          <a:xfrm rot="20546285">
            <a:off x="8800837" y="1208127"/>
            <a:ext cx="1381336" cy="876705"/>
          </a:xfrm>
          <a:prstGeom prst="wedgeRectCallout">
            <a:avLst>
              <a:gd name="adj1" fmla="val -43341"/>
              <a:gd name="adj2" fmla="val 74315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7030A0"/>
                </a:solidFill>
                <a:latin typeface="Trade Gothic Inline" panose="020B0604020202020204" pitchFamily="34" charset="0"/>
                <a:ea typeface="ADLaM Display" panose="020B0604020202020204" pitchFamily="2" charset="0"/>
                <a:cs typeface="ADLaM Display" panose="020B0604020202020204" pitchFamily="2" charset="0"/>
              </a:rPr>
              <a:t>KEEP IT </a:t>
            </a:r>
            <a:br>
              <a:rPr lang="fr-FR" sz="2400" b="1" dirty="0">
                <a:solidFill>
                  <a:srgbClr val="7030A0"/>
                </a:solidFill>
                <a:latin typeface="Trade Gothic Inline" panose="020B0604020202020204" pitchFamily="34" charset="0"/>
                <a:ea typeface="ADLaM Display" panose="020B0604020202020204" pitchFamily="2" charset="0"/>
                <a:cs typeface="ADLaM Display" panose="020B0604020202020204" pitchFamily="2" charset="0"/>
              </a:rPr>
            </a:br>
            <a:r>
              <a:rPr lang="fr-FR" sz="2400" b="1" dirty="0">
                <a:solidFill>
                  <a:srgbClr val="7030A0"/>
                </a:solidFill>
                <a:latin typeface="Trade Gothic Inline" panose="020B0604020202020204" pitchFamily="34" charset="0"/>
                <a:ea typeface="ADLaM Display" panose="020B0604020202020204" pitchFamily="2" charset="0"/>
                <a:cs typeface="ADLaM Display" panose="020B0604020202020204" pitchFamily="2" charset="0"/>
              </a:rPr>
              <a:t>SIMPLE</a:t>
            </a:r>
            <a:endParaRPr lang="en-US" sz="2400" b="1" dirty="0">
              <a:solidFill>
                <a:srgbClr val="7030A0"/>
              </a:solidFill>
              <a:latin typeface="Trade Gothic Inline" panose="020B0604020202020204" pitchFamily="34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1A4F4-9B6A-BD57-D1F5-445AB4E8E8AE}"/>
              </a:ext>
            </a:extLst>
          </p:cNvPr>
          <p:cNvSpPr/>
          <p:nvPr/>
        </p:nvSpPr>
        <p:spPr>
          <a:xfrm>
            <a:off x="4481983" y="866351"/>
            <a:ext cx="6732815" cy="5497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B759C2A-5AEA-C320-0DD5-A7A795399117}"/>
              </a:ext>
            </a:extLst>
          </p:cNvPr>
          <p:cNvSpPr/>
          <p:nvPr/>
        </p:nvSpPr>
        <p:spPr>
          <a:xfrm>
            <a:off x="4708025" y="2841559"/>
            <a:ext cx="1470454" cy="140867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150F2EA-D796-DE97-27ED-2856D25DBF4B}"/>
              </a:ext>
            </a:extLst>
          </p:cNvPr>
          <p:cNvSpPr/>
          <p:nvPr/>
        </p:nvSpPr>
        <p:spPr>
          <a:xfrm>
            <a:off x="4860425" y="2993959"/>
            <a:ext cx="1163594" cy="110181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A84F94E-C419-0FF8-59EA-64D6FE4964F0}"/>
              </a:ext>
            </a:extLst>
          </p:cNvPr>
          <p:cNvSpPr/>
          <p:nvPr/>
        </p:nvSpPr>
        <p:spPr>
          <a:xfrm rot="20586986">
            <a:off x="4640218" y="3387565"/>
            <a:ext cx="1622854" cy="385416"/>
          </a:xfrm>
          <a:prstGeom prst="roundRect">
            <a:avLst>
              <a:gd name="adj" fmla="val 2878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  <a:latin typeface="Arial Black" panose="020B0A04020102020204" pitchFamily="34" charset="0"/>
              </a:rPr>
              <a:t>NO UML</a:t>
            </a:r>
            <a:endParaRPr lang="en-US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ED998D5-8393-5466-600E-2961890DD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727" y="1068290"/>
            <a:ext cx="1485975" cy="1468200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DB9D5E37-C0A3-5A26-A512-873713BFD8D5}"/>
              </a:ext>
            </a:extLst>
          </p:cNvPr>
          <p:cNvSpPr/>
          <p:nvPr/>
        </p:nvSpPr>
        <p:spPr>
          <a:xfrm>
            <a:off x="9449773" y="2844667"/>
            <a:ext cx="1470454" cy="14086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561A05C-3A29-7B2A-2C7C-E9B2D733D24F}"/>
              </a:ext>
            </a:extLst>
          </p:cNvPr>
          <p:cNvSpPr/>
          <p:nvPr/>
        </p:nvSpPr>
        <p:spPr>
          <a:xfrm>
            <a:off x="9602173" y="2997067"/>
            <a:ext cx="1163594" cy="1101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5AF044C-EC9E-6F24-E9C2-F5F073E76D4B}"/>
              </a:ext>
            </a:extLst>
          </p:cNvPr>
          <p:cNvSpPr/>
          <p:nvPr/>
        </p:nvSpPr>
        <p:spPr>
          <a:xfrm rot="20586986">
            <a:off x="9364189" y="3386868"/>
            <a:ext cx="1622854" cy="385416"/>
          </a:xfrm>
          <a:prstGeom prst="roundRect">
            <a:avLst>
              <a:gd name="adj" fmla="val 28788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NO LOCK-IN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D971005-72B0-D252-B8A5-33D6B5FDE71C}"/>
              </a:ext>
            </a:extLst>
          </p:cNvPr>
          <p:cNvSpPr/>
          <p:nvPr/>
        </p:nvSpPr>
        <p:spPr>
          <a:xfrm>
            <a:off x="8446392" y="4567982"/>
            <a:ext cx="1470454" cy="140867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380E10A2-7E3D-D279-86CE-9058EFCA7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761" y="4792847"/>
            <a:ext cx="954833" cy="981921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4860373-8CDA-E11B-FA7D-59B26A9A6DCD}"/>
              </a:ext>
            </a:extLst>
          </p:cNvPr>
          <p:cNvSpPr/>
          <p:nvPr/>
        </p:nvSpPr>
        <p:spPr>
          <a:xfrm>
            <a:off x="8446393" y="5851336"/>
            <a:ext cx="1470453" cy="287000"/>
          </a:xfrm>
          <a:prstGeom prst="roundRect">
            <a:avLst>
              <a:gd name="adj" fmla="val 28788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ADAPTABLE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38D062-6BC4-DCF8-80D6-E756D8BDB776}"/>
              </a:ext>
            </a:extLst>
          </p:cNvPr>
          <p:cNvSpPr txBox="1"/>
          <p:nvPr/>
        </p:nvSpPr>
        <p:spPr>
          <a:xfrm>
            <a:off x="5930830" y="57875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LIGHTWEIGHT</a:t>
            </a:r>
          </a:p>
        </p:txBody>
      </p:sp>
    </p:spTree>
    <p:extLst>
      <p:ext uri="{BB962C8B-B14F-4D97-AF65-F5344CB8AC3E}">
        <p14:creationId xmlns:p14="http://schemas.microsoft.com/office/powerpoint/2010/main" val="953935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capture d’écran, Graphique, violet, Caractère coloré&#10;&#10;Description générée automatiquement">
            <a:extLst>
              <a:ext uri="{FF2B5EF4-FFF2-40B4-BE49-F238E27FC236}">
                <a16:creationId xmlns:a16="http://schemas.microsoft.com/office/drawing/2014/main" id="{678E6037-D9D2-E608-2435-93BC9150C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822" y="948159"/>
            <a:ext cx="2697587" cy="26975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EC90DC-7C48-3021-07FF-9910EF199D6D}"/>
              </a:ext>
            </a:extLst>
          </p:cNvPr>
          <p:cNvSpPr/>
          <p:nvPr/>
        </p:nvSpPr>
        <p:spPr>
          <a:xfrm>
            <a:off x="3756453" y="1522383"/>
            <a:ext cx="605481" cy="87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CC62C0-2491-D537-3930-553433C6F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29" y="2334377"/>
            <a:ext cx="1124047" cy="1207874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8923321-115B-7EDF-08C1-83079ABDAA68}"/>
              </a:ext>
            </a:extLst>
          </p:cNvPr>
          <p:cNvSpPr/>
          <p:nvPr/>
        </p:nvSpPr>
        <p:spPr>
          <a:xfrm>
            <a:off x="3781168" y="2100649"/>
            <a:ext cx="679621" cy="87809"/>
          </a:xfrm>
          <a:prstGeom prst="roundRect">
            <a:avLst>
              <a:gd name="adj" fmla="val 298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8EBF693-1162-5D1D-05F1-78574A305EF2}"/>
              </a:ext>
            </a:extLst>
          </p:cNvPr>
          <p:cNvSpPr/>
          <p:nvPr/>
        </p:nvSpPr>
        <p:spPr>
          <a:xfrm>
            <a:off x="6061588" y="2226273"/>
            <a:ext cx="679621" cy="87809"/>
          </a:xfrm>
          <a:prstGeom prst="roundRect">
            <a:avLst>
              <a:gd name="adj" fmla="val 2988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F0C951-82CA-F8EA-3562-7358E4BC685C}"/>
              </a:ext>
            </a:extLst>
          </p:cNvPr>
          <p:cNvSpPr/>
          <p:nvPr/>
        </p:nvSpPr>
        <p:spPr>
          <a:xfrm>
            <a:off x="6065319" y="3714700"/>
            <a:ext cx="679621" cy="87809"/>
          </a:xfrm>
          <a:prstGeom prst="roundRect">
            <a:avLst>
              <a:gd name="adj" fmla="val 298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8DF024A-5B97-2E34-2E81-CAB4C9F200F0}"/>
              </a:ext>
            </a:extLst>
          </p:cNvPr>
          <p:cNvSpPr/>
          <p:nvPr/>
        </p:nvSpPr>
        <p:spPr>
          <a:xfrm>
            <a:off x="6194876" y="4094198"/>
            <a:ext cx="679621" cy="87809"/>
          </a:xfrm>
          <a:prstGeom prst="roundRect">
            <a:avLst>
              <a:gd name="adj" fmla="val 2988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BE2F63C-ED10-A6E0-AF12-3B835C748931}"/>
              </a:ext>
            </a:extLst>
          </p:cNvPr>
          <p:cNvSpPr/>
          <p:nvPr/>
        </p:nvSpPr>
        <p:spPr>
          <a:xfrm>
            <a:off x="6216604" y="2373154"/>
            <a:ext cx="518428" cy="86406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7A68274-4E94-8C4C-97E3-2C83DB8E9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88" y="3961353"/>
            <a:ext cx="4514317" cy="2285341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201CB5C-90C0-446C-3AC0-9AAC98317C80}"/>
              </a:ext>
            </a:extLst>
          </p:cNvPr>
          <p:cNvSpPr/>
          <p:nvPr/>
        </p:nvSpPr>
        <p:spPr>
          <a:xfrm>
            <a:off x="6810025" y="2373154"/>
            <a:ext cx="316580" cy="86406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3F2F148-5141-9AD6-D6C8-53B3E4DD18D0}"/>
              </a:ext>
            </a:extLst>
          </p:cNvPr>
          <p:cNvSpPr/>
          <p:nvPr/>
        </p:nvSpPr>
        <p:spPr>
          <a:xfrm>
            <a:off x="6213988" y="2493258"/>
            <a:ext cx="282445" cy="87809"/>
          </a:xfrm>
          <a:prstGeom prst="roundRect">
            <a:avLst>
              <a:gd name="adj" fmla="val 298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C8BBFEF-BC87-AFB9-7618-BFEF0A6CE179}"/>
              </a:ext>
            </a:extLst>
          </p:cNvPr>
          <p:cNvSpPr/>
          <p:nvPr/>
        </p:nvSpPr>
        <p:spPr>
          <a:xfrm>
            <a:off x="6577030" y="2487080"/>
            <a:ext cx="316580" cy="87808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E3DB0CA-2456-A646-70E6-0986736C5B2F}"/>
              </a:ext>
            </a:extLst>
          </p:cNvPr>
          <p:cNvSpPr/>
          <p:nvPr/>
        </p:nvSpPr>
        <p:spPr>
          <a:xfrm>
            <a:off x="6942584" y="2479498"/>
            <a:ext cx="392779" cy="82427"/>
          </a:xfrm>
          <a:prstGeom prst="roundRect">
            <a:avLst>
              <a:gd name="adj" fmla="val 2988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B0996DA-79F6-8E9B-8879-2E219DF99AD3}"/>
              </a:ext>
            </a:extLst>
          </p:cNvPr>
          <p:cNvSpPr/>
          <p:nvPr/>
        </p:nvSpPr>
        <p:spPr>
          <a:xfrm>
            <a:off x="6216604" y="2631062"/>
            <a:ext cx="400440" cy="86406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F509779-7E6E-9D75-C13F-FCD9163C84BE}"/>
              </a:ext>
            </a:extLst>
          </p:cNvPr>
          <p:cNvSpPr/>
          <p:nvPr/>
        </p:nvSpPr>
        <p:spPr>
          <a:xfrm>
            <a:off x="6680583" y="2625448"/>
            <a:ext cx="316580" cy="89675"/>
          </a:xfrm>
          <a:prstGeom prst="roundRect">
            <a:avLst>
              <a:gd name="adj" fmla="val 298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151F29D-2734-4852-8B52-AD104C301919}"/>
              </a:ext>
            </a:extLst>
          </p:cNvPr>
          <p:cNvSpPr/>
          <p:nvPr/>
        </p:nvSpPr>
        <p:spPr>
          <a:xfrm>
            <a:off x="7083802" y="2627487"/>
            <a:ext cx="316580" cy="87808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19349D0-B411-E113-621F-3392D8FCB4F1}"/>
              </a:ext>
            </a:extLst>
          </p:cNvPr>
          <p:cNvSpPr/>
          <p:nvPr/>
        </p:nvSpPr>
        <p:spPr>
          <a:xfrm>
            <a:off x="6213988" y="2767463"/>
            <a:ext cx="316580" cy="86406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CFFFC56-C2F6-07AD-941F-6FCF32E210AF}"/>
              </a:ext>
            </a:extLst>
          </p:cNvPr>
          <p:cNvSpPr/>
          <p:nvPr/>
        </p:nvSpPr>
        <p:spPr>
          <a:xfrm>
            <a:off x="6577030" y="2766060"/>
            <a:ext cx="679621" cy="87809"/>
          </a:xfrm>
          <a:prstGeom prst="roundRect">
            <a:avLst>
              <a:gd name="adj" fmla="val 298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71EE173-25F7-943B-2551-B724D533CB6D}"/>
              </a:ext>
            </a:extLst>
          </p:cNvPr>
          <p:cNvSpPr/>
          <p:nvPr/>
        </p:nvSpPr>
        <p:spPr>
          <a:xfrm>
            <a:off x="6199162" y="3224502"/>
            <a:ext cx="316580" cy="86406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A1AFB23-343D-4765-0476-86835AB739AA}"/>
              </a:ext>
            </a:extLst>
          </p:cNvPr>
          <p:cNvSpPr/>
          <p:nvPr/>
        </p:nvSpPr>
        <p:spPr>
          <a:xfrm>
            <a:off x="6216604" y="2888970"/>
            <a:ext cx="518428" cy="86406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196C8E8-0E95-96FE-4398-58B8AF285FE1}"/>
              </a:ext>
            </a:extLst>
          </p:cNvPr>
          <p:cNvSpPr/>
          <p:nvPr/>
        </p:nvSpPr>
        <p:spPr>
          <a:xfrm>
            <a:off x="6061589" y="3106053"/>
            <a:ext cx="679621" cy="87809"/>
          </a:xfrm>
          <a:prstGeom prst="roundRect">
            <a:avLst>
              <a:gd name="adj" fmla="val 2988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3B22BED-65FF-251D-6497-03FFD1BABB54}"/>
              </a:ext>
            </a:extLst>
          </p:cNvPr>
          <p:cNvSpPr/>
          <p:nvPr/>
        </p:nvSpPr>
        <p:spPr>
          <a:xfrm>
            <a:off x="6193135" y="3352052"/>
            <a:ext cx="918046" cy="86406"/>
          </a:xfrm>
          <a:prstGeom prst="roundRect">
            <a:avLst>
              <a:gd name="adj" fmla="val 2988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22A0F58-137E-686F-C895-539D6407DAB6}"/>
              </a:ext>
            </a:extLst>
          </p:cNvPr>
          <p:cNvSpPr/>
          <p:nvPr/>
        </p:nvSpPr>
        <p:spPr>
          <a:xfrm>
            <a:off x="6587350" y="3217919"/>
            <a:ext cx="443236" cy="86407"/>
          </a:xfrm>
          <a:prstGeom prst="roundRect">
            <a:avLst>
              <a:gd name="adj" fmla="val 298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5E299C7-A5DB-575A-0AFE-88B7387BCC69}"/>
              </a:ext>
            </a:extLst>
          </p:cNvPr>
          <p:cNvSpPr/>
          <p:nvPr/>
        </p:nvSpPr>
        <p:spPr>
          <a:xfrm>
            <a:off x="7088353" y="3217919"/>
            <a:ext cx="518428" cy="86406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DDF9110-C05D-BEA5-674E-182CE65F10C9}"/>
              </a:ext>
            </a:extLst>
          </p:cNvPr>
          <p:cNvSpPr/>
          <p:nvPr/>
        </p:nvSpPr>
        <p:spPr>
          <a:xfrm>
            <a:off x="6201180" y="3507377"/>
            <a:ext cx="400440" cy="86406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61480ED-E960-0487-280A-C2283137CD93}"/>
              </a:ext>
            </a:extLst>
          </p:cNvPr>
          <p:cNvSpPr/>
          <p:nvPr/>
        </p:nvSpPr>
        <p:spPr>
          <a:xfrm>
            <a:off x="6665159" y="3501764"/>
            <a:ext cx="365426" cy="86406"/>
          </a:xfrm>
          <a:prstGeom prst="roundRect">
            <a:avLst>
              <a:gd name="adj" fmla="val 298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FC6F3EA-AD09-AA6C-A6EC-9A18A7F68631}"/>
              </a:ext>
            </a:extLst>
          </p:cNvPr>
          <p:cNvSpPr/>
          <p:nvPr/>
        </p:nvSpPr>
        <p:spPr>
          <a:xfrm>
            <a:off x="7088353" y="3500580"/>
            <a:ext cx="775541" cy="83341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29FF743-312C-C5AA-AC6C-4A5717907070}"/>
              </a:ext>
            </a:extLst>
          </p:cNvPr>
          <p:cNvSpPr/>
          <p:nvPr/>
        </p:nvSpPr>
        <p:spPr>
          <a:xfrm>
            <a:off x="6817971" y="3709156"/>
            <a:ext cx="316580" cy="86406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4AF21FF-A7F0-3D10-E3B0-BEE9ADA28E3B}"/>
              </a:ext>
            </a:extLst>
          </p:cNvPr>
          <p:cNvSpPr/>
          <p:nvPr/>
        </p:nvSpPr>
        <p:spPr>
          <a:xfrm>
            <a:off x="6189259" y="3853300"/>
            <a:ext cx="775541" cy="83341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195E9A-0E1B-6CEF-A3AA-4378416F4B4D}"/>
              </a:ext>
            </a:extLst>
          </p:cNvPr>
          <p:cNvSpPr/>
          <p:nvPr/>
        </p:nvSpPr>
        <p:spPr>
          <a:xfrm>
            <a:off x="7030585" y="3851065"/>
            <a:ext cx="282445" cy="87809"/>
          </a:xfrm>
          <a:prstGeom prst="roundRect">
            <a:avLst>
              <a:gd name="adj" fmla="val 298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FC7FCEE-F62E-9BB0-9F07-504715C9382D}"/>
              </a:ext>
            </a:extLst>
          </p:cNvPr>
          <p:cNvSpPr/>
          <p:nvPr/>
        </p:nvSpPr>
        <p:spPr>
          <a:xfrm>
            <a:off x="7370722" y="3848833"/>
            <a:ext cx="316580" cy="87808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1E55E2F-A5A4-F9B0-5107-58F2F1884AF5}"/>
              </a:ext>
            </a:extLst>
          </p:cNvPr>
          <p:cNvSpPr/>
          <p:nvPr/>
        </p:nvSpPr>
        <p:spPr>
          <a:xfrm>
            <a:off x="6190131" y="3975023"/>
            <a:ext cx="400440" cy="86406"/>
          </a:xfrm>
          <a:prstGeom prst="roundRect">
            <a:avLst>
              <a:gd name="adj" fmla="val 29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6E9AD2FA-4AEF-873A-6546-CE25B8506D12}"/>
              </a:ext>
            </a:extLst>
          </p:cNvPr>
          <p:cNvSpPr/>
          <p:nvPr/>
        </p:nvSpPr>
        <p:spPr>
          <a:xfrm>
            <a:off x="6654110" y="3969409"/>
            <a:ext cx="446022" cy="86407"/>
          </a:xfrm>
          <a:prstGeom prst="roundRect">
            <a:avLst>
              <a:gd name="adj" fmla="val 298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4EF8C362-E3D2-4CF7-3CCC-292BAD7C3F7B}"/>
              </a:ext>
            </a:extLst>
          </p:cNvPr>
          <p:cNvSpPr/>
          <p:nvPr/>
        </p:nvSpPr>
        <p:spPr>
          <a:xfrm>
            <a:off x="6775617" y="2892251"/>
            <a:ext cx="282445" cy="87809"/>
          </a:xfrm>
          <a:prstGeom prst="roundRect">
            <a:avLst>
              <a:gd name="adj" fmla="val 298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36E459E0-57C3-D980-5AD8-2EA3741F3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0631" y="1213117"/>
            <a:ext cx="1383912" cy="823031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BB2D58E-A202-97C0-3639-ED6B741F6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6041" y="2077542"/>
            <a:ext cx="1835055" cy="11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6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7F4E9EA-956F-C01D-AA44-AAC4FF46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57" y="1394704"/>
            <a:ext cx="829891" cy="183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460C668-4640-F170-2C22-2286A9AE16B9}"/>
              </a:ext>
            </a:extLst>
          </p:cNvPr>
          <p:cNvSpPr txBox="1"/>
          <p:nvPr/>
        </p:nvSpPr>
        <p:spPr>
          <a:xfrm>
            <a:off x="982551" y="316469"/>
            <a:ext cx="783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Customize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https://www.iconsdb.com/royal-blue-icons/text-file-5-icon.html</a:t>
            </a:r>
            <a:r>
              <a:rPr lang="fr-FR" dirty="0"/>
              <a:t> </a:t>
            </a:r>
            <a:endParaRPr lang="en-US" dirty="0"/>
          </a:p>
        </p:txBody>
      </p:sp>
      <p:pic>
        <p:nvPicPr>
          <p:cNvPr id="7" name="Image 6" descr="Une image contenant symbole, Graphique, capture d’écran, orange&#10;&#10;Description générée automatiquement">
            <a:extLst>
              <a:ext uri="{FF2B5EF4-FFF2-40B4-BE49-F238E27FC236}">
                <a16:creationId xmlns:a16="http://schemas.microsoft.com/office/drawing/2014/main" id="{A3597989-8882-68F6-3B09-FD987432C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9" y="4478927"/>
            <a:ext cx="2137718" cy="2137718"/>
          </a:xfrm>
          <a:prstGeom prst="rect">
            <a:avLst/>
          </a:prstGeom>
        </p:spPr>
      </p:pic>
      <p:pic>
        <p:nvPicPr>
          <p:cNvPr id="9" name="Image 8" descr="Une image contenant capture d’écran, symbole, Graphique, ligne&#10;&#10;Description générée automatiquement">
            <a:extLst>
              <a:ext uri="{FF2B5EF4-FFF2-40B4-BE49-F238E27FC236}">
                <a16:creationId xmlns:a16="http://schemas.microsoft.com/office/drawing/2014/main" id="{2435440C-B2AE-A87B-6CA0-6B2829ABD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08" y="4495097"/>
            <a:ext cx="2137719" cy="2137719"/>
          </a:xfrm>
          <a:prstGeom prst="rect">
            <a:avLst/>
          </a:prstGeom>
        </p:spPr>
      </p:pic>
      <p:pic>
        <p:nvPicPr>
          <p:cNvPr id="11" name="Image 10" descr="Une image contenant symbole, ligne, capture d’écran, Graphique&#10;&#10;Description générée automatiquement">
            <a:extLst>
              <a:ext uri="{FF2B5EF4-FFF2-40B4-BE49-F238E27FC236}">
                <a16:creationId xmlns:a16="http://schemas.microsoft.com/office/drawing/2014/main" id="{CB89EBE3-AFE2-8D26-DA1F-6061F03B9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40" y="4478926"/>
            <a:ext cx="2137719" cy="2137719"/>
          </a:xfrm>
          <a:prstGeom prst="rect">
            <a:avLst/>
          </a:prstGeom>
        </p:spPr>
      </p:pic>
      <p:pic>
        <p:nvPicPr>
          <p:cNvPr id="15" name="Image 14" descr="Une image contenant capture d’écran, Graphique, symbole, ligne&#10;&#10;Description générée automatiquement">
            <a:extLst>
              <a:ext uri="{FF2B5EF4-FFF2-40B4-BE49-F238E27FC236}">
                <a16:creationId xmlns:a16="http://schemas.microsoft.com/office/drawing/2014/main" id="{41EE9E2C-22CD-C613-E52E-669838FFAB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5" y="2147313"/>
            <a:ext cx="2137719" cy="2137719"/>
          </a:xfrm>
          <a:prstGeom prst="rect">
            <a:avLst/>
          </a:prstGeom>
        </p:spPr>
      </p:pic>
      <p:pic>
        <p:nvPicPr>
          <p:cNvPr id="17" name="Image 16" descr="Une image contenant symbole, jaune, ligne, conception&#10;&#10;Description générée automatiquement">
            <a:extLst>
              <a:ext uri="{FF2B5EF4-FFF2-40B4-BE49-F238E27FC236}">
                <a16:creationId xmlns:a16="http://schemas.microsoft.com/office/drawing/2014/main" id="{577EA0C7-E4C0-272A-5E34-B36AD3D42A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24" y="2147313"/>
            <a:ext cx="2153889" cy="2153889"/>
          </a:xfrm>
          <a:prstGeom prst="rect">
            <a:avLst/>
          </a:prstGeom>
        </p:spPr>
      </p:pic>
      <p:pic>
        <p:nvPicPr>
          <p:cNvPr id="19" name="Image 18" descr="Une image contenant Graphique, capture d’écran, Caractère coloré, conception&#10;&#10;Description générée automatiquement">
            <a:extLst>
              <a:ext uri="{FF2B5EF4-FFF2-40B4-BE49-F238E27FC236}">
                <a16:creationId xmlns:a16="http://schemas.microsoft.com/office/drawing/2014/main" id="{7CB302F4-DB48-DB92-F2C7-6F9027E4A1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56" y="2147313"/>
            <a:ext cx="2137719" cy="2137719"/>
          </a:xfrm>
          <a:prstGeom prst="rect">
            <a:avLst/>
          </a:prstGeom>
        </p:spPr>
      </p:pic>
      <p:pic>
        <p:nvPicPr>
          <p:cNvPr id="21" name="Image 20" descr="Une image contenant symbole, capture d’écran, ligne, conception&#10;&#10;Description générée automatiquement">
            <a:extLst>
              <a:ext uri="{FF2B5EF4-FFF2-40B4-BE49-F238E27FC236}">
                <a16:creationId xmlns:a16="http://schemas.microsoft.com/office/drawing/2014/main" id="{A0E0EBC1-8928-4302-F542-6C42A7690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12" y="2147313"/>
            <a:ext cx="2153889" cy="2153889"/>
          </a:xfrm>
          <a:prstGeom prst="rect">
            <a:avLst/>
          </a:prstGeom>
        </p:spPr>
      </p:pic>
      <p:pic>
        <p:nvPicPr>
          <p:cNvPr id="23" name="Image 22" descr="Une image contenant Graphique, Caractère coloré, ligne, capture d’écran&#10;&#10;Description générée automatiquement">
            <a:extLst>
              <a:ext uri="{FF2B5EF4-FFF2-40B4-BE49-F238E27FC236}">
                <a16:creationId xmlns:a16="http://schemas.microsoft.com/office/drawing/2014/main" id="{6F40B65A-0A29-9EC5-1FD6-B7591A1C8B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4478926"/>
            <a:ext cx="2137719" cy="2137719"/>
          </a:xfrm>
          <a:prstGeom prst="rect">
            <a:avLst/>
          </a:prstGeom>
        </p:spPr>
      </p:pic>
      <p:pic>
        <p:nvPicPr>
          <p:cNvPr id="6" name="Image 5" descr="Une image contenant capture d’écran, Graphique, violet, Caractère coloré&#10;&#10;Description générée automatiquement">
            <a:extLst>
              <a:ext uri="{FF2B5EF4-FFF2-40B4-BE49-F238E27FC236}">
                <a16:creationId xmlns:a16="http://schemas.microsoft.com/office/drawing/2014/main" id="{FDA949D8-DB2E-6CB1-5D0D-2193C87F90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718" y="387330"/>
            <a:ext cx="2697587" cy="26975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AA4ED9-9378-7591-EF2D-3C4A0A8B30FA}"/>
              </a:ext>
            </a:extLst>
          </p:cNvPr>
          <p:cNvSpPr txBox="1"/>
          <p:nvPr/>
        </p:nvSpPr>
        <p:spPr>
          <a:xfrm>
            <a:off x="9364821" y="562895"/>
            <a:ext cx="132440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Consolas" panose="020B0609020204030204" pitchFamily="49" charset="0"/>
              </a:rPr>
              <a:t>Xx</a:t>
            </a:r>
            <a:r>
              <a:rPr lang="fr-FR" b="1" dirty="0">
                <a:latin typeface="Consolas" panose="020B0609020204030204" pitchFamily="49" charset="0"/>
              </a:rPr>
              <a:t> {</a:t>
            </a:r>
          </a:p>
          <a:p>
            <a:r>
              <a:rPr lang="fr-FR" b="1" dirty="0">
                <a:latin typeface="Consolas" panose="020B0609020204030204" pitchFamily="49" charset="0"/>
              </a:rPr>
              <a:t> </a:t>
            </a:r>
            <a:r>
              <a:rPr lang="fr-FR" b="1" dirty="0" err="1">
                <a:latin typeface="Consolas" panose="020B0609020204030204" pitchFamily="49" charset="0"/>
              </a:rPr>
              <a:t>int</a:t>
            </a:r>
            <a:r>
              <a:rPr lang="fr-FR" b="1" dirty="0">
                <a:latin typeface="Consolas" panose="020B0609020204030204" pitchFamily="49" charset="0"/>
              </a:rPr>
              <a:t> a;</a:t>
            </a:r>
          </a:p>
          <a:p>
            <a:r>
              <a:rPr lang="fr-FR" b="1" dirty="0">
                <a:latin typeface="Consolas" panose="020B0609020204030204" pitchFamily="49" charset="0"/>
              </a:rPr>
              <a:t> </a:t>
            </a:r>
            <a:r>
              <a:rPr lang="fr-FR" b="1" dirty="0" err="1">
                <a:latin typeface="Consolas" panose="020B0609020204030204" pitchFamily="49" charset="0"/>
              </a:rPr>
              <a:t>bool</a:t>
            </a:r>
            <a:r>
              <a:rPr lang="fr-FR" b="1" dirty="0">
                <a:latin typeface="Consolas" panose="020B0609020204030204" pitchFamily="49" charset="0"/>
              </a:rPr>
              <a:t> b;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5E39D9-D2EA-4522-158A-405314791749}"/>
              </a:ext>
            </a:extLst>
          </p:cNvPr>
          <p:cNvSpPr txBox="1"/>
          <p:nvPr/>
        </p:nvSpPr>
        <p:spPr>
          <a:xfrm>
            <a:off x="9357604" y="1408408"/>
            <a:ext cx="195017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yzbc</a:t>
            </a:r>
            <a:r>
              <a:rPr lang="fr-FR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latin typeface="Consolas" panose="020B0609020204030204" pitchFamily="49" charset="0"/>
              </a:rPr>
              <a:t>p</a:t>
            </a:r>
            <a:r>
              <a:rPr lang="fr-FR" b="1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fr-FR" b="1" dirty="0">
                <a:latin typeface="Consolas" panose="020B0609020204030204" pitchFamily="49" charset="0"/>
              </a:rPr>
              <a:t> {</a:t>
            </a:r>
          </a:p>
          <a:p>
            <a:r>
              <a:rPr lang="fr-FR" b="1" dirty="0">
                <a:latin typeface="Consolas" panose="020B0609020204030204" pitchFamily="49" charset="0"/>
              </a:rPr>
              <a:t>  xx = f(a);</a:t>
            </a:r>
          </a:p>
          <a:p>
            <a:r>
              <a:rPr lang="fr-FR" b="1" dirty="0">
                <a:latin typeface="Consolas" panose="020B0609020204030204" pitchFamily="49" charset="0"/>
              </a:rPr>
              <a:t>  o++ ;</a:t>
            </a:r>
          </a:p>
          <a:p>
            <a:r>
              <a:rPr lang="fr-FR" b="1" dirty="0">
                <a:latin typeface="Consolas" panose="020B0609020204030204" pitchFamily="49" charset="0"/>
              </a:rPr>
              <a:t> }</a:t>
            </a:r>
          </a:p>
          <a:p>
            <a:r>
              <a:rPr lang="fr-FR" b="1" dirty="0">
                <a:latin typeface="Consolas" panose="020B0609020204030204" pitchFamily="49" charset="0"/>
              </a:rPr>
              <a:t>}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4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79AD74B9-89DB-2BC5-9E3B-EC7CB5C3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1" y="3929449"/>
            <a:ext cx="2212731" cy="2203316"/>
          </a:xfrm>
          <a:prstGeom prst="rect">
            <a:avLst/>
          </a:prstGeom>
        </p:spPr>
      </p:pic>
      <p:pic>
        <p:nvPicPr>
          <p:cNvPr id="5" name="Image 4" descr="Une image contenant cercle&#10;&#10;Description générée automatiquement">
            <a:extLst>
              <a:ext uri="{FF2B5EF4-FFF2-40B4-BE49-F238E27FC236}">
                <a16:creationId xmlns:a16="http://schemas.microsoft.com/office/drawing/2014/main" id="{EEFD5CE5-4320-8D2F-7DB1-4D6C8E08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924" y="3929450"/>
            <a:ext cx="2203316" cy="2203316"/>
          </a:xfrm>
          <a:prstGeom prst="rect">
            <a:avLst/>
          </a:prstGeom>
        </p:spPr>
      </p:pic>
      <p:pic>
        <p:nvPicPr>
          <p:cNvPr id="7" name="Image 6" descr="Une image contenant cercle&#10;&#10;Description générée automatiquement">
            <a:extLst>
              <a:ext uri="{FF2B5EF4-FFF2-40B4-BE49-F238E27FC236}">
                <a16:creationId xmlns:a16="http://schemas.microsoft.com/office/drawing/2014/main" id="{D593E79C-61FD-7783-C951-F7199CFA8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6" y="3929449"/>
            <a:ext cx="2203316" cy="2203316"/>
          </a:xfrm>
          <a:prstGeom prst="rect">
            <a:avLst/>
          </a:prstGeom>
        </p:spPr>
      </p:pic>
      <p:pic>
        <p:nvPicPr>
          <p:cNvPr id="9" name="Image 8" descr="Une image contenant jaune, cercle&#10;&#10;Description générée automatiquement">
            <a:extLst>
              <a:ext uri="{FF2B5EF4-FFF2-40B4-BE49-F238E27FC236}">
                <a16:creationId xmlns:a16="http://schemas.microsoft.com/office/drawing/2014/main" id="{B6C0E864-88A5-8A66-168A-B5C3498F4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83" y="3929450"/>
            <a:ext cx="2203316" cy="22033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4E650B4-B731-D41A-9C21-700ED7F1C498}"/>
              </a:ext>
            </a:extLst>
          </p:cNvPr>
          <p:cNvSpPr txBox="1"/>
          <p:nvPr/>
        </p:nvSpPr>
        <p:spPr>
          <a:xfrm>
            <a:off x="278026" y="6354153"/>
            <a:ext cx="752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hlinkClick r:id="rId6"/>
              </a:rPr>
              <a:t>https://www.iconsdb.com/guacamole-green-icons/database-5-icon.html</a:t>
            </a:r>
            <a:r>
              <a:rPr lang="fr-FR" dirty="0"/>
              <a:t> </a:t>
            </a:r>
            <a:endParaRPr lang="en-US" dirty="0"/>
          </a:p>
        </p:txBody>
      </p:sp>
      <p:pic>
        <p:nvPicPr>
          <p:cNvPr id="12" name="Image 11" descr="Une image contenant capture d’écran, Graphique, conception&#10;&#10;Description générée automatiquement">
            <a:extLst>
              <a:ext uri="{FF2B5EF4-FFF2-40B4-BE49-F238E27FC236}">
                <a16:creationId xmlns:a16="http://schemas.microsoft.com/office/drawing/2014/main" id="{17986673-55D3-F3FC-3C7F-9A21721FA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8" y="388003"/>
            <a:ext cx="2360516" cy="2360516"/>
          </a:xfrm>
          <a:prstGeom prst="rect">
            <a:avLst/>
          </a:prstGeom>
        </p:spPr>
      </p:pic>
      <p:pic>
        <p:nvPicPr>
          <p:cNvPr id="14" name="Image 13" descr="Une image contenant capture d’écran, Graphique, conception&#10;&#10;Description générée automatiquement">
            <a:extLst>
              <a:ext uri="{FF2B5EF4-FFF2-40B4-BE49-F238E27FC236}">
                <a16:creationId xmlns:a16="http://schemas.microsoft.com/office/drawing/2014/main" id="{3D16A253-389C-A6C2-D013-D1CD9FBF91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8" y="319181"/>
            <a:ext cx="2360516" cy="2360516"/>
          </a:xfrm>
          <a:prstGeom prst="rect">
            <a:avLst/>
          </a:prstGeom>
        </p:spPr>
      </p:pic>
      <p:pic>
        <p:nvPicPr>
          <p:cNvPr id="16" name="Image 15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5F27CD22-F03B-094C-6272-EF1E5760C3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67" y="319181"/>
            <a:ext cx="2360516" cy="236051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61875D0-CE13-C7F3-0DE1-7FACAA164DCB}"/>
              </a:ext>
            </a:extLst>
          </p:cNvPr>
          <p:cNvSpPr txBox="1"/>
          <p:nvPr/>
        </p:nvSpPr>
        <p:spPr>
          <a:xfrm>
            <a:off x="412138" y="3048546"/>
            <a:ext cx="6918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>
                <a:hlinkClick r:id="rId10"/>
              </a:rPr>
              <a:t>https://www.iconsdb.com/royal-blue-icons/blank-file-6-icon.html</a:t>
            </a:r>
            <a:r>
              <a:rPr lang="fr-FR" sz="1600" dirty="0"/>
              <a:t>   </a:t>
            </a:r>
            <a:br>
              <a:rPr lang="fr-FR" sz="1600" dirty="0"/>
            </a:br>
            <a:r>
              <a:rPr lang="fr-FR" sz="1600" dirty="0">
                <a:hlinkClick r:id="rId11"/>
              </a:rPr>
              <a:t>https://www.iconsdb.com/caribbean-blue-icons/caribbean-blue-chart-icons.html</a:t>
            </a:r>
            <a:r>
              <a:rPr lang="fr-FR" sz="1600" dirty="0"/>
              <a:t> </a:t>
            </a:r>
          </a:p>
        </p:txBody>
      </p:sp>
      <p:pic>
        <p:nvPicPr>
          <p:cNvPr id="19" name="Image 18" descr="Une image contenant cercle, Graphique, art&#10;&#10;Description générée automatiquement">
            <a:extLst>
              <a:ext uri="{FF2B5EF4-FFF2-40B4-BE49-F238E27FC236}">
                <a16:creationId xmlns:a16="http://schemas.microsoft.com/office/drawing/2014/main" id="{1AAA37B8-2B18-4F9F-0E46-8C3999E9F2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74" y="993957"/>
            <a:ext cx="1388347" cy="1388347"/>
          </a:xfrm>
          <a:prstGeom prst="rect">
            <a:avLst/>
          </a:prstGeom>
        </p:spPr>
      </p:pic>
      <p:pic>
        <p:nvPicPr>
          <p:cNvPr id="21" name="Image 20" descr="Une image contenant cercle&#10;&#10;Description générée automatiquement">
            <a:extLst>
              <a:ext uri="{FF2B5EF4-FFF2-40B4-BE49-F238E27FC236}">
                <a16:creationId xmlns:a16="http://schemas.microsoft.com/office/drawing/2014/main" id="{F27DF852-7ED4-B99C-39B2-0D7C5CB596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77" y="1345710"/>
            <a:ext cx="1508759" cy="1508759"/>
          </a:xfrm>
          <a:prstGeom prst="rect">
            <a:avLst/>
          </a:prstGeom>
        </p:spPr>
      </p:pic>
      <p:pic>
        <p:nvPicPr>
          <p:cNvPr id="23" name="Image 22" descr="Une image contenant capture d’écran, Bleu électrique, Graphique, symbole&#10;&#10;Description générée automatiquement">
            <a:extLst>
              <a:ext uri="{FF2B5EF4-FFF2-40B4-BE49-F238E27FC236}">
                <a16:creationId xmlns:a16="http://schemas.microsoft.com/office/drawing/2014/main" id="{6A54B354-B77B-61DD-341D-3168586281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31" y="452747"/>
            <a:ext cx="1814079" cy="1814079"/>
          </a:xfrm>
          <a:prstGeom prst="rect">
            <a:avLst/>
          </a:prstGeom>
        </p:spPr>
      </p:pic>
      <p:pic>
        <p:nvPicPr>
          <p:cNvPr id="25" name="Image 24" descr="Une image contenant jaune, ligne, symbole, capture d’écran&#10;&#10;Description générée automatiquement">
            <a:extLst>
              <a:ext uri="{FF2B5EF4-FFF2-40B4-BE49-F238E27FC236}">
                <a16:creationId xmlns:a16="http://schemas.microsoft.com/office/drawing/2014/main" id="{A9654B67-501F-9305-FB3A-645B47A2CE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150" y="1093572"/>
            <a:ext cx="1297783" cy="1297783"/>
          </a:xfrm>
          <a:prstGeom prst="rect">
            <a:avLst/>
          </a:prstGeom>
        </p:spPr>
      </p:pic>
      <p:pic>
        <p:nvPicPr>
          <p:cNvPr id="27" name="Image 26" descr="Une image contenant Graphique, capture d’écran, Bleu électrique, symbole&#10;&#10;Description générée automatiquement">
            <a:extLst>
              <a:ext uri="{FF2B5EF4-FFF2-40B4-BE49-F238E27FC236}">
                <a16:creationId xmlns:a16="http://schemas.microsoft.com/office/drawing/2014/main" id="{F9CFD5CA-BD2E-881E-147B-95AFADF2F6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6" y="1175618"/>
            <a:ext cx="1326626" cy="13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3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conception, Rectangle, ligne&#10;&#10;Description générée automatiquement">
            <a:extLst>
              <a:ext uri="{FF2B5EF4-FFF2-40B4-BE49-F238E27FC236}">
                <a16:creationId xmlns:a16="http://schemas.microsoft.com/office/drawing/2014/main" id="{CC9E95F7-87FC-CFE9-E5E7-DE9D1BB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8" y="-105757"/>
            <a:ext cx="1749028" cy="1749028"/>
          </a:xfrm>
          <a:prstGeom prst="rect">
            <a:avLst/>
          </a:prstGeom>
        </p:spPr>
      </p:pic>
      <p:pic>
        <p:nvPicPr>
          <p:cNvPr id="5" name="Image 4" descr="Une image contenant art, créativité, silhouette&#10;&#10;Description générée automatiquement avec une confiance moyenne">
            <a:extLst>
              <a:ext uri="{FF2B5EF4-FFF2-40B4-BE49-F238E27FC236}">
                <a16:creationId xmlns:a16="http://schemas.microsoft.com/office/drawing/2014/main" id="{3D29B003-F97A-B322-27A2-5417E2520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7" y="216584"/>
            <a:ext cx="1548642" cy="1548642"/>
          </a:xfrm>
          <a:prstGeom prst="rect">
            <a:avLst/>
          </a:prstGeom>
        </p:spPr>
      </p:pic>
      <p:pic>
        <p:nvPicPr>
          <p:cNvPr id="8" name="Image 7" descr="Une image contenant capture d’écran, conception, Rectangle, ligne&#10;&#10;Description générée automatiquement">
            <a:extLst>
              <a:ext uri="{FF2B5EF4-FFF2-40B4-BE49-F238E27FC236}">
                <a16:creationId xmlns:a16="http://schemas.microsoft.com/office/drawing/2014/main" id="{10A3003E-5A1D-B112-6D34-EA9948E19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90" y="1162232"/>
            <a:ext cx="2345419" cy="2345419"/>
          </a:xfrm>
          <a:prstGeom prst="rect">
            <a:avLst/>
          </a:prstGeom>
        </p:spPr>
      </p:pic>
      <p:pic>
        <p:nvPicPr>
          <p:cNvPr id="7" name="Image 6" descr="Une image contenant silhouette, art&#10;&#10;Description générée automatiquement avec une confiance moyenne">
            <a:extLst>
              <a:ext uri="{FF2B5EF4-FFF2-40B4-BE49-F238E27FC236}">
                <a16:creationId xmlns:a16="http://schemas.microsoft.com/office/drawing/2014/main" id="{88ADF230-4219-1396-59A0-A2CA17C7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694" y="1396313"/>
            <a:ext cx="2032687" cy="2032687"/>
          </a:xfrm>
          <a:prstGeom prst="rect">
            <a:avLst/>
          </a:prstGeom>
        </p:spPr>
      </p:pic>
      <p:pic>
        <p:nvPicPr>
          <p:cNvPr id="10" name="Image 9" descr="Une image contenant Rectangle, capture d’écran, ligne, conception&#10;&#10;Description générée automatiquement">
            <a:extLst>
              <a:ext uri="{FF2B5EF4-FFF2-40B4-BE49-F238E27FC236}">
                <a16:creationId xmlns:a16="http://schemas.microsoft.com/office/drawing/2014/main" id="{D3D717C9-E340-D6BF-8CD5-209AA5313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068" y="-50404"/>
            <a:ext cx="1548643" cy="1548643"/>
          </a:xfrm>
          <a:prstGeom prst="rect">
            <a:avLst/>
          </a:prstGeom>
        </p:spPr>
      </p:pic>
      <p:pic>
        <p:nvPicPr>
          <p:cNvPr id="12" name="Image 11" descr="Une image contenant Rectangle, capture d’écran, ligne, conception&#10;&#10;Description générée automatiquement">
            <a:extLst>
              <a:ext uri="{FF2B5EF4-FFF2-40B4-BE49-F238E27FC236}">
                <a16:creationId xmlns:a16="http://schemas.microsoft.com/office/drawing/2014/main" id="{846D1E04-AE33-DAD9-D9B4-67FD964FC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08" y="-1542"/>
            <a:ext cx="1844292" cy="1844292"/>
          </a:xfrm>
          <a:prstGeom prst="rect">
            <a:avLst/>
          </a:prstGeom>
        </p:spPr>
      </p:pic>
      <p:pic>
        <p:nvPicPr>
          <p:cNvPr id="13" name="Image 12" descr="Une image contenant art, créativité, silhouette&#10;&#10;Description générée automatiquement avec une confiance moyenne">
            <a:extLst>
              <a:ext uri="{FF2B5EF4-FFF2-40B4-BE49-F238E27FC236}">
                <a16:creationId xmlns:a16="http://schemas.microsoft.com/office/drawing/2014/main" id="{60B48B61-C5EE-E59B-DFC9-1B3370117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68" y="216585"/>
            <a:ext cx="1414490" cy="1414490"/>
          </a:xfrm>
          <a:prstGeom prst="rect">
            <a:avLst/>
          </a:prstGeom>
        </p:spPr>
      </p:pic>
      <p:pic>
        <p:nvPicPr>
          <p:cNvPr id="15" name="Image 14" descr="Une image contenant capture d’écran, Rectangle, conception, ligne&#10;&#10;Description générée automatiquement">
            <a:extLst>
              <a:ext uri="{FF2B5EF4-FFF2-40B4-BE49-F238E27FC236}">
                <a16:creationId xmlns:a16="http://schemas.microsoft.com/office/drawing/2014/main" id="{6BB5D4A3-DD34-079D-C476-4BB001C6C3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70" y="2710248"/>
            <a:ext cx="2512543" cy="2512543"/>
          </a:xfrm>
          <a:prstGeom prst="rect">
            <a:avLst/>
          </a:prstGeom>
        </p:spPr>
      </p:pic>
      <p:pic>
        <p:nvPicPr>
          <p:cNvPr id="16" name="Image 15" descr="Une image contenant art, créativité, silhouette&#10;&#10;Description générée automatiquement avec une confiance moyenne">
            <a:extLst>
              <a:ext uri="{FF2B5EF4-FFF2-40B4-BE49-F238E27FC236}">
                <a16:creationId xmlns:a16="http://schemas.microsoft.com/office/drawing/2014/main" id="{508F5BE8-4AF2-EECA-C893-BF0D5ABC4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214" y="2996535"/>
            <a:ext cx="2706854" cy="2706854"/>
          </a:xfrm>
          <a:prstGeom prst="rect">
            <a:avLst/>
          </a:prstGeom>
        </p:spPr>
      </p:pic>
      <p:pic>
        <p:nvPicPr>
          <p:cNvPr id="19" name="Image 18" descr="Une image contenant capture d’écran, conception, Rectangle, ligne&#10;&#10;Description générée automatiquement">
            <a:extLst>
              <a:ext uri="{FF2B5EF4-FFF2-40B4-BE49-F238E27FC236}">
                <a16:creationId xmlns:a16="http://schemas.microsoft.com/office/drawing/2014/main" id="{0ED1D248-6445-C111-995B-36A9B0701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64" y="4146180"/>
            <a:ext cx="1817418" cy="1817418"/>
          </a:xfrm>
          <a:prstGeom prst="rect">
            <a:avLst/>
          </a:prstGeom>
        </p:spPr>
      </p:pic>
      <p:pic>
        <p:nvPicPr>
          <p:cNvPr id="18" name="Image 17" descr="Une image contenant art, silhouette, créativité&#10;&#10;Description générée automatiquement avec une confiance moyenne">
            <a:extLst>
              <a:ext uri="{FF2B5EF4-FFF2-40B4-BE49-F238E27FC236}">
                <a16:creationId xmlns:a16="http://schemas.microsoft.com/office/drawing/2014/main" id="{CCB99E79-3CB7-701B-FD20-81B885D12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038" y="4443841"/>
            <a:ext cx="1746830" cy="1698838"/>
          </a:xfrm>
          <a:prstGeom prst="rect">
            <a:avLst/>
          </a:prstGeom>
        </p:spPr>
      </p:pic>
      <p:pic>
        <p:nvPicPr>
          <p:cNvPr id="21" name="Image 20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316E2D97-7795-D5B6-7F09-C946B968B5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3" y="5010802"/>
            <a:ext cx="1476433" cy="1476433"/>
          </a:xfrm>
          <a:prstGeom prst="rect">
            <a:avLst/>
          </a:prstGeom>
        </p:spPr>
      </p:pic>
      <p:pic>
        <p:nvPicPr>
          <p:cNvPr id="23" name="Image 22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26BD5C1C-8402-30A9-6BC6-E52B78D62B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1" y="2035751"/>
            <a:ext cx="2030161" cy="2030161"/>
          </a:xfrm>
          <a:prstGeom prst="rect">
            <a:avLst/>
          </a:prstGeom>
        </p:spPr>
      </p:pic>
      <p:pic>
        <p:nvPicPr>
          <p:cNvPr id="24" name="Image 23" descr="Une image contenant art, créativité, silhouette&#10;&#10;Description générée automatiquement avec une confiance moyenne">
            <a:extLst>
              <a:ext uri="{FF2B5EF4-FFF2-40B4-BE49-F238E27FC236}">
                <a16:creationId xmlns:a16="http://schemas.microsoft.com/office/drawing/2014/main" id="{238B0EB6-A6F4-99E6-CCFB-47488036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45" y="2157706"/>
            <a:ext cx="1992651" cy="1992651"/>
          </a:xfrm>
          <a:prstGeom prst="rect">
            <a:avLst/>
          </a:prstGeom>
        </p:spPr>
      </p:pic>
      <p:pic>
        <p:nvPicPr>
          <p:cNvPr id="25" name="Image 24" descr="Une image contenant art, créativité, silhouette&#10;&#10;Description générée automatiquement avec une confiance moyenne">
            <a:extLst>
              <a:ext uri="{FF2B5EF4-FFF2-40B4-BE49-F238E27FC236}">
                <a16:creationId xmlns:a16="http://schemas.microsoft.com/office/drawing/2014/main" id="{4472CD83-9A31-021E-D2EB-C2650FB39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8" y="5217314"/>
            <a:ext cx="1424102" cy="1424102"/>
          </a:xfrm>
          <a:prstGeom prst="rect">
            <a:avLst/>
          </a:prstGeom>
        </p:spPr>
      </p:pic>
      <p:pic>
        <p:nvPicPr>
          <p:cNvPr id="26" name="Image 25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B5C6B0CA-8D3E-999E-3598-054FB447C6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06" y="4666246"/>
            <a:ext cx="1476433" cy="1476433"/>
          </a:xfrm>
          <a:prstGeom prst="rect">
            <a:avLst/>
          </a:prstGeom>
        </p:spPr>
      </p:pic>
      <p:pic>
        <p:nvPicPr>
          <p:cNvPr id="27" name="Image 26" descr="Une image contenant art, silhouette, créativité&#10;&#10;Description générée automatiquement avec une confiance moyenne">
            <a:extLst>
              <a:ext uri="{FF2B5EF4-FFF2-40B4-BE49-F238E27FC236}">
                <a16:creationId xmlns:a16="http://schemas.microsoft.com/office/drawing/2014/main" id="{A1DA3E2E-8180-7E2D-0974-3E779E126D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39" y="4884683"/>
            <a:ext cx="1534582" cy="149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50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symbole, logo, Police, Graphique&#10;&#10;Description générée automatiquement">
            <a:extLst>
              <a:ext uri="{FF2B5EF4-FFF2-40B4-BE49-F238E27FC236}">
                <a16:creationId xmlns:a16="http://schemas.microsoft.com/office/drawing/2014/main" id="{0A137EE1-42C9-94F5-EFB9-DF688B742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81" y="3305432"/>
            <a:ext cx="2512235" cy="2512235"/>
          </a:xfrm>
          <a:prstGeom prst="rect">
            <a:avLst/>
          </a:prstGeom>
        </p:spPr>
      </p:pic>
      <p:pic>
        <p:nvPicPr>
          <p:cNvPr id="5" name="Image 4" descr="Une image contenant symbole, logo, Police, Graphique&#10;&#10;Description générée automatiquement">
            <a:extLst>
              <a:ext uri="{FF2B5EF4-FFF2-40B4-BE49-F238E27FC236}">
                <a16:creationId xmlns:a16="http://schemas.microsoft.com/office/drawing/2014/main" id="{394F382A-B46D-CA6A-0785-076DE6C9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14" y="2886375"/>
            <a:ext cx="2452171" cy="2452171"/>
          </a:xfrm>
          <a:prstGeom prst="rect">
            <a:avLst/>
          </a:prstGeom>
        </p:spPr>
      </p:pic>
      <p:pic>
        <p:nvPicPr>
          <p:cNvPr id="7" name="Image 6" descr="Une image contenant Graphique, symbole, créativité, conception&#10;&#10;Description générée automatiquement">
            <a:extLst>
              <a:ext uri="{FF2B5EF4-FFF2-40B4-BE49-F238E27FC236}">
                <a16:creationId xmlns:a16="http://schemas.microsoft.com/office/drawing/2014/main" id="{32C0984A-28F2-C32D-E23F-B718DB978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19" y="375160"/>
            <a:ext cx="2511215" cy="2511215"/>
          </a:xfrm>
          <a:prstGeom prst="rect">
            <a:avLst/>
          </a:prstGeom>
        </p:spPr>
      </p:pic>
      <p:pic>
        <p:nvPicPr>
          <p:cNvPr id="9" name="Image 8" descr="Une image contenant Graphique, symbole, Police, conception&#10;&#10;Description générée automatiquement">
            <a:extLst>
              <a:ext uri="{FF2B5EF4-FFF2-40B4-BE49-F238E27FC236}">
                <a16:creationId xmlns:a16="http://schemas.microsoft.com/office/drawing/2014/main" id="{CD7B3842-1FFF-1144-47D7-0152CA47A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57" y="105032"/>
            <a:ext cx="2511214" cy="2511214"/>
          </a:xfrm>
          <a:prstGeom prst="rect">
            <a:avLst/>
          </a:prstGeom>
        </p:spPr>
      </p:pic>
      <p:pic>
        <p:nvPicPr>
          <p:cNvPr id="6" name="Image 5" descr="Une image contenant Graphique, symbole, Police, logo&#10;&#10;Description générée automatiquement">
            <a:extLst>
              <a:ext uri="{FF2B5EF4-FFF2-40B4-BE49-F238E27FC236}">
                <a16:creationId xmlns:a16="http://schemas.microsoft.com/office/drawing/2014/main" id="{BF4E4889-276D-077C-7C64-BAF7D6FDF7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4068">
            <a:off x="7793356" y="5770077"/>
            <a:ext cx="544265" cy="544265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BC7832C3-FA49-5164-4045-E77CF96B92E8}"/>
              </a:ext>
            </a:extLst>
          </p:cNvPr>
          <p:cNvSpPr/>
          <p:nvPr/>
        </p:nvSpPr>
        <p:spPr>
          <a:xfrm>
            <a:off x="10276703" y="549876"/>
            <a:ext cx="1470454" cy="140867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1D3FB64-7DCE-2395-CC94-86C14861EC7F}"/>
              </a:ext>
            </a:extLst>
          </p:cNvPr>
          <p:cNvSpPr/>
          <p:nvPr/>
        </p:nvSpPr>
        <p:spPr>
          <a:xfrm>
            <a:off x="10429103" y="702276"/>
            <a:ext cx="1163594" cy="11018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28EBCC1-B64B-6FB0-5183-F13C2BAF89D4}"/>
              </a:ext>
            </a:extLst>
          </p:cNvPr>
          <p:cNvSpPr/>
          <p:nvPr/>
        </p:nvSpPr>
        <p:spPr>
          <a:xfrm rot="20586986">
            <a:off x="10208896" y="1095882"/>
            <a:ext cx="1622854" cy="385416"/>
          </a:xfrm>
          <a:prstGeom prst="roundRect">
            <a:avLst>
              <a:gd name="adj" fmla="val 2878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  <a:latin typeface="Arial Black" panose="020B0A04020102020204" pitchFamily="34" charset="0"/>
              </a:rPr>
              <a:t>NO UML</a:t>
            </a:r>
            <a:endParaRPr lang="en-US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C26DC22-9E7B-6AFD-C541-FE3682A42468}"/>
              </a:ext>
            </a:extLst>
          </p:cNvPr>
          <p:cNvSpPr/>
          <p:nvPr/>
        </p:nvSpPr>
        <p:spPr>
          <a:xfrm>
            <a:off x="7929429" y="600592"/>
            <a:ext cx="1470454" cy="140867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47ABFB-5CFB-A197-8275-E6790E8BB557}"/>
              </a:ext>
            </a:extLst>
          </p:cNvPr>
          <p:cNvSpPr/>
          <p:nvPr/>
        </p:nvSpPr>
        <p:spPr>
          <a:xfrm>
            <a:off x="8081829" y="752992"/>
            <a:ext cx="1163594" cy="110181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1550232-4223-C544-CC2A-EF0B95A14F5F}"/>
              </a:ext>
            </a:extLst>
          </p:cNvPr>
          <p:cNvSpPr/>
          <p:nvPr/>
        </p:nvSpPr>
        <p:spPr>
          <a:xfrm rot="20586986">
            <a:off x="7861622" y="1146598"/>
            <a:ext cx="1622854" cy="385416"/>
          </a:xfrm>
          <a:prstGeom prst="roundRect">
            <a:avLst>
              <a:gd name="adj" fmla="val 2878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  <a:latin typeface="Arial Black" panose="020B0A04020102020204" pitchFamily="34" charset="0"/>
              </a:rPr>
              <a:t>NO UML</a:t>
            </a:r>
            <a:endParaRPr lang="en-US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513BCB-A024-B833-88B2-773C7F2DC7ED}"/>
              </a:ext>
            </a:extLst>
          </p:cNvPr>
          <p:cNvSpPr/>
          <p:nvPr/>
        </p:nvSpPr>
        <p:spPr>
          <a:xfrm>
            <a:off x="8490746" y="4914249"/>
            <a:ext cx="1470454" cy="140867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AD6C5B7-D93F-4C66-E312-34AA163B1574}"/>
              </a:ext>
            </a:extLst>
          </p:cNvPr>
          <p:cNvSpPr/>
          <p:nvPr/>
        </p:nvSpPr>
        <p:spPr>
          <a:xfrm>
            <a:off x="8643146" y="5066649"/>
            <a:ext cx="1163594" cy="110181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2046846-2E58-04F4-69F5-BF75673901AB}"/>
              </a:ext>
            </a:extLst>
          </p:cNvPr>
          <p:cNvSpPr/>
          <p:nvPr/>
        </p:nvSpPr>
        <p:spPr>
          <a:xfrm rot="20586986">
            <a:off x="8422939" y="5460255"/>
            <a:ext cx="1622854" cy="385416"/>
          </a:xfrm>
          <a:prstGeom prst="roundRect">
            <a:avLst>
              <a:gd name="adj" fmla="val 2878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C00000"/>
                </a:solidFill>
                <a:latin typeface="Arial Black" panose="020B0A04020102020204" pitchFamily="34" charset="0"/>
              </a:rPr>
              <a:t>NO LOCK-IN</a:t>
            </a:r>
            <a:endParaRPr lang="en-US" sz="1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22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3F2F6D4-881C-BD35-CDE9-224DFC426651}"/>
              </a:ext>
            </a:extLst>
          </p:cNvPr>
          <p:cNvCxnSpPr>
            <a:cxnSpLocks/>
          </p:cNvCxnSpPr>
          <p:nvPr/>
        </p:nvCxnSpPr>
        <p:spPr>
          <a:xfrm>
            <a:off x="7381477" y="2322236"/>
            <a:ext cx="988780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1BE426C-B910-8FAC-3322-AF00E4A9C2FC}"/>
              </a:ext>
            </a:extLst>
          </p:cNvPr>
          <p:cNvSpPr txBox="1"/>
          <p:nvPr/>
        </p:nvSpPr>
        <p:spPr>
          <a:xfrm>
            <a:off x="115001" y="58849"/>
            <a:ext cx="658744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Get the code you want!</a:t>
            </a:r>
          </a:p>
          <a:p>
            <a:endParaRPr lang="en-US" dirty="0"/>
          </a:p>
          <a:p>
            <a:r>
              <a:rPr lang="en-US" dirty="0"/>
              <a:t>Thanks to its great flexibility, you can get exactly the code you want. </a:t>
            </a:r>
            <a:br>
              <a:rPr lang="en-US" dirty="0"/>
            </a:br>
            <a:r>
              <a:rPr lang="en-US" dirty="0"/>
              <a:t>You decide, Telosys adapts!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C0FB626-F420-3EB4-241D-70A4FD6C097D}"/>
              </a:ext>
            </a:extLst>
          </p:cNvPr>
          <p:cNvGrpSpPr/>
          <p:nvPr/>
        </p:nvGrpSpPr>
        <p:grpSpPr>
          <a:xfrm>
            <a:off x="4560782" y="1219284"/>
            <a:ext cx="1051745" cy="881816"/>
            <a:chOff x="1419459" y="4813908"/>
            <a:chExt cx="2804652" cy="2351508"/>
          </a:xfrm>
          <a:solidFill>
            <a:schemeClr val="bg1">
              <a:lumMod val="8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905F9E-9D40-10C4-CCF8-F24EAD19DBA2}"/>
                </a:ext>
              </a:extLst>
            </p:cNvPr>
            <p:cNvSpPr/>
            <p:nvPr/>
          </p:nvSpPr>
          <p:spPr>
            <a:xfrm>
              <a:off x="1779085" y="5203402"/>
              <a:ext cx="2445026" cy="1962014"/>
            </a:xfrm>
            <a:prstGeom prst="rect">
              <a:avLst/>
            </a:prstGeom>
            <a:grpFill/>
            <a:ln w="19050" cap="flat" cmpd="sng" algn="ctr">
              <a:solidFill>
                <a:srgbClr val="53585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308066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sym typeface="Helvetica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3FA37F-9F89-449E-DB31-9AF0206872C9}"/>
                </a:ext>
              </a:extLst>
            </p:cNvPr>
            <p:cNvSpPr/>
            <p:nvPr/>
          </p:nvSpPr>
          <p:spPr>
            <a:xfrm>
              <a:off x="1580968" y="4998716"/>
              <a:ext cx="2445026" cy="1962014"/>
            </a:xfrm>
            <a:prstGeom prst="rect">
              <a:avLst/>
            </a:prstGeom>
            <a:grpFill/>
            <a:ln w="19050" cap="flat" cmpd="sng" algn="ctr">
              <a:solidFill>
                <a:srgbClr val="53585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308066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sym typeface="Helvetica Ligh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7FF850-FF51-7D49-CE6C-9592CE697FCA}"/>
                </a:ext>
              </a:extLst>
            </p:cNvPr>
            <p:cNvSpPr/>
            <p:nvPr/>
          </p:nvSpPr>
          <p:spPr>
            <a:xfrm>
              <a:off x="1419459" y="4813908"/>
              <a:ext cx="2445026" cy="1962014"/>
            </a:xfrm>
            <a:prstGeom prst="rect">
              <a:avLst/>
            </a:prstGeom>
            <a:grpFill/>
            <a:ln w="19050" cap="flat" cmpd="sng" algn="ctr">
              <a:solidFill>
                <a:srgbClr val="53585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308066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Helvetica Light"/>
                </a:rPr>
                <a:t>Templates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C19677A-E851-0197-BD6B-F6FB19FD078F}"/>
              </a:ext>
            </a:extLst>
          </p:cNvPr>
          <p:cNvGrpSpPr/>
          <p:nvPr/>
        </p:nvGrpSpPr>
        <p:grpSpPr>
          <a:xfrm>
            <a:off x="4546648" y="2690113"/>
            <a:ext cx="1051745" cy="881816"/>
            <a:chOff x="1419459" y="4813908"/>
            <a:chExt cx="2804652" cy="2351508"/>
          </a:xfrm>
          <a:solidFill>
            <a:schemeClr val="bg1">
              <a:lumMod val="8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D645D6-38F8-B2DF-E75D-15DF5524C0B5}"/>
                </a:ext>
              </a:extLst>
            </p:cNvPr>
            <p:cNvSpPr/>
            <p:nvPr/>
          </p:nvSpPr>
          <p:spPr>
            <a:xfrm>
              <a:off x="1779085" y="5203402"/>
              <a:ext cx="2445026" cy="1962014"/>
            </a:xfrm>
            <a:prstGeom prst="rect">
              <a:avLst/>
            </a:prstGeom>
            <a:grpFill/>
            <a:ln w="19050" cap="flat" cmpd="sng" algn="ctr">
              <a:solidFill>
                <a:srgbClr val="53585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308066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sym typeface="Helvetica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8D86C4-372C-E070-D936-F21B4D7CFEEF}"/>
                </a:ext>
              </a:extLst>
            </p:cNvPr>
            <p:cNvSpPr/>
            <p:nvPr/>
          </p:nvSpPr>
          <p:spPr>
            <a:xfrm>
              <a:off x="1580968" y="4998716"/>
              <a:ext cx="2445026" cy="1962014"/>
            </a:xfrm>
            <a:prstGeom prst="rect">
              <a:avLst/>
            </a:prstGeom>
            <a:grpFill/>
            <a:ln w="19050" cap="flat" cmpd="sng" algn="ctr">
              <a:solidFill>
                <a:srgbClr val="53585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308066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sym typeface="Helvetica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225A5A-4F15-881B-EBD1-6D0D246A23C7}"/>
                </a:ext>
              </a:extLst>
            </p:cNvPr>
            <p:cNvSpPr/>
            <p:nvPr/>
          </p:nvSpPr>
          <p:spPr>
            <a:xfrm>
              <a:off x="1419459" y="4813908"/>
              <a:ext cx="2445026" cy="1962014"/>
            </a:xfrm>
            <a:prstGeom prst="rect">
              <a:avLst/>
            </a:prstGeom>
            <a:grpFill/>
            <a:ln w="19050" cap="flat" cmpd="sng" algn="ctr">
              <a:solidFill>
                <a:srgbClr val="53585F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308066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Helvetica Light"/>
                </a:rPr>
                <a:t>Model</a:t>
              </a:r>
            </a:p>
          </p:txBody>
        </p:sp>
      </p:grpSp>
      <p:pic>
        <p:nvPicPr>
          <p:cNvPr id="15" name="Graphique 14" descr="Programmeur avec un remplissage uni">
            <a:extLst>
              <a:ext uri="{FF2B5EF4-FFF2-40B4-BE49-F238E27FC236}">
                <a16:creationId xmlns:a16="http://schemas.microsoft.com/office/drawing/2014/main" id="{CCC0A0F6-E9D1-B9C7-116C-7648820E8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4448" y="1601080"/>
            <a:ext cx="846526" cy="8465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0C8DF78-6676-A7D1-2866-808FE955F850}"/>
              </a:ext>
            </a:extLst>
          </p:cNvPr>
          <p:cNvSpPr/>
          <p:nvPr/>
        </p:nvSpPr>
        <p:spPr>
          <a:xfrm>
            <a:off x="4583735" y="2231631"/>
            <a:ext cx="1024973" cy="2611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53585F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Light"/>
              </a:rPr>
              <a:t>Project conf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sym typeface="Helvetica Light"/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D8CA988-A5E7-AD7F-D575-23B0920C92A4}"/>
              </a:ext>
            </a:extLst>
          </p:cNvPr>
          <p:cNvCxnSpPr>
            <a:cxnSpLocks/>
          </p:cNvCxnSpPr>
          <p:nvPr/>
        </p:nvCxnSpPr>
        <p:spPr>
          <a:xfrm>
            <a:off x="4022039" y="2468668"/>
            <a:ext cx="478140" cy="34647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3D04B69-2160-DCC9-2A4F-68A715536CD2}"/>
              </a:ext>
            </a:extLst>
          </p:cNvPr>
          <p:cNvCxnSpPr>
            <a:cxnSpLocks/>
          </p:cNvCxnSpPr>
          <p:nvPr/>
        </p:nvCxnSpPr>
        <p:spPr>
          <a:xfrm>
            <a:off x="4036447" y="2303442"/>
            <a:ext cx="463769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37F86B5-14BD-B3B8-E20A-4A005A239F8F}"/>
              </a:ext>
            </a:extLst>
          </p:cNvPr>
          <p:cNvCxnSpPr>
            <a:cxnSpLocks/>
          </p:cNvCxnSpPr>
          <p:nvPr/>
        </p:nvCxnSpPr>
        <p:spPr>
          <a:xfrm flipV="1">
            <a:off x="4013954" y="1832573"/>
            <a:ext cx="523820" cy="30564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38AB2D8-5226-2D70-6387-4F2C701C01F6}"/>
              </a:ext>
            </a:extLst>
          </p:cNvPr>
          <p:cNvCxnSpPr>
            <a:cxnSpLocks/>
          </p:cNvCxnSpPr>
          <p:nvPr/>
        </p:nvCxnSpPr>
        <p:spPr>
          <a:xfrm>
            <a:off x="5694882" y="1771364"/>
            <a:ext cx="618595" cy="32973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766DDFE-7CD1-7873-06D2-F64BCEC5F9FF}"/>
              </a:ext>
            </a:extLst>
          </p:cNvPr>
          <p:cNvCxnSpPr>
            <a:cxnSpLocks/>
          </p:cNvCxnSpPr>
          <p:nvPr/>
        </p:nvCxnSpPr>
        <p:spPr>
          <a:xfrm>
            <a:off x="5680135" y="2342019"/>
            <a:ext cx="58391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34144F2-38AF-E687-51E2-074AC366F7A2}"/>
              </a:ext>
            </a:extLst>
          </p:cNvPr>
          <p:cNvCxnSpPr>
            <a:cxnSpLocks/>
          </p:cNvCxnSpPr>
          <p:nvPr/>
        </p:nvCxnSpPr>
        <p:spPr>
          <a:xfrm flipV="1">
            <a:off x="5691211" y="2568304"/>
            <a:ext cx="615277" cy="28167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14A52C3D-8444-D560-761D-AE12B5262AD4}"/>
              </a:ext>
            </a:extLst>
          </p:cNvPr>
          <p:cNvSpPr txBox="1"/>
          <p:nvPr/>
        </p:nvSpPr>
        <p:spPr>
          <a:xfrm>
            <a:off x="2778844" y="2759416"/>
            <a:ext cx="1612220" cy="361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marL="0" marR="0" lvl="0" indent="0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sym typeface="Helvetica Light"/>
              </a:rPr>
              <a:t>customization </a:t>
            </a:r>
            <a:endParaRPr kumimoji="0" lang="en-US" sz="1600" b="1" i="0" u="sng" strike="noStrike" kern="0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C0411B4-689C-0D6F-0FF6-3AB6D4179570}"/>
              </a:ext>
            </a:extLst>
          </p:cNvPr>
          <p:cNvSpPr txBox="1"/>
          <p:nvPr/>
        </p:nvSpPr>
        <p:spPr>
          <a:xfrm>
            <a:off x="8431500" y="2829713"/>
            <a:ext cx="1110481" cy="669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marL="0" marR="0" lvl="0" indent="0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sym typeface="Helvetica Light"/>
              </a:rPr>
              <a:t>the code </a:t>
            </a:r>
            <a:br>
              <a:rPr kumimoji="0" lang="en-US" sz="2000" b="1" i="0" u="none" strike="noStrike" kern="0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sym typeface="Helvetica Light"/>
              </a:rPr>
            </a:br>
            <a:r>
              <a:rPr kumimoji="0" lang="en-US" sz="2000" b="1" i="0" u="none" strike="noStrike" kern="0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sym typeface="Helvetica Light"/>
              </a:rPr>
              <a:t>you want </a:t>
            </a:r>
            <a:endParaRPr kumimoji="0" lang="en-US" sz="1600" b="1" i="0" u="sng" strike="noStrike" kern="0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sym typeface="Helvetica Light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3895733-9FD4-B6B1-1713-D242D3C977E3}"/>
              </a:ext>
            </a:extLst>
          </p:cNvPr>
          <p:cNvGrpSpPr/>
          <p:nvPr/>
        </p:nvGrpSpPr>
        <p:grpSpPr>
          <a:xfrm>
            <a:off x="6303497" y="1566235"/>
            <a:ext cx="1512000" cy="1512000"/>
            <a:chOff x="1353155" y="3534031"/>
            <a:chExt cx="1512000" cy="1512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13145445-2848-C129-5A81-5B89BEDE220B}"/>
                </a:ext>
              </a:extLst>
            </p:cNvPr>
            <p:cNvSpPr/>
            <p:nvPr/>
          </p:nvSpPr>
          <p:spPr>
            <a:xfrm>
              <a:off x="1353155" y="3534031"/>
              <a:ext cx="1512000" cy="1512000"/>
            </a:xfrm>
            <a:prstGeom prst="ellipse">
              <a:avLst/>
            </a:prstGeom>
            <a:solidFill>
              <a:srgbClr val="495C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F778795-0486-3A2D-89AB-12A5C2206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16" y="3554388"/>
              <a:ext cx="1491643" cy="1491643"/>
            </a:xfrm>
            <a:prstGeom prst="rect">
              <a:avLst/>
            </a:prstGeom>
          </p:spPr>
        </p:pic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98DE82A0-D143-CC91-6949-840D1302A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112" y="1656963"/>
            <a:ext cx="1124047" cy="1207874"/>
          </a:xfrm>
          <a:prstGeom prst="rect">
            <a:avLst/>
          </a:prstGeom>
        </p:spPr>
      </p:pic>
      <p:pic>
        <p:nvPicPr>
          <p:cNvPr id="61" name="Image 60" descr="Une image contenant symbole, jaune, ligne, conception&#10;&#10;Description générée automatiquement">
            <a:extLst>
              <a:ext uri="{FF2B5EF4-FFF2-40B4-BE49-F238E27FC236}">
                <a16:creationId xmlns:a16="http://schemas.microsoft.com/office/drawing/2014/main" id="{0B509782-8050-C79D-2D17-0DD4C7BED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8" y="4879029"/>
            <a:ext cx="1167230" cy="116723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63AA2BEF-FB7F-D5E3-706E-2B8683127B15}"/>
              </a:ext>
            </a:extLst>
          </p:cNvPr>
          <p:cNvSpPr txBox="1"/>
          <p:nvPr/>
        </p:nvSpPr>
        <p:spPr>
          <a:xfrm>
            <a:off x="332977" y="6235230"/>
            <a:ext cx="84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3999E48-23DA-38DF-02DE-998A03D2C6E5}"/>
              </a:ext>
            </a:extLst>
          </p:cNvPr>
          <p:cNvCxnSpPr/>
          <p:nvPr/>
        </p:nvCxnSpPr>
        <p:spPr>
          <a:xfrm>
            <a:off x="1337888" y="2017858"/>
            <a:ext cx="0" cy="438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8D8ED06-D392-A2B8-835F-81F55D9B44FC}"/>
              </a:ext>
            </a:extLst>
          </p:cNvPr>
          <p:cNvCxnSpPr>
            <a:cxnSpLocks/>
          </p:cNvCxnSpPr>
          <p:nvPr/>
        </p:nvCxnSpPr>
        <p:spPr>
          <a:xfrm flipH="1">
            <a:off x="371873" y="6730144"/>
            <a:ext cx="5368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649B9994-2272-BA1F-722B-881C290FC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9519" y="4554558"/>
            <a:ext cx="4554107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8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277209-7CD7-A3ED-808F-55E418E013FA}"/>
              </a:ext>
            </a:extLst>
          </p:cNvPr>
          <p:cNvSpPr txBox="1"/>
          <p:nvPr/>
        </p:nvSpPr>
        <p:spPr>
          <a:xfrm>
            <a:off x="7331696" y="886819"/>
            <a:ext cx="46949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Quick start </a:t>
            </a:r>
          </a:p>
          <a:p>
            <a:endParaRPr lang="en-US" dirty="0"/>
          </a:p>
          <a:p>
            <a:r>
              <a:rPr lang="en-US" dirty="0"/>
              <a:t>You can use Telosys with any operating system, only Java is needed. </a:t>
            </a:r>
          </a:p>
          <a:p>
            <a:r>
              <a:rPr lang="en-US" dirty="0"/>
              <a:t>Download Telosys, unzip and you’re ready to start. </a:t>
            </a:r>
          </a:p>
          <a:p>
            <a:endParaRPr lang="en-US" dirty="0"/>
          </a:p>
          <a:p>
            <a:r>
              <a:rPr lang="en-US" dirty="0"/>
              <a:t>You can install models and templates examples from GitHub </a:t>
            </a:r>
            <a:br>
              <a:rPr lang="en-US" dirty="0"/>
            </a:br>
            <a:r>
              <a:rPr lang="en-US" dirty="0"/>
              <a:t>to discover how to generate your first pieces of code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ED0581F-0AC3-5C03-04D8-18080988FDB2}"/>
              </a:ext>
            </a:extLst>
          </p:cNvPr>
          <p:cNvCxnSpPr>
            <a:cxnSpLocks/>
          </p:cNvCxnSpPr>
          <p:nvPr/>
        </p:nvCxnSpPr>
        <p:spPr>
          <a:xfrm flipH="1">
            <a:off x="2064784" y="6306065"/>
            <a:ext cx="5368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F8FC4BC-FB97-94C3-45EE-AE59AB4573F2}"/>
              </a:ext>
            </a:extLst>
          </p:cNvPr>
          <p:cNvCxnSpPr>
            <a:cxnSpLocks/>
          </p:cNvCxnSpPr>
          <p:nvPr/>
        </p:nvCxnSpPr>
        <p:spPr>
          <a:xfrm>
            <a:off x="4817880" y="2311034"/>
            <a:ext cx="0" cy="81743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7CD6409-692D-6AED-4D0B-41BBAE8BFF7E}"/>
              </a:ext>
            </a:extLst>
          </p:cNvPr>
          <p:cNvCxnSpPr>
            <a:cxnSpLocks/>
          </p:cNvCxnSpPr>
          <p:nvPr/>
        </p:nvCxnSpPr>
        <p:spPr>
          <a:xfrm>
            <a:off x="5804361" y="2311034"/>
            <a:ext cx="0" cy="81743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0214AB2-F625-B603-3ED8-B2EDFFFEF11F}"/>
              </a:ext>
            </a:extLst>
          </p:cNvPr>
          <p:cNvCxnSpPr>
            <a:cxnSpLocks/>
          </p:cNvCxnSpPr>
          <p:nvPr/>
        </p:nvCxnSpPr>
        <p:spPr>
          <a:xfrm>
            <a:off x="1562985" y="2311540"/>
            <a:ext cx="0" cy="81693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04471588-2C2B-09A6-4290-8CBABA57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87" y="4585654"/>
            <a:ext cx="756406" cy="408460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E0221D8B-03F9-A277-4F86-6222FA463F26}"/>
              </a:ext>
            </a:extLst>
          </p:cNvPr>
          <p:cNvGrpSpPr/>
          <p:nvPr/>
        </p:nvGrpSpPr>
        <p:grpSpPr>
          <a:xfrm>
            <a:off x="2446774" y="3034153"/>
            <a:ext cx="1512000" cy="1512000"/>
            <a:chOff x="1353155" y="3534031"/>
            <a:chExt cx="1512000" cy="1512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3C4CDB9-0F15-10F3-080F-4ED2CB9ABE87}"/>
                </a:ext>
              </a:extLst>
            </p:cNvPr>
            <p:cNvSpPr/>
            <p:nvPr/>
          </p:nvSpPr>
          <p:spPr>
            <a:xfrm>
              <a:off x="1353155" y="3534031"/>
              <a:ext cx="1512000" cy="1512000"/>
            </a:xfrm>
            <a:prstGeom prst="ellipse">
              <a:avLst/>
            </a:prstGeom>
            <a:solidFill>
              <a:srgbClr val="495C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1BF64F38-5E0E-A2A3-1E3E-CDAA735D6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16" y="3554388"/>
              <a:ext cx="1491643" cy="1491643"/>
            </a:xfrm>
            <a:prstGeom prst="rect">
              <a:avLst/>
            </a:prstGeom>
          </p:spPr>
        </p:pic>
      </p:grp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A984B98-A2A5-9DDB-6E1C-875AC326FFB8}"/>
              </a:ext>
            </a:extLst>
          </p:cNvPr>
          <p:cNvSpPr/>
          <p:nvPr/>
        </p:nvSpPr>
        <p:spPr>
          <a:xfrm>
            <a:off x="553096" y="2712659"/>
            <a:ext cx="6091795" cy="2403485"/>
          </a:xfrm>
          <a:custGeom>
            <a:avLst/>
            <a:gdLst>
              <a:gd name="connsiteX0" fmla="*/ 0 w 6091795"/>
              <a:gd name="connsiteY0" fmla="*/ 258639 h 2403485"/>
              <a:gd name="connsiteX1" fmla="*/ 258639 w 6091795"/>
              <a:gd name="connsiteY1" fmla="*/ 0 h 2403485"/>
              <a:gd name="connsiteX2" fmla="*/ 648855 w 6091795"/>
              <a:gd name="connsiteY2" fmla="*/ 0 h 2403485"/>
              <a:gd name="connsiteX3" fmla="*/ 1150562 w 6091795"/>
              <a:gd name="connsiteY3" fmla="*/ 0 h 2403485"/>
              <a:gd name="connsiteX4" fmla="*/ 1819504 w 6091795"/>
              <a:gd name="connsiteY4" fmla="*/ 0 h 2403485"/>
              <a:gd name="connsiteX5" fmla="*/ 2209720 w 6091795"/>
              <a:gd name="connsiteY5" fmla="*/ 0 h 2403485"/>
              <a:gd name="connsiteX6" fmla="*/ 2655681 w 6091795"/>
              <a:gd name="connsiteY6" fmla="*/ 0 h 2403485"/>
              <a:gd name="connsiteX7" fmla="*/ 3157388 w 6091795"/>
              <a:gd name="connsiteY7" fmla="*/ 0 h 2403485"/>
              <a:gd name="connsiteX8" fmla="*/ 3547604 w 6091795"/>
              <a:gd name="connsiteY8" fmla="*/ 0 h 2403485"/>
              <a:gd name="connsiteX9" fmla="*/ 4216546 w 6091795"/>
              <a:gd name="connsiteY9" fmla="*/ 0 h 2403485"/>
              <a:gd name="connsiteX10" fmla="*/ 4606762 w 6091795"/>
              <a:gd name="connsiteY10" fmla="*/ 0 h 2403485"/>
              <a:gd name="connsiteX11" fmla="*/ 5275704 w 6091795"/>
              <a:gd name="connsiteY11" fmla="*/ 0 h 2403485"/>
              <a:gd name="connsiteX12" fmla="*/ 5833156 w 6091795"/>
              <a:gd name="connsiteY12" fmla="*/ 0 h 2403485"/>
              <a:gd name="connsiteX13" fmla="*/ 6091795 w 6091795"/>
              <a:gd name="connsiteY13" fmla="*/ 258639 h 2403485"/>
              <a:gd name="connsiteX14" fmla="*/ 6091795 w 6091795"/>
              <a:gd name="connsiteY14" fmla="*/ 673605 h 2403485"/>
              <a:gd name="connsiteX15" fmla="*/ 6091795 w 6091795"/>
              <a:gd name="connsiteY15" fmla="*/ 1126294 h 2403485"/>
              <a:gd name="connsiteX16" fmla="*/ 6091795 w 6091795"/>
              <a:gd name="connsiteY16" fmla="*/ 1597846 h 2403485"/>
              <a:gd name="connsiteX17" fmla="*/ 6091795 w 6091795"/>
              <a:gd name="connsiteY17" fmla="*/ 2144846 h 2403485"/>
              <a:gd name="connsiteX18" fmla="*/ 5833156 w 6091795"/>
              <a:gd name="connsiteY18" fmla="*/ 2403485 h 2403485"/>
              <a:gd name="connsiteX19" fmla="*/ 5387195 w 6091795"/>
              <a:gd name="connsiteY19" fmla="*/ 2403485 h 2403485"/>
              <a:gd name="connsiteX20" fmla="*/ 4829743 w 6091795"/>
              <a:gd name="connsiteY20" fmla="*/ 2403485 h 2403485"/>
              <a:gd name="connsiteX21" fmla="*/ 4383782 w 6091795"/>
              <a:gd name="connsiteY21" fmla="*/ 2403485 h 2403485"/>
              <a:gd name="connsiteX22" fmla="*/ 3882075 w 6091795"/>
              <a:gd name="connsiteY22" fmla="*/ 2403485 h 2403485"/>
              <a:gd name="connsiteX23" fmla="*/ 3268878 w 6091795"/>
              <a:gd name="connsiteY23" fmla="*/ 2403485 h 2403485"/>
              <a:gd name="connsiteX24" fmla="*/ 2878662 w 6091795"/>
              <a:gd name="connsiteY24" fmla="*/ 2403485 h 2403485"/>
              <a:gd name="connsiteX25" fmla="*/ 2265465 w 6091795"/>
              <a:gd name="connsiteY25" fmla="*/ 2403485 h 2403485"/>
              <a:gd name="connsiteX26" fmla="*/ 1652268 w 6091795"/>
              <a:gd name="connsiteY26" fmla="*/ 2403485 h 2403485"/>
              <a:gd name="connsiteX27" fmla="*/ 1206307 w 6091795"/>
              <a:gd name="connsiteY27" fmla="*/ 2403485 h 2403485"/>
              <a:gd name="connsiteX28" fmla="*/ 760346 w 6091795"/>
              <a:gd name="connsiteY28" fmla="*/ 2403485 h 2403485"/>
              <a:gd name="connsiteX29" fmla="*/ 258639 w 6091795"/>
              <a:gd name="connsiteY29" fmla="*/ 2403485 h 2403485"/>
              <a:gd name="connsiteX30" fmla="*/ 0 w 6091795"/>
              <a:gd name="connsiteY30" fmla="*/ 2144846 h 2403485"/>
              <a:gd name="connsiteX31" fmla="*/ 0 w 6091795"/>
              <a:gd name="connsiteY31" fmla="*/ 1673294 h 2403485"/>
              <a:gd name="connsiteX32" fmla="*/ 0 w 6091795"/>
              <a:gd name="connsiteY32" fmla="*/ 1182880 h 2403485"/>
              <a:gd name="connsiteX33" fmla="*/ 0 w 6091795"/>
              <a:gd name="connsiteY33" fmla="*/ 673605 h 2403485"/>
              <a:gd name="connsiteX34" fmla="*/ 0 w 6091795"/>
              <a:gd name="connsiteY34" fmla="*/ 258639 h 240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91795" h="2403485" extrusionOk="0">
                <a:moveTo>
                  <a:pt x="0" y="258639"/>
                </a:moveTo>
                <a:cubicBezTo>
                  <a:pt x="-9169" y="143382"/>
                  <a:pt x="148371" y="-21399"/>
                  <a:pt x="258639" y="0"/>
                </a:cubicBezTo>
                <a:cubicBezTo>
                  <a:pt x="354112" y="-36155"/>
                  <a:pt x="561744" y="34673"/>
                  <a:pt x="648855" y="0"/>
                </a:cubicBezTo>
                <a:cubicBezTo>
                  <a:pt x="735966" y="-34673"/>
                  <a:pt x="1045448" y="42995"/>
                  <a:pt x="1150562" y="0"/>
                </a:cubicBezTo>
                <a:cubicBezTo>
                  <a:pt x="1255676" y="-42995"/>
                  <a:pt x="1540500" y="70494"/>
                  <a:pt x="1819504" y="0"/>
                </a:cubicBezTo>
                <a:cubicBezTo>
                  <a:pt x="2098508" y="-70494"/>
                  <a:pt x="2127800" y="10355"/>
                  <a:pt x="2209720" y="0"/>
                </a:cubicBezTo>
                <a:cubicBezTo>
                  <a:pt x="2291640" y="-10355"/>
                  <a:pt x="2466431" y="14567"/>
                  <a:pt x="2655681" y="0"/>
                </a:cubicBezTo>
                <a:cubicBezTo>
                  <a:pt x="2844931" y="-14567"/>
                  <a:pt x="2927449" y="236"/>
                  <a:pt x="3157388" y="0"/>
                </a:cubicBezTo>
                <a:cubicBezTo>
                  <a:pt x="3387327" y="-236"/>
                  <a:pt x="3418627" y="20742"/>
                  <a:pt x="3547604" y="0"/>
                </a:cubicBezTo>
                <a:cubicBezTo>
                  <a:pt x="3676581" y="-20742"/>
                  <a:pt x="4040897" y="12483"/>
                  <a:pt x="4216546" y="0"/>
                </a:cubicBezTo>
                <a:cubicBezTo>
                  <a:pt x="4392195" y="-12483"/>
                  <a:pt x="4415339" y="30740"/>
                  <a:pt x="4606762" y="0"/>
                </a:cubicBezTo>
                <a:cubicBezTo>
                  <a:pt x="4798185" y="-30740"/>
                  <a:pt x="5092031" y="25916"/>
                  <a:pt x="5275704" y="0"/>
                </a:cubicBezTo>
                <a:cubicBezTo>
                  <a:pt x="5459377" y="-25916"/>
                  <a:pt x="5590225" y="57810"/>
                  <a:pt x="5833156" y="0"/>
                </a:cubicBezTo>
                <a:cubicBezTo>
                  <a:pt x="5956589" y="3328"/>
                  <a:pt x="6105667" y="115165"/>
                  <a:pt x="6091795" y="258639"/>
                </a:cubicBezTo>
                <a:cubicBezTo>
                  <a:pt x="6100630" y="464022"/>
                  <a:pt x="6082827" y="528870"/>
                  <a:pt x="6091795" y="673605"/>
                </a:cubicBezTo>
                <a:cubicBezTo>
                  <a:pt x="6100763" y="818340"/>
                  <a:pt x="6046933" y="915245"/>
                  <a:pt x="6091795" y="1126294"/>
                </a:cubicBezTo>
                <a:cubicBezTo>
                  <a:pt x="6136657" y="1337343"/>
                  <a:pt x="6083285" y="1482187"/>
                  <a:pt x="6091795" y="1597846"/>
                </a:cubicBezTo>
                <a:cubicBezTo>
                  <a:pt x="6100305" y="1713505"/>
                  <a:pt x="6058382" y="1953811"/>
                  <a:pt x="6091795" y="2144846"/>
                </a:cubicBezTo>
                <a:cubicBezTo>
                  <a:pt x="6089709" y="2299603"/>
                  <a:pt x="5957857" y="2400623"/>
                  <a:pt x="5833156" y="2403485"/>
                </a:cubicBezTo>
                <a:cubicBezTo>
                  <a:pt x="5660826" y="2428880"/>
                  <a:pt x="5477420" y="2357688"/>
                  <a:pt x="5387195" y="2403485"/>
                </a:cubicBezTo>
                <a:cubicBezTo>
                  <a:pt x="5296970" y="2449282"/>
                  <a:pt x="4980811" y="2373990"/>
                  <a:pt x="4829743" y="2403485"/>
                </a:cubicBezTo>
                <a:cubicBezTo>
                  <a:pt x="4678675" y="2432980"/>
                  <a:pt x="4492820" y="2383348"/>
                  <a:pt x="4383782" y="2403485"/>
                </a:cubicBezTo>
                <a:cubicBezTo>
                  <a:pt x="4274744" y="2423622"/>
                  <a:pt x="4023370" y="2398475"/>
                  <a:pt x="3882075" y="2403485"/>
                </a:cubicBezTo>
                <a:cubicBezTo>
                  <a:pt x="3740780" y="2408495"/>
                  <a:pt x="3490293" y="2399786"/>
                  <a:pt x="3268878" y="2403485"/>
                </a:cubicBezTo>
                <a:cubicBezTo>
                  <a:pt x="3047463" y="2407184"/>
                  <a:pt x="2973023" y="2395126"/>
                  <a:pt x="2878662" y="2403485"/>
                </a:cubicBezTo>
                <a:cubicBezTo>
                  <a:pt x="2784301" y="2411844"/>
                  <a:pt x="2476366" y="2395131"/>
                  <a:pt x="2265465" y="2403485"/>
                </a:cubicBezTo>
                <a:cubicBezTo>
                  <a:pt x="2054564" y="2411839"/>
                  <a:pt x="1918185" y="2387665"/>
                  <a:pt x="1652268" y="2403485"/>
                </a:cubicBezTo>
                <a:cubicBezTo>
                  <a:pt x="1386351" y="2419305"/>
                  <a:pt x="1315137" y="2377941"/>
                  <a:pt x="1206307" y="2403485"/>
                </a:cubicBezTo>
                <a:cubicBezTo>
                  <a:pt x="1097477" y="2429029"/>
                  <a:pt x="973368" y="2401104"/>
                  <a:pt x="760346" y="2403485"/>
                </a:cubicBezTo>
                <a:cubicBezTo>
                  <a:pt x="547324" y="2405866"/>
                  <a:pt x="385006" y="2395609"/>
                  <a:pt x="258639" y="2403485"/>
                </a:cubicBezTo>
                <a:cubicBezTo>
                  <a:pt x="110894" y="2418060"/>
                  <a:pt x="23747" y="2261345"/>
                  <a:pt x="0" y="2144846"/>
                </a:cubicBezTo>
                <a:cubicBezTo>
                  <a:pt x="-7189" y="1909611"/>
                  <a:pt x="10885" y="1877131"/>
                  <a:pt x="0" y="1673294"/>
                </a:cubicBezTo>
                <a:cubicBezTo>
                  <a:pt x="-10885" y="1469457"/>
                  <a:pt x="2772" y="1326745"/>
                  <a:pt x="0" y="1182880"/>
                </a:cubicBezTo>
                <a:cubicBezTo>
                  <a:pt x="-2772" y="1039015"/>
                  <a:pt x="19128" y="921361"/>
                  <a:pt x="0" y="673605"/>
                </a:cubicBezTo>
                <a:cubicBezTo>
                  <a:pt x="-19128" y="425849"/>
                  <a:pt x="35131" y="401473"/>
                  <a:pt x="0" y="258639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39143096">
                  <a:prstGeom prst="roundRect">
                    <a:avLst>
                      <a:gd name="adj" fmla="val 1076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7480BE7-907D-79C0-5B58-21E5C05F5BE3}"/>
              </a:ext>
            </a:extLst>
          </p:cNvPr>
          <p:cNvCxnSpPr>
            <a:cxnSpLocks/>
          </p:cNvCxnSpPr>
          <p:nvPr/>
        </p:nvCxnSpPr>
        <p:spPr>
          <a:xfrm>
            <a:off x="2043944" y="3809969"/>
            <a:ext cx="307549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pic>
        <p:nvPicPr>
          <p:cNvPr id="24" name="Image 23" descr="Une image contenant symbole, logo, Police, Graphique&#10;&#10;Description générée automatiquement">
            <a:extLst>
              <a:ext uri="{FF2B5EF4-FFF2-40B4-BE49-F238E27FC236}">
                <a16:creationId xmlns:a16="http://schemas.microsoft.com/office/drawing/2014/main" id="{D0072F82-075F-793D-3342-429BE3958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04" y="3273101"/>
            <a:ext cx="851414" cy="851414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16BAF9BE-423B-CEBD-88E2-6316D547C419}"/>
              </a:ext>
            </a:extLst>
          </p:cNvPr>
          <p:cNvGrpSpPr/>
          <p:nvPr/>
        </p:nvGrpSpPr>
        <p:grpSpPr>
          <a:xfrm>
            <a:off x="578470" y="726647"/>
            <a:ext cx="1988267" cy="1988267"/>
            <a:chOff x="3837577" y="2867196"/>
            <a:chExt cx="1988267" cy="1988267"/>
          </a:xfrm>
        </p:grpSpPr>
        <p:pic>
          <p:nvPicPr>
            <p:cNvPr id="27" name="Image 26" descr="Une image contenant Graphique, Police, symbole, conception&#10;&#10;Description générée automatiquement">
              <a:extLst>
                <a:ext uri="{FF2B5EF4-FFF2-40B4-BE49-F238E27FC236}">
                  <a16:creationId xmlns:a16="http://schemas.microsoft.com/office/drawing/2014/main" id="{9A1F896A-BCEF-804A-CAC1-09E752D22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577" y="2867196"/>
              <a:ext cx="1988267" cy="1988267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12C2CF3-AD21-DDD8-0C7F-F8DA9E0493D4}"/>
                </a:ext>
              </a:extLst>
            </p:cNvPr>
            <p:cNvSpPr txBox="1"/>
            <p:nvPr/>
          </p:nvSpPr>
          <p:spPr>
            <a:xfrm>
              <a:off x="3842300" y="3922906"/>
              <a:ext cx="1959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www.telosys.org</a:t>
              </a:r>
            </a:p>
          </p:txBody>
        </p:sp>
      </p:grpSp>
      <p:pic>
        <p:nvPicPr>
          <p:cNvPr id="33" name="Image 32" descr="Une image contenant Graphique, Police, symbole, conception&#10;&#10;Description générée automatiquement">
            <a:extLst>
              <a:ext uri="{FF2B5EF4-FFF2-40B4-BE49-F238E27FC236}">
                <a16:creationId xmlns:a16="http://schemas.microsoft.com/office/drawing/2014/main" id="{C3FD9669-905E-C846-ACAD-40355DF74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06" y="724392"/>
            <a:ext cx="1988267" cy="1988267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68BD05EB-2E9F-7D7B-5C7D-C06187205E2D}"/>
              </a:ext>
            </a:extLst>
          </p:cNvPr>
          <p:cNvGrpSpPr/>
          <p:nvPr/>
        </p:nvGrpSpPr>
        <p:grpSpPr>
          <a:xfrm>
            <a:off x="4157834" y="3192987"/>
            <a:ext cx="1167230" cy="1229454"/>
            <a:chOff x="8772944" y="4767846"/>
            <a:chExt cx="1266083" cy="1266083"/>
          </a:xfrm>
        </p:grpSpPr>
        <p:pic>
          <p:nvPicPr>
            <p:cNvPr id="35" name="Image 34" descr="Une image contenant capture d’écran, conception&#10;&#10;Description générée automatiquement">
              <a:extLst>
                <a:ext uri="{FF2B5EF4-FFF2-40B4-BE49-F238E27FC236}">
                  <a16:creationId xmlns:a16="http://schemas.microsoft.com/office/drawing/2014/main" id="{AA832FFC-CA77-1898-4C54-94E75E2E2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2944" y="4767846"/>
              <a:ext cx="1266083" cy="1266083"/>
            </a:xfrm>
            <a:prstGeom prst="rect">
              <a:avLst/>
            </a:prstGeom>
          </p:spPr>
        </p:pic>
        <p:pic>
          <p:nvPicPr>
            <p:cNvPr id="36" name="Image 35" descr="Une image contenant cercle&#10;&#10;Description générée automatiquement">
              <a:extLst>
                <a:ext uri="{FF2B5EF4-FFF2-40B4-BE49-F238E27FC236}">
                  <a16:creationId xmlns:a16="http://schemas.microsoft.com/office/drawing/2014/main" id="{01D411AF-5DFC-8503-4193-345F118ED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4384" y="5075964"/>
              <a:ext cx="836744" cy="836744"/>
            </a:xfrm>
            <a:prstGeom prst="rect">
              <a:avLst/>
            </a:prstGeom>
          </p:spPr>
        </p:pic>
      </p:grpSp>
      <p:pic>
        <p:nvPicPr>
          <p:cNvPr id="38" name="Image 37" descr="Une image contenant capture d’écran, Graphique, symbole, ligne&#10;&#10;Description générée automatiquement">
            <a:extLst>
              <a:ext uri="{FF2B5EF4-FFF2-40B4-BE49-F238E27FC236}">
                <a16:creationId xmlns:a16="http://schemas.microsoft.com/office/drawing/2014/main" id="{83D0686D-48CA-33B5-162D-D943548184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45" y="3195215"/>
            <a:ext cx="1167230" cy="1227226"/>
          </a:xfrm>
          <a:prstGeom prst="rect">
            <a:avLst/>
          </a:prstGeom>
        </p:spPr>
      </p:pic>
      <p:pic>
        <p:nvPicPr>
          <p:cNvPr id="41" name="Picture 2" descr="Vignette pour la version du 5 septembre 2022 à 03:01">
            <a:extLst>
              <a:ext uri="{FF2B5EF4-FFF2-40B4-BE49-F238E27FC236}">
                <a16:creationId xmlns:a16="http://schemas.microsoft.com/office/drawing/2014/main" id="{E3001295-FE98-E79A-0B2E-F27CFC8D0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679" y="1409947"/>
            <a:ext cx="729401" cy="72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7EF81044-F021-0B59-EB7D-1ED1ADD9DC03}"/>
              </a:ext>
            </a:extLst>
          </p:cNvPr>
          <p:cNvSpPr txBox="1"/>
          <p:nvPr/>
        </p:nvSpPr>
        <p:spPr>
          <a:xfrm>
            <a:off x="4717001" y="1704279"/>
            <a:ext cx="64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git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C06C025-B211-D636-5774-AE999D96E45D}"/>
              </a:ext>
            </a:extLst>
          </p:cNvPr>
          <p:cNvSpPr txBox="1"/>
          <p:nvPr/>
        </p:nvSpPr>
        <p:spPr>
          <a:xfrm>
            <a:off x="4296009" y="4358131"/>
            <a:ext cx="2291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models             templates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ABC2E0-40CE-3854-5E97-0764B817FD99}"/>
              </a:ext>
            </a:extLst>
          </p:cNvPr>
          <p:cNvSpPr/>
          <p:nvPr/>
        </p:nvSpPr>
        <p:spPr>
          <a:xfrm>
            <a:off x="347505" y="875127"/>
            <a:ext cx="6482443" cy="4424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6B6AA14-D02B-00FE-76F2-C6FAB0466F52}"/>
              </a:ext>
            </a:extLst>
          </p:cNvPr>
          <p:cNvSpPr txBox="1"/>
          <p:nvPr/>
        </p:nvSpPr>
        <p:spPr>
          <a:xfrm>
            <a:off x="640740" y="4140017"/>
            <a:ext cx="131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Any </a:t>
            </a: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Operating </a:t>
            </a: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System </a:t>
            </a:r>
          </a:p>
        </p:txBody>
      </p:sp>
    </p:spTree>
    <p:extLst>
      <p:ext uri="{BB962C8B-B14F-4D97-AF65-F5344CB8AC3E}">
        <p14:creationId xmlns:p14="http://schemas.microsoft.com/office/powerpoint/2010/main" val="282180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449AF68-C133-2152-9F64-24989F9B3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11" y="1656283"/>
            <a:ext cx="1053588" cy="1171099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7B7E64A-587F-5AFB-A462-A46E4623FD02}"/>
              </a:ext>
            </a:extLst>
          </p:cNvPr>
          <p:cNvCxnSpPr>
            <a:cxnSpLocks/>
          </p:cNvCxnSpPr>
          <p:nvPr/>
        </p:nvCxnSpPr>
        <p:spPr>
          <a:xfrm>
            <a:off x="7528444" y="4157418"/>
            <a:ext cx="1178559" cy="209882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tailEnd type="none" w="lg" len="lg"/>
          </a:ln>
          <a:effectLst/>
        </p:spPr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AD3B9CB-B416-EC66-6952-6632EE24537D}"/>
              </a:ext>
            </a:extLst>
          </p:cNvPr>
          <p:cNvCxnSpPr>
            <a:cxnSpLocks/>
          </p:cNvCxnSpPr>
          <p:nvPr/>
        </p:nvCxnSpPr>
        <p:spPr>
          <a:xfrm>
            <a:off x="7562309" y="4422771"/>
            <a:ext cx="711200" cy="67056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tailEnd type="none" w="lg" len="lg"/>
          </a:ln>
          <a:effectLst/>
        </p:spPr>
      </p:cxnSp>
      <p:grpSp>
        <p:nvGrpSpPr>
          <p:cNvPr id="5" name="Groupe 4">
            <a:extLst>
              <a:ext uri="{FF2B5EF4-FFF2-40B4-BE49-F238E27FC236}">
                <a16:creationId xmlns:a16="http://schemas.microsoft.com/office/drawing/2014/main" id="{A9780F14-7FA2-0305-1CAC-57996E588413}"/>
              </a:ext>
            </a:extLst>
          </p:cNvPr>
          <p:cNvGrpSpPr/>
          <p:nvPr/>
        </p:nvGrpSpPr>
        <p:grpSpPr>
          <a:xfrm>
            <a:off x="6179150" y="3211118"/>
            <a:ext cx="1512000" cy="1512000"/>
            <a:chOff x="1353155" y="3534031"/>
            <a:chExt cx="1512000" cy="1512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59E3538-BB5F-DB2E-C7FA-C37A2B88764D}"/>
                </a:ext>
              </a:extLst>
            </p:cNvPr>
            <p:cNvSpPr/>
            <p:nvPr/>
          </p:nvSpPr>
          <p:spPr>
            <a:xfrm>
              <a:off x="1353155" y="3534031"/>
              <a:ext cx="1512000" cy="1512000"/>
            </a:xfrm>
            <a:prstGeom prst="ellipse">
              <a:avLst/>
            </a:prstGeom>
            <a:solidFill>
              <a:srgbClr val="495C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08E52EF-F571-B718-6438-EB120E56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16" y="3554388"/>
              <a:ext cx="1491643" cy="1491643"/>
            </a:xfrm>
            <a:prstGeom prst="rect">
              <a:avLst/>
            </a:prstGeom>
          </p:spPr>
        </p:pic>
      </p:grpSp>
      <p:sp>
        <p:nvSpPr>
          <p:cNvPr id="8" name="Trapèze 7">
            <a:extLst>
              <a:ext uri="{FF2B5EF4-FFF2-40B4-BE49-F238E27FC236}">
                <a16:creationId xmlns:a16="http://schemas.microsoft.com/office/drawing/2014/main" id="{6193A4B2-20B2-D8A7-6047-8DB850B7C764}"/>
              </a:ext>
            </a:extLst>
          </p:cNvPr>
          <p:cNvSpPr/>
          <p:nvPr/>
        </p:nvSpPr>
        <p:spPr>
          <a:xfrm>
            <a:off x="8273509" y="4297217"/>
            <a:ext cx="1618827" cy="851585"/>
          </a:xfrm>
          <a:prstGeom prst="trapezoid">
            <a:avLst>
              <a:gd name="adj" fmla="val 5793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Railway, train icon - Free download on Iconfinder">
            <a:extLst>
              <a:ext uri="{FF2B5EF4-FFF2-40B4-BE49-F238E27FC236}">
                <a16:creationId xmlns:a16="http://schemas.microsoft.com/office/drawing/2014/main" id="{3050F5AE-2ED3-E937-FF36-15F22538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04" y="3023337"/>
            <a:ext cx="2132238" cy="21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F63016E-5CFD-6051-387F-FA9EC2266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0162" y="3995152"/>
            <a:ext cx="1336949" cy="13369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C72929-4ECB-B223-24D3-69405AC58BB9}"/>
              </a:ext>
            </a:extLst>
          </p:cNvPr>
          <p:cNvSpPr/>
          <p:nvPr/>
        </p:nvSpPr>
        <p:spPr>
          <a:xfrm>
            <a:off x="5859026" y="1204546"/>
            <a:ext cx="5949043" cy="4336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39117E8-16F2-632D-3C2B-88C54E065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4041" y="2663691"/>
            <a:ext cx="1336949" cy="1094853"/>
          </a:xfrm>
          <a:prstGeom prst="rect">
            <a:avLst/>
          </a:prstGeom>
        </p:spPr>
      </p:pic>
      <p:pic>
        <p:nvPicPr>
          <p:cNvPr id="13" name="Picture 2" descr="Macbeth Roofing - Quality Icon (394x394), Png Download">
            <a:extLst>
              <a:ext uri="{FF2B5EF4-FFF2-40B4-BE49-F238E27FC236}">
                <a16:creationId xmlns:a16="http://schemas.microsoft.com/office/drawing/2014/main" id="{FD45E74D-4F4A-7E74-2826-6A1157DA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9222">
            <a:off x="9001746" y="1621418"/>
            <a:ext cx="1240831" cy="124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45B99B6-20E7-822E-8195-26882B61A574}"/>
              </a:ext>
            </a:extLst>
          </p:cNvPr>
          <p:cNvSpPr txBox="1"/>
          <p:nvPr/>
        </p:nvSpPr>
        <p:spPr>
          <a:xfrm>
            <a:off x="289317" y="1204546"/>
            <a:ext cx="49098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Get your project “on rails” </a:t>
            </a:r>
          </a:p>
          <a:p>
            <a:endParaRPr lang="en-US" dirty="0"/>
          </a:p>
          <a:p>
            <a:r>
              <a:rPr lang="en-US" dirty="0"/>
              <a:t>Apply your standards and conventions in Telosys templates.</a:t>
            </a:r>
          </a:p>
          <a:p>
            <a:endParaRPr lang="en-US" dirty="0"/>
          </a:p>
          <a:p>
            <a:r>
              <a:rPr lang="en-US" dirty="0"/>
              <a:t>Guarantee compliance with your best practices. </a:t>
            </a:r>
          </a:p>
          <a:p>
            <a:endParaRPr lang="en-US" dirty="0"/>
          </a:p>
          <a:p>
            <a:r>
              <a:rPr lang="en-US" dirty="0"/>
              <a:t>Reduce overall cost and development time.</a:t>
            </a:r>
          </a:p>
        </p:txBody>
      </p:sp>
    </p:spTree>
    <p:extLst>
      <p:ext uri="{BB962C8B-B14F-4D97-AF65-F5344CB8AC3E}">
        <p14:creationId xmlns:p14="http://schemas.microsoft.com/office/powerpoint/2010/main" val="148688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B40FB031-C030-6237-A1FF-C6F76F65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28" y="2619739"/>
            <a:ext cx="567858" cy="510052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69A5BA0A-FCA7-6FC5-BDBB-1C5DFD671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248" y="3897451"/>
            <a:ext cx="531968" cy="75015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129D2983-107E-CFC6-ECD4-8925F0FD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310" y="4307186"/>
            <a:ext cx="614597" cy="614597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5AE985A-4AB4-1D86-6BD2-C2D0E01F4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341" y="2574575"/>
            <a:ext cx="679641" cy="722118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FCCA2BDA-745D-F40C-5ACF-852A301E2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271" y="2638350"/>
            <a:ext cx="737567" cy="656896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06D3D3-FEF7-3B1B-91C0-340AB2EF4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3022" y="1904499"/>
            <a:ext cx="757620" cy="656896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13D61C81-818D-BBFB-3EF9-94350ECA21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2756" y="4999771"/>
            <a:ext cx="1261966" cy="37934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E65B6A53-29A2-B4FF-BE81-603F0E8F2B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5668" y="5034958"/>
            <a:ext cx="731799" cy="61459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DDD73403-1A7E-D839-24DC-D3E741082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9247" y="3545606"/>
            <a:ext cx="653336" cy="725261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4ABE7FFC-9244-DE9B-4E62-E34DAEA6B6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53" y="5167106"/>
            <a:ext cx="1176363" cy="44113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AFF19C8B-1725-F1DB-E748-6E1BEA6375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07" y="4808515"/>
            <a:ext cx="799728" cy="799728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398BA3BF-BED2-F98D-1ED8-B739BC1C0E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2395" y="1923028"/>
            <a:ext cx="1702294" cy="462051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0DDBDA4C-E075-5F27-C0B8-6A23217503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1798" y="3500665"/>
            <a:ext cx="943633" cy="297245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260ADD3-AED9-38C6-16E6-FB2DD92652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0242" y="3302497"/>
            <a:ext cx="845941" cy="919858"/>
          </a:xfrm>
          <a:prstGeom prst="rect">
            <a:avLst/>
          </a:prstGeom>
        </p:spPr>
      </p:pic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497B1AB-7769-9549-681D-4CD1BB15080B}"/>
              </a:ext>
            </a:extLst>
          </p:cNvPr>
          <p:cNvSpPr/>
          <p:nvPr/>
        </p:nvSpPr>
        <p:spPr>
          <a:xfrm>
            <a:off x="2996423" y="1627643"/>
            <a:ext cx="6021284" cy="4533900"/>
          </a:xfrm>
          <a:custGeom>
            <a:avLst/>
            <a:gdLst>
              <a:gd name="connsiteX0" fmla="*/ 0 w 6021284"/>
              <a:gd name="connsiteY0" fmla="*/ 487893 h 4533900"/>
              <a:gd name="connsiteX1" fmla="*/ 487893 w 6021284"/>
              <a:gd name="connsiteY1" fmla="*/ 0 h 4533900"/>
              <a:gd name="connsiteX2" fmla="*/ 947594 w 6021284"/>
              <a:gd name="connsiteY2" fmla="*/ 0 h 4533900"/>
              <a:gd name="connsiteX3" fmla="*/ 1457750 w 6021284"/>
              <a:gd name="connsiteY3" fmla="*/ 0 h 4533900"/>
              <a:gd name="connsiteX4" fmla="*/ 2119271 w 6021284"/>
              <a:gd name="connsiteY4" fmla="*/ 0 h 4533900"/>
              <a:gd name="connsiteX5" fmla="*/ 2730337 w 6021284"/>
              <a:gd name="connsiteY5" fmla="*/ 0 h 4533900"/>
              <a:gd name="connsiteX6" fmla="*/ 3240492 w 6021284"/>
              <a:gd name="connsiteY6" fmla="*/ 0 h 4533900"/>
              <a:gd name="connsiteX7" fmla="*/ 3801103 w 6021284"/>
              <a:gd name="connsiteY7" fmla="*/ 0 h 4533900"/>
              <a:gd name="connsiteX8" fmla="*/ 4311259 w 6021284"/>
              <a:gd name="connsiteY8" fmla="*/ 0 h 4533900"/>
              <a:gd name="connsiteX9" fmla="*/ 4720505 w 6021284"/>
              <a:gd name="connsiteY9" fmla="*/ 0 h 4533900"/>
              <a:gd name="connsiteX10" fmla="*/ 5533391 w 6021284"/>
              <a:gd name="connsiteY10" fmla="*/ 0 h 4533900"/>
              <a:gd name="connsiteX11" fmla="*/ 6021284 w 6021284"/>
              <a:gd name="connsiteY11" fmla="*/ 487893 h 4533900"/>
              <a:gd name="connsiteX12" fmla="*/ 6021284 w 6021284"/>
              <a:gd name="connsiteY12" fmla="*/ 1152074 h 4533900"/>
              <a:gd name="connsiteX13" fmla="*/ 6021284 w 6021284"/>
              <a:gd name="connsiteY13" fmla="*/ 1709512 h 4533900"/>
              <a:gd name="connsiteX14" fmla="*/ 6021284 w 6021284"/>
              <a:gd name="connsiteY14" fmla="*/ 2195788 h 4533900"/>
              <a:gd name="connsiteX15" fmla="*/ 6021284 w 6021284"/>
              <a:gd name="connsiteY15" fmla="*/ 2682063 h 4533900"/>
              <a:gd name="connsiteX16" fmla="*/ 6021284 w 6021284"/>
              <a:gd name="connsiteY16" fmla="*/ 3310663 h 4533900"/>
              <a:gd name="connsiteX17" fmla="*/ 6021284 w 6021284"/>
              <a:gd name="connsiteY17" fmla="*/ 4046007 h 4533900"/>
              <a:gd name="connsiteX18" fmla="*/ 5533391 w 6021284"/>
              <a:gd name="connsiteY18" fmla="*/ 4533900 h 4533900"/>
              <a:gd name="connsiteX19" fmla="*/ 4922325 w 6021284"/>
              <a:gd name="connsiteY19" fmla="*/ 4533900 h 4533900"/>
              <a:gd name="connsiteX20" fmla="*/ 4462624 w 6021284"/>
              <a:gd name="connsiteY20" fmla="*/ 4533900 h 4533900"/>
              <a:gd name="connsiteX21" fmla="*/ 3851558 w 6021284"/>
              <a:gd name="connsiteY21" fmla="*/ 4533900 h 4533900"/>
              <a:gd name="connsiteX22" fmla="*/ 3391857 w 6021284"/>
              <a:gd name="connsiteY22" fmla="*/ 4533900 h 4533900"/>
              <a:gd name="connsiteX23" fmla="*/ 2831247 w 6021284"/>
              <a:gd name="connsiteY23" fmla="*/ 4533900 h 4533900"/>
              <a:gd name="connsiteX24" fmla="*/ 2270636 w 6021284"/>
              <a:gd name="connsiteY24" fmla="*/ 4533900 h 4533900"/>
              <a:gd name="connsiteX25" fmla="*/ 1861390 w 6021284"/>
              <a:gd name="connsiteY25" fmla="*/ 4533900 h 4533900"/>
              <a:gd name="connsiteX26" fmla="*/ 1199869 w 6021284"/>
              <a:gd name="connsiteY26" fmla="*/ 4533900 h 4533900"/>
              <a:gd name="connsiteX27" fmla="*/ 487893 w 6021284"/>
              <a:gd name="connsiteY27" fmla="*/ 4533900 h 4533900"/>
              <a:gd name="connsiteX28" fmla="*/ 0 w 6021284"/>
              <a:gd name="connsiteY28" fmla="*/ 4046007 h 4533900"/>
              <a:gd name="connsiteX29" fmla="*/ 0 w 6021284"/>
              <a:gd name="connsiteY29" fmla="*/ 3381826 h 4533900"/>
              <a:gd name="connsiteX30" fmla="*/ 0 w 6021284"/>
              <a:gd name="connsiteY30" fmla="*/ 2824388 h 4533900"/>
              <a:gd name="connsiteX31" fmla="*/ 0 w 6021284"/>
              <a:gd name="connsiteY31" fmla="*/ 2338112 h 4533900"/>
              <a:gd name="connsiteX32" fmla="*/ 0 w 6021284"/>
              <a:gd name="connsiteY32" fmla="*/ 1851837 h 4533900"/>
              <a:gd name="connsiteX33" fmla="*/ 0 w 6021284"/>
              <a:gd name="connsiteY33" fmla="*/ 1365561 h 4533900"/>
              <a:gd name="connsiteX34" fmla="*/ 0 w 6021284"/>
              <a:gd name="connsiteY34" fmla="*/ 487893 h 453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21284" h="4533900" extrusionOk="0">
                <a:moveTo>
                  <a:pt x="0" y="487893"/>
                </a:moveTo>
                <a:cubicBezTo>
                  <a:pt x="9919" y="222885"/>
                  <a:pt x="198818" y="75179"/>
                  <a:pt x="487893" y="0"/>
                </a:cubicBezTo>
                <a:cubicBezTo>
                  <a:pt x="661129" y="-10909"/>
                  <a:pt x="796070" y="21944"/>
                  <a:pt x="947594" y="0"/>
                </a:cubicBezTo>
                <a:cubicBezTo>
                  <a:pt x="1099118" y="-21944"/>
                  <a:pt x="1207199" y="5402"/>
                  <a:pt x="1457750" y="0"/>
                </a:cubicBezTo>
                <a:cubicBezTo>
                  <a:pt x="1708301" y="-5402"/>
                  <a:pt x="1869804" y="70227"/>
                  <a:pt x="2119271" y="0"/>
                </a:cubicBezTo>
                <a:cubicBezTo>
                  <a:pt x="2368738" y="-70227"/>
                  <a:pt x="2477202" y="1655"/>
                  <a:pt x="2730337" y="0"/>
                </a:cubicBezTo>
                <a:cubicBezTo>
                  <a:pt x="2983472" y="-1655"/>
                  <a:pt x="3122820" y="15272"/>
                  <a:pt x="3240492" y="0"/>
                </a:cubicBezTo>
                <a:cubicBezTo>
                  <a:pt x="3358165" y="-15272"/>
                  <a:pt x="3603733" y="23586"/>
                  <a:pt x="3801103" y="0"/>
                </a:cubicBezTo>
                <a:cubicBezTo>
                  <a:pt x="3998473" y="-23586"/>
                  <a:pt x="4135238" y="30904"/>
                  <a:pt x="4311259" y="0"/>
                </a:cubicBezTo>
                <a:cubicBezTo>
                  <a:pt x="4487280" y="-30904"/>
                  <a:pt x="4589202" y="32726"/>
                  <a:pt x="4720505" y="0"/>
                </a:cubicBezTo>
                <a:cubicBezTo>
                  <a:pt x="4851808" y="-32726"/>
                  <a:pt x="5281135" y="63961"/>
                  <a:pt x="5533391" y="0"/>
                </a:cubicBezTo>
                <a:cubicBezTo>
                  <a:pt x="5859359" y="-46453"/>
                  <a:pt x="6017793" y="193254"/>
                  <a:pt x="6021284" y="487893"/>
                </a:cubicBezTo>
                <a:cubicBezTo>
                  <a:pt x="6094385" y="767498"/>
                  <a:pt x="5960089" y="998685"/>
                  <a:pt x="6021284" y="1152074"/>
                </a:cubicBezTo>
                <a:cubicBezTo>
                  <a:pt x="6082479" y="1305463"/>
                  <a:pt x="5985436" y="1573140"/>
                  <a:pt x="6021284" y="1709512"/>
                </a:cubicBezTo>
                <a:cubicBezTo>
                  <a:pt x="6057132" y="1845884"/>
                  <a:pt x="5978578" y="2037817"/>
                  <a:pt x="6021284" y="2195788"/>
                </a:cubicBezTo>
                <a:cubicBezTo>
                  <a:pt x="6063990" y="2353759"/>
                  <a:pt x="5982603" y="2512054"/>
                  <a:pt x="6021284" y="2682063"/>
                </a:cubicBezTo>
                <a:cubicBezTo>
                  <a:pt x="6059965" y="2852072"/>
                  <a:pt x="5964413" y="3072923"/>
                  <a:pt x="6021284" y="3310663"/>
                </a:cubicBezTo>
                <a:cubicBezTo>
                  <a:pt x="6078155" y="3548403"/>
                  <a:pt x="5955013" y="3825410"/>
                  <a:pt x="6021284" y="4046007"/>
                </a:cubicBezTo>
                <a:cubicBezTo>
                  <a:pt x="6037739" y="4298643"/>
                  <a:pt x="5779424" y="4553585"/>
                  <a:pt x="5533391" y="4533900"/>
                </a:cubicBezTo>
                <a:cubicBezTo>
                  <a:pt x="5405497" y="4559001"/>
                  <a:pt x="5185734" y="4510401"/>
                  <a:pt x="4922325" y="4533900"/>
                </a:cubicBezTo>
                <a:cubicBezTo>
                  <a:pt x="4658916" y="4557399"/>
                  <a:pt x="4642650" y="4519188"/>
                  <a:pt x="4462624" y="4533900"/>
                </a:cubicBezTo>
                <a:cubicBezTo>
                  <a:pt x="4282598" y="4548612"/>
                  <a:pt x="3999848" y="4488314"/>
                  <a:pt x="3851558" y="4533900"/>
                </a:cubicBezTo>
                <a:cubicBezTo>
                  <a:pt x="3703268" y="4579486"/>
                  <a:pt x="3559490" y="4495246"/>
                  <a:pt x="3391857" y="4533900"/>
                </a:cubicBezTo>
                <a:cubicBezTo>
                  <a:pt x="3224224" y="4572554"/>
                  <a:pt x="3074870" y="4497359"/>
                  <a:pt x="2831247" y="4533900"/>
                </a:cubicBezTo>
                <a:cubicBezTo>
                  <a:pt x="2587624" y="4570441"/>
                  <a:pt x="2505953" y="4485937"/>
                  <a:pt x="2270636" y="4533900"/>
                </a:cubicBezTo>
                <a:cubicBezTo>
                  <a:pt x="2035319" y="4581863"/>
                  <a:pt x="2061867" y="4518984"/>
                  <a:pt x="1861390" y="4533900"/>
                </a:cubicBezTo>
                <a:cubicBezTo>
                  <a:pt x="1660913" y="4548816"/>
                  <a:pt x="1345105" y="4507402"/>
                  <a:pt x="1199869" y="4533900"/>
                </a:cubicBezTo>
                <a:cubicBezTo>
                  <a:pt x="1054633" y="4560398"/>
                  <a:pt x="764699" y="4501599"/>
                  <a:pt x="487893" y="4533900"/>
                </a:cubicBezTo>
                <a:cubicBezTo>
                  <a:pt x="194202" y="4604057"/>
                  <a:pt x="-8393" y="4267077"/>
                  <a:pt x="0" y="4046007"/>
                </a:cubicBezTo>
                <a:cubicBezTo>
                  <a:pt x="-29814" y="3738112"/>
                  <a:pt x="25287" y="3665929"/>
                  <a:pt x="0" y="3381826"/>
                </a:cubicBezTo>
                <a:cubicBezTo>
                  <a:pt x="-25287" y="3097723"/>
                  <a:pt x="40120" y="2943503"/>
                  <a:pt x="0" y="2824388"/>
                </a:cubicBezTo>
                <a:cubicBezTo>
                  <a:pt x="-40120" y="2705273"/>
                  <a:pt x="5763" y="2489369"/>
                  <a:pt x="0" y="2338112"/>
                </a:cubicBezTo>
                <a:cubicBezTo>
                  <a:pt x="-5763" y="2186855"/>
                  <a:pt x="54805" y="2055271"/>
                  <a:pt x="0" y="1851837"/>
                </a:cubicBezTo>
                <a:cubicBezTo>
                  <a:pt x="-54805" y="1648403"/>
                  <a:pt x="48945" y="1517574"/>
                  <a:pt x="0" y="1365561"/>
                </a:cubicBezTo>
                <a:cubicBezTo>
                  <a:pt x="-48945" y="1213548"/>
                  <a:pt x="20264" y="717228"/>
                  <a:pt x="0" y="487893"/>
                </a:cubicBezTo>
                <a:close/>
              </a:path>
            </a:pathLst>
          </a:custGeom>
          <a:noFill/>
          <a:ln w="19050">
            <a:extLst>
              <a:ext uri="{C807C97D-BFC1-408E-A445-0C87EB9F89A2}">
                <ask:lineSketchStyleProps xmlns:ask="http://schemas.microsoft.com/office/drawing/2018/sketchyshapes" sd="1897930577">
                  <a:prstGeom prst="roundRect">
                    <a:avLst>
                      <a:gd name="adj" fmla="val 1076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0C8B260-01C3-8791-5376-5389D1AB68E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72325" y="5496806"/>
            <a:ext cx="1156178" cy="330658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EDEEC264-AE13-FA6E-31EC-67E3C6706CC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72949" y="5735062"/>
            <a:ext cx="1403497" cy="308769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1548FB8B-F46C-2D59-7DDA-9FFF1E68A76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99168" y="5348460"/>
            <a:ext cx="1055672" cy="332066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0E6AA033-DF0C-5837-072B-C5F83A9B5A4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99168" y="3983834"/>
            <a:ext cx="536616" cy="536616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70E3DB4D-D732-3945-3661-9A3086F78C6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65321" y="1739870"/>
            <a:ext cx="1439498" cy="777329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F1D5AD92-B84F-8C8E-DD65-89E009CD3E8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30478" y="3495146"/>
            <a:ext cx="613587" cy="613587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24257E2E-2EA1-7B85-0C3D-205A2C72218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09839" y="2663012"/>
            <a:ext cx="1040560" cy="714517"/>
          </a:xfrm>
          <a:prstGeom prst="rect">
            <a:avLst/>
          </a:prstGeom>
        </p:spPr>
      </p:pic>
      <p:pic>
        <p:nvPicPr>
          <p:cNvPr id="61" name="Picture 2" descr="Ruby Logo PNG Vector">
            <a:extLst>
              <a:ext uri="{FF2B5EF4-FFF2-40B4-BE49-F238E27FC236}">
                <a16:creationId xmlns:a16="http://schemas.microsoft.com/office/drawing/2014/main" id="{79B4A8C6-D63D-F479-FB74-D8B4C9B1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85" y="4092000"/>
            <a:ext cx="447827" cy="44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F97B4213-21C0-AACB-80F2-3899C5B4DA5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29565" y="3557107"/>
            <a:ext cx="624836" cy="626926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3C5C6012-5517-BF46-3AF6-B0BBAB79F48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416705" y="2601715"/>
            <a:ext cx="563189" cy="518403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AF412067-E988-FB2E-148E-D85916B834D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40137" y="2597561"/>
            <a:ext cx="528769" cy="536622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EB893AFC-7CBE-047E-FB63-91C76D6488F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26378" y="4354324"/>
            <a:ext cx="1176362" cy="721502"/>
          </a:xfrm>
          <a:prstGeom prst="rect">
            <a:avLst/>
          </a:prstGeom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373C46D9-2328-B971-F3C1-4F684AC84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054" y="4341077"/>
            <a:ext cx="1006306" cy="100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882EEFB-3DB6-8A53-3FCB-C8E71E9C3891}"/>
              </a:ext>
            </a:extLst>
          </p:cNvPr>
          <p:cNvSpPr/>
          <p:nvPr/>
        </p:nvSpPr>
        <p:spPr>
          <a:xfrm>
            <a:off x="116161" y="1333234"/>
            <a:ext cx="9095509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E6597EF-ED59-01A3-E1BC-3C4089BFE90C}"/>
              </a:ext>
            </a:extLst>
          </p:cNvPr>
          <p:cNvCxnSpPr>
            <a:cxnSpLocks/>
          </p:cNvCxnSpPr>
          <p:nvPr/>
        </p:nvCxnSpPr>
        <p:spPr>
          <a:xfrm flipV="1">
            <a:off x="470400" y="3330514"/>
            <a:ext cx="2410227" cy="566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  <a:effectLst/>
        </p:spPr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543E14F3-876F-4C27-D2C8-3E083114C6A9}"/>
              </a:ext>
            </a:extLst>
          </p:cNvPr>
          <p:cNvCxnSpPr>
            <a:cxnSpLocks/>
          </p:cNvCxnSpPr>
          <p:nvPr/>
        </p:nvCxnSpPr>
        <p:spPr>
          <a:xfrm>
            <a:off x="492548" y="3897451"/>
            <a:ext cx="2353389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  <a:effectLst/>
        </p:spPr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95AD907-93EA-07ED-F43B-2DEE8CFAD233}"/>
              </a:ext>
            </a:extLst>
          </p:cNvPr>
          <p:cNvCxnSpPr>
            <a:cxnSpLocks/>
          </p:cNvCxnSpPr>
          <p:nvPr/>
        </p:nvCxnSpPr>
        <p:spPr>
          <a:xfrm flipV="1">
            <a:off x="470400" y="2786032"/>
            <a:ext cx="2422560" cy="111141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  <a:effectLst/>
        </p:spPr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1D752B14-3288-4DBE-FC4A-C5791E19BB73}"/>
              </a:ext>
            </a:extLst>
          </p:cNvPr>
          <p:cNvCxnSpPr>
            <a:cxnSpLocks/>
          </p:cNvCxnSpPr>
          <p:nvPr/>
        </p:nvCxnSpPr>
        <p:spPr>
          <a:xfrm>
            <a:off x="492548" y="3897451"/>
            <a:ext cx="2316333" cy="49442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  <a:effectLst/>
        </p:spPr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C220E66E-D67D-E91C-4A20-A9664D053798}"/>
              </a:ext>
            </a:extLst>
          </p:cNvPr>
          <p:cNvCxnSpPr>
            <a:cxnSpLocks/>
          </p:cNvCxnSpPr>
          <p:nvPr/>
        </p:nvCxnSpPr>
        <p:spPr>
          <a:xfrm>
            <a:off x="492548" y="3897451"/>
            <a:ext cx="2351465" cy="104311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  <a:effectLst/>
        </p:spPr>
      </p:cxn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5AA4927A-07CF-DA4B-6AC0-8088A87D1A86}"/>
              </a:ext>
            </a:extLst>
          </p:cNvPr>
          <p:cNvGrpSpPr/>
          <p:nvPr/>
        </p:nvGrpSpPr>
        <p:grpSpPr>
          <a:xfrm>
            <a:off x="258794" y="2880215"/>
            <a:ext cx="2160000" cy="2160000"/>
            <a:chOff x="1353155" y="3534031"/>
            <a:chExt cx="1512000" cy="1512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9B87840-8ADF-A61F-1343-ABA44D47F20D}"/>
                </a:ext>
              </a:extLst>
            </p:cNvPr>
            <p:cNvSpPr/>
            <p:nvPr/>
          </p:nvSpPr>
          <p:spPr>
            <a:xfrm>
              <a:off x="1353155" y="3534031"/>
              <a:ext cx="1512000" cy="1512000"/>
            </a:xfrm>
            <a:prstGeom prst="ellipse">
              <a:avLst/>
            </a:prstGeom>
            <a:solidFill>
              <a:srgbClr val="495C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210FB7D3-FBBF-388B-D7C4-3BC62B9E6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16" y="3554388"/>
              <a:ext cx="1491643" cy="1491643"/>
            </a:xfrm>
            <a:prstGeom prst="rect">
              <a:avLst/>
            </a:prstGeom>
          </p:spPr>
        </p:pic>
      </p:grpSp>
      <p:sp>
        <p:nvSpPr>
          <p:cNvPr id="95" name="ZoneTexte 94">
            <a:extLst>
              <a:ext uri="{FF2B5EF4-FFF2-40B4-BE49-F238E27FC236}">
                <a16:creationId xmlns:a16="http://schemas.microsoft.com/office/drawing/2014/main" id="{A3B61FFE-1B8A-899C-1C31-02AA33458D7F}"/>
              </a:ext>
            </a:extLst>
          </p:cNvPr>
          <p:cNvSpPr txBox="1"/>
          <p:nvPr/>
        </p:nvSpPr>
        <p:spPr>
          <a:xfrm>
            <a:off x="10098311" y="1184750"/>
            <a:ext cx="19471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Multi-targets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Telosys lets you generate code for any type of language, framework, database, tool, …</a:t>
            </a:r>
          </a:p>
        </p:txBody>
      </p:sp>
    </p:spTree>
    <p:extLst>
      <p:ext uri="{BB962C8B-B14F-4D97-AF65-F5344CB8AC3E}">
        <p14:creationId xmlns:p14="http://schemas.microsoft.com/office/powerpoint/2010/main" val="4199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1BE426C-B910-8FAC-3322-AF00E4A9C2FC}"/>
              </a:ext>
            </a:extLst>
          </p:cNvPr>
          <p:cNvSpPr txBox="1"/>
          <p:nvPr/>
        </p:nvSpPr>
        <p:spPr>
          <a:xfrm>
            <a:off x="406035" y="1123985"/>
            <a:ext cx="3683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Get the code you want!</a:t>
            </a:r>
          </a:p>
          <a:p>
            <a:endParaRPr lang="en-US" dirty="0"/>
          </a:p>
          <a:p>
            <a:r>
              <a:rPr lang="en-US" dirty="0"/>
              <a:t>Thanks to its great flexibility, you can get exactly the code you want. </a:t>
            </a:r>
            <a:br>
              <a:rPr lang="en-US" dirty="0"/>
            </a:br>
            <a:r>
              <a:rPr lang="en-US" dirty="0"/>
              <a:t>You decide, Telosys adapts!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3999E48-23DA-38DF-02DE-998A03D2C6E5}"/>
              </a:ext>
            </a:extLst>
          </p:cNvPr>
          <p:cNvCxnSpPr/>
          <p:nvPr/>
        </p:nvCxnSpPr>
        <p:spPr>
          <a:xfrm>
            <a:off x="11942362" y="1908815"/>
            <a:ext cx="0" cy="438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8D8ED06-D392-A2B8-835F-81F55D9B44FC}"/>
              </a:ext>
            </a:extLst>
          </p:cNvPr>
          <p:cNvCxnSpPr>
            <a:cxnSpLocks/>
          </p:cNvCxnSpPr>
          <p:nvPr/>
        </p:nvCxnSpPr>
        <p:spPr>
          <a:xfrm flipH="1">
            <a:off x="5995310" y="6460513"/>
            <a:ext cx="5368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 descr="Une image contenant capture d’écran, Graphique, symbole, ligne&#10;&#10;Description générée automatiquement">
            <a:extLst>
              <a:ext uri="{FF2B5EF4-FFF2-40B4-BE49-F238E27FC236}">
                <a16:creationId xmlns:a16="http://schemas.microsoft.com/office/drawing/2014/main" id="{58EEF4CB-63CE-C8CA-36A6-8292B19E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9471"/>
            <a:ext cx="1167230" cy="116723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E42FDE2-4EAE-FE2C-5525-5613DC43AA94}"/>
              </a:ext>
            </a:extLst>
          </p:cNvPr>
          <p:cNvSpPr txBox="1"/>
          <p:nvPr/>
        </p:nvSpPr>
        <p:spPr>
          <a:xfrm>
            <a:off x="6154256" y="3727764"/>
            <a:ext cx="103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templates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E255DB3-5C8C-700D-1A25-64294A0D7BD8}"/>
              </a:ext>
            </a:extLst>
          </p:cNvPr>
          <p:cNvCxnSpPr>
            <a:cxnSpLocks/>
          </p:cNvCxnSpPr>
          <p:nvPr/>
        </p:nvCxnSpPr>
        <p:spPr>
          <a:xfrm>
            <a:off x="8801835" y="2862072"/>
            <a:ext cx="817464" cy="1017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488E981-E869-D140-A6D0-0C95C83C6DAD}"/>
              </a:ext>
            </a:extLst>
          </p:cNvPr>
          <p:cNvCxnSpPr>
            <a:cxnSpLocks/>
          </p:cNvCxnSpPr>
          <p:nvPr/>
        </p:nvCxnSpPr>
        <p:spPr>
          <a:xfrm>
            <a:off x="7254879" y="2482074"/>
            <a:ext cx="434448" cy="19286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FDCB89C-E118-7664-F401-D513851771D7}"/>
              </a:ext>
            </a:extLst>
          </p:cNvPr>
          <p:cNvCxnSpPr>
            <a:cxnSpLocks/>
          </p:cNvCxnSpPr>
          <p:nvPr/>
        </p:nvCxnSpPr>
        <p:spPr>
          <a:xfrm flipV="1">
            <a:off x="7227177" y="3117055"/>
            <a:ext cx="462150" cy="17726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D7EEC0A-960A-4FD4-AB1B-08862EC5BB5B}"/>
              </a:ext>
            </a:extLst>
          </p:cNvPr>
          <p:cNvSpPr txBox="1"/>
          <p:nvPr/>
        </p:nvSpPr>
        <p:spPr>
          <a:xfrm>
            <a:off x="5324684" y="4041503"/>
            <a:ext cx="1612220" cy="361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marL="0" marR="0" lvl="0" indent="0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sym typeface="Helvetica Light"/>
              </a:rPr>
              <a:t>customization </a:t>
            </a:r>
            <a:endParaRPr kumimoji="0" lang="en-US" sz="1600" b="1" i="0" u="sng" strike="noStrike" kern="0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sym typeface="Helvetica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CCA7E2-B6CD-042E-DDF2-E4713E22CFDD}"/>
              </a:ext>
            </a:extLst>
          </p:cNvPr>
          <p:cNvSpPr txBox="1"/>
          <p:nvPr/>
        </p:nvSpPr>
        <p:spPr>
          <a:xfrm>
            <a:off x="9738237" y="3521615"/>
            <a:ext cx="1110481" cy="669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marL="0" marR="0" lvl="0" indent="0" defTabSz="308066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sym typeface="Helvetica Light"/>
              </a:rPr>
              <a:t>the code </a:t>
            </a:r>
            <a:br>
              <a:rPr kumimoji="0" lang="en-US" sz="2000" b="1" i="0" u="none" strike="noStrike" kern="0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sym typeface="Helvetica Light"/>
              </a:rPr>
            </a:br>
            <a:r>
              <a:rPr kumimoji="0" lang="en-US" sz="2000" b="1" i="0" u="none" strike="noStrike" kern="0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sym typeface="Helvetica Light"/>
              </a:rPr>
              <a:t>you want </a:t>
            </a:r>
            <a:endParaRPr kumimoji="0" lang="en-US" sz="1600" b="1" i="0" u="sng" strike="noStrike" kern="0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sym typeface="Helvetica Light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F68CE5E-65EA-BB08-D72E-58EA530B0E25}"/>
              </a:ext>
            </a:extLst>
          </p:cNvPr>
          <p:cNvGrpSpPr/>
          <p:nvPr/>
        </p:nvGrpSpPr>
        <p:grpSpPr>
          <a:xfrm>
            <a:off x="7723855" y="2106071"/>
            <a:ext cx="1512000" cy="1512000"/>
            <a:chOff x="1353155" y="3534031"/>
            <a:chExt cx="1512000" cy="151200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1C90629-1B26-B3E7-2D01-4722F061AA8E}"/>
                </a:ext>
              </a:extLst>
            </p:cNvPr>
            <p:cNvSpPr/>
            <p:nvPr/>
          </p:nvSpPr>
          <p:spPr>
            <a:xfrm>
              <a:off x="1353155" y="3534031"/>
              <a:ext cx="1512000" cy="1512000"/>
            </a:xfrm>
            <a:prstGeom prst="ellipse">
              <a:avLst/>
            </a:prstGeom>
            <a:solidFill>
              <a:srgbClr val="495C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B5F62A24-2F44-87AA-1740-7C05CFCC6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16" y="3554388"/>
              <a:ext cx="1491643" cy="1491643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B5B8E11-8803-FFE5-7127-7097E84E2E70}"/>
              </a:ext>
            </a:extLst>
          </p:cNvPr>
          <p:cNvGrpSpPr/>
          <p:nvPr/>
        </p:nvGrpSpPr>
        <p:grpSpPr>
          <a:xfrm>
            <a:off x="6097141" y="1567600"/>
            <a:ext cx="1167230" cy="1229454"/>
            <a:chOff x="8772944" y="4767846"/>
            <a:chExt cx="1266083" cy="1266083"/>
          </a:xfrm>
        </p:grpSpPr>
        <p:pic>
          <p:nvPicPr>
            <p:cNvPr id="16" name="Image 15" descr="Une image contenant capture d’écran, conception&#10;&#10;Description générée automatiquement">
              <a:extLst>
                <a:ext uri="{FF2B5EF4-FFF2-40B4-BE49-F238E27FC236}">
                  <a16:creationId xmlns:a16="http://schemas.microsoft.com/office/drawing/2014/main" id="{16DEACC1-D2CD-0521-D8C1-1782B76AB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2944" y="4767846"/>
              <a:ext cx="1266083" cy="1266083"/>
            </a:xfrm>
            <a:prstGeom prst="rect">
              <a:avLst/>
            </a:prstGeom>
          </p:spPr>
        </p:pic>
        <p:pic>
          <p:nvPicPr>
            <p:cNvPr id="17" name="Image 16" descr="Une image contenant cercle&#10;&#10;Description générée automatiquement">
              <a:extLst>
                <a:ext uri="{FF2B5EF4-FFF2-40B4-BE49-F238E27FC236}">
                  <a16:creationId xmlns:a16="http://schemas.microsoft.com/office/drawing/2014/main" id="{052738B2-B2C4-8F93-F0F8-7DEAFC666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4384" y="5075964"/>
              <a:ext cx="836744" cy="836744"/>
            </a:xfrm>
            <a:prstGeom prst="rect">
              <a:avLst/>
            </a:prstGeom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2ADA41F6-F939-9DA2-5CEB-D6A8AE24D42E}"/>
              </a:ext>
            </a:extLst>
          </p:cNvPr>
          <p:cNvSpPr txBox="1"/>
          <p:nvPr/>
        </p:nvSpPr>
        <p:spPr>
          <a:xfrm>
            <a:off x="6174113" y="1551935"/>
            <a:ext cx="84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pic>
        <p:nvPicPr>
          <p:cNvPr id="19" name="Image 18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382D1146-0A3F-BC4F-2D55-416AFCBFE6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59" y="2428939"/>
            <a:ext cx="975210" cy="975210"/>
          </a:xfrm>
          <a:prstGeom prst="rect">
            <a:avLst/>
          </a:prstGeom>
        </p:spPr>
      </p:pic>
      <p:pic>
        <p:nvPicPr>
          <p:cNvPr id="20" name="Image 19" descr="Une image contenant art, silhouette, créativité&#10;&#10;Description générée automatiquement avec une confiance moyenne">
            <a:extLst>
              <a:ext uri="{FF2B5EF4-FFF2-40B4-BE49-F238E27FC236}">
                <a16:creationId xmlns:a16="http://schemas.microsoft.com/office/drawing/2014/main" id="{E694AC6F-1F16-9E2D-21AD-31742D2361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65" y="2528998"/>
            <a:ext cx="1020658" cy="99261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DD42483-8A51-763A-4819-552D98C61749}"/>
              </a:ext>
            </a:extLst>
          </p:cNvPr>
          <p:cNvSpPr/>
          <p:nvPr/>
        </p:nvSpPr>
        <p:spPr>
          <a:xfrm>
            <a:off x="4693261" y="1200340"/>
            <a:ext cx="6348047" cy="360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340383FC-05EF-2367-E930-BCFB80FFF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3899" y="2175611"/>
            <a:ext cx="1214792" cy="13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35414C38-A0A5-93D0-F4B1-756588C6DB89}"/>
              </a:ext>
            </a:extLst>
          </p:cNvPr>
          <p:cNvGrpSpPr/>
          <p:nvPr/>
        </p:nvGrpSpPr>
        <p:grpSpPr>
          <a:xfrm>
            <a:off x="5301499" y="2633200"/>
            <a:ext cx="1167230" cy="1229454"/>
            <a:chOff x="8772944" y="4767846"/>
            <a:chExt cx="1266083" cy="1266083"/>
          </a:xfrm>
        </p:grpSpPr>
        <p:pic>
          <p:nvPicPr>
            <p:cNvPr id="18" name="Image 17" descr="Une image contenant capture d’écran, conception&#10;&#10;Description générée automatiquement">
              <a:extLst>
                <a:ext uri="{FF2B5EF4-FFF2-40B4-BE49-F238E27FC236}">
                  <a16:creationId xmlns:a16="http://schemas.microsoft.com/office/drawing/2014/main" id="{966023A0-CD72-5B71-6665-C9F6F5E8F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2944" y="4767846"/>
              <a:ext cx="1266083" cy="1266083"/>
            </a:xfrm>
            <a:prstGeom prst="rect">
              <a:avLst/>
            </a:prstGeom>
          </p:spPr>
        </p:pic>
        <p:pic>
          <p:nvPicPr>
            <p:cNvPr id="19" name="Image 18" descr="Une image contenant cercle&#10;&#10;Description générée automatiquement">
              <a:extLst>
                <a:ext uri="{FF2B5EF4-FFF2-40B4-BE49-F238E27FC236}">
                  <a16:creationId xmlns:a16="http://schemas.microsoft.com/office/drawing/2014/main" id="{768C6426-5CA0-E113-C5A2-D74A63B37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4384" y="5075964"/>
              <a:ext cx="836744" cy="836744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517699-4185-1420-D036-34BE817BA2B7}"/>
              </a:ext>
            </a:extLst>
          </p:cNvPr>
          <p:cNvSpPr txBox="1"/>
          <p:nvPr/>
        </p:nvSpPr>
        <p:spPr>
          <a:xfrm>
            <a:off x="8814504" y="1830449"/>
            <a:ext cx="26010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 independent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As everything is based on text files, you can use Telosys with any IDE or text editor.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CF1767-028F-A469-498D-9E30CDE43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10" y="2350822"/>
            <a:ext cx="1015280" cy="10615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7A9EAC-9282-90B7-01CC-8D039A608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03" y="4700200"/>
            <a:ext cx="986385" cy="10240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C004B6-93E9-A10C-BABC-58C8C90C6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664" y="3528767"/>
            <a:ext cx="979888" cy="96635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635505D-4E05-594F-1A74-4E76505B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48" y="4517015"/>
            <a:ext cx="637824" cy="77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A9A4308-EDA3-2B61-7C41-5767ABD7B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880" y="2539242"/>
            <a:ext cx="979888" cy="84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1BB004C-8CB7-8100-813E-1647DC27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417" y="5125755"/>
            <a:ext cx="767458" cy="76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E22D05F-721A-60C7-13D5-2B31010A1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3" y="3406295"/>
            <a:ext cx="702608" cy="7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6B7D7C3-7239-E47A-FC78-F1BEA941D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25" y="3814964"/>
            <a:ext cx="779130" cy="7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3B53041-533D-563E-08EE-E9AF0293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39" y="2428153"/>
            <a:ext cx="883616" cy="88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SPad logo">
            <a:extLst>
              <a:ext uri="{FF2B5EF4-FFF2-40B4-BE49-F238E27FC236}">
                <a16:creationId xmlns:a16="http://schemas.microsoft.com/office/drawing/2014/main" id="{4A9D70DF-A923-B783-EFCA-4DEBF88A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35" y="5001844"/>
            <a:ext cx="1015280" cy="10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A4055391-3007-3DCE-4DF4-03EFE0F84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59" y="3770106"/>
            <a:ext cx="798583" cy="92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 descr="Une image contenant capture d’écran, Graphique, symbole, ligne&#10;&#10;Description générée automatiquement">
            <a:extLst>
              <a:ext uri="{FF2B5EF4-FFF2-40B4-BE49-F238E27FC236}">
                <a16:creationId xmlns:a16="http://schemas.microsoft.com/office/drawing/2014/main" id="{FD742F38-3DB5-1D41-BF06-68A108B883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43" y="4372337"/>
            <a:ext cx="1167230" cy="116723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A82E430-6EC7-826D-6997-40FF7C322C93}"/>
              </a:ext>
            </a:extLst>
          </p:cNvPr>
          <p:cNvSpPr txBox="1"/>
          <p:nvPr/>
        </p:nvSpPr>
        <p:spPr>
          <a:xfrm>
            <a:off x="5363085" y="5472987"/>
            <a:ext cx="103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templates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36805ED-D30D-E04B-25CC-33BCBB362071}"/>
              </a:ext>
            </a:extLst>
          </p:cNvPr>
          <p:cNvSpPr txBox="1"/>
          <p:nvPr/>
        </p:nvSpPr>
        <p:spPr>
          <a:xfrm>
            <a:off x="5361933" y="2356689"/>
            <a:ext cx="84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0B12241-0364-5188-B046-B1865D21096E}"/>
              </a:ext>
            </a:extLst>
          </p:cNvPr>
          <p:cNvSpPr/>
          <p:nvPr/>
        </p:nvSpPr>
        <p:spPr>
          <a:xfrm>
            <a:off x="556846" y="2116016"/>
            <a:ext cx="3843499" cy="3997568"/>
          </a:xfrm>
          <a:custGeom>
            <a:avLst/>
            <a:gdLst>
              <a:gd name="connsiteX0" fmla="*/ 0 w 3843499"/>
              <a:gd name="connsiteY0" fmla="*/ 413599 h 3997568"/>
              <a:gd name="connsiteX1" fmla="*/ 413599 w 3843499"/>
              <a:gd name="connsiteY1" fmla="*/ 0 h 3997568"/>
              <a:gd name="connsiteX2" fmla="*/ 916316 w 3843499"/>
              <a:gd name="connsiteY2" fmla="*/ 0 h 3997568"/>
              <a:gd name="connsiteX3" fmla="*/ 1449196 w 3843499"/>
              <a:gd name="connsiteY3" fmla="*/ 0 h 3997568"/>
              <a:gd name="connsiteX4" fmla="*/ 1861423 w 3843499"/>
              <a:gd name="connsiteY4" fmla="*/ 0 h 3997568"/>
              <a:gd name="connsiteX5" fmla="*/ 2424466 w 3843499"/>
              <a:gd name="connsiteY5" fmla="*/ 0 h 3997568"/>
              <a:gd name="connsiteX6" fmla="*/ 2866857 w 3843499"/>
              <a:gd name="connsiteY6" fmla="*/ 0 h 3997568"/>
              <a:gd name="connsiteX7" fmla="*/ 3429900 w 3843499"/>
              <a:gd name="connsiteY7" fmla="*/ 0 h 3997568"/>
              <a:gd name="connsiteX8" fmla="*/ 3843499 w 3843499"/>
              <a:gd name="connsiteY8" fmla="*/ 413599 h 3997568"/>
              <a:gd name="connsiteX9" fmla="*/ 3843499 w 3843499"/>
              <a:gd name="connsiteY9" fmla="*/ 941994 h 3997568"/>
              <a:gd name="connsiteX10" fmla="*/ 3843499 w 3843499"/>
              <a:gd name="connsiteY10" fmla="*/ 1533796 h 3997568"/>
              <a:gd name="connsiteX11" fmla="*/ 3843499 w 3843499"/>
              <a:gd name="connsiteY11" fmla="*/ 2093895 h 3997568"/>
              <a:gd name="connsiteX12" fmla="*/ 3843499 w 3843499"/>
              <a:gd name="connsiteY12" fmla="*/ 2685697 h 3997568"/>
              <a:gd name="connsiteX13" fmla="*/ 3843499 w 3843499"/>
              <a:gd name="connsiteY13" fmla="*/ 3583969 h 3997568"/>
              <a:gd name="connsiteX14" fmla="*/ 3429900 w 3843499"/>
              <a:gd name="connsiteY14" fmla="*/ 3997568 h 3997568"/>
              <a:gd name="connsiteX15" fmla="*/ 2866857 w 3843499"/>
              <a:gd name="connsiteY15" fmla="*/ 3997568 h 3997568"/>
              <a:gd name="connsiteX16" fmla="*/ 2364140 w 3843499"/>
              <a:gd name="connsiteY16" fmla="*/ 3997568 h 3997568"/>
              <a:gd name="connsiteX17" fmla="*/ 1801097 w 3843499"/>
              <a:gd name="connsiteY17" fmla="*/ 3997568 h 3997568"/>
              <a:gd name="connsiteX18" fmla="*/ 1328544 w 3843499"/>
              <a:gd name="connsiteY18" fmla="*/ 3997568 h 3997568"/>
              <a:gd name="connsiteX19" fmla="*/ 413599 w 3843499"/>
              <a:gd name="connsiteY19" fmla="*/ 3997568 h 3997568"/>
              <a:gd name="connsiteX20" fmla="*/ 0 w 3843499"/>
              <a:gd name="connsiteY20" fmla="*/ 3583969 h 3997568"/>
              <a:gd name="connsiteX21" fmla="*/ 0 w 3843499"/>
              <a:gd name="connsiteY21" fmla="*/ 3055574 h 3997568"/>
              <a:gd name="connsiteX22" fmla="*/ 0 w 3843499"/>
              <a:gd name="connsiteY22" fmla="*/ 2495475 h 3997568"/>
              <a:gd name="connsiteX23" fmla="*/ 0 w 3843499"/>
              <a:gd name="connsiteY23" fmla="*/ 1998784 h 3997568"/>
              <a:gd name="connsiteX24" fmla="*/ 0 w 3843499"/>
              <a:gd name="connsiteY24" fmla="*/ 1470389 h 3997568"/>
              <a:gd name="connsiteX25" fmla="*/ 0 w 3843499"/>
              <a:gd name="connsiteY25" fmla="*/ 1037105 h 3997568"/>
              <a:gd name="connsiteX26" fmla="*/ 0 w 3843499"/>
              <a:gd name="connsiteY26" fmla="*/ 413599 h 399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43499" h="3997568" extrusionOk="0">
                <a:moveTo>
                  <a:pt x="0" y="413599"/>
                </a:moveTo>
                <a:cubicBezTo>
                  <a:pt x="28380" y="152795"/>
                  <a:pt x="186972" y="-11568"/>
                  <a:pt x="413599" y="0"/>
                </a:cubicBezTo>
                <a:cubicBezTo>
                  <a:pt x="530052" y="-45947"/>
                  <a:pt x="704842" y="29374"/>
                  <a:pt x="916316" y="0"/>
                </a:cubicBezTo>
                <a:cubicBezTo>
                  <a:pt x="1127790" y="-29374"/>
                  <a:pt x="1324427" y="11727"/>
                  <a:pt x="1449196" y="0"/>
                </a:cubicBezTo>
                <a:cubicBezTo>
                  <a:pt x="1573965" y="-11727"/>
                  <a:pt x="1776266" y="48991"/>
                  <a:pt x="1861423" y="0"/>
                </a:cubicBezTo>
                <a:cubicBezTo>
                  <a:pt x="1946580" y="-48991"/>
                  <a:pt x="2228015" y="40033"/>
                  <a:pt x="2424466" y="0"/>
                </a:cubicBezTo>
                <a:cubicBezTo>
                  <a:pt x="2620917" y="-40033"/>
                  <a:pt x="2761999" y="37954"/>
                  <a:pt x="2866857" y="0"/>
                </a:cubicBezTo>
                <a:cubicBezTo>
                  <a:pt x="2971715" y="-37954"/>
                  <a:pt x="3184988" y="21272"/>
                  <a:pt x="3429900" y="0"/>
                </a:cubicBezTo>
                <a:cubicBezTo>
                  <a:pt x="3651832" y="-8995"/>
                  <a:pt x="3835501" y="204035"/>
                  <a:pt x="3843499" y="413599"/>
                </a:cubicBezTo>
                <a:cubicBezTo>
                  <a:pt x="3859603" y="638431"/>
                  <a:pt x="3824920" y="728561"/>
                  <a:pt x="3843499" y="941994"/>
                </a:cubicBezTo>
                <a:cubicBezTo>
                  <a:pt x="3862078" y="1155428"/>
                  <a:pt x="3785004" y="1363208"/>
                  <a:pt x="3843499" y="1533796"/>
                </a:cubicBezTo>
                <a:cubicBezTo>
                  <a:pt x="3901994" y="1704384"/>
                  <a:pt x="3836469" y="1859650"/>
                  <a:pt x="3843499" y="2093895"/>
                </a:cubicBezTo>
                <a:cubicBezTo>
                  <a:pt x="3850529" y="2328140"/>
                  <a:pt x="3785306" y="2416903"/>
                  <a:pt x="3843499" y="2685697"/>
                </a:cubicBezTo>
                <a:cubicBezTo>
                  <a:pt x="3901692" y="2954491"/>
                  <a:pt x="3835993" y="3296634"/>
                  <a:pt x="3843499" y="3583969"/>
                </a:cubicBezTo>
                <a:cubicBezTo>
                  <a:pt x="3790659" y="3848663"/>
                  <a:pt x="3615902" y="4043302"/>
                  <a:pt x="3429900" y="3997568"/>
                </a:cubicBezTo>
                <a:cubicBezTo>
                  <a:pt x="3154234" y="4006393"/>
                  <a:pt x="3085708" y="3982580"/>
                  <a:pt x="2866857" y="3997568"/>
                </a:cubicBezTo>
                <a:cubicBezTo>
                  <a:pt x="2648006" y="4012556"/>
                  <a:pt x="2519826" y="3997057"/>
                  <a:pt x="2364140" y="3997568"/>
                </a:cubicBezTo>
                <a:cubicBezTo>
                  <a:pt x="2208454" y="3998079"/>
                  <a:pt x="2046139" y="3957880"/>
                  <a:pt x="1801097" y="3997568"/>
                </a:cubicBezTo>
                <a:cubicBezTo>
                  <a:pt x="1556055" y="4037256"/>
                  <a:pt x="1493294" y="3953163"/>
                  <a:pt x="1328544" y="3997568"/>
                </a:cubicBezTo>
                <a:cubicBezTo>
                  <a:pt x="1163794" y="4041973"/>
                  <a:pt x="643539" y="3923943"/>
                  <a:pt x="413599" y="3997568"/>
                </a:cubicBezTo>
                <a:cubicBezTo>
                  <a:pt x="218889" y="3969987"/>
                  <a:pt x="53615" y="3854413"/>
                  <a:pt x="0" y="3583969"/>
                </a:cubicBezTo>
                <a:cubicBezTo>
                  <a:pt x="-1193" y="3475912"/>
                  <a:pt x="14457" y="3173059"/>
                  <a:pt x="0" y="3055574"/>
                </a:cubicBezTo>
                <a:cubicBezTo>
                  <a:pt x="-14457" y="2938089"/>
                  <a:pt x="32407" y="2761080"/>
                  <a:pt x="0" y="2495475"/>
                </a:cubicBezTo>
                <a:cubicBezTo>
                  <a:pt x="-32407" y="2229870"/>
                  <a:pt x="50965" y="2163119"/>
                  <a:pt x="0" y="1998784"/>
                </a:cubicBezTo>
                <a:cubicBezTo>
                  <a:pt x="-50965" y="1834449"/>
                  <a:pt x="20595" y="1697860"/>
                  <a:pt x="0" y="1470389"/>
                </a:cubicBezTo>
                <a:cubicBezTo>
                  <a:pt x="-20595" y="1242919"/>
                  <a:pt x="37380" y="1132164"/>
                  <a:pt x="0" y="1037105"/>
                </a:cubicBezTo>
                <a:cubicBezTo>
                  <a:pt x="-37380" y="942046"/>
                  <a:pt x="50120" y="714941"/>
                  <a:pt x="0" y="413599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57723550">
                  <a:prstGeom prst="roundRect">
                    <a:avLst>
                      <a:gd name="adj" fmla="val 1076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D0782CB-13B2-CED4-6081-4810EE0689D6}"/>
              </a:ext>
            </a:extLst>
          </p:cNvPr>
          <p:cNvCxnSpPr>
            <a:cxnSpLocks/>
          </p:cNvCxnSpPr>
          <p:nvPr/>
        </p:nvCxnSpPr>
        <p:spPr>
          <a:xfrm>
            <a:off x="4439923" y="3260654"/>
            <a:ext cx="850829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E3D4AB2-E791-A175-873E-C2D019E08152}"/>
              </a:ext>
            </a:extLst>
          </p:cNvPr>
          <p:cNvCxnSpPr>
            <a:cxnSpLocks/>
          </p:cNvCxnSpPr>
          <p:nvPr/>
        </p:nvCxnSpPr>
        <p:spPr>
          <a:xfrm>
            <a:off x="4450670" y="4982465"/>
            <a:ext cx="850829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07A42BC-6770-8349-FD5E-80F8B063C53F}"/>
              </a:ext>
            </a:extLst>
          </p:cNvPr>
          <p:cNvSpPr/>
          <p:nvPr/>
        </p:nvSpPr>
        <p:spPr>
          <a:xfrm>
            <a:off x="4994481" y="2116014"/>
            <a:ext cx="3158919" cy="3997570"/>
          </a:xfrm>
          <a:custGeom>
            <a:avLst/>
            <a:gdLst>
              <a:gd name="connsiteX0" fmla="*/ 0 w 3158919"/>
              <a:gd name="connsiteY0" fmla="*/ 339931 h 3997570"/>
              <a:gd name="connsiteX1" fmla="*/ 339931 w 3158919"/>
              <a:gd name="connsiteY1" fmla="*/ 0 h 3997570"/>
              <a:gd name="connsiteX2" fmla="*/ 761371 w 3158919"/>
              <a:gd name="connsiteY2" fmla="*/ 0 h 3997570"/>
              <a:gd name="connsiteX3" fmla="*/ 1306763 w 3158919"/>
              <a:gd name="connsiteY3" fmla="*/ 0 h 3997570"/>
              <a:gd name="connsiteX4" fmla="*/ 1752993 w 3158919"/>
              <a:gd name="connsiteY4" fmla="*/ 0 h 3997570"/>
              <a:gd name="connsiteX5" fmla="*/ 2199224 w 3158919"/>
              <a:gd name="connsiteY5" fmla="*/ 0 h 3997570"/>
              <a:gd name="connsiteX6" fmla="*/ 2818988 w 3158919"/>
              <a:gd name="connsiteY6" fmla="*/ 0 h 3997570"/>
              <a:gd name="connsiteX7" fmla="*/ 3158919 w 3158919"/>
              <a:gd name="connsiteY7" fmla="*/ 339931 h 3997570"/>
              <a:gd name="connsiteX8" fmla="*/ 3158919 w 3158919"/>
              <a:gd name="connsiteY8" fmla="*/ 859705 h 3997570"/>
              <a:gd name="connsiteX9" fmla="*/ 3158919 w 3158919"/>
              <a:gd name="connsiteY9" fmla="*/ 1479011 h 3997570"/>
              <a:gd name="connsiteX10" fmla="*/ 3158919 w 3158919"/>
              <a:gd name="connsiteY10" fmla="*/ 1998785 h 3997570"/>
              <a:gd name="connsiteX11" fmla="*/ 3158919 w 3158919"/>
              <a:gd name="connsiteY11" fmla="*/ 2584913 h 3997570"/>
              <a:gd name="connsiteX12" fmla="*/ 3158919 w 3158919"/>
              <a:gd name="connsiteY12" fmla="*/ 3104688 h 3997570"/>
              <a:gd name="connsiteX13" fmla="*/ 3158919 w 3158919"/>
              <a:gd name="connsiteY13" fmla="*/ 3657639 h 3997570"/>
              <a:gd name="connsiteX14" fmla="*/ 2818988 w 3158919"/>
              <a:gd name="connsiteY14" fmla="*/ 3997570 h 3997570"/>
              <a:gd name="connsiteX15" fmla="*/ 2298386 w 3158919"/>
              <a:gd name="connsiteY15" fmla="*/ 3997570 h 3997570"/>
              <a:gd name="connsiteX16" fmla="*/ 1876946 w 3158919"/>
              <a:gd name="connsiteY16" fmla="*/ 3997570 h 3997570"/>
              <a:gd name="connsiteX17" fmla="*/ 1405926 w 3158919"/>
              <a:gd name="connsiteY17" fmla="*/ 3997570 h 3997570"/>
              <a:gd name="connsiteX18" fmla="*/ 910114 w 3158919"/>
              <a:gd name="connsiteY18" fmla="*/ 3997570 h 3997570"/>
              <a:gd name="connsiteX19" fmla="*/ 339931 w 3158919"/>
              <a:gd name="connsiteY19" fmla="*/ 3997570 h 3997570"/>
              <a:gd name="connsiteX20" fmla="*/ 0 w 3158919"/>
              <a:gd name="connsiteY20" fmla="*/ 3657639 h 3997570"/>
              <a:gd name="connsiteX21" fmla="*/ 0 w 3158919"/>
              <a:gd name="connsiteY21" fmla="*/ 3171042 h 3997570"/>
              <a:gd name="connsiteX22" fmla="*/ 0 w 3158919"/>
              <a:gd name="connsiteY22" fmla="*/ 2684445 h 3997570"/>
              <a:gd name="connsiteX23" fmla="*/ 0 w 3158919"/>
              <a:gd name="connsiteY23" fmla="*/ 2197847 h 3997570"/>
              <a:gd name="connsiteX24" fmla="*/ 0 w 3158919"/>
              <a:gd name="connsiteY24" fmla="*/ 1744427 h 3997570"/>
              <a:gd name="connsiteX25" fmla="*/ 0 w 3158919"/>
              <a:gd name="connsiteY25" fmla="*/ 1257830 h 3997570"/>
              <a:gd name="connsiteX26" fmla="*/ 0 w 3158919"/>
              <a:gd name="connsiteY26" fmla="*/ 339931 h 399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58919" h="3997570" extrusionOk="0">
                <a:moveTo>
                  <a:pt x="0" y="339931"/>
                </a:moveTo>
                <a:cubicBezTo>
                  <a:pt x="-26296" y="160769"/>
                  <a:pt x="165738" y="282"/>
                  <a:pt x="339931" y="0"/>
                </a:cubicBezTo>
                <a:cubicBezTo>
                  <a:pt x="520094" y="-15812"/>
                  <a:pt x="639739" y="38152"/>
                  <a:pt x="761371" y="0"/>
                </a:cubicBezTo>
                <a:cubicBezTo>
                  <a:pt x="883003" y="-38152"/>
                  <a:pt x="1103259" y="24664"/>
                  <a:pt x="1306763" y="0"/>
                </a:cubicBezTo>
                <a:cubicBezTo>
                  <a:pt x="1510267" y="-24664"/>
                  <a:pt x="1657734" y="43087"/>
                  <a:pt x="1752993" y="0"/>
                </a:cubicBezTo>
                <a:cubicBezTo>
                  <a:pt x="1848252" y="-43087"/>
                  <a:pt x="2063037" y="23808"/>
                  <a:pt x="2199224" y="0"/>
                </a:cubicBezTo>
                <a:cubicBezTo>
                  <a:pt x="2335411" y="-23808"/>
                  <a:pt x="2578097" y="34896"/>
                  <a:pt x="2818988" y="0"/>
                </a:cubicBezTo>
                <a:cubicBezTo>
                  <a:pt x="2995672" y="-19858"/>
                  <a:pt x="3157770" y="140700"/>
                  <a:pt x="3158919" y="339931"/>
                </a:cubicBezTo>
                <a:cubicBezTo>
                  <a:pt x="3179075" y="590433"/>
                  <a:pt x="3108443" y="627166"/>
                  <a:pt x="3158919" y="859705"/>
                </a:cubicBezTo>
                <a:cubicBezTo>
                  <a:pt x="3209395" y="1092244"/>
                  <a:pt x="3135322" y="1268905"/>
                  <a:pt x="3158919" y="1479011"/>
                </a:cubicBezTo>
                <a:cubicBezTo>
                  <a:pt x="3182516" y="1689117"/>
                  <a:pt x="3134327" y="1796438"/>
                  <a:pt x="3158919" y="1998785"/>
                </a:cubicBezTo>
                <a:cubicBezTo>
                  <a:pt x="3183511" y="2201132"/>
                  <a:pt x="3097927" y="2336217"/>
                  <a:pt x="3158919" y="2584913"/>
                </a:cubicBezTo>
                <a:cubicBezTo>
                  <a:pt x="3219911" y="2833609"/>
                  <a:pt x="3118753" y="2925676"/>
                  <a:pt x="3158919" y="3104688"/>
                </a:cubicBezTo>
                <a:cubicBezTo>
                  <a:pt x="3199085" y="3283701"/>
                  <a:pt x="3140648" y="3539892"/>
                  <a:pt x="3158919" y="3657639"/>
                </a:cubicBezTo>
                <a:cubicBezTo>
                  <a:pt x="3189193" y="3839484"/>
                  <a:pt x="3033268" y="4003998"/>
                  <a:pt x="2818988" y="3997570"/>
                </a:cubicBezTo>
                <a:cubicBezTo>
                  <a:pt x="2560059" y="4000973"/>
                  <a:pt x="2452804" y="3944510"/>
                  <a:pt x="2298386" y="3997570"/>
                </a:cubicBezTo>
                <a:cubicBezTo>
                  <a:pt x="2143968" y="4050630"/>
                  <a:pt x="2023258" y="3960294"/>
                  <a:pt x="1876946" y="3997570"/>
                </a:cubicBezTo>
                <a:cubicBezTo>
                  <a:pt x="1730634" y="4034846"/>
                  <a:pt x="1540117" y="3977390"/>
                  <a:pt x="1405926" y="3997570"/>
                </a:cubicBezTo>
                <a:cubicBezTo>
                  <a:pt x="1271735" y="4017750"/>
                  <a:pt x="1131215" y="3948250"/>
                  <a:pt x="910114" y="3997570"/>
                </a:cubicBezTo>
                <a:cubicBezTo>
                  <a:pt x="689013" y="4046890"/>
                  <a:pt x="467642" y="3930893"/>
                  <a:pt x="339931" y="3997570"/>
                </a:cubicBezTo>
                <a:cubicBezTo>
                  <a:pt x="145370" y="3962990"/>
                  <a:pt x="46341" y="3852285"/>
                  <a:pt x="0" y="3657639"/>
                </a:cubicBezTo>
                <a:cubicBezTo>
                  <a:pt x="-12006" y="3509710"/>
                  <a:pt x="7736" y="3395356"/>
                  <a:pt x="0" y="3171042"/>
                </a:cubicBezTo>
                <a:cubicBezTo>
                  <a:pt x="-7736" y="2946728"/>
                  <a:pt x="44722" y="2860743"/>
                  <a:pt x="0" y="2684445"/>
                </a:cubicBezTo>
                <a:cubicBezTo>
                  <a:pt x="-44722" y="2508147"/>
                  <a:pt x="46138" y="2419551"/>
                  <a:pt x="0" y="2197847"/>
                </a:cubicBezTo>
                <a:cubicBezTo>
                  <a:pt x="-46138" y="1976143"/>
                  <a:pt x="4892" y="1953792"/>
                  <a:pt x="0" y="1744427"/>
                </a:cubicBezTo>
                <a:cubicBezTo>
                  <a:pt x="-4892" y="1535062"/>
                  <a:pt x="36385" y="1379271"/>
                  <a:pt x="0" y="1257830"/>
                </a:cubicBezTo>
                <a:cubicBezTo>
                  <a:pt x="-36385" y="1136389"/>
                  <a:pt x="30791" y="590335"/>
                  <a:pt x="0" y="33993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96852204">
                  <a:prstGeom prst="roundRect">
                    <a:avLst>
                      <a:gd name="adj" fmla="val 1076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D2EDD66-BA26-9ADD-3E55-A540692E5D96}"/>
              </a:ext>
            </a:extLst>
          </p:cNvPr>
          <p:cNvCxnSpPr/>
          <p:nvPr/>
        </p:nvCxnSpPr>
        <p:spPr>
          <a:xfrm>
            <a:off x="154301" y="2296949"/>
            <a:ext cx="0" cy="438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EC4D115-FE0C-76C1-5C63-31D72794EC1F}"/>
              </a:ext>
            </a:extLst>
          </p:cNvPr>
          <p:cNvGrpSpPr/>
          <p:nvPr/>
        </p:nvGrpSpPr>
        <p:grpSpPr>
          <a:xfrm>
            <a:off x="6454933" y="3227522"/>
            <a:ext cx="1548000" cy="1548000"/>
            <a:chOff x="1353155" y="3534031"/>
            <a:chExt cx="1512000" cy="1512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F022AE5-9C04-E13A-A8A3-F4F2AC8D1F9F}"/>
                </a:ext>
              </a:extLst>
            </p:cNvPr>
            <p:cNvSpPr/>
            <p:nvPr/>
          </p:nvSpPr>
          <p:spPr>
            <a:xfrm>
              <a:off x="1353155" y="3534031"/>
              <a:ext cx="1512000" cy="1512000"/>
            </a:xfrm>
            <a:prstGeom prst="ellipse">
              <a:avLst/>
            </a:prstGeom>
            <a:solidFill>
              <a:srgbClr val="495C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F37DE2F8-741E-DEEC-5ACA-43A32731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16" y="3554388"/>
              <a:ext cx="1491643" cy="1491643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F4DB4-53DA-6DDC-E1F4-88D398710DC9}"/>
              </a:ext>
            </a:extLst>
          </p:cNvPr>
          <p:cNvSpPr/>
          <p:nvPr/>
        </p:nvSpPr>
        <p:spPr>
          <a:xfrm>
            <a:off x="304800" y="1812493"/>
            <a:ext cx="8159261" cy="4519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589C36C-88FB-5A18-3327-4A8B61FA848F}"/>
              </a:ext>
            </a:extLst>
          </p:cNvPr>
          <p:cNvSpPr txBox="1"/>
          <p:nvPr/>
        </p:nvSpPr>
        <p:spPr>
          <a:xfrm>
            <a:off x="10572401" y="182374"/>
            <a:ext cx="149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: 130 %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3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1BE426C-B910-8FAC-3322-AF00E4A9C2FC}"/>
              </a:ext>
            </a:extLst>
          </p:cNvPr>
          <p:cNvSpPr txBox="1"/>
          <p:nvPr/>
        </p:nvSpPr>
        <p:spPr>
          <a:xfrm>
            <a:off x="417266" y="1223004"/>
            <a:ext cx="36154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from database</a:t>
            </a:r>
          </a:p>
          <a:p>
            <a:endParaRPr lang="en-US" dirty="0"/>
          </a:p>
          <a:p>
            <a:r>
              <a:rPr lang="en-US" dirty="0"/>
              <a:t>Telosys is able to create a model from database tables.</a:t>
            </a:r>
          </a:p>
          <a:p>
            <a:r>
              <a:rPr lang="en-US" dirty="0"/>
              <a:t>So if you have a relational database, you can convert it to a Telosys model.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17CEC1B-6D07-CE10-442C-AE2DE363D7BD}"/>
              </a:ext>
            </a:extLst>
          </p:cNvPr>
          <p:cNvCxnSpPr>
            <a:cxnSpLocks/>
          </p:cNvCxnSpPr>
          <p:nvPr/>
        </p:nvCxnSpPr>
        <p:spPr>
          <a:xfrm>
            <a:off x="6844855" y="2578940"/>
            <a:ext cx="2628815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lg" len="lg"/>
          </a:ln>
          <a:effectLst/>
        </p:spPr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6A65FA2-E5CC-8D15-BF33-EF5A832B8335}"/>
              </a:ext>
            </a:extLst>
          </p:cNvPr>
          <p:cNvGrpSpPr/>
          <p:nvPr/>
        </p:nvGrpSpPr>
        <p:grpSpPr>
          <a:xfrm>
            <a:off x="7403262" y="1822939"/>
            <a:ext cx="1512000" cy="1512000"/>
            <a:chOff x="1353155" y="3534031"/>
            <a:chExt cx="1512000" cy="1512000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41A1147-1609-0987-D3FC-D5996394E228}"/>
                </a:ext>
              </a:extLst>
            </p:cNvPr>
            <p:cNvSpPr/>
            <p:nvPr/>
          </p:nvSpPr>
          <p:spPr>
            <a:xfrm>
              <a:off x="1353155" y="3534031"/>
              <a:ext cx="1512000" cy="1512000"/>
            </a:xfrm>
            <a:prstGeom prst="ellipse">
              <a:avLst/>
            </a:prstGeom>
            <a:solidFill>
              <a:srgbClr val="495C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30AD3DF8-FAF0-9445-F63E-91BA17A21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16" y="3554388"/>
              <a:ext cx="1491643" cy="1491643"/>
            </a:xfrm>
            <a:prstGeom prst="rect">
              <a:avLst/>
            </a:prstGeom>
          </p:spPr>
        </p:pic>
      </p:grpSp>
      <p:pic>
        <p:nvPicPr>
          <p:cNvPr id="46" name="Image 45" descr="Une image contenant cercle&#10;&#10;Description générée automatiquement">
            <a:extLst>
              <a:ext uri="{FF2B5EF4-FFF2-40B4-BE49-F238E27FC236}">
                <a16:creationId xmlns:a16="http://schemas.microsoft.com/office/drawing/2014/main" id="{E108C6F6-CFB9-A272-AF33-F2F16AF43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8" y="1889065"/>
            <a:ext cx="1379747" cy="1379747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A4D8D6F9-8212-C331-FD69-BCE9A33D685C}"/>
              </a:ext>
            </a:extLst>
          </p:cNvPr>
          <p:cNvSpPr txBox="1"/>
          <p:nvPr/>
        </p:nvSpPr>
        <p:spPr>
          <a:xfrm>
            <a:off x="5616113" y="3240658"/>
            <a:ext cx="122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Relational database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09A9E28-4691-C374-B03B-728EB3AD3D3B}"/>
              </a:ext>
            </a:extLst>
          </p:cNvPr>
          <p:cNvSpPr txBox="1"/>
          <p:nvPr/>
        </p:nvSpPr>
        <p:spPr>
          <a:xfrm>
            <a:off x="9571213" y="3232460"/>
            <a:ext cx="1113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Telosys</a:t>
            </a:r>
            <a:br>
              <a:rPr lang="en-US" sz="1600" b="1" dirty="0"/>
            </a:br>
            <a:r>
              <a:rPr lang="en-US" sz="1600" b="1" dirty="0"/>
              <a:t>model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B96C496-0B05-D7B3-A378-D5E98B3A3D64}"/>
              </a:ext>
            </a:extLst>
          </p:cNvPr>
          <p:cNvGrpSpPr/>
          <p:nvPr/>
        </p:nvGrpSpPr>
        <p:grpSpPr>
          <a:xfrm>
            <a:off x="9473669" y="1889064"/>
            <a:ext cx="1315908" cy="1343389"/>
            <a:chOff x="8772944" y="4767846"/>
            <a:chExt cx="1266083" cy="1266083"/>
          </a:xfrm>
        </p:grpSpPr>
        <p:pic>
          <p:nvPicPr>
            <p:cNvPr id="53" name="Image 52" descr="Une image contenant capture d’écran, conception&#10;&#10;Description générée automatiquement">
              <a:extLst>
                <a:ext uri="{FF2B5EF4-FFF2-40B4-BE49-F238E27FC236}">
                  <a16:creationId xmlns:a16="http://schemas.microsoft.com/office/drawing/2014/main" id="{A99977E1-99D4-716A-EA40-3AD50D9A2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2944" y="4767846"/>
              <a:ext cx="1266083" cy="1266083"/>
            </a:xfrm>
            <a:prstGeom prst="rect">
              <a:avLst/>
            </a:prstGeom>
          </p:spPr>
        </p:pic>
        <p:pic>
          <p:nvPicPr>
            <p:cNvPr id="54" name="Image 53" descr="Une image contenant cercle&#10;&#10;Description générée automatiquement">
              <a:extLst>
                <a:ext uri="{FF2B5EF4-FFF2-40B4-BE49-F238E27FC236}">
                  <a16:creationId xmlns:a16="http://schemas.microsoft.com/office/drawing/2014/main" id="{8F060AD2-7ED3-7CFA-762A-B26E36F5C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4384" y="5075964"/>
              <a:ext cx="836744" cy="83674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1DAD057-7A74-DC0D-C15B-97DD29851923}"/>
              </a:ext>
            </a:extLst>
          </p:cNvPr>
          <p:cNvSpPr/>
          <p:nvPr/>
        </p:nvSpPr>
        <p:spPr>
          <a:xfrm>
            <a:off x="5109486" y="1421344"/>
            <a:ext cx="6138732" cy="2718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5E88864-8DDC-B6FB-9EE2-626DD3EEAAA2}"/>
              </a:ext>
            </a:extLst>
          </p:cNvPr>
          <p:cNvSpPr txBox="1"/>
          <p:nvPr/>
        </p:nvSpPr>
        <p:spPr>
          <a:xfrm>
            <a:off x="0" y="278644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Telosys MODELS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8297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1314</Words>
  <Application>Microsoft Office PowerPoint</Application>
  <PresentationFormat>Grand écran</PresentationFormat>
  <Paragraphs>197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Consolas</vt:lpstr>
      <vt:lpstr>Courier New</vt:lpstr>
      <vt:lpstr>Lato</vt:lpstr>
      <vt:lpstr>Montserrat</vt:lpstr>
      <vt:lpstr>Montserrat Bold</vt:lpstr>
      <vt:lpstr>Trade Gothic Inline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Guerin, Laurent</dc:creator>
  <cp:lastModifiedBy>Guerin, Laurent</cp:lastModifiedBy>
  <cp:revision>126</cp:revision>
  <dcterms:created xsi:type="dcterms:W3CDTF">2018-09-12T13:32:27Z</dcterms:created>
  <dcterms:modified xsi:type="dcterms:W3CDTF">2023-10-04T09:17:47Z</dcterms:modified>
</cp:coreProperties>
</file>