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83" r:id="rId3"/>
    <p:sldId id="321" r:id="rId4"/>
    <p:sldId id="307" r:id="rId5"/>
    <p:sldId id="316" r:id="rId6"/>
    <p:sldId id="317" r:id="rId7"/>
    <p:sldId id="319" r:id="rId8"/>
    <p:sldId id="320" r:id="rId9"/>
    <p:sldId id="318" r:id="rId10"/>
    <p:sldId id="313" r:id="rId11"/>
    <p:sldId id="315" r:id="rId12"/>
    <p:sldId id="31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45691"/>
    <a:srgbClr val="4978C8"/>
    <a:srgbClr val="89AC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376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4AB14-D132-4CB9-9B60-02409EE5CC87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435EA-67A7-4389-88CB-4BE3A1625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041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435EA-67A7-4389-88CB-4BE3A1625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584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3273" y="0"/>
            <a:ext cx="2900727" cy="1628799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383" y="2542225"/>
            <a:ext cx="2046008" cy="1953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62432" y="2302788"/>
            <a:ext cx="3041907" cy="2494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116033" y="2596560"/>
            <a:ext cx="1912560" cy="1912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/>
          <a:srcRect r="23832"/>
          <a:stretch/>
        </p:blipFill>
        <p:spPr>
          <a:xfrm>
            <a:off x="7038000" y="2520776"/>
            <a:ext cx="2106000" cy="1988344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9512" y="5301208"/>
            <a:ext cx="8784976" cy="864096"/>
          </a:xfrm>
          <a:prstGeom prst="rect">
            <a:avLst/>
          </a:prstGeom>
        </p:spPr>
        <p:txBody>
          <a:bodyPr vert="horz"/>
          <a:lstStyle>
            <a:lvl1pPr algn="l">
              <a:defRPr b="1">
                <a:solidFill>
                  <a:srgbClr val="34569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3273" y="0"/>
            <a:ext cx="2900727" cy="1628799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342" y="4918489"/>
            <a:ext cx="2046008" cy="1953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49473" y="4679052"/>
            <a:ext cx="3041907" cy="2494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128992" y="4972824"/>
            <a:ext cx="1912560" cy="1912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/>
          <a:srcRect r="23832"/>
          <a:stretch/>
        </p:blipFill>
        <p:spPr>
          <a:xfrm>
            <a:off x="7038000" y="4897040"/>
            <a:ext cx="2106000" cy="1988344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9512" y="2708920"/>
            <a:ext cx="8784976" cy="864096"/>
          </a:xfrm>
          <a:prstGeom prst="rect">
            <a:avLst/>
          </a:prstGeom>
        </p:spPr>
        <p:txBody>
          <a:bodyPr vert="horz"/>
          <a:lstStyle>
            <a:lvl1pPr algn="ctr">
              <a:defRPr b="1">
                <a:solidFill>
                  <a:srgbClr val="34569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792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07504" y="355612"/>
            <a:ext cx="15591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3200" b="1" dirty="0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Agenda</a:t>
            </a:r>
          </a:p>
        </p:txBody>
      </p:sp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05" y="0"/>
            <a:ext cx="2131295" cy="1196752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434116" y="4077072"/>
            <a:ext cx="3709884" cy="274737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0"/>
          </p:nvPr>
        </p:nvSpPr>
        <p:spPr>
          <a:xfrm>
            <a:off x="179389" y="1628775"/>
            <a:ext cx="5256708" cy="4968577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rgbClr val="4978C8"/>
              </a:buClr>
              <a:buSzPct val="90000"/>
              <a:buFont typeface="Lucida Grande"/>
              <a:buChar char="☑"/>
              <a:defRPr>
                <a:latin typeface="+mj-lt"/>
              </a:defRPr>
            </a:lvl1pPr>
            <a:lvl2pPr marL="742950" indent="-285750">
              <a:buClr>
                <a:srgbClr val="4978C8"/>
              </a:buClr>
              <a:buSzPct val="90000"/>
              <a:buFont typeface="Lucida Grande"/>
              <a:buChar char="☑"/>
              <a:defRPr>
                <a:latin typeface="+mj-lt"/>
              </a:defRPr>
            </a:lvl2pPr>
            <a:lvl3pPr marL="1143000" indent="-228600">
              <a:buClr>
                <a:srgbClr val="4978C8"/>
              </a:buClr>
              <a:buSzPct val="90000"/>
              <a:buFont typeface="Lucida Grande"/>
              <a:buChar char="☑"/>
              <a:defRPr>
                <a:latin typeface="+mj-lt"/>
              </a:defRPr>
            </a:lvl3pPr>
            <a:lvl4pPr marL="1600200" indent="-228600">
              <a:buClr>
                <a:srgbClr val="4978C8"/>
              </a:buClr>
              <a:buSzPct val="90000"/>
              <a:buFont typeface="Lucida Grande"/>
              <a:buChar char="☑"/>
              <a:defRPr>
                <a:latin typeface="+mj-lt"/>
              </a:defRPr>
            </a:lvl4pPr>
            <a:lvl5pPr marL="2057400" indent="-228600">
              <a:buClr>
                <a:srgbClr val="4978C8"/>
              </a:buClr>
              <a:buSzPct val="90000"/>
              <a:buFont typeface="Lucida Grande"/>
              <a:buChar char="☑"/>
              <a:defRPr>
                <a:latin typeface="+mj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229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 que fazemo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07504" y="355612"/>
            <a:ext cx="307218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3200" b="1" dirty="0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O </a:t>
            </a: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que</a:t>
            </a:r>
            <a:r>
              <a:rPr lang="en-US" sz="3200" b="1" dirty="0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fazemos</a:t>
            </a:r>
            <a:r>
              <a:rPr lang="en-US" sz="3200" b="1" dirty="0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? </a:t>
            </a:r>
          </a:p>
        </p:txBody>
      </p:sp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05" y="0"/>
            <a:ext cx="2131295" cy="1196752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383" y="1509938"/>
            <a:ext cx="2046008" cy="1953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62432" y="1270501"/>
            <a:ext cx="3041907" cy="2494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116033" y="1564273"/>
            <a:ext cx="1912560" cy="1912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/>
          <a:srcRect r="23832"/>
          <a:stretch/>
        </p:blipFill>
        <p:spPr>
          <a:xfrm>
            <a:off x="7038000" y="1488489"/>
            <a:ext cx="2106000" cy="198834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276414" y="3718773"/>
            <a:ext cx="26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0" algn="ctr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1800" b="1" dirty="0" smtClean="0">
                <a:solidFill>
                  <a:srgbClr val="4978C8"/>
                </a:solidFill>
                <a:cs typeface="Times New Roman" pitchFamily="18" charset="0"/>
              </a:rPr>
              <a:t>CRM</a:t>
            </a:r>
            <a:r>
              <a:rPr lang="en-US" sz="1800" b="1" baseline="0" dirty="0" smtClean="0">
                <a:solidFill>
                  <a:srgbClr val="4978C8"/>
                </a:solidFill>
                <a:cs typeface="Times New Roman" pitchFamily="18" charset="0"/>
              </a:rPr>
              <a:t> Billing </a:t>
            </a:r>
            <a:r>
              <a:rPr lang="en-US" sz="1800" b="1" baseline="0" dirty="0" err="1" smtClean="0">
                <a:solidFill>
                  <a:srgbClr val="4978C8"/>
                </a:solidFill>
                <a:cs typeface="Times New Roman" pitchFamily="18" charset="0"/>
              </a:rPr>
              <a:t>Mediação</a:t>
            </a:r>
            <a:r>
              <a:rPr lang="en-US" sz="1800" b="1" baseline="0" dirty="0" smtClean="0">
                <a:solidFill>
                  <a:srgbClr val="4978C8"/>
                </a:solidFill>
                <a:cs typeface="Times New Roman" pitchFamily="18" charset="0"/>
              </a:rPr>
              <a:t/>
            </a:r>
            <a:br>
              <a:rPr lang="en-US" sz="1800" b="1" baseline="0" dirty="0" smtClean="0">
                <a:solidFill>
                  <a:srgbClr val="4978C8"/>
                </a:solidFill>
                <a:cs typeface="Times New Roman" pitchFamily="18" charset="0"/>
              </a:rPr>
            </a:br>
            <a:r>
              <a:rPr lang="en-US" sz="1800" b="1" baseline="0" dirty="0" err="1" smtClean="0">
                <a:solidFill>
                  <a:srgbClr val="4978C8"/>
                </a:solidFill>
                <a:cs typeface="Times New Roman" pitchFamily="18" charset="0"/>
              </a:rPr>
              <a:t>Interconexão</a:t>
            </a:r>
            <a:r>
              <a:rPr lang="en-US" sz="1800" b="1" baseline="0" dirty="0" smtClean="0">
                <a:solidFill>
                  <a:srgbClr val="4978C8"/>
                </a:solidFill>
                <a:cs typeface="Times New Roman" pitchFamily="18" charset="0"/>
              </a:rPr>
              <a:t> e </a:t>
            </a:r>
            <a:r>
              <a:rPr lang="en-US" sz="1800" b="1" baseline="0" dirty="0" err="1" smtClean="0">
                <a:solidFill>
                  <a:srgbClr val="4978C8"/>
                </a:solidFill>
                <a:cs typeface="Times New Roman" pitchFamily="18" charset="0"/>
              </a:rPr>
              <a:t>Operação</a:t>
            </a:r>
            <a:endParaRPr lang="en-US" sz="1800" b="1" dirty="0" smtClean="0">
              <a:solidFill>
                <a:srgbClr val="4978C8"/>
              </a:solidFill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3528" y="3724795"/>
            <a:ext cx="161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1800" b="1" dirty="0" err="1" smtClean="0">
                <a:solidFill>
                  <a:srgbClr val="4978C8"/>
                </a:solidFill>
                <a:cs typeface="Times New Roman" pitchFamily="18" charset="0"/>
              </a:rPr>
              <a:t>Soluções</a:t>
            </a:r>
            <a:r>
              <a:rPr lang="en-US" sz="1800" b="1" dirty="0" smtClean="0">
                <a:solidFill>
                  <a:srgbClr val="4978C8"/>
                </a:solidFill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4978C8"/>
                </a:solidFill>
                <a:cs typeface="Times New Roman" pitchFamily="18" charset="0"/>
              </a:rPr>
              <a:t>em</a:t>
            </a:r>
            <a:r>
              <a:rPr lang="en-US" sz="1800" b="1" dirty="0" smtClean="0">
                <a:solidFill>
                  <a:srgbClr val="4978C8"/>
                </a:solidFill>
                <a:cs typeface="Times New Roman" pitchFamily="18" charset="0"/>
              </a:rPr>
              <a:t> TI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5952" y="3724795"/>
            <a:ext cx="208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1800" b="1" dirty="0" err="1" smtClean="0">
                <a:solidFill>
                  <a:srgbClr val="4978C8"/>
                </a:solidFill>
                <a:cs typeface="Times New Roman" pitchFamily="18" charset="0"/>
              </a:rPr>
              <a:t>Fábrica</a:t>
            </a:r>
            <a:r>
              <a:rPr lang="en-US" sz="1800" b="1" dirty="0" smtClean="0">
                <a:solidFill>
                  <a:srgbClr val="4978C8"/>
                </a:solidFill>
                <a:cs typeface="Times New Roman" pitchFamily="18" charset="0"/>
              </a:rPr>
              <a:t> de Software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0312" y="372479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1800" b="1" dirty="0" smtClean="0">
                <a:solidFill>
                  <a:srgbClr val="4978C8"/>
                </a:solidFill>
                <a:cs typeface="Times New Roman" pitchFamily="18" charset="0"/>
              </a:rPr>
              <a:t>Outsourcing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0" y="4653136"/>
            <a:ext cx="8712968" cy="205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Clr>
                <a:srgbClr val="345691"/>
              </a:buClr>
              <a:buFont typeface="Wingdings" charset="2"/>
              <a:buChar char=""/>
            </a:pPr>
            <a:r>
              <a:rPr lang="en-US" sz="2000" dirty="0" err="1" smtClean="0"/>
              <a:t>Soluções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TI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err="1" smtClean="0"/>
              <a:t>Consultoria</a:t>
            </a:r>
            <a:endParaRPr lang="en-US" sz="1600" dirty="0" smtClean="0"/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smtClean="0"/>
              <a:t>Coaching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smtClean="0"/>
              <a:t>Mentoring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err="1" smtClean="0"/>
              <a:t>Bodyshop</a:t>
            </a:r>
            <a:endParaRPr lang="en-US" sz="1600" dirty="0" smtClean="0"/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err="1" smtClean="0"/>
              <a:t>Produtos</a:t>
            </a:r>
            <a:endParaRPr lang="en-US" sz="1600" dirty="0" smtClean="0"/>
          </a:p>
          <a:p>
            <a:pPr marL="342900" indent="-342900">
              <a:buClr>
                <a:srgbClr val="345691"/>
              </a:buClr>
              <a:buFont typeface="Wingdings" charset="2"/>
              <a:buChar char=""/>
            </a:pPr>
            <a:r>
              <a:rPr lang="en-US" sz="2000" dirty="0" err="1" smtClean="0"/>
              <a:t>Soluções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Negócio</a:t>
            </a:r>
            <a:endParaRPr lang="en-US" sz="2000" dirty="0" smtClean="0"/>
          </a:p>
          <a:p>
            <a:pPr marL="342900" indent="-342900">
              <a:buClr>
                <a:srgbClr val="345691"/>
              </a:buClr>
              <a:buFont typeface="Wingdings" charset="2"/>
              <a:buChar char=""/>
            </a:pPr>
            <a:r>
              <a:rPr lang="en-US" sz="2000" dirty="0" err="1" smtClean="0"/>
              <a:t>Soluções</a:t>
            </a:r>
            <a:r>
              <a:rPr lang="en-US" sz="2000" dirty="0" smtClean="0"/>
              <a:t> Telecom</a:t>
            </a:r>
          </a:p>
          <a:p>
            <a:pPr marL="342900" indent="-342900">
              <a:buClr>
                <a:srgbClr val="345691"/>
              </a:buClr>
              <a:buFont typeface="Wingdings" charset="2"/>
              <a:buChar char=""/>
            </a:pPr>
            <a:r>
              <a:rPr lang="en-US" sz="2000" dirty="0" err="1" smtClean="0"/>
              <a:t>Fábrica</a:t>
            </a:r>
            <a:r>
              <a:rPr lang="en-US" sz="2000" dirty="0" smtClean="0"/>
              <a:t> de Software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smtClean="0"/>
              <a:t>Java, .NET, Android, </a:t>
            </a:r>
            <a:r>
              <a:rPr lang="en-US" sz="1600" dirty="0" err="1" smtClean="0"/>
              <a:t>IoS</a:t>
            </a:r>
            <a:r>
              <a:rPr lang="en-US" sz="1600" dirty="0" smtClean="0"/>
              <a:t>, Blackberry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smtClean="0"/>
              <a:t>PL/SQL – Oracle, SQL Server, MySQL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err="1" smtClean="0"/>
              <a:t>Portais</a:t>
            </a:r>
            <a:r>
              <a:rPr lang="en-US" sz="1600" dirty="0" smtClean="0"/>
              <a:t>, </a:t>
            </a:r>
            <a:r>
              <a:rPr lang="en-US" sz="1600" dirty="0" err="1" smtClean="0"/>
              <a:t>Sistemas</a:t>
            </a:r>
            <a:r>
              <a:rPr lang="en-US" sz="1600" dirty="0" smtClean="0"/>
              <a:t> </a:t>
            </a:r>
            <a:r>
              <a:rPr lang="en-US" sz="1600" dirty="0" err="1" smtClean="0"/>
              <a:t>Especialistas</a:t>
            </a:r>
            <a:r>
              <a:rPr lang="en-US" sz="1600" dirty="0" smtClean="0"/>
              <a:t>, Mobile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smtClean="0"/>
              <a:t>VoIP – </a:t>
            </a:r>
            <a:r>
              <a:rPr lang="en-US" sz="1600" dirty="0" err="1" smtClean="0"/>
              <a:t>Plataformas</a:t>
            </a:r>
            <a:r>
              <a:rPr lang="en-US" sz="1600" dirty="0" smtClean="0"/>
              <a:t>/</a:t>
            </a:r>
            <a:r>
              <a:rPr lang="en-US" sz="1600" dirty="0" err="1" smtClean="0"/>
              <a:t>Aplicações</a:t>
            </a:r>
            <a:endParaRPr lang="en-US" sz="1600" dirty="0" smtClean="0"/>
          </a:p>
          <a:p>
            <a:pPr marL="342900" indent="-342900">
              <a:buClr>
                <a:srgbClr val="345691"/>
              </a:buClr>
              <a:buFont typeface="Wingdings" charset="2"/>
              <a:buChar char=""/>
            </a:pPr>
            <a:r>
              <a:rPr lang="en-US" sz="2000" dirty="0" smtClean="0"/>
              <a:t>Outsourcing</a:t>
            </a:r>
          </a:p>
        </p:txBody>
      </p:sp>
    </p:spTree>
    <p:extLst>
      <p:ext uri="{BB962C8B-B14F-4D97-AF65-F5344CB8AC3E}">
        <p14:creationId xmlns:p14="http://schemas.microsoft.com/office/powerpoint/2010/main" xmlns="" val="421368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os Clie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07504" y="355612"/>
            <a:ext cx="29205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Nossos</a:t>
            </a:r>
            <a:r>
              <a:rPr lang="en-US" sz="3200" b="1" dirty="0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Clientes</a:t>
            </a:r>
            <a:endParaRPr lang="en-US" sz="3200" b="1" dirty="0" smtClean="0">
              <a:solidFill>
                <a:srgbClr val="4978C8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05" y="0"/>
            <a:ext cx="2131295" cy="1196752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1784" y="1556792"/>
            <a:ext cx="1853952" cy="722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16016" y="1268760"/>
            <a:ext cx="981376" cy="981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771800" y="1196752"/>
            <a:ext cx="1267595" cy="1296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228184" y="1412776"/>
            <a:ext cx="2736304" cy="8208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23528" y="3573016"/>
            <a:ext cx="1800200" cy="3784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627784" y="3284984"/>
            <a:ext cx="1440160" cy="10644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444208" y="3284984"/>
            <a:ext cx="2222616" cy="1083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716016" y="3140968"/>
            <a:ext cx="1152128" cy="12370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347864" y="5314405"/>
            <a:ext cx="2232248" cy="7140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23528" y="5386413"/>
            <a:ext cx="2304256" cy="6890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300192" y="5231127"/>
            <a:ext cx="2425655" cy="8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336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05" y="0"/>
            <a:ext cx="2131295" cy="1196752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512" y="116632"/>
            <a:ext cx="6840760" cy="1080120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="1">
                <a:solidFill>
                  <a:srgbClr val="4978C8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79388" y="1628775"/>
            <a:ext cx="8785225" cy="4752975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rgbClr val="4978C8"/>
              </a:buClr>
              <a:buSzPct val="90000"/>
              <a:buFont typeface="Lucida Grande"/>
              <a:buChar char="☑"/>
              <a:defRPr/>
            </a:lvl1pPr>
            <a:lvl2pPr marL="742950" indent="-285750">
              <a:buClr>
                <a:srgbClr val="4978C8"/>
              </a:buClr>
              <a:buSzPct val="90000"/>
              <a:buFont typeface="Lucida Grande"/>
              <a:buChar char="☑"/>
              <a:defRPr/>
            </a:lvl2pPr>
            <a:lvl3pPr marL="1143000" indent="-228600">
              <a:buClr>
                <a:srgbClr val="4978C8"/>
              </a:buClr>
              <a:buSzPct val="90000"/>
              <a:buFont typeface="Lucida Grande"/>
              <a:buChar char="☑"/>
              <a:defRPr/>
            </a:lvl3pPr>
            <a:lvl4pPr marL="1600200" indent="-228600">
              <a:buClr>
                <a:srgbClr val="4978C8"/>
              </a:buClr>
              <a:buSzPct val="90000"/>
              <a:buFont typeface="Lucida Grande"/>
              <a:buChar char="☑"/>
              <a:defRPr/>
            </a:lvl4pPr>
            <a:lvl5pPr marL="2057400" indent="-228600">
              <a:buClr>
                <a:srgbClr val="4978C8"/>
              </a:buClr>
              <a:buSzPct val="90000"/>
              <a:buFont typeface="Lucida Grande"/>
              <a:buChar char="☑"/>
              <a:defRPr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793587"/>
            <a:ext cx="9144000" cy="60917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8264" y="355612"/>
            <a:ext cx="16308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Dúvidas</a:t>
            </a:r>
            <a:endParaRPr lang="en-US" sz="3200" b="1" dirty="0" smtClean="0">
              <a:solidFill>
                <a:srgbClr val="4978C8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2705" y="0"/>
            <a:ext cx="2131295" cy="1196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882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le Conos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08264" y="355612"/>
            <a:ext cx="248811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Fale</a:t>
            </a:r>
            <a:r>
              <a:rPr lang="en-US" sz="3200" b="1" dirty="0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Conosco</a:t>
            </a:r>
            <a:endParaRPr lang="en-US" sz="3200" b="1" dirty="0" smtClean="0">
              <a:solidFill>
                <a:srgbClr val="4978C8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05" y="0"/>
            <a:ext cx="2131295" cy="1196752"/>
          </a:xfrm>
          <a:prstGeom prst="rect">
            <a:avLst/>
          </a:prstGeom>
          <a:noFill/>
        </p:spPr>
      </p:pic>
      <p:pic>
        <p:nvPicPr>
          <p:cNvPr id="7" name="Picture Placeholder 5" descr="contact_us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18" r="3818"/>
          <a:stretch>
            <a:fillRect/>
          </a:stretch>
        </p:blipFill>
        <p:spPr>
          <a:xfrm>
            <a:off x="0" y="3140968"/>
            <a:ext cx="4321784" cy="371703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4499992" y="1700237"/>
            <a:ext cx="3744912" cy="136872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>
                <a:solidFill>
                  <a:srgbClr val="345691"/>
                </a:solidFill>
              </a:defRPr>
            </a:lvl1pPr>
          </a:lstStyle>
          <a:p>
            <a:pPr lvl="0"/>
            <a:r>
              <a:rPr lang="x-none" dirty="0" smtClean="0"/>
              <a:t>&lt;nome&gt;</a:t>
            </a:r>
            <a:br>
              <a:rPr lang="x-none" dirty="0" smtClean="0"/>
            </a:br>
            <a:r>
              <a:rPr lang="x-none" sz="1800" dirty="0" smtClean="0"/>
              <a:t>&lt;cargo&gt;</a:t>
            </a:r>
            <a:br>
              <a:rPr lang="x-none" sz="1800" dirty="0" smtClean="0"/>
            </a:br>
            <a:r>
              <a:rPr lang="x-none" sz="1800" dirty="0" smtClean="0"/>
              <a:t>&lt;e-mail&gt;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99992" y="3501008"/>
            <a:ext cx="37444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2800" b="1" dirty="0" err="1" smtClean="0">
                <a:solidFill>
                  <a:srgbClr val="345691"/>
                </a:solidFill>
                <a:cs typeface="Times New Roman" pitchFamily="18" charset="0"/>
              </a:rPr>
              <a:t>Teltools</a:t>
            </a:r>
            <a:r>
              <a:rPr lang="en-US" sz="2800" b="1" dirty="0" smtClean="0">
                <a:solidFill>
                  <a:srgbClr val="345691"/>
                </a:solidFill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45691"/>
                </a:solidFill>
                <a:cs typeface="Times New Roman" pitchFamily="18" charset="0"/>
              </a:rPr>
              <a:t>Tecnologia</a:t>
            </a:r>
            <a:endParaRPr lang="en-US" sz="2800" b="1" dirty="0" smtClean="0">
              <a:solidFill>
                <a:srgbClr val="345691"/>
              </a:solidFill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80000"/>
              <a:buFontTx/>
              <a:buBlip>
                <a:blip r:embed="rId4"/>
              </a:buBlip>
              <a:tabLst>
                <a:tab pos="449263" algn="l"/>
              </a:tabLst>
            </a:pP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Av. 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Cesário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Alvim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, 3521</a:t>
            </a:r>
            <a:b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</a:b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Bairro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Brasil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– CEP38400-696</a:t>
            </a:r>
            <a:b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</a:b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Uberlândia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– MG</a:t>
            </a: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Tx/>
              <a:buBlip>
                <a:blip r:embed="rId5"/>
              </a:buBlip>
              <a:tabLst>
                <a:tab pos="449263" algn="l"/>
              </a:tabLst>
            </a:pP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(34) 3222-9571</a:t>
            </a:r>
          </a:p>
          <a:p>
            <a:pPr marL="0" indent="0">
              <a:lnSpc>
                <a:spcPct val="100000"/>
              </a:lnSpc>
              <a:buClr>
                <a:srgbClr val="002060"/>
              </a:buClr>
              <a:buSzPct val="100000"/>
              <a:buFontTx/>
              <a:buNone/>
              <a:tabLst>
                <a:tab pos="449263" algn="l"/>
              </a:tabLst>
            </a:pPr>
            <a:endParaRPr lang="en-US" sz="1800" dirty="0" smtClean="0">
              <a:solidFill>
                <a:srgbClr val="345691"/>
              </a:solidFill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Tx/>
              <a:buBlip>
                <a:blip r:embed="rId6"/>
              </a:buBlip>
              <a:tabLst>
                <a:tab pos="449263" algn="l"/>
              </a:tabLst>
            </a:pP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http://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www.teltools.com.br</a:t>
            </a:r>
            <a:endParaRPr lang="en-US" sz="1600" dirty="0" smtClean="0">
              <a:solidFill>
                <a:srgbClr val="345691"/>
              </a:solidFill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Tx/>
              <a:buBlip>
                <a:blip r:embed="rId7"/>
              </a:buBlip>
              <a:tabLst>
                <a:tab pos="449263" algn="l"/>
              </a:tabLst>
            </a:pP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falecom@teltools.com.br</a:t>
            </a:r>
            <a:endParaRPr lang="en-US" sz="1600" dirty="0" smtClean="0">
              <a:solidFill>
                <a:srgbClr val="34569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501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2535" y="2276872"/>
            <a:ext cx="3718931" cy="20882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1475656" y="594928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80000"/>
              <a:buFontTx/>
              <a:buBlip>
                <a:blip r:embed="rId3"/>
              </a:buBlip>
              <a:tabLst>
                <a:tab pos="449263" algn="l"/>
              </a:tabLst>
            </a:pP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Av. 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Cesário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Alvim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, 3521</a:t>
            </a:r>
            <a:b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</a:b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Bairro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Brasil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– CEP38400-696</a:t>
            </a:r>
            <a:b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</a:b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Uberlândia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– MG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44008" y="594928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Tx/>
              <a:buBlip>
                <a:blip r:embed="rId4"/>
              </a:buBlip>
              <a:tabLst>
                <a:tab pos="449263" algn="l"/>
              </a:tabLst>
            </a:pP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(34) 3222-9571</a:t>
            </a:r>
            <a:endParaRPr lang="en-US" sz="1800" dirty="0" smtClean="0">
              <a:solidFill>
                <a:srgbClr val="345691"/>
              </a:solidFill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Tx/>
              <a:buBlip>
                <a:blip r:embed="rId5"/>
              </a:buBlip>
              <a:tabLst>
                <a:tab pos="449263" algn="l"/>
              </a:tabLst>
            </a:pP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http://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www.teltools.com.br</a:t>
            </a:r>
            <a:endParaRPr lang="en-US" sz="1600" dirty="0" smtClean="0">
              <a:solidFill>
                <a:srgbClr val="345691"/>
              </a:solidFill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Tx/>
              <a:buBlip>
                <a:blip r:embed="rId6"/>
              </a:buBlip>
              <a:tabLst>
                <a:tab pos="449263" algn="l"/>
              </a:tabLst>
            </a:pP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falecom@teltools.com.br</a:t>
            </a:r>
            <a:endParaRPr lang="en-US" sz="1600" dirty="0" smtClean="0">
              <a:solidFill>
                <a:srgbClr val="34569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91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57" r:id="rId4"/>
    <p:sldLayoutId id="2147483658" r:id="rId5"/>
    <p:sldLayoutId id="2147483649" r:id="rId6"/>
    <p:sldLayoutId id="2147483655" r:id="rId7"/>
    <p:sldLayoutId id="2147483654" r:id="rId8"/>
    <p:sldLayoutId id="2147483656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</a:t>
            </a:r>
            <a:br>
              <a:rPr lang="en-US" dirty="0" smtClean="0"/>
            </a:br>
            <a:r>
              <a:rPr lang="en-US" baseline="-25000" dirty="0" err="1" smtClean="0"/>
              <a:t>Internacionalização</a:t>
            </a:r>
            <a:r>
              <a:rPr lang="en-US" baseline="-25000" dirty="0" smtClean="0"/>
              <a:t> de Software com </a:t>
            </a:r>
            <a:r>
              <a:rPr lang="en-US" baseline="-25000" dirty="0" err="1" smtClean="0"/>
              <a:t>JQuery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66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1" dirty="0" smtClean="0"/>
              <a:t>Hildeu </a:t>
            </a:r>
            <a:r>
              <a:rPr lang="en-US" sz="2800" b="1" dirty="0" err="1" smtClean="0"/>
              <a:t>Neto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000" dirty="0" err="1" smtClean="0"/>
              <a:t>Analista</a:t>
            </a:r>
            <a:r>
              <a:rPr lang="en-US" sz="2000" dirty="0" smtClean="0"/>
              <a:t> de </a:t>
            </a:r>
            <a:r>
              <a:rPr lang="en-US" sz="2000" dirty="0" err="1" smtClean="0"/>
              <a:t>Sistemas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(34) 9100-0819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533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807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é?</a:t>
            </a:r>
          </a:p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 smtClean="0"/>
          </a:p>
          <a:p>
            <a:r>
              <a:rPr lang="en-US" dirty="0" err="1" smtClean="0"/>
              <a:t>Exemplo</a:t>
            </a:r>
            <a:endParaRPr lang="en-US" dirty="0" smtClean="0"/>
          </a:p>
          <a:p>
            <a:r>
              <a:rPr lang="en-US" dirty="0" err="1" smtClean="0"/>
              <a:t>Dicas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2800" dirty="0" smtClean="0"/>
              <a:t>Um sistema ou aplicação que vise o mercado externo deve prover suporte com relação ao idioma de interface com o usuário seja através do idioma do país ou algum outro de melhor </a:t>
            </a:r>
            <a:r>
              <a:rPr lang="pt-BR" sz="2800" dirty="0" err="1" smtClean="0"/>
              <a:t>compreenção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Para isso é necessário a internacionalização do produto. A internacionalização não implica em um novo desenvolvimento do produto, somente na adaptação das mensagens do sistema à língua do país e é justamente isso que o </a:t>
            </a:r>
            <a:r>
              <a:rPr lang="pt-BR" sz="2800" dirty="0" err="1" smtClean="0"/>
              <a:t>plugin</a:t>
            </a:r>
            <a:r>
              <a:rPr lang="pt-BR" sz="2800" dirty="0" smtClean="0"/>
              <a:t> </a:t>
            </a:r>
            <a:r>
              <a:rPr lang="pt-BR" sz="2800" dirty="0" err="1" smtClean="0"/>
              <a:t>JQuery</a:t>
            </a:r>
            <a:r>
              <a:rPr lang="pt-BR" sz="2800" dirty="0" smtClean="0"/>
              <a:t>-I18N se propõe a fazer.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79388" y="1628775"/>
            <a:ext cx="8785099" cy="3312393"/>
          </a:xfrm>
        </p:spPr>
        <p:txBody>
          <a:bodyPr/>
          <a:lstStyle/>
          <a:p>
            <a:pPr algn="just">
              <a:buNone/>
            </a:pPr>
            <a:r>
              <a:rPr lang="en-US" sz="2600" dirty="0" smtClean="0"/>
              <a:t>    I18n é </a:t>
            </a:r>
            <a:r>
              <a:rPr lang="pt-BR" sz="2600" dirty="0" smtClean="0"/>
              <a:t>um </a:t>
            </a:r>
            <a:r>
              <a:rPr lang="pt-BR" sz="2600" dirty="0" err="1" smtClean="0"/>
              <a:t>plugin</a:t>
            </a:r>
            <a:r>
              <a:rPr lang="pt-BR" sz="2600" dirty="0" smtClean="0"/>
              <a:t> de </a:t>
            </a:r>
            <a:r>
              <a:rPr lang="pt-BR" sz="2600" dirty="0" err="1" smtClean="0"/>
              <a:t>JQuery</a:t>
            </a:r>
            <a:r>
              <a:rPr lang="pt-BR" sz="2600" dirty="0" smtClean="0"/>
              <a:t> que provê internacionalização, ele carrega e analisa pacotes de recursos (.</a:t>
            </a:r>
            <a:r>
              <a:rPr lang="pt-BR" sz="2600" dirty="0" err="1" smtClean="0"/>
              <a:t>properties</a:t>
            </a:r>
            <a:r>
              <a:rPr lang="pt-BR" sz="2600" dirty="0" smtClean="0"/>
              <a:t>) baseado na linguagem fornecida e códigos de países (ISO-639 e ISO-3166) ou pela linguagem relatada pelo Browser caso nenhuma seja informada.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9556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1520" y="1556792"/>
            <a:ext cx="8712967" cy="2664296"/>
          </a:xfrm>
        </p:spPr>
        <p:txBody>
          <a:bodyPr/>
          <a:lstStyle/>
          <a:p>
            <a:pPr algn="just">
              <a:buNone/>
            </a:pPr>
            <a:r>
              <a:rPr lang="pt-BR" sz="2200" dirty="0" smtClean="0"/>
              <a:t>O I18N utiliza arquivos do tipo ".</a:t>
            </a:r>
            <a:r>
              <a:rPr lang="pt-BR" sz="2200" dirty="0" err="1" smtClean="0"/>
              <a:t>properties</a:t>
            </a:r>
            <a:r>
              <a:rPr lang="pt-BR" sz="2200" dirty="0" smtClean="0"/>
              <a:t>" que contém pares de chave-valor, cada arquivo corresponde a um idioma.</a:t>
            </a:r>
          </a:p>
          <a:p>
            <a:pPr algn="just">
              <a:buNone/>
            </a:pPr>
            <a:r>
              <a:rPr lang="pt-BR" sz="2200" dirty="0" smtClean="0"/>
              <a:t>Inicialmente o </a:t>
            </a:r>
            <a:r>
              <a:rPr lang="pt-BR" sz="2200" dirty="0" err="1" smtClean="0"/>
              <a:t>plugin</a:t>
            </a:r>
            <a:r>
              <a:rPr lang="pt-BR" sz="2200" dirty="0" smtClean="0"/>
              <a:t> carrega o arquivo default (</a:t>
            </a:r>
            <a:r>
              <a:rPr lang="pt-BR" sz="2200" dirty="0" err="1" smtClean="0"/>
              <a:t>messages</a:t>
            </a:r>
            <a:r>
              <a:rPr lang="pt-BR" sz="2200" dirty="0" smtClean="0"/>
              <a:t>.</a:t>
            </a:r>
            <a:r>
              <a:rPr lang="pt-BR" sz="2200" dirty="0" err="1" smtClean="0"/>
              <a:t>properties</a:t>
            </a:r>
            <a:r>
              <a:rPr lang="pt-BR" sz="2200" dirty="0" smtClean="0"/>
              <a:t>) e posteriormente os demais arquivos (</a:t>
            </a:r>
            <a:r>
              <a:rPr lang="pt-BR" sz="2200" dirty="0" err="1" smtClean="0"/>
              <a:t>messages_pt</a:t>
            </a:r>
            <a:r>
              <a:rPr lang="pt-BR" sz="2200" dirty="0" smtClean="0"/>
              <a:t>.</a:t>
            </a:r>
            <a:r>
              <a:rPr lang="pt-BR" sz="2200" dirty="0" err="1" smtClean="0"/>
              <a:t>properties</a:t>
            </a:r>
            <a:r>
              <a:rPr lang="pt-BR" sz="2200" dirty="0" smtClean="0"/>
              <a:t>, </a:t>
            </a:r>
            <a:r>
              <a:rPr lang="pt-BR" sz="2200" dirty="0" err="1" smtClean="0"/>
              <a:t>messages_en</a:t>
            </a:r>
            <a:r>
              <a:rPr lang="pt-BR" sz="2200" dirty="0" smtClean="0"/>
              <a:t>.</a:t>
            </a:r>
            <a:r>
              <a:rPr lang="pt-BR" sz="2200" dirty="0" err="1" smtClean="0"/>
              <a:t>properties</a:t>
            </a:r>
            <a:r>
              <a:rPr lang="pt-BR" sz="2200" dirty="0" smtClean="0"/>
              <a:t>) dessa forma a linguagem padrão está sempre disponível informando termos que não podem ser traduzidos.</a:t>
            </a:r>
          </a:p>
          <a:p>
            <a:pPr algn="just">
              <a:buNone/>
            </a:pPr>
            <a:r>
              <a:rPr lang="pt-BR" sz="2400" dirty="0" smtClean="0"/>
              <a:t>Exemplo:</a:t>
            </a:r>
            <a:endParaRPr lang="en-US" sz="2400" dirty="0"/>
          </a:p>
        </p:txBody>
      </p:sp>
      <p:pic>
        <p:nvPicPr>
          <p:cNvPr id="11" name="Imagem 10" descr="messages-propert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3294" y="4149080"/>
            <a:ext cx="3410426" cy="438211"/>
          </a:xfrm>
          <a:prstGeom prst="rect">
            <a:avLst/>
          </a:prstGeom>
          <a:ln>
            <a:solidFill>
              <a:schemeClr val="accent1">
                <a:alpha val="63000"/>
              </a:schemeClr>
            </a:solidFill>
          </a:ln>
        </p:spPr>
      </p:pic>
      <p:pic>
        <p:nvPicPr>
          <p:cNvPr id="12" name="Imagem 11" descr="messages_pt-properti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4975070"/>
            <a:ext cx="3429479" cy="514422"/>
          </a:xfrm>
          <a:prstGeom prst="rect">
            <a:avLst/>
          </a:prstGeom>
        </p:spPr>
      </p:pic>
      <p:pic>
        <p:nvPicPr>
          <p:cNvPr id="13" name="Imagem 12" descr="messages_en-properti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877272"/>
            <a:ext cx="3429479" cy="45726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095836" y="5373216"/>
            <a:ext cx="201622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361950">
              <a:lnSpc>
                <a:spcPct val="150000"/>
              </a:lnSpc>
              <a:buClr>
                <a:srgbClr val="002060"/>
              </a:buClr>
              <a:tabLst>
                <a:tab pos="449263" algn="l"/>
              </a:tabLst>
            </a:pPr>
            <a:r>
              <a:rPr lang="pt-BR" sz="1100" dirty="0" smtClean="0">
                <a:cs typeface="Times New Roman" pitchFamily="18" charset="0"/>
              </a:rPr>
              <a:t>2 -</a:t>
            </a:r>
            <a:r>
              <a:rPr lang="pt-BR" sz="11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  <a:cs typeface="Times New Roman" pitchFamily="18" charset="0"/>
              </a:rPr>
              <a:t>Messages_pt</a:t>
            </a:r>
            <a:r>
              <a:rPr lang="pt-BR" sz="11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r>
              <a:rPr lang="pt-BR" sz="1100" dirty="0" err="1" smtClean="0">
                <a:solidFill>
                  <a:schemeClr val="tx1"/>
                </a:solidFill>
                <a:cs typeface="Times New Roman" pitchFamily="18" charset="0"/>
              </a:rPr>
              <a:t>properties</a:t>
            </a:r>
            <a:endParaRPr lang="pt-BR" sz="110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167844" y="4509120"/>
            <a:ext cx="1800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361950">
              <a:lnSpc>
                <a:spcPct val="150000"/>
              </a:lnSpc>
              <a:buClr>
                <a:srgbClr val="002060"/>
              </a:buClr>
              <a:tabLst>
                <a:tab pos="449263" algn="l"/>
              </a:tabLst>
            </a:pPr>
            <a:r>
              <a:rPr lang="pt-BR" sz="1100" dirty="0" smtClean="0">
                <a:solidFill>
                  <a:schemeClr val="tx1"/>
                </a:solidFill>
                <a:cs typeface="Times New Roman" pitchFamily="18" charset="0"/>
              </a:rPr>
              <a:t>1 - </a:t>
            </a:r>
            <a:r>
              <a:rPr lang="pt-BR" sz="1100" dirty="0" err="1" smtClean="0">
                <a:solidFill>
                  <a:schemeClr val="tx1"/>
                </a:solidFill>
                <a:cs typeface="Times New Roman" pitchFamily="18" charset="0"/>
              </a:rPr>
              <a:t>Messages</a:t>
            </a:r>
            <a:r>
              <a:rPr lang="pt-BR" sz="11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r>
              <a:rPr lang="pt-BR" sz="1100" dirty="0" err="1" smtClean="0">
                <a:solidFill>
                  <a:schemeClr val="tx1"/>
                </a:solidFill>
                <a:cs typeface="Times New Roman" pitchFamily="18" charset="0"/>
              </a:rPr>
              <a:t>properties</a:t>
            </a:r>
            <a:endParaRPr lang="pt-BR" sz="110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095836" y="6237312"/>
            <a:ext cx="201622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361950">
              <a:lnSpc>
                <a:spcPct val="150000"/>
              </a:lnSpc>
              <a:buClr>
                <a:srgbClr val="002060"/>
              </a:buClr>
              <a:tabLst>
                <a:tab pos="449263" algn="l"/>
              </a:tabLst>
            </a:pPr>
            <a:r>
              <a:rPr lang="pt-BR" sz="1100" dirty="0" smtClean="0">
                <a:cs typeface="Times New Roman" pitchFamily="18" charset="0"/>
              </a:rPr>
              <a:t>3 -</a:t>
            </a:r>
            <a:r>
              <a:rPr lang="pt-BR" sz="11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  <a:cs typeface="Times New Roman" pitchFamily="18" charset="0"/>
              </a:rPr>
              <a:t>Messages_en</a:t>
            </a:r>
            <a:r>
              <a:rPr lang="pt-BR" sz="11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r>
              <a:rPr lang="pt-BR" sz="1100" dirty="0" err="1" smtClean="0">
                <a:solidFill>
                  <a:schemeClr val="tx1"/>
                </a:solidFill>
                <a:cs typeface="Times New Roman" pitchFamily="18" charset="0"/>
              </a:rPr>
              <a:t>properties</a:t>
            </a:r>
            <a:endParaRPr lang="pt-BR" sz="110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56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1520" y="1556793"/>
            <a:ext cx="8712967" cy="2160240"/>
          </a:xfrm>
        </p:spPr>
        <p:txBody>
          <a:bodyPr/>
          <a:lstStyle/>
          <a:p>
            <a:pPr algn="just">
              <a:buNone/>
            </a:pPr>
            <a:r>
              <a:rPr lang="pt-BR" sz="2400" dirty="0" smtClean="0"/>
              <a:t>Invocar o </a:t>
            </a:r>
            <a:r>
              <a:rPr lang="pt-BR" sz="2400" dirty="0" err="1" smtClean="0"/>
              <a:t>plugin</a:t>
            </a:r>
            <a:r>
              <a:rPr lang="pt-BR" sz="2400" dirty="0" smtClean="0"/>
              <a:t>:</a:t>
            </a:r>
            <a:endParaRPr lang="en-US" sz="2400" dirty="0"/>
          </a:p>
        </p:txBody>
      </p:sp>
      <p:pic>
        <p:nvPicPr>
          <p:cNvPr id="9" name="Imagem 8" descr="teste-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1268760"/>
            <a:ext cx="4734586" cy="35533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23528" y="2276871"/>
            <a:ext cx="3096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r>
              <a:rPr lang="pt-BR" sz="1600" dirty="0" smtClean="0">
                <a:solidFill>
                  <a:schemeClr val="tx1"/>
                </a:solidFill>
                <a:cs typeface="Times New Roman" pitchFamily="18" charset="0"/>
              </a:rPr>
              <a:t>Path: caminho que contém os arquivos “.</a:t>
            </a:r>
            <a:r>
              <a:rPr lang="pt-BR" sz="1600" dirty="0" err="1" smtClean="0">
                <a:solidFill>
                  <a:schemeClr val="tx1"/>
                </a:solidFill>
                <a:cs typeface="Times New Roman" pitchFamily="18" charset="0"/>
              </a:rPr>
              <a:t>properties</a:t>
            </a:r>
            <a:r>
              <a:rPr lang="pt-BR" sz="1600" dirty="0" smtClean="0">
                <a:solidFill>
                  <a:schemeClr val="tx1"/>
                </a:solidFill>
                <a:cs typeface="Times New Roman" pitchFamily="18" charset="0"/>
              </a:rPr>
              <a:t>”</a:t>
            </a:r>
            <a:r>
              <a:rPr lang="pt-BR" sz="1600" dirty="0" smtClean="0">
                <a:cs typeface="Times New Roman" pitchFamily="18" charset="0"/>
              </a:rPr>
              <a:t>.</a:t>
            </a:r>
          </a:p>
          <a:p>
            <a:pPr marL="449263" indent="-361950">
              <a:buClr>
                <a:srgbClr val="002060"/>
              </a:buClr>
              <a:tabLst>
                <a:tab pos="449263" algn="l"/>
              </a:tabLst>
            </a:pPr>
            <a:endParaRPr lang="pt-BR" sz="1600" dirty="0" smtClean="0">
              <a:cs typeface="Times New Roman" pitchFamily="18" charset="0"/>
            </a:endParaRPr>
          </a:p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r>
              <a:rPr lang="pt-BR" sz="1600" dirty="0" err="1" smtClean="0">
                <a:solidFill>
                  <a:schemeClr val="tx1"/>
                </a:solidFill>
                <a:cs typeface="Times New Roman" pitchFamily="18" charset="0"/>
              </a:rPr>
              <a:t>Mode</a:t>
            </a:r>
            <a:r>
              <a:rPr lang="pt-BR" sz="1600" dirty="0" smtClean="0">
                <a:solidFill>
                  <a:schemeClr val="tx1"/>
                </a:solidFill>
                <a:cs typeface="Times New Roman" pitchFamily="18" charset="0"/>
              </a:rPr>
              <a:t>: modo de acesso das chaves, pode ser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</a:t>
            </a:r>
            <a:r>
              <a:rPr lang="en-US" sz="1600" dirty="0" err="1" smtClean="0"/>
              <a:t>vars</a:t>
            </a:r>
            <a:r>
              <a:rPr lang="en-US" sz="1600" dirty="0" smtClean="0"/>
              <a:t>/functions </a:t>
            </a:r>
            <a:r>
              <a:rPr lang="en-US" sz="1600" u="sng" dirty="0" smtClean="0"/>
              <a:t>e/</a:t>
            </a:r>
            <a:r>
              <a:rPr lang="en-US" sz="1600" u="sng" dirty="0" err="1" smtClean="0"/>
              <a:t>ou</a:t>
            </a:r>
            <a:r>
              <a:rPr lang="en-US" sz="1600" dirty="0" smtClean="0"/>
              <a:t> map (</a:t>
            </a:r>
            <a:r>
              <a:rPr lang="pt-BR" sz="1600" dirty="0" err="1" smtClean="0"/>
              <a:t>jQuery</a:t>
            </a:r>
            <a:r>
              <a:rPr lang="pt-BR" sz="1600" dirty="0" smtClean="0"/>
              <a:t>.i18n.</a:t>
            </a:r>
            <a:r>
              <a:rPr lang="pt-BR" sz="1600" dirty="0" err="1" smtClean="0"/>
              <a:t>prop</a:t>
            </a:r>
            <a:r>
              <a:rPr lang="en-US" sz="1600" dirty="0" smtClean="0"/>
              <a:t>).</a:t>
            </a:r>
          </a:p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endParaRPr lang="en-US" sz="1600" dirty="0" smtClean="0"/>
          </a:p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r>
              <a:rPr lang="en-US" sz="1600" dirty="0" smtClean="0">
                <a:solidFill>
                  <a:schemeClr val="tx1"/>
                </a:solidFill>
                <a:cs typeface="Times New Roman" pitchFamily="18" charset="0"/>
              </a:rPr>
              <a:t>Name:  </a:t>
            </a:r>
            <a:r>
              <a:rPr lang="en-US" sz="1600" dirty="0" err="1" smtClean="0">
                <a:solidFill>
                  <a:schemeClr val="tx1"/>
                </a:solidFill>
                <a:cs typeface="Times New Roman" pitchFamily="18" charset="0"/>
              </a:rPr>
              <a:t>nome</a:t>
            </a:r>
            <a:r>
              <a:rPr lang="en-US" sz="1600" dirty="0" smtClean="0">
                <a:solidFill>
                  <a:schemeClr val="tx1"/>
                </a:solidFill>
                <a:cs typeface="Times New Roman" pitchFamily="18" charset="0"/>
              </a:rPr>
              <a:t> parcial </a:t>
            </a:r>
            <a:r>
              <a:rPr lang="pt-BR" sz="1600" dirty="0" smtClean="0">
                <a:cs typeface="Times New Roman" pitchFamily="18" charset="0"/>
              </a:rPr>
              <a:t>dos arquivos que representam pacotes de recursos.</a:t>
            </a:r>
          </a:p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endParaRPr lang="pt-BR" sz="16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r>
              <a:rPr lang="pt-BR" sz="1600" dirty="0" err="1" smtClean="0">
                <a:cs typeface="Times New Roman" pitchFamily="18" charset="0"/>
              </a:rPr>
              <a:t>Language</a:t>
            </a:r>
            <a:r>
              <a:rPr lang="pt-BR" sz="1600" dirty="0" smtClean="0">
                <a:cs typeface="Times New Roman" pitchFamily="18" charset="0"/>
              </a:rPr>
              <a:t>: o código da linguagem desejada.</a:t>
            </a:r>
            <a:endParaRPr lang="pt-BR" sz="16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endParaRPr lang="pt-BR" sz="160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56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1520" y="1556792"/>
            <a:ext cx="8712967" cy="3384375"/>
          </a:xfrm>
        </p:spPr>
        <p:txBody>
          <a:bodyPr/>
          <a:lstStyle/>
          <a:p>
            <a:pPr algn="just">
              <a:buNone/>
            </a:pPr>
            <a:r>
              <a:rPr lang="pt-BR" sz="2000" dirty="0" smtClean="0"/>
              <a:t>Outro recurso é a substituição de uma variável, por exemplo:</a:t>
            </a:r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declaração no “.</a:t>
            </a:r>
            <a:r>
              <a:rPr lang="pt-BR" sz="2000" dirty="0" err="1" smtClean="0"/>
              <a:t>properties</a:t>
            </a:r>
            <a:r>
              <a:rPr lang="pt-BR" sz="2000" dirty="0" smtClean="0"/>
              <a:t>”:</a:t>
            </a:r>
          </a:p>
          <a:p>
            <a:pPr algn="just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msg_hello</a:t>
            </a:r>
            <a:r>
              <a:rPr lang="pt-BR" sz="2000" dirty="0" smtClean="0"/>
              <a:t> = </a:t>
            </a:r>
            <a:r>
              <a:rPr lang="pt-BR" sz="2000" dirty="0" err="1" smtClean="0"/>
              <a:t>Hello</a:t>
            </a:r>
            <a:r>
              <a:rPr lang="pt-BR" sz="2000" dirty="0" smtClean="0"/>
              <a:t> {0}!!</a:t>
            </a:r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Acessando a variável pelo mapa:</a:t>
            </a:r>
          </a:p>
          <a:p>
            <a:pPr algn="just">
              <a:buNone/>
            </a:pPr>
            <a:r>
              <a:rPr lang="pt-BR" sz="2000" dirty="0" smtClean="0"/>
              <a:t>    </a:t>
            </a:r>
            <a:r>
              <a:rPr lang="pt-BR" sz="2000" dirty="0" err="1" smtClean="0"/>
              <a:t>jQuery</a:t>
            </a:r>
            <a:r>
              <a:rPr lang="pt-BR" sz="2000" dirty="0" smtClean="0"/>
              <a:t>.i18n.</a:t>
            </a:r>
            <a:r>
              <a:rPr lang="pt-BR" sz="2000" dirty="0" err="1" smtClean="0"/>
              <a:t>prop</a:t>
            </a:r>
            <a:r>
              <a:rPr lang="pt-BR" sz="2000" dirty="0" smtClean="0"/>
              <a:t>('</a:t>
            </a:r>
            <a:r>
              <a:rPr lang="pt-BR" sz="2000" dirty="0" err="1" smtClean="0"/>
              <a:t>msg_hello</a:t>
            </a:r>
            <a:r>
              <a:rPr lang="pt-BR" sz="2000" dirty="0" smtClean="0"/>
              <a:t>', ['Luis']);</a:t>
            </a:r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9556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pic>
        <p:nvPicPr>
          <p:cNvPr id="8" name="Espaço Reservado para Conteúdo 7" descr="ingles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683568" y="2022114"/>
            <a:ext cx="2287512" cy="2092452"/>
          </a:xfrm>
        </p:spPr>
      </p:pic>
      <p:cxnSp>
        <p:nvCxnSpPr>
          <p:cNvPr id="14" name="Conector de seta reta 13"/>
          <p:cNvCxnSpPr/>
          <p:nvPr/>
        </p:nvCxnSpPr>
        <p:spPr>
          <a:xfrm>
            <a:off x="2843808" y="2924944"/>
            <a:ext cx="18722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m 14" descr="franc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34347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56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Dicas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2400" dirty="0" smtClean="0"/>
              <a:t>Não repetir o ID de um elemento HTML como chave em um arquivo “.</a:t>
            </a:r>
            <a:r>
              <a:rPr lang="pt-BR" sz="2400" dirty="0" err="1" smtClean="0"/>
              <a:t>properties</a:t>
            </a:r>
            <a:r>
              <a:rPr lang="pt-BR" sz="2400" dirty="0" smtClean="0"/>
              <a:t>”.</a:t>
            </a:r>
          </a:p>
          <a:p>
            <a:r>
              <a:rPr lang="pt-BR" sz="2400" dirty="0" smtClean="0"/>
              <a:t>Download </a:t>
            </a:r>
            <a:r>
              <a:rPr lang="pt-BR" sz="2400" dirty="0" err="1" smtClean="0"/>
              <a:t>jquery</a:t>
            </a:r>
            <a:r>
              <a:rPr lang="pt-BR" sz="2400" dirty="0" smtClean="0"/>
              <a:t>.i18n.</a:t>
            </a:r>
            <a:r>
              <a:rPr lang="pt-BR" sz="2400" dirty="0" err="1" smtClean="0"/>
              <a:t>properties-min</a:t>
            </a:r>
            <a:r>
              <a:rPr lang="pt-BR" sz="2400" dirty="0" smtClean="0"/>
              <a:t>-1.0.9.</a:t>
            </a:r>
            <a:r>
              <a:rPr lang="pt-BR" sz="2400" dirty="0" err="1" smtClean="0"/>
              <a:t>js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 smtClean="0"/>
              <a:t>https://code.google.com/p/jquery-i18n-properties/downloads/list</a:t>
            </a:r>
          </a:p>
          <a:p>
            <a:r>
              <a:rPr lang="pt-BR" sz="2400" dirty="0" smtClean="0"/>
              <a:t>Fonte do exemplo:</a:t>
            </a:r>
          </a:p>
          <a:p>
            <a:pPr lvl="1"/>
            <a:r>
              <a:rPr lang="pt-BR" sz="2000" dirty="0" smtClean="0"/>
              <a:t>https://github.com/teltools/labs-jquery-i18n</a:t>
            </a:r>
          </a:p>
          <a:p>
            <a:r>
              <a:rPr lang="pt-BR" sz="2400" dirty="0" smtClean="0"/>
              <a:t>Referência:</a:t>
            </a:r>
          </a:p>
          <a:p>
            <a:pPr lvl="1"/>
            <a:r>
              <a:rPr lang="pt-BR" sz="2000" dirty="0" smtClean="0"/>
              <a:t>https://code.google.com/p/jquery-i18n-properties/</a:t>
            </a:r>
          </a:p>
        </p:txBody>
      </p:sp>
    </p:spTree>
    <p:extLst>
      <p:ext uri="{BB962C8B-B14F-4D97-AF65-F5344CB8AC3E}">
        <p14:creationId xmlns:p14="http://schemas.microsoft.com/office/powerpoint/2010/main" xmlns="" val="39556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18n-2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449263" indent="-361950">
          <a:lnSpc>
            <a:spcPct val="150000"/>
          </a:lnSpc>
          <a:buClr>
            <a:srgbClr val="002060"/>
          </a:buClr>
          <a:buFont typeface="Wingdings" pitchFamily="2" charset="2"/>
          <a:buChar char="§"/>
          <a:tabLst>
            <a:tab pos="449263" algn="l"/>
          </a:tabLst>
          <a:defRPr sz="2800" dirty="0" smtClean="0">
            <a:solidFill>
              <a:schemeClr val="tx1"/>
            </a:solidFill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i18n-2</Template>
  <TotalTime>49</TotalTime>
  <Words>324</Words>
  <Application>Microsoft Office PowerPoint</Application>
  <PresentationFormat>Apresentação na tela (4:3)</PresentationFormat>
  <Paragraphs>47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i18n-2</vt:lpstr>
      <vt:lpstr>I18n Internacionalização de Software com JQuery</vt:lpstr>
      <vt:lpstr>Slide 2</vt:lpstr>
      <vt:lpstr>Conceito</vt:lpstr>
      <vt:lpstr>O que é?</vt:lpstr>
      <vt:lpstr>Como funciona?</vt:lpstr>
      <vt:lpstr>Como funciona?</vt:lpstr>
      <vt:lpstr>Como funciona?</vt:lpstr>
      <vt:lpstr>Exemplo</vt:lpstr>
      <vt:lpstr>Dicas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I18n Internacionalização de Software com JQuery</dc:title>
  <dc:creator>Alessandro</dc:creator>
  <cp:lastModifiedBy>Alessandro</cp:lastModifiedBy>
  <cp:revision>9</cp:revision>
  <dcterms:created xsi:type="dcterms:W3CDTF">2013-08-06T19:34:34Z</dcterms:created>
  <dcterms:modified xsi:type="dcterms:W3CDTF">2013-08-06T20:31:36Z</dcterms:modified>
</cp:coreProperties>
</file>