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2" r:id="rId2"/>
    <p:sldId id="283" r:id="rId3"/>
    <p:sldId id="321" r:id="rId4"/>
    <p:sldId id="307" r:id="rId5"/>
    <p:sldId id="316" r:id="rId6"/>
    <p:sldId id="317" r:id="rId7"/>
    <p:sldId id="319" r:id="rId8"/>
    <p:sldId id="320" r:id="rId9"/>
    <p:sldId id="318" r:id="rId10"/>
    <p:sldId id="313" r:id="rId11"/>
    <p:sldId id="315" r:id="rId12"/>
    <p:sldId id="31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45691"/>
    <a:srgbClr val="4978C8"/>
    <a:srgbClr val="89AC3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6" d="100"/>
          <a:sy n="76" d="100"/>
        </p:scale>
        <p:origin x="-3376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4AB14-D132-4CB9-9B60-02409EE5CC87}" type="datetimeFigureOut">
              <a:rPr lang="pt-BR" smtClean="0"/>
              <a:pPr/>
              <a:t>07/08/2013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435EA-67A7-4389-88CB-4BE3A1625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041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435EA-67A7-4389-88CB-4BE3A1625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584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gi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3273" y="0"/>
            <a:ext cx="2900727" cy="1628799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383" y="2542225"/>
            <a:ext cx="2046008" cy="1953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62432" y="2302788"/>
            <a:ext cx="3041907" cy="2494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116033" y="2596560"/>
            <a:ext cx="1912560" cy="1912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/>
          <a:srcRect r="23832"/>
          <a:stretch/>
        </p:blipFill>
        <p:spPr>
          <a:xfrm>
            <a:off x="7038000" y="2520776"/>
            <a:ext cx="2106000" cy="1988344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5301208"/>
            <a:ext cx="8784976" cy="864096"/>
          </a:xfrm>
          <a:prstGeom prst="rect">
            <a:avLst/>
          </a:prstGeom>
        </p:spPr>
        <p:txBody>
          <a:bodyPr vert="horz"/>
          <a:lstStyle>
            <a:lvl1pPr algn="l">
              <a:defRPr b="1">
                <a:solidFill>
                  <a:srgbClr val="34569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3273" y="0"/>
            <a:ext cx="2900727" cy="1628799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2342" y="4918489"/>
            <a:ext cx="2046008" cy="19539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49473" y="4679052"/>
            <a:ext cx="3041907" cy="2494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128992" y="4972824"/>
            <a:ext cx="1912560" cy="1912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print"/>
          <a:srcRect r="23832"/>
          <a:stretch/>
        </p:blipFill>
        <p:spPr>
          <a:xfrm>
            <a:off x="7038000" y="4897040"/>
            <a:ext cx="2106000" cy="1988344"/>
          </a:xfrm>
          <a:prstGeom prst="rect">
            <a:avLst/>
          </a:prstGeom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79512" y="2708920"/>
            <a:ext cx="8784976" cy="864096"/>
          </a:xfrm>
          <a:prstGeom prst="rect">
            <a:avLst/>
          </a:prstGeom>
        </p:spPr>
        <p:txBody>
          <a:bodyPr vert="horz"/>
          <a:lstStyle>
            <a:lvl1pPr algn="ctr">
              <a:defRPr b="1">
                <a:solidFill>
                  <a:srgbClr val="34569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792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7504" y="355612"/>
            <a:ext cx="15591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Agenda</a:t>
            </a: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434116" y="4077072"/>
            <a:ext cx="3709884" cy="2747370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0"/>
          </p:nvPr>
        </p:nvSpPr>
        <p:spPr>
          <a:xfrm>
            <a:off x="179389" y="1628775"/>
            <a:ext cx="5256708" cy="4968577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1pPr>
            <a:lvl2pPr marL="742950" indent="-28575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2pPr>
            <a:lvl3pPr marL="1143000" indent="-2286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3pPr>
            <a:lvl4pPr marL="1600200" indent="-2286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4pPr>
            <a:lvl5pPr marL="2057400" indent="-228600">
              <a:buClr>
                <a:srgbClr val="4978C8"/>
              </a:buClr>
              <a:buSzPct val="90000"/>
              <a:buFont typeface="Lucida Grande"/>
              <a:buChar char="☑"/>
              <a:defRPr>
                <a:latin typeface="+mj-lt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2295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 que fazemo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7504" y="355612"/>
            <a:ext cx="307218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O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que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fazemos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? </a:t>
            </a: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383" y="1509938"/>
            <a:ext cx="2046008" cy="1953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62432" y="1270501"/>
            <a:ext cx="3041907" cy="2494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5116033" y="1564273"/>
            <a:ext cx="1912560" cy="1912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/>
          <a:srcRect r="23832"/>
          <a:stretch/>
        </p:blipFill>
        <p:spPr>
          <a:xfrm>
            <a:off x="7038000" y="1488489"/>
            <a:ext cx="2106000" cy="1988344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2276414" y="3718773"/>
            <a:ext cx="26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 algn="ctr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CRM</a:t>
            </a:r>
            <a: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  <a:t> Billing </a:t>
            </a:r>
            <a:r>
              <a:rPr lang="en-US" sz="1800" b="1" baseline="0" dirty="0" err="1" smtClean="0">
                <a:solidFill>
                  <a:srgbClr val="4978C8"/>
                </a:solidFill>
                <a:cs typeface="Times New Roman" pitchFamily="18" charset="0"/>
              </a:rPr>
              <a:t>Mediação</a:t>
            </a:r>
            <a: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  <a:t/>
            </a:r>
            <a:b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</a:br>
            <a:r>
              <a:rPr lang="en-US" sz="1800" b="1" baseline="0" dirty="0" err="1" smtClean="0">
                <a:solidFill>
                  <a:srgbClr val="4978C8"/>
                </a:solidFill>
                <a:cs typeface="Times New Roman" pitchFamily="18" charset="0"/>
              </a:rPr>
              <a:t>Interconexão</a:t>
            </a:r>
            <a:r>
              <a:rPr lang="en-US" sz="1800" b="1" baseline="0" dirty="0" smtClean="0">
                <a:solidFill>
                  <a:srgbClr val="4978C8"/>
                </a:solidFill>
                <a:cs typeface="Times New Roman" pitchFamily="18" charset="0"/>
              </a:rPr>
              <a:t> e </a:t>
            </a:r>
            <a:r>
              <a:rPr lang="en-US" sz="1800" b="1" baseline="0" dirty="0" err="1" smtClean="0">
                <a:solidFill>
                  <a:srgbClr val="4978C8"/>
                </a:solidFill>
                <a:cs typeface="Times New Roman" pitchFamily="18" charset="0"/>
              </a:rPr>
              <a:t>Operação</a:t>
            </a:r>
            <a:endParaRPr lang="en-US" sz="1800" b="1" dirty="0" smtClean="0">
              <a:solidFill>
                <a:srgbClr val="4978C8"/>
              </a:solidFill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3528" y="3724795"/>
            <a:ext cx="161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err="1" smtClean="0">
                <a:solidFill>
                  <a:srgbClr val="4978C8"/>
                </a:solidFill>
                <a:cs typeface="Times New Roman" pitchFamily="18" charset="0"/>
              </a:rPr>
              <a:t>Soluções</a:t>
            </a: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 </a:t>
            </a:r>
            <a:r>
              <a:rPr lang="en-US" sz="1800" b="1" dirty="0" err="1" smtClean="0">
                <a:solidFill>
                  <a:srgbClr val="4978C8"/>
                </a:solidFill>
                <a:cs typeface="Times New Roman" pitchFamily="18" charset="0"/>
              </a:rPr>
              <a:t>em</a:t>
            </a: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 TI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5005952" y="3724795"/>
            <a:ext cx="208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err="1" smtClean="0">
                <a:solidFill>
                  <a:srgbClr val="4978C8"/>
                </a:solidFill>
                <a:cs typeface="Times New Roman" pitchFamily="18" charset="0"/>
              </a:rPr>
              <a:t>Fábrica</a:t>
            </a: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 de Software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7380312" y="372479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1800" b="1" dirty="0" smtClean="0">
                <a:solidFill>
                  <a:srgbClr val="4978C8"/>
                </a:solidFill>
                <a:cs typeface="Times New Roman" pitchFamily="18" charset="0"/>
              </a:rPr>
              <a:t>Outsourcing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51520" y="4653136"/>
            <a:ext cx="8712968" cy="205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Soluções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TI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Consultoria</a:t>
            </a:r>
            <a:endParaRPr lang="en-US" sz="1600" dirty="0" smtClean="0"/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Coaching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Mentoring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Bodyshop</a:t>
            </a:r>
            <a:endParaRPr lang="en-US" sz="1600" dirty="0" smtClean="0"/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Produtos</a:t>
            </a:r>
            <a:endParaRPr lang="en-US" sz="1600" dirty="0" smtClean="0"/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Soluções</a:t>
            </a:r>
            <a:r>
              <a:rPr lang="en-US" sz="2000" dirty="0" smtClean="0"/>
              <a:t> </a:t>
            </a:r>
            <a:r>
              <a:rPr lang="en-US" sz="2000" dirty="0" err="1" smtClean="0"/>
              <a:t>em</a:t>
            </a:r>
            <a:r>
              <a:rPr lang="en-US" sz="2000" dirty="0" smtClean="0"/>
              <a:t> </a:t>
            </a:r>
            <a:r>
              <a:rPr lang="en-US" sz="2000" dirty="0" err="1" smtClean="0"/>
              <a:t>Negócio</a:t>
            </a:r>
            <a:endParaRPr lang="en-US" sz="2000" dirty="0" smtClean="0"/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Soluções</a:t>
            </a:r>
            <a:r>
              <a:rPr lang="en-US" sz="2000" dirty="0" smtClean="0"/>
              <a:t> Telecom</a:t>
            </a:r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err="1" smtClean="0"/>
              <a:t>Fábrica</a:t>
            </a:r>
            <a:r>
              <a:rPr lang="en-US" sz="2000" dirty="0" smtClean="0"/>
              <a:t> de Software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Java, .NET, Android, </a:t>
            </a:r>
            <a:r>
              <a:rPr lang="en-US" sz="1600" dirty="0" err="1" smtClean="0"/>
              <a:t>IoS</a:t>
            </a:r>
            <a:r>
              <a:rPr lang="en-US" sz="1600" dirty="0" smtClean="0"/>
              <a:t>, Blackberry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PL/SQL – Oracle, SQL Server, MySQL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err="1" smtClean="0"/>
              <a:t>Portais</a:t>
            </a:r>
            <a:r>
              <a:rPr lang="en-US" sz="1600" dirty="0" smtClean="0"/>
              <a:t>, </a:t>
            </a:r>
            <a:r>
              <a:rPr lang="en-US" sz="1600" dirty="0" err="1" smtClean="0"/>
              <a:t>Sistemas</a:t>
            </a:r>
            <a:r>
              <a:rPr lang="en-US" sz="1600" dirty="0" smtClean="0"/>
              <a:t> </a:t>
            </a:r>
            <a:r>
              <a:rPr lang="en-US" sz="1600" dirty="0" err="1" smtClean="0"/>
              <a:t>Especialistas</a:t>
            </a:r>
            <a:r>
              <a:rPr lang="en-US" sz="1600" dirty="0" smtClean="0"/>
              <a:t>, Mobile</a:t>
            </a:r>
          </a:p>
          <a:p>
            <a:pPr marL="742950" lvl="1" indent="-285750">
              <a:buClr>
                <a:srgbClr val="345691"/>
              </a:buClr>
              <a:buFont typeface="Wingdings" charset="2"/>
              <a:buChar char=""/>
            </a:pPr>
            <a:r>
              <a:rPr lang="en-US" sz="1600" dirty="0" smtClean="0"/>
              <a:t>VoIP – </a:t>
            </a:r>
            <a:r>
              <a:rPr lang="en-US" sz="1600" dirty="0" err="1" smtClean="0"/>
              <a:t>Plataformas</a:t>
            </a:r>
            <a:r>
              <a:rPr lang="en-US" sz="1600" dirty="0" smtClean="0"/>
              <a:t>/</a:t>
            </a:r>
            <a:r>
              <a:rPr lang="en-US" sz="1600" dirty="0" err="1" smtClean="0"/>
              <a:t>Aplicações</a:t>
            </a:r>
            <a:endParaRPr lang="en-US" sz="1600" dirty="0" smtClean="0"/>
          </a:p>
          <a:p>
            <a:pPr marL="342900" indent="-342900">
              <a:buClr>
                <a:srgbClr val="345691"/>
              </a:buClr>
              <a:buFont typeface="Wingdings" charset="2"/>
              <a:buChar char=""/>
            </a:pPr>
            <a:r>
              <a:rPr lang="en-US" sz="2000" dirty="0" smtClean="0"/>
              <a:t>Outsourcing</a:t>
            </a:r>
          </a:p>
        </p:txBody>
      </p:sp>
    </p:spTree>
    <p:extLst>
      <p:ext uri="{BB962C8B-B14F-4D97-AF65-F5344CB8AC3E}">
        <p14:creationId xmlns="" xmlns:p14="http://schemas.microsoft.com/office/powerpoint/2010/main" val="421368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os Clie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7504" y="355612"/>
            <a:ext cx="292054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Nossos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Clientes</a:t>
            </a:r>
            <a:endParaRPr lang="en-US" sz="3200" b="1" dirty="0" smtClean="0">
              <a:solidFill>
                <a:srgbClr val="4978C8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41784" y="1556792"/>
            <a:ext cx="1853952" cy="722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716016" y="1268760"/>
            <a:ext cx="981376" cy="9813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771800" y="1196752"/>
            <a:ext cx="1267595" cy="1296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6228184" y="1412776"/>
            <a:ext cx="2736304" cy="8208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23528" y="3573016"/>
            <a:ext cx="1800200" cy="37840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2627784" y="3284984"/>
            <a:ext cx="1440160" cy="10644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444208" y="3284984"/>
            <a:ext cx="2222616" cy="1083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4716016" y="3140968"/>
            <a:ext cx="1152128" cy="12370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347864" y="5314405"/>
            <a:ext cx="2232248" cy="7140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323528" y="5386413"/>
            <a:ext cx="2304256" cy="6890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300192" y="5231127"/>
            <a:ext cx="2425655" cy="8621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3364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116632"/>
            <a:ext cx="6840760" cy="1080120"/>
          </a:xfrm>
          <a:prstGeom prst="rect">
            <a:avLst/>
          </a:prstGeom>
        </p:spPr>
        <p:txBody>
          <a:bodyPr vert="horz" anchor="ctr"/>
          <a:lstStyle>
            <a:lvl1pPr algn="l">
              <a:defRPr sz="3200" b="1">
                <a:solidFill>
                  <a:srgbClr val="4978C8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179388" y="1628775"/>
            <a:ext cx="8785225" cy="4752975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rgbClr val="4978C8"/>
              </a:buClr>
              <a:buSzPct val="90000"/>
              <a:buFont typeface="Lucida Grande"/>
              <a:buChar char="☑"/>
              <a:defRPr/>
            </a:lvl1pPr>
            <a:lvl2pPr marL="742950" indent="-285750">
              <a:buClr>
                <a:srgbClr val="4978C8"/>
              </a:buClr>
              <a:buSzPct val="90000"/>
              <a:buFont typeface="Lucida Grande"/>
              <a:buChar char="☑"/>
              <a:defRPr/>
            </a:lvl2pPr>
            <a:lvl3pPr marL="1143000" indent="-228600">
              <a:buClr>
                <a:srgbClr val="4978C8"/>
              </a:buClr>
              <a:buSzPct val="90000"/>
              <a:buFont typeface="Lucida Grande"/>
              <a:buChar char="☑"/>
              <a:defRPr/>
            </a:lvl3pPr>
            <a:lvl4pPr marL="1600200" indent="-228600">
              <a:buClr>
                <a:srgbClr val="4978C8"/>
              </a:buClr>
              <a:buSzPct val="90000"/>
              <a:buFont typeface="Lucida Grande"/>
              <a:buChar char="☑"/>
              <a:defRPr/>
            </a:lvl4pPr>
            <a:lvl5pPr marL="2057400" indent="-228600">
              <a:buClr>
                <a:srgbClr val="4978C8"/>
              </a:buClr>
              <a:buSzPct val="90000"/>
              <a:buFont typeface="Lucida Grande"/>
              <a:buChar char="☑"/>
              <a:defRPr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793587"/>
            <a:ext cx="9144000" cy="6091796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08264" y="355612"/>
            <a:ext cx="16308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Dúvidas</a:t>
            </a:r>
            <a:endParaRPr lang="en-US" sz="3200" b="1" dirty="0" smtClean="0">
              <a:solidFill>
                <a:srgbClr val="4978C8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5882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le Conos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108264" y="355612"/>
            <a:ext cx="248811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87313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Fale</a:t>
            </a:r>
            <a:r>
              <a:rPr lang="en-US" sz="3200" b="1" dirty="0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rgbClr val="4978C8"/>
                </a:solidFill>
                <a:latin typeface="+mj-lt"/>
                <a:cs typeface="Times New Roman" pitchFamily="18" charset="0"/>
              </a:rPr>
              <a:t>Conosco</a:t>
            </a:r>
            <a:endParaRPr lang="en-US" sz="3200" b="1" dirty="0" smtClean="0">
              <a:solidFill>
                <a:srgbClr val="4978C8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05" y="0"/>
            <a:ext cx="2131295" cy="1196752"/>
          </a:xfrm>
          <a:prstGeom prst="rect">
            <a:avLst/>
          </a:prstGeom>
          <a:noFill/>
        </p:spPr>
      </p:pic>
      <p:pic>
        <p:nvPicPr>
          <p:cNvPr id="7" name="Picture Placeholder 5" descr="contact_us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18" r="3818"/>
          <a:stretch>
            <a:fillRect/>
          </a:stretch>
        </p:blipFill>
        <p:spPr>
          <a:xfrm>
            <a:off x="0" y="3140968"/>
            <a:ext cx="4321784" cy="3717032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4499992" y="1700237"/>
            <a:ext cx="3744912" cy="136872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>
                <a:solidFill>
                  <a:srgbClr val="345691"/>
                </a:solidFill>
              </a:defRPr>
            </a:lvl1pPr>
          </a:lstStyle>
          <a:p>
            <a:pPr lvl="0"/>
            <a:r>
              <a:rPr lang="x-none" dirty="0" smtClean="0"/>
              <a:t>&lt;nome&gt;</a:t>
            </a:r>
            <a:br>
              <a:rPr lang="x-none" dirty="0" smtClean="0"/>
            </a:br>
            <a:r>
              <a:rPr lang="x-none" sz="1800" dirty="0" smtClean="0"/>
              <a:t>&lt;cargo&gt;</a:t>
            </a:r>
            <a:br>
              <a:rPr lang="x-none" sz="1800" dirty="0" smtClean="0"/>
            </a:br>
            <a:r>
              <a:rPr lang="x-none" sz="1800" dirty="0" smtClean="0"/>
              <a:t>&lt;e-mail&gt;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99992" y="3501008"/>
            <a:ext cx="374441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Clr>
                <a:srgbClr val="002060"/>
              </a:buClr>
              <a:buFont typeface="Wingdings" pitchFamily="2" charset="2"/>
              <a:buNone/>
              <a:tabLst>
                <a:tab pos="449263" algn="l"/>
              </a:tabLst>
            </a:pPr>
            <a:r>
              <a:rPr lang="en-US" sz="2800" b="1" dirty="0" err="1" smtClean="0">
                <a:solidFill>
                  <a:srgbClr val="345691"/>
                </a:solidFill>
                <a:cs typeface="Times New Roman" pitchFamily="18" charset="0"/>
              </a:rPr>
              <a:t>Teltools</a:t>
            </a:r>
            <a:r>
              <a:rPr lang="en-US" sz="2800" b="1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45691"/>
                </a:solidFill>
                <a:cs typeface="Times New Roman" pitchFamily="18" charset="0"/>
              </a:rPr>
              <a:t>Tecnologia</a:t>
            </a:r>
            <a:endParaRPr lang="en-US" sz="2800" b="1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80000"/>
              <a:buFontTx/>
              <a:buBlip>
                <a:blip r:embed="rId4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Av.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Cesário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Alvim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, 3521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Bairro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Brasil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CEP38400-696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Uberlândia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MG</a:t>
            </a: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5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(34) 3222-9571</a:t>
            </a:r>
          </a:p>
          <a:p>
            <a:pPr marL="0" indent="0">
              <a:lnSpc>
                <a:spcPct val="100000"/>
              </a:lnSpc>
              <a:buClr>
                <a:srgbClr val="002060"/>
              </a:buClr>
              <a:buSzPct val="100000"/>
              <a:buFontTx/>
              <a:buNone/>
              <a:tabLst>
                <a:tab pos="449263" algn="l"/>
              </a:tabLst>
            </a:pPr>
            <a:endParaRPr lang="en-US" sz="18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6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http://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www.teltools.com.br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7"/>
              </a:buBlip>
              <a:tabLst>
                <a:tab pos="449263" algn="l"/>
              </a:tabLst>
            </a:pP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falecom@teltools.com.br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501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backups\20091204\andersonf\Pictures\TELTOOLS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2535" y="2276872"/>
            <a:ext cx="3718931" cy="20882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1475656" y="594928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80000"/>
              <a:buFontTx/>
              <a:buBlip>
                <a:blip r:embed="rId3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Av.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Cesário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Alvim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, 3521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Bairro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Brasil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CEP38400-696</a:t>
            </a:r>
            <a:b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</a:b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Uberlândia</a:t>
            </a: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 – MG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44008" y="5949280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4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(34) 3222-9571</a:t>
            </a:r>
            <a:endParaRPr lang="en-US" sz="18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5"/>
              </a:buBlip>
              <a:tabLst>
                <a:tab pos="449263" algn="l"/>
              </a:tabLst>
            </a:pPr>
            <a:r>
              <a:rPr lang="en-US" sz="1600" dirty="0" smtClean="0">
                <a:solidFill>
                  <a:srgbClr val="345691"/>
                </a:solidFill>
                <a:cs typeface="Times New Roman" pitchFamily="18" charset="0"/>
              </a:rPr>
              <a:t>http://</a:t>
            </a: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www.teltools.com.br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002060"/>
              </a:buClr>
              <a:buSzPct val="100000"/>
              <a:buFontTx/>
              <a:buBlip>
                <a:blip r:embed="rId6"/>
              </a:buBlip>
              <a:tabLst>
                <a:tab pos="449263" algn="l"/>
              </a:tabLst>
            </a:pPr>
            <a:r>
              <a:rPr lang="en-US" sz="1600" dirty="0" err="1" smtClean="0">
                <a:solidFill>
                  <a:srgbClr val="345691"/>
                </a:solidFill>
                <a:cs typeface="Times New Roman" pitchFamily="18" charset="0"/>
              </a:rPr>
              <a:t>falecom@teltools.com.br</a:t>
            </a:r>
            <a:endParaRPr lang="en-US" sz="1600" dirty="0" smtClean="0">
              <a:solidFill>
                <a:srgbClr val="34569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91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  <p:sldLayoutId id="2147483657" r:id="rId4"/>
    <p:sldLayoutId id="2147483658" r:id="rId5"/>
    <p:sldLayoutId id="2147483649" r:id="rId6"/>
    <p:sldLayoutId id="2147483655" r:id="rId7"/>
    <p:sldLayoutId id="2147483654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18n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aseline="-25000" dirty="0" err="1" smtClean="0"/>
              <a:t>Internacionalização</a:t>
            </a:r>
            <a:r>
              <a:rPr lang="en-US" baseline="-25000" dirty="0" smtClean="0"/>
              <a:t> de Software com </a:t>
            </a:r>
            <a:r>
              <a:rPr lang="en-US" baseline="-25000" dirty="0" err="1" smtClean="0"/>
              <a:t>JQuery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6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 smtClean="0"/>
              <a:t>Hildeu </a:t>
            </a:r>
            <a:r>
              <a:rPr lang="en-US" sz="2800" b="1" dirty="0" err="1" smtClean="0"/>
              <a:t>Neto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dirty="0" err="1" smtClean="0"/>
              <a:t>Analista</a:t>
            </a:r>
            <a:r>
              <a:rPr lang="en-US" sz="2000" dirty="0" smtClean="0"/>
              <a:t> de </a:t>
            </a:r>
            <a:r>
              <a:rPr lang="en-US" sz="2000" dirty="0" err="1" smtClean="0"/>
              <a:t>Sistemas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hildeunn@teltools.com.br</a:t>
            </a:r>
            <a:endParaRPr lang="en-US" sz="2800" b="1" dirty="0"/>
          </a:p>
        </p:txBody>
      </p:sp>
    </p:spTree>
    <p:extLst>
      <p:ext uri="{BB962C8B-B14F-4D97-AF65-F5344CB8AC3E}">
        <p14:creationId xmlns="" xmlns:p14="http://schemas.microsoft.com/office/powerpoint/2010/main" val="3533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807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é?</a:t>
            </a:r>
          </a:p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endParaRPr lang="en-US" dirty="0" smtClean="0"/>
          </a:p>
          <a:p>
            <a:r>
              <a:rPr lang="en-US" dirty="0" err="1" smtClean="0"/>
              <a:t>Exemplo</a:t>
            </a:r>
            <a:endParaRPr lang="en-US" dirty="0" smtClean="0"/>
          </a:p>
          <a:p>
            <a:r>
              <a:rPr lang="en-US" dirty="0" err="1" smtClean="0"/>
              <a:t>Dicas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800" dirty="0" smtClean="0"/>
              <a:t>Um sistema ou aplicação que vise o mercado externo deve prover suporte com relação ao idioma de interface com o usuário seja através do idioma do país ou algum outro de melhor </a:t>
            </a:r>
            <a:r>
              <a:rPr lang="pt-BR" sz="2800" dirty="0" smtClean="0"/>
              <a:t>compreensão.</a:t>
            </a:r>
            <a:endParaRPr lang="pt-BR" sz="2800" dirty="0" smtClean="0"/>
          </a:p>
          <a:p>
            <a:r>
              <a:rPr lang="pt-BR" sz="2800" dirty="0" smtClean="0"/>
              <a:t>Para isso é necessário a internacionalização do produto. A internacionalização não implica em um novo desenvolvimento do produto, somente na adaptação das mensagens do sistema à língua do país e é justamente isso que o </a:t>
            </a:r>
            <a:r>
              <a:rPr lang="pt-BR" sz="2800" dirty="0" err="1" smtClean="0"/>
              <a:t>plugin</a:t>
            </a:r>
            <a:r>
              <a:rPr lang="pt-BR" sz="2800" dirty="0" smtClean="0"/>
              <a:t> </a:t>
            </a:r>
            <a:r>
              <a:rPr lang="pt-BR" sz="2800" dirty="0" err="1" smtClean="0"/>
              <a:t>JQuery</a:t>
            </a:r>
            <a:r>
              <a:rPr lang="pt-BR" sz="2800" dirty="0" smtClean="0"/>
              <a:t>-i18n </a:t>
            </a:r>
            <a:r>
              <a:rPr lang="pt-BR" sz="2800" dirty="0" smtClean="0"/>
              <a:t>se propõe a fazer.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79388" y="1628775"/>
            <a:ext cx="8785099" cy="331239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600" dirty="0" smtClean="0"/>
              <a:t>i</a:t>
            </a:r>
            <a:r>
              <a:rPr lang="en-US" sz="2600" dirty="0" smtClean="0"/>
              <a:t>18n </a:t>
            </a:r>
            <a:r>
              <a:rPr lang="en-US" sz="2600" dirty="0" smtClean="0"/>
              <a:t>é </a:t>
            </a:r>
            <a:r>
              <a:rPr lang="pt-BR" sz="2600" dirty="0" smtClean="0"/>
              <a:t>um </a:t>
            </a:r>
            <a:r>
              <a:rPr lang="pt-BR" sz="2600" dirty="0" err="1" smtClean="0"/>
              <a:t>plugin</a:t>
            </a:r>
            <a:r>
              <a:rPr lang="pt-BR" sz="2600" dirty="0" smtClean="0"/>
              <a:t> de </a:t>
            </a:r>
            <a:r>
              <a:rPr lang="pt-BR" sz="2600" dirty="0" err="1" smtClean="0"/>
              <a:t>JQuery</a:t>
            </a:r>
            <a:r>
              <a:rPr lang="pt-BR" sz="2600" dirty="0" smtClean="0"/>
              <a:t> que provê internacionalização, ele carrega e analisa pacotes de recursos (.</a:t>
            </a:r>
            <a:r>
              <a:rPr lang="pt-BR" sz="2600" dirty="0" err="1" smtClean="0"/>
              <a:t>properties</a:t>
            </a:r>
            <a:r>
              <a:rPr lang="pt-BR" sz="2600" dirty="0" smtClean="0"/>
              <a:t>) baseado na linguagem fornecida e códigos de países (ISO-639 e ISO-3166) ou pela linguagem relatada pelo Browser caso nenhuma seja informada.</a:t>
            </a: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1520" y="1556792"/>
            <a:ext cx="8712967" cy="2664296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sz="2200" dirty="0" smtClean="0"/>
              <a:t>O </a:t>
            </a:r>
            <a:r>
              <a:rPr lang="pt-BR" sz="2200" dirty="0" smtClean="0"/>
              <a:t>i18n </a:t>
            </a:r>
            <a:r>
              <a:rPr lang="pt-BR" sz="2200" dirty="0" smtClean="0"/>
              <a:t>utiliza arquivos do tipo ".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" que contém pares de chave-valor, cada arquivo corresponde a um idioma.</a:t>
            </a:r>
          </a:p>
          <a:p>
            <a:pPr algn="just">
              <a:buFont typeface="Wingdings" pitchFamily="2" charset="2"/>
              <a:buChar char="q"/>
            </a:pPr>
            <a:r>
              <a:rPr lang="pt-BR" sz="2200" dirty="0" smtClean="0"/>
              <a:t>Inicialmente o </a:t>
            </a:r>
            <a:r>
              <a:rPr lang="pt-BR" sz="2200" dirty="0" err="1" smtClean="0"/>
              <a:t>plugin</a:t>
            </a:r>
            <a:r>
              <a:rPr lang="pt-BR" sz="2200" dirty="0" smtClean="0"/>
              <a:t> carrega o arquivo default (</a:t>
            </a:r>
            <a:r>
              <a:rPr lang="pt-BR" sz="2200" dirty="0" err="1" smtClean="0"/>
              <a:t>messages</a:t>
            </a:r>
            <a:r>
              <a:rPr lang="pt-BR" sz="2200" dirty="0" smtClean="0"/>
              <a:t>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) e posteriormente os demais arquivos (</a:t>
            </a:r>
            <a:r>
              <a:rPr lang="pt-BR" sz="2200" dirty="0" err="1" smtClean="0"/>
              <a:t>messages_pt</a:t>
            </a:r>
            <a:r>
              <a:rPr lang="pt-BR" sz="2200" dirty="0" smtClean="0"/>
              <a:t>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, </a:t>
            </a:r>
            <a:r>
              <a:rPr lang="pt-BR" sz="2200" dirty="0" err="1" smtClean="0"/>
              <a:t>messages_en</a:t>
            </a:r>
            <a:r>
              <a:rPr lang="pt-BR" sz="2200" dirty="0" smtClean="0"/>
              <a:t>.</a:t>
            </a:r>
            <a:r>
              <a:rPr lang="pt-BR" sz="2200" dirty="0" err="1" smtClean="0"/>
              <a:t>properties</a:t>
            </a:r>
            <a:r>
              <a:rPr lang="pt-BR" sz="2200" dirty="0" smtClean="0"/>
              <a:t>) dessa forma a linguagem padrão está sempre disponível informando termos que não podem ser </a:t>
            </a:r>
            <a:r>
              <a:rPr lang="pt-BR" sz="2200" dirty="0" smtClean="0"/>
              <a:t>traduzidos</a:t>
            </a:r>
            <a:r>
              <a:rPr lang="pt-BR" sz="2200" dirty="0" smtClean="0"/>
              <a:t>.</a:t>
            </a:r>
            <a:endParaRPr lang="pt-BR" sz="2200" dirty="0" smtClean="0"/>
          </a:p>
        </p:txBody>
      </p:sp>
      <p:pic>
        <p:nvPicPr>
          <p:cNvPr id="11" name="Imagem 10" descr="messages-properti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3294" y="4149080"/>
            <a:ext cx="3410426" cy="438211"/>
          </a:xfrm>
          <a:prstGeom prst="rect">
            <a:avLst/>
          </a:prstGeom>
          <a:ln>
            <a:solidFill>
              <a:schemeClr val="accent1">
                <a:alpha val="63000"/>
              </a:schemeClr>
            </a:solidFill>
          </a:ln>
        </p:spPr>
      </p:pic>
      <p:pic>
        <p:nvPicPr>
          <p:cNvPr id="12" name="Imagem 11" descr="messages_pt-properti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4975070"/>
            <a:ext cx="3429479" cy="514422"/>
          </a:xfrm>
          <a:prstGeom prst="rect">
            <a:avLst/>
          </a:prstGeom>
        </p:spPr>
      </p:pic>
      <p:pic>
        <p:nvPicPr>
          <p:cNvPr id="13" name="Imagem 12" descr="messages_en-properti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877272"/>
            <a:ext cx="3429479" cy="457264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3095836" y="5373216"/>
            <a:ext cx="201622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lnSpc>
                <a:spcPct val="150000"/>
              </a:lnSpc>
              <a:buClr>
                <a:srgbClr val="002060"/>
              </a:buClr>
              <a:tabLst>
                <a:tab pos="449263" algn="l"/>
              </a:tabLst>
            </a:pPr>
            <a:r>
              <a:rPr lang="pt-BR" sz="1100" dirty="0" smtClean="0">
                <a:cs typeface="Times New Roman" pitchFamily="18" charset="0"/>
              </a:rPr>
              <a:t>2 -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Messages_pt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endParaRPr lang="pt-BR" sz="11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167844" y="4509120"/>
            <a:ext cx="1800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lnSpc>
                <a:spcPct val="150000"/>
              </a:lnSpc>
              <a:buClr>
                <a:srgbClr val="002060"/>
              </a:buClr>
              <a:tabLst>
                <a:tab pos="449263" algn="l"/>
              </a:tabLst>
            </a:pP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1 - 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Messages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endParaRPr lang="pt-BR" sz="11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095836" y="6237312"/>
            <a:ext cx="201622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lnSpc>
                <a:spcPct val="150000"/>
              </a:lnSpc>
              <a:buClr>
                <a:srgbClr val="002060"/>
              </a:buClr>
              <a:tabLst>
                <a:tab pos="449263" algn="l"/>
              </a:tabLst>
            </a:pPr>
            <a:r>
              <a:rPr lang="pt-BR" sz="1100" dirty="0" smtClean="0">
                <a:cs typeface="Times New Roman" pitchFamily="18" charset="0"/>
              </a:rPr>
              <a:t>3 -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Messages_en</a:t>
            </a:r>
            <a:r>
              <a:rPr lang="pt-BR" sz="1100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pt-BR" sz="11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endParaRPr lang="pt-BR" sz="11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9" name="Imagem 8" descr="teste-j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3" y="1772816"/>
            <a:ext cx="5085155" cy="381642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323528" y="1803588"/>
            <a:ext cx="30963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pt-BR" sz="1600" dirty="0" smtClean="0">
                <a:solidFill>
                  <a:schemeClr val="tx1"/>
                </a:solidFill>
                <a:cs typeface="Times New Roman" pitchFamily="18" charset="0"/>
              </a:rPr>
              <a:t>Path: caminho que contém os arquivos “.</a:t>
            </a:r>
            <a:r>
              <a:rPr lang="pt-BR" sz="1600" dirty="0" err="1" smtClean="0">
                <a:solidFill>
                  <a:schemeClr val="tx1"/>
                </a:solidFill>
                <a:cs typeface="Times New Roman" pitchFamily="18" charset="0"/>
              </a:rPr>
              <a:t>properties</a:t>
            </a:r>
            <a:r>
              <a:rPr lang="pt-BR" sz="1600" dirty="0" smtClean="0">
                <a:solidFill>
                  <a:schemeClr val="tx1"/>
                </a:solidFill>
                <a:cs typeface="Times New Roman" pitchFamily="18" charset="0"/>
              </a:rPr>
              <a:t>”</a:t>
            </a:r>
            <a:r>
              <a:rPr lang="pt-BR" sz="1600" dirty="0" smtClean="0">
                <a:cs typeface="Times New Roman" pitchFamily="18" charset="0"/>
              </a:rPr>
              <a:t>.</a:t>
            </a:r>
          </a:p>
          <a:p>
            <a:pPr marL="449263" indent="-361950">
              <a:buClr>
                <a:srgbClr val="002060"/>
              </a:buClr>
              <a:tabLst>
                <a:tab pos="449263" algn="l"/>
              </a:tabLst>
            </a:pPr>
            <a:endParaRPr lang="pt-BR" sz="1600" dirty="0" smtClean="0">
              <a:cs typeface="Times New Roman" pitchFamily="18" charset="0"/>
            </a:endParaRP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pt-BR" sz="1600" dirty="0" err="1" smtClean="0">
                <a:solidFill>
                  <a:schemeClr val="tx1"/>
                </a:solidFill>
                <a:cs typeface="Times New Roman" pitchFamily="18" charset="0"/>
              </a:rPr>
              <a:t>Mode</a:t>
            </a:r>
            <a:r>
              <a:rPr lang="pt-BR" sz="1600" dirty="0" smtClean="0">
                <a:solidFill>
                  <a:schemeClr val="tx1"/>
                </a:solidFill>
                <a:cs typeface="Times New Roman" pitchFamily="18" charset="0"/>
              </a:rPr>
              <a:t>: modo de acesso das chaves, pode ser 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 </a:t>
            </a:r>
            <a:r>
              <a:rPr lang="en-US" sz="1600" dirty="0" err="1" smtClean="0"/>
              <a:t>vars</a:t>
            </a:r>
            <a:r>
              <a:rPr lang="en-US" sz="1600" dirty="0" smtClean="0"/>
              <a:t>/functions </a:t>
            </a:r>
            <a:r>
              <a:rPr lang="en-US" sz="1600" u="sng" dirty="0" smtClean="0"/>
              <a:t>e/</a:t>
            </a:r>
            <a:r>
              <a:rPr lang="en-US" sz="1600" u="sng" dirty="0" err="1" smtClean="0"/>
              <a:t>ou</a:t>
            </a:r>
            <a:r>
              <a:rPr lang="en-US" sz="1600" dirty="0" smtClean="0"/>
              <a:t> map (</a:t>
            </a:r>
            <a:r>
              <a:rPr lang="pt-BR" sz="1600" dirty="0" err="1" smtClean="0"/>
              <a:t>jQuery</a:t>
            </a:r>
            <a:r>
              <a:rPr lang="pt-BR" sz="1600" dirty="0" smtClean="0"/>
              <a:t>.i18n.</a:t>
            </a:r>
            <a:r>
              <a:rPr lang="pt-BR" sz="1600" dirty="0" err="1" smtClean="0"/>
              <a:t>prop</a:t>
            </a:r>
            <a:r>
              <a:rPr lang="en-US" sz="1600" dirty="0" smtClean="0"/>
              <a:t>).</a:t>
            </a: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endParaRPr lang="en-US" sz="1600" dirty="0" smtClean="0"/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Name:  </a:t>
            </a:r>
            <a:r>
              <a:rPr lang="en-US" sz="1600" dirty="0" err="1" smtClean="0">
                <a:solidFill>
                  <a:schemeClr val="tx1"/>
                </a:solidFill>
                <a:cs typeface="Times New Roman" pitchFamily="18" charset="0"/>
              </a:rPr>
              <a:t>nome</a:t>
            </a:r>
            <a:r>
              <a:rPr lang="en-US" sz="1600" dirty="0" smtClean="0">
                <a:solidFill>
                  <a:schemeClr val="tx1"/>
                </a:solidFill>
                <a:cs typeface="Times New Roman" pitchFamily="18" charset="0"/>
              </a:rPr>
              <a:t> parcial </a:t>
            </a:r>
            <a:r>
              <a:rPr lang="pt-BR" sz="1600" dirty="0" smtClean="0">
                <a:cs typeface="Times New Roman" pitchFamily="18" charset="0"/>
              </a:rPr>
              <a:t>dos arquivos que representam pacotes de recursos.</a:t>
            </a: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endParaRPr lang="pt-BR" sz="16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r>
              <a:rPr lang="pt-BR" sz="1600" dirty="0" err="1" smtClean="0">
                <a:cs typeface="Times New Roman" pitchFamily="18" charset="0"/>
              </a:rPr>
              <a:t>Language</a:t>
            </a:r>
            <a:r>
              <a:rPr lang="pt-BR" sz="1600" dirty="0" smtClean="0">
                <a:cs typeface="Times New Roman" pitchFamily="18" charset="0"/>
              </a:rPr>
              <a:t>: o código da linguagem desejada.</a:t>
            </a:r>
            <a:endParaRPr lang="pt-BR" sz="16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449263" indent="-361950">
              <a:buClr>
                <a:srgbClr val="002060"/>
              </a:buClr>
              <a:buFont typeface="Wingdings" pitchFamily="2" charset="2"/>
              <a:buChar char="§"/>
              <a:tabLst>
                <a:tab pos="449263" algn="l"/>
              </a:tabLst>
            </a:pPr>
            <a:endParaRPr lang="pt-BR" sz="1600" dirty="0" smtClean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51520" y="1556792"/>
            <a:ext cx="8712967" cy="4536504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pt-BR" sz="2000" dirty="0" smtClean="0"/>
              <a:t>Outro recurso é a substituição de uma variável, por exemplo: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D</a:t>
            </a:r>
            <a:r>
              <a:rPr lang="pt-BR" sz="2000" dirty="0" smtClean="0"/>
              <a:t>eclaração </a:t>
            </a:r>
            <a:r>
              <a:rPr lang="pt-BR" sz="2000" dirty="0" smtClean="0"/>
              <a:t>no “.</a:t>
            </a:r>
            <a:r>
              <a:rPr lang="pt-BR" sz="2000" dirty="0" err="1" smtClean="0"/>
              <a:t>properties</a:t>
            </a:r>
            <a:r>
              <a:rPr lang="pt-BR" sz="2000" dirty="0" smtClean="0"/>
              <a:t>”: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	</a:t>
            </a:r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r>
              <a:rPr lang="pt-BR" sz="2000" dirty="0" smtClean="0"/>
              <a:t>Acessando a variável pelo </a:t>
            </a:r>
            <a:r>
              <a:rPr lang="pt-BR" sz="2000" dirty="0" smtClean="0"/>
              <a:t>mapa informando um parâmetro:</a:t>
            </a:r>
            <a:endParaRPr lang="pt-BR" sz="2000" dirty="0" smtClean="0"/>
          </a:p>
          <a:p>
            <a:pPr algn="just">
              <a:buNone/>
            </a:pPr>
            <a:endParaRPr lang="pt-BR" sz="2000" dirty="0" smtClean="0"/>
          </a:p>
          <a:p>
            <a:pPr algn="just">
              <a:buNone/>
            </a:pPr>
            <a:endParaRPr lang="en-US" sz="2000" dirty="0"/>
          </a:p>
        </p:txBody>
      </p:sp>
      <p:pic>
        <p:nvPicPr>
          <p:cNvPr id="5" name="Imagem 4" descr="recurs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9898" y="2853218"/>
            <a:ext cx="2610214" cy="647790"/>
          </a:xfrm>
          <a:prstGeom prst="rect">
            <a:avLst/>
          </a:prstGeom>
        </p:spPr>
      </p:pic>
      <p:pic>
        <p:nvPicPr>
          <p:cNvPr id="6" name="Imagem 5" descr="recurso1_j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84870" y="4437112"/>
            <a:ext cx="3915322" cy="8478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endParaRPr lang="en-US" dirty="0"/>
          </a:p>
        </p:txBody>
      </p:sp>
      <p:pic>
        <p:nvPicPr>
          <p:cNvPr id="8" name="Espaço Reservado para Conteúdo 7" descr="ingles.pn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755576" y="2177533"/>
            <a:ext cx="2489875" cy="2849857"/>
          </a:xfrm>
        </p:spPr>
      </p:pic>
      <p:cxnSp>
        <p:nvCxnSpPr>
          <p:cNvPr id="14" name="Conector de seta reta 13"/>
          <p:cNvCxnSpPr/>
          <p:nvPr/>
        </p:nvCxnSpPr>
        <p:spPr>
          <a:xfrm>
            <a:off x="3546532" y="3616105"/>
            <a:ext cx="18722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m 14" descr="franc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2152801"/>
            <a:ext cx="2561883" cy="30043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Dicas</a:t>
            </a:r>
            <a:endParaRPr lang="en-US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sz="2400" dirty="0" smtClean="0"/>
              <a:t>Não repetir o ID de um elemento HTML como chave em um arquivo “.</a:t>
            </a:r>
            <a:r>
              <a:rPr lang="pt-BR" sz="2400" dirty="0" err="1" smtClean="0"/>
              <a:t>properties</a:t>
            </a:r>
            <a:r>
              <a:rPr lang="pt-BR" sz="2400" dirty="0" smtClean="0"/>
              <a:t>”.</a:t>
            </a:r>
          </a:p>
          <a:p>
            <a:r>
              <a:rPr lang="pt-BR" sz="2400" dirty="0" smtClean="0"/>
              <a:t>Download </a:t>
            </a:r>
            <a:r>
              <a:rPr lang="pt-BR" sz="2400" dirty="0" err="1" smtClean="0"/>
              <a:t>jquery</a:t>
            </a:r>
            <a:r>
              <a:rPr lang="pt-BR" sz="2400" dirty="0" smtClean="0"/>
              <a:t>.i18n.</a:t>
            </a:r>
            <a:r>
              <a:rPr lang="pt-BR" sz="2400" dirty="0" err="1" smtClean="0"/>
              <a:t>properties-min</a:t>
            </a:r>
            <a:r>
              <a:rPr lang="pt-BR" sz="2400" dirty="0" smtClean="0"/>
              <a:t>-1.0.9.</a:t>
            </a:r>
            <a:r>
              <a:rPr lang="pt-BR" sz="2400" dirty="0" err="1" smtClean="0"/>
              <a:t>js</a:t>
            </a:r>
            <a:r>
              <a:rPr lang="pt-BR" sz="2400" dirty="0" smtClean="0"/>
              <a:t>:</a:t>
            </a:r>
          </a:p>
          <a:p>
            <a:pPr lvl="1">
              <a:buNone/>
            </a:pPr>
            <a:r>
              <a:rPr lang="pt-BR" sz="2000" dirty="0" smtClean="0"/>
              <a:t>https://code.google.com/p/jquery-i18n-properties/downloads/list</a:t>
            </a:r>
          </a:p>
          <a:p>
            <a:r>
              <a:rPr lang="pt-BR" sz="2400" dirty="0" smtClean="0"/>
              <a:t>Fonte do exemplo:</a:t>
            </a:r>
          </a:p>
          <a:p>
            <a:pPr lvl="1">
              <a:buNone/>
            </a:pPr>
            <a:r>
              <a:rPr lang="pt-BR" sz="2000" dirty="0" smtClean="0"/>
              <a:t>https://github.com/teltools/labs-jquery-i18n</a:t>
            </a:r>
          </a:p>
          <a:p>
            <a:r>
              <a:rPr lang="pt-BR" sz="2400" dirty="0" smtClean="0"/>
              <a:t>Referência:</a:t>
            </a:r>
          </a:p>
          <a:p>
            <a:pPr lvl="1">
              <a:buNone/>
            </a:pPr>
            <a:r>
              <a:rPr lang="pt-BR" sz="2000" dirty="0" smtClean="0"/>
              <a:t>https://code.google.com/p/jquery-i18n-properties/</a:t>
            </a:r>
          </a:p>
        </p:txBody>
      </p:sp>
    </p:spTree>
    <p:extLst>
      <p:ext uri="{BB962C8B-B14F-4D97-AF65-F5344CB8AC3E}">
        <p14:creationId xmlns="" xmlns:p14="http://schemas.microsoft.com/office/powerpoint/2010/main" val="395564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18n-2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449263" indent="-361950">
          <a:lnSpc>
            <a:spcPct val="150000"/>
          </a:lnSpc>
          <a:buClr>
            <a:srgbClr val="002060"/>
          </a:buClr>
          <a:buFont typeface="Wingdings" pitchFamily="2" charset="2"/>
          <a:buChar char="§"/>
          <a:tabLst>
            <a:tab pos="449263" algn="l"/>
          </a:tabLst>
          <a:defRPr sz="2800" dirty="0" smtClean="0">
            <a:solidFill>
              <a:schemeClr val="tx1"/>
            </a:solidFill>
            <a:cs typeface="Times New Roma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i18n-2</Template>
  <TotalTime>61</TotalTime>
  <Words>317</Words>
  <Application>Microsoft Office PowerPoint</Application>
  <PresentationFormat>Apresentação na tela (4:3)</PresentationFormat>
  <Paragraphs>45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i18n-2</vt:lpstr>
      <vt:lpstr>i18n Internacionalização de Software com JQuery</vt:lpstr>
      <vt:lpstr>Slide 2</vt:lpstr>
      <vt:lpstr>Conceito</vt:lpstr>
      <vt:lpstr>O que é?</vt:lpstr>
      <vt:lpstr>Como funciona?</vt:lpstr>
      <vt:lpstr>Como funciona?</vt:lpstr>
      <vt:lpstr>Como funciona?</vt:lpstr>
      <vt:lpstr>Exemplo</vt:lpstr>
      <vt:lpstr>Dicas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I18n Internacionalização de Software com JQuery</dc:title>
  <dc:creator>Alessandro</dc:creator>
  <cp:lastModifiedBy>Alessandro</cp:lastModifiedBy>
  <cp:revision>13</cp:revision>
  <dcterms:created xsi:type="dcterms:W3CDTF">2013-08-06T19:34:34Z</dcterms:created>
  <dcterms:modified xsi:type="dcterms:W3CDTF">2013-08-07T20:12:20Z</dcterms:modified>
</cp:coreProperties>
</file>