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sldIdLst>
    <p:sldId id="261" r:id="rId3"/>
  </p:sldIdLst>
  <p:sldSz cx="43891200" cy="32918400"/>
  <p:notesSz cx="6858000" cy="9144000"/>
  <p:defaultText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65"/>
    <p:restoredTop sz="94694"/>
  </p:normalViewPr>
  <p:slideViewPr>
    <p:cSldViewPr snapToGrid="0" snapToObjects="1">
      <p:cViewPr>
        <p:scale>
          <a:sx n="36" d="100"/>
          <a:sy n="36" d="100"/>
        </p:scale>
        <p:origin x="504" y="-127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508062" indent="0" algn="ctr">
              <a:buNone/>
              <a:defRPr>
                <a:solidFill>
                  <a:schemeClr val="tx1">
                    <a:tint val="75000"/>
                  </a:schemeClr>
                </a:solidFill>
              </a:defRPr>
            </a:lvl2pPr>
            <a:lvl3pPr marL="5016124" indent="0" algn="ctr">
              <a:buNone/>
              <a:defRPr>
                <a:solidFill>
                  <a:schemeClr val="tx1">
                    <a:tint val="75000"/>
                  </a:schemeClr>
                </a:solidFill>
              </a:defRPr>
            </a:lvl3pPr>
            <a:lvl4pPr marL="7524186" indent="0" algn="ctr">
              <a:buNone/>
              <a:defRPr>
                <a:solidFill>
                  <a:schemeClr val="tx1">
                    <a:tint val="75000"/>
                  </a:schemeClr>
                </a:solidFill>
              </a:defRPr>
            </a:lvl4pPr>
            <a:lvl5pPr marL="10032248" indent="0" algn="ctr">
              <a:buNone/>
              <a:defRPr>
                <a:solidFill>
                  <a:schemeClr val="tx1">
                    <a:tint val="75000"/>
                  </a:schemeClr>
                </a:solidFill>
              </a:defRPr>
            </a:lvl5pPr>
            <a:lvl6pPr marL="12540310" indent="0" algn="ctr">
              <a:buNone/>
              <a:defRPr>
                <a:solidFill>
                  <a:schemeClr val="tx1">
                    <a:tint val="75000"/>
                  </a:schemeClr>
                </a:solidFill>
              </a:defRPr>
            </a:lvl6pPr>
            <a:lvl7pPr marL="15048372" indent="0" algn="ctr">
              <a:buNone/>
              <a:defRPr>
                <a:solidFill>
                  <a:schemeClr val="tx1">
                    <a:tint val="75000"/>
                  </a:schemeClr>
                </a:solidFill>
              </a:defRPr>
            </a:lvl7pPr>
            <a:lvl8pPr marL="17556434" indent="0" algn="ctr">
              <a:buNone/>
              <a:defRPr>
                <a:solidFill>
                  <a:schemeClr val="tx1">
                    <a:tint val="75000"/>
                  </a:schemeClr>
                </a:solidFill>
              </a:defRPr>
            </a:lvl8pPr>
            <a:lvl9pPr marL="200644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280919C-9BF4-2E48-B1DA-A899560EBF1A}" type="datetimeFigureOut">
              <a:rPr lang="en-US" smtClean="0"/>
              <a:t>5/23/23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
        <p:nvSpPr>
          <p:cNvPr id="7" name="AACG_Title_Header_Shape"/>
          <p:cNvSpPr txBox="1"/>
          <p:nvPr userDrawn="1"/>
        </p:nvSpPr>
        <p:spPr>
          <a:xfrm>
            <a:off x="0" y="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8" name="AACG_Title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Tree>
    <p:extLst>
      <p:ext uri="{BB962C8B-B14F-4D97-AF65-F5344CB8AC3E}">
        <p14:creationId xmlns:p14="http://schemas.microsoft.com/office/powerpoint/2010/main" val="2755824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5/23/23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8256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8435343"/>
            <a:ext cx="47404019" cy="1797634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8435343"/>
            <a:ext cx="141480543" cy="1797634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5/23/23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1723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5/23/23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251578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21900" b="1" cap="all"/>
            </a:lvl1pPr>
          </a:lstStyle>
          <a:p>
            <a:r>
              <a:rPr lang="en-US"/>
              <a:t>Click to edit Master title style</a:t>
            </a:r>
          </a:p>
        </p:txBody>
      </p:sp>
      <p:sp>
        <p:nvSpPr>
          <p:cNvPr id="3" name="Text Placeholder 2"/>
          <p:cNvSpPr>
            <a:spLocks noGrp="1"/>
          </p:cNvSpPr>
          <p:nvPr>
            <p:ph type="body" idx="1"/>
          </p:nvPr>
        </p:nvSpPr>
        <p:spPr>
          <a:xfrm>
            <a:off x="3467101" y="13952226"/>
            <a:ext cx="37307520" cy="7200898"/>
          </a:xfrm>
        </p:spPr>
        <p:txBody>
          <a:bodyPr anchor="b"/>
          <a:lstStyle>
            <a:lvl1pPr marL="0" indent="0">
              <a:buNone/>
              <a:defRPr sz="11000">
                <a:solidFill>
                  <a:schemeClr val="tx1">
                    <a:tint val="75000"/>
                  </a:schemeClr>
                </a:solidFill>
              </a:defRPr>
            </a:lvl1pPr>
            <a:lvl2pPr marL="2508062" indent="0">
              <a:buNone/>
              <a:defRPr sz="9900">
                <a:solidFill>
                  <a:schemeClr val="tx1">
                    <a:tint val="75000"/>
                  </a:schemeClr>
                </a:solidFill>
              </a:defRPr>
            </a:lvl2pPr>
            <a:lvl3pPr marL="5016124" indent="0">
              <a:buNone/>
              <a:defRPr sz="8800">
                <a:solidFill>
                  <a:schemeClr val="tx1">
                    <a:tint val="75000"/>
                  </a:schemeClr>
                </a:solidFill>
              </a:defRPr>
            </a:lvl3pPr>
            <a:lvl4pPr marL="7524186" indent="0">
              <a:buNone/>
              <a:defRPr sz="7700">
                <a:solidFill>
                  <a:schemeClr val="tx1">
                    <a:tint val="75000"/>
                  </a:schemeClr>
                </a:solidFill>
              </a:defRPr>
            </a:lvl4pPr>
            <a:lvl5pPr marL="10032248" indent="0">
              <a:buNone/>
              <a:defRPr sz="7700">
                <a:solidFill>
                  <a:schemeClr val="tx1">
                    <a:tint val="75000"/>
                  </a:schemeClr>
                </a:solidFill>
              </a:defRPr>
            </a:lvl5pPr>
            <a:lvl6pPr marL="12540310" indent="0">
              <a:buNone/>
              <a:defRPr sz="7700">
                <a:solidFill>
                  <a:schemeClr val="tx1">
                    <a:tint val="75000"/>
                  </a:schemeClr>
                </a:solidFill>
              </a:defRPr>
            </a:lvl6pPr>
            <a:lvl7pPr marL="15048372" indent="0">
              <a:buNone/>
              <a:defRPr sz="7700">
                <a:solidFill>
                  <a:schemeClr val="tx1">
                    <a:tint val="75000"/>
                  </a:schemeClr>
                </a:solidFill>
              </a:defRPr>
            </a:lvl7pPr>
            <a:lvl8pPr marL="17556434" indent="0">
              <a:buNone/>
              <a:defRPr sz="7700">
                <a:solidFill>
                  <a:schemeClr val="tx1">
                    <a:tint val="75000"/>
                  </a:schemeClr>
                </a:solidFill>
              </a:defRPr>
            </a:lvl8pPr>
            <a:lvl9pPr marL="20064496" indent="0">
              <a:buNone/>
              <a:defRPr sz="7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80919C-9BF4-2E48-B1DA-A899560EBF1A}" type="datetimeFigureOut">
              <a:rPr lang="en-US" smtClean="0"/>
              <a:t>5/23/23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50222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80919C-9BF4-2E48-B1DA-A899560EBF1A}" type="datetimeFigureOut">
              <a:rPr lang="en-US" smtClean="0"/>
              <a:t>5/23/23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2378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3"/>
            <a:ext cx="19392903"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4" name="Content Placeholder 3"/>
          <p:cNvSpPr>
            <a:spLocks noGrp="1"/>
          </p:cNvSpPr>
          <p:nvPr>
            <p:ph sz="half" idx="2"/>
          </p:nvPr>
        </p:nvSpPr>
        <p:spPr>
          <a:xfrm>
            <a:off x="2194561" y="10439401"/>
            <a:ext cx="19392903"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80919C-9BF4-2E48-B1DA-A899560EBF1A}" type="datetimeFigureOut">
              <a:rPr lang="en-US" smtClean="0"/>
              <a:t>5/23/23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502751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80919C-9BF4-2E48-B1DA-A899560EBF1A}" type="datetimeFigureOut">
              <a:rPr lang="en-US" smtClean="0"/>
              <a:t>5/23/23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82533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0919C-9BF4-2E48-B1DA-A899560EBF1A}" type="datetimeFigureOut">
              <a:rPr lang="en-US" smtClean="0"/>
              <a:t>5/23/23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252693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11000" b="1"/>
            </a:lvl1pPr>
          </a:lstStyle>
          <a:p>
            <a:r>
              <a:rPr lang="en-US"/>
              <a:t>Click to edit Master title style</a:t>
            </a:r>
          </a:p>
        </p:txBody>
      </p:sp>
      <p:sp>
        <p:nvSpPr>
          <p:cNvPr id="3" name="Content Placeholder 2"/>
          <p:cNvSpPr>
            <a:spLocks noGrp="1"/>
          </p:cNvSpPr>
          <p:nvPr>
            <p:ph idx="1"/>
          </p:nvPr>
        </p:nvSpPr>
        <p:spPr>
          <a:xfrm>
            <a:off x="17160240" y="1310644"/>
            <a:ext cx="24536400" cy="28094942"/>
          </a:xfrm>
        </p:spPr>
        <p:txBody>
          <a:bodyPr/>
          <a:lstStyle>
            <a:lvl1pPr>
              <a:defRPr sz="17600"/>
            </a:lvl1pPr>
            <a:lvl2pPr>
              <a:defRPr sz="15400"/>
            </a:lvl2pPr>
            <a:lvl3pPr>
              <a:defRPr sz="13200"/>
            </a:lvl3pPr>
            <a:lvl4pPr>
              <a:defRPr sz="11000"/>
            </a:lvl4pPr>
            <a:lvl5pPr>
              <a:defRPr sz="11000"/>
            </a:lvl5pPr>
            <a:lvl6pPr>
              <a:defRPr sz="11000"/>
            </a:lvl6pPr>
            <a:lvl7pPr>
              <a:defRPr sz="11000"/>
            </a:lvl7pPr>
            <a:lvl8pPr>
              <a:defRPr sz="11000"/>
            </a:lvl8pPr>
            <a:lvl9pPr>
              <a:defRPr sz="1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4"/>
            <a:ext cx="14439903" cy="22517102"/>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5/23/23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1727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110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7600"/>
            </a:lvl1pPr>
            <a:lvl2pPr marL="2508062" indent="0">
              <a:buNone/>
              <a:defRPr sz="15400"/>
            </a:lvl2pPr>
            <a:lvl3pPr marL="5016124" indent="0">
              <a:buNone/>
              <a:defRPr sz="13200"/>
            </a:lvl3pPr>
            <a:lvl4pPr marL="7524186" indent="0">
              <a:buNone/>
              <a:defRPr sz="11000"/>
            </a:lvl4pPr>
            <a:lvl5pPr marL="10032248" indent="0">
              <a:buNone/>
              <a:defRPr sz="11000"/>
            </a:lvl5pPr>
            <a:lvl6pPr marL="12540310" indent="0">
              <a:buNone/>
              <a:defRPr sz="11000"/>
            </a:lvl6pPr>
            <a:lvl7pPr marL="15048372" indent="0">
              <a:buNone/>
              <a:defRPr sz="11000"/>
            </a:lvl7pPr>
            <a:lvl8pPr marL="17556434" indent="0">
              <a:buNone/>
              <a:defRPr sz="11000"/>
            </a:lvl8pPr>
            <a:lvl9pPr marL="20064496" indent="0">
              <a:buNone/>
              <a:defRPr sz="110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5/23/23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94723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501612" tIns="250806" rIns="501612" bIns="25080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501612" tIns="250806" rIns="501612" bIns="25080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501612" tIns="250806" rIns="501612" bIns="250806" rtlCol="0" anchor="ctr"/>
          <a:lstStyle>
            <a:lvl1pPr algn="l">
              <a:defRPr sz="6600">
                <a:solidFill>
                  <a:schemeClr val="tx1">
                    <a:tint val="75000"/>
                  </a:schemeClr>
                </a:solidFill>
              </a:defRPr>
            </a:lvl1pPr>
          </a:lstStyle>
          <a:p>
            <a:fld id="{2280919C-9BF4-2E48-B1DA-A899560EBF1A}" type="datetimeFigureOut">
              <a:rPr lang="en-US" smtClean="0"/>
              <a:t>5/23/23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501612" tIns="250806" rIns="501612" bIns="250806" rtlCol="0" anchor="ctr"/>
          <a:lstStyle>
            <a:lvl1pPr algn="ctr">
              <a:defRPr sz="6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501612" tIns="250806" rIns="501612" bIns="250806" rtlCol="0" anchor="ctr"/>
          <a:lstStyle>
            <a:lvl1pPr algn="r">
              <a:defRPr sz="6600">
                <a:solidFill>
                  <a:schemeClr val="tx1">
                    <a:tint val="75000"/>
                  </a:schemeClr>
                </a:solidFill>
              </a:defRPr>
            </a:lvl1pPr>
          </a:lstStyle>
          <a:p>
            <a:fld id="{C3E06B1F-3C3E-6B48-9C30-89E1FDCC4061}" type="slidenum">
              <a:rPr lang="en-US" smtClean="0"/>
              <a:t>‹#›</a:t>
            </a:fld>
            <a:endParaRPr lang="en-US"/>
          </a:p>
        </p:txBody>
      </p:sp>
      <p:sp>
        <p:nvSpPr>
          <p:cNvPr id="7" name="AACG_Header_Shape"/>
          <p:cNvSpPr txBox="1"/>
          <p:nvPr userDrawn="1"/>
        </p:nvSpPr>
        <p:spPr>
          <a:xfrm>
            <a:off x="0" y="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8" name="AACG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9" name="AACG_CaveatHeader_Shape"/>
          <p:cNvSpPr txBox="1"/>
          <p:nvPr userDrawn="1"/>
        </p:nvSpPr>
        <p:spPr>
          <a:xfrm>
            <a:off x="0" y="279400"/>
            <a:ext cx="43891200" cy="276999"/>
          </a:xfrm>
          <a:prstGeom prst="rect">
            <a:avLst/>
          </a:prstGeom>
          <a:noFill/>
        </p:spPr>
        <p:txBody>
          <a:bodyPr vert="horz" wrap="square" rtlCol="0">
            <a:spAutoFit/>
          </a:bodyPr>
          <a:lstStyle/>
          <a:p>
            <a:pPr algn="l"/>
            <a:endParaRPr lang="en-US" sz="1200" b="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95465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latinLnBrk="0" hangingPunct="1">
        <a:spcBef>
          <a:spcPct val="0"/>
        </a:spcBef>
        <a:buNone/>
        <a:defRPr sz="24100" kern="1200">
          <a:solidFill>
            <a:schemeClr val="tx1"/>
          </a:solidFill>
          <a:latin typeface="+mj-lt"/>
          <a:ea typeface="+mj-ea"/>
          <a:cs typeface="+mj-cs"/>
        </a:defRPr>
      </a:lvl1pPr>
    </p:titleStyle>
    <p:bodyStyle>
      <a:lvl1pPr marL="1881047" indent="-1881047" algn="l" defTabSz="2508062" rtl="0" eaLnBrk="1" latinLnBrk="0" hangingPunct="1">
        <a:spcBef>
          <a:spcPct val="20000"/>
        </a:spcBef>
        <a:buFont typeface="Arial"/>
        <a:buChar char="•"/>
        <a:defRPr sz="17600" kern="1200">
          <a:solidFill>
            <a:schemeClr val="tx1"/>
          </a:solidFill>
          <a:latin typeface="+mn-lt"/>
          <a:ea typeface="+mn-ea"/>
          <a:cs typeface="+mn-cs"/>
        </a:defRPr>
      </a:lvl1pPr>
      <a:lvl2pPr marL="4075601" indent="-1567539" algn="l" defTabSz="2508062" rtl="0" eaLnBrk="1" latinLnBrk="0" hangingPunct="1">
        <a:spcBef>
          <a:spcPct val="20000"/>
        </a:spcBef>
        <a:buFont typeface="Arial"/>
        <a:buChar char="–"/>
        <a:defRPr sz="15400" kern="1200">
          <a:solidFill>
            <a:schemeClr val="tx1"/>
          </a:solidFill>
          <a:latin typeface="+mn-lt"/>
          <a:ea typeface="+mn-ea"/>
          <a:cs typeface="+mn-cs"/>
        </a:defRPr>
      </a:lvl2pPr>
      <a:lvl3pPr marL="6270155" indent="-1254031" algn="l" defTabSz="2508062" rtl="0" eaLnBrk="1" latinLnBrk="0" hangingPunct="1">
        <a:spcBef>
          <a:spcPct val="20000"/>
        </a:spcBef>
        <a:buFont typeface="Arial"/>
        <a:buChar char="•"/>
        <a:defRPr sz="13200" kern="1200">
          <a:solidFill>
            <a:schemeClr val="tx1"/>
          </a:solidFill>
          <a:latin typeface="+mn-lt"/>
          <a:ea typeface="+mn-ea"/>
          <a:cs typeface="+mn-cs"/>
        </a:defRPr>
      </a:lvl3pPr>
      <a:lvl4pPr marL="8778217" indent="-1254031" algn="l" defTabSz="2508062" rtl="0" eaLnBrk="1" latinLnBrk="0" hangingPunct="1">
        <a:spcBef>
          <a:spcPct val="20000"/>
        </a:spcBef>
        <a:buFont typeface="Arial"/>
        <a:buChar char="–"/>
        <a:defRPr sz="11000" kern="1200">
          <a:solidFill>
            <a:schemeClr val="tx1"/>
          </a:solidFill>
          <a:latin typeface="+mn-lt"/>
          <a:ea typeface="+mn-ea"/>
          <a:cs typeface="+mn-cs"/>
        </a:defRPr>
      </a:lvl4pPr>
      <a:lvl5pPr marL="11286279" indent="-1254031" algn="l" defTabSz="2508062" rtl="0" eaLnBrk="1" latinLnBrk="0" hangingPunct="1">
        <a:spcBef>
          <a:spcPct val="20000"/>
        </a:spcBef>
        <a:buFont typeface="Arial"/>
        <a:buChar char="»"/>
        <a:defRPr sz="11000" kern="1200">
          <a:solidFill>
            <a:schemeClr val="tx1"/>
          </a:solidFill>
          <a:latin typeface="+mn-lt"/>
          <a:ea typeface="+mn-ea"/>
          <a:cs typeface="+mn-cs"/>
        </a:defRPr>
      </a:lvl5pPr>
      <a:lvl6pPr marL="13794341" indent="-1254031" algn="l" defTabSz="2508062" rtl="0" eaLnBrk="1" latinLnBrk="0" hangingPunct="1">
        <a:spcBef>
          <a:spcPct val="20000"/>
        </a:spcBef>
        <a:buFont typeface="Arial"/>
        <a:buChar char="•"/>
        <a:defRPr sz="11000" kern="1200">
          <a:solidFill>
            <a:schemeClr val="tx1"/>
          </a:solidFill>
          <a:latin typeface="+mn-lt"/>
          <a:ea typeface="+mn-ea"/>
          <a:cs typeface="+mn-cs"/>
        </a:defRPr>
      </a:lvl6pPr>
      <a:lvl7pPr marL="16302403" indent="-1254031" algn="l" defTabSz="2508062" rtl="0" eaLnBrk="1" latinLnBrk="0" hangingPunct="1">
        <a:spcBef>
          <a:spcPct val="20000"/>
        </a:spcBef>
        <a:buFont typeface="Arial"/>
        <a:buChar char="•"/>
        <a:defRPr sz="11000" kern="1200">
          <a:solidFill>
            <a:schemeClr val="tx1"/>
          </a:solidFill>
          <a:latin typeface="+mn-lt"/>
          <a:ea typeface="+mn-ea"/>
          <a:cs typeface="+mn-cs"/>
        </a:defRPr>
      </a:lvl7pPr>
      <a:lvl8pPr marL="18810465" indent="-1254031" algn="l" defTabSz="2508062" rtl="0" eaLnBrk="1" latinLnBrk="0" hangingPunct="1">
        <a:spcBef>
          <a:spcPct val="20000"/>
        </a:spcBef>
        <a:buFont typeface="Arial"/>
        <a:buChar char="•"/>
        <a:defRPr sz="11000" kern="1200">
          <a:solidFill>
            <a:schemeClr val="tx1"/>
          </a:solidFill>
          <a:latin typeface="+mn-lt"/>
          <a:ea typeface="+mn-ea"/>
          <a:cs typeface="+mn-cs"/>
        </a:defRPr>
      </a:lvl8pPr>
      <a:lvl9pPr marL="21318527" indent="-1254031" algn="l" defTabSz="2508062" rtl="0" eaLnBrk="1" latinLnBrk="0" hangingPunct="1">
        <a:spcBef>
          <a:spcPct val="20000"/>
        </a:spcBef>
        <a:buFont typeface="Arial"/>
        <a:buChar char="•"/>
        <a:defRPr sz="11000" kern="1200">
          <a:solidFill>
            <a:schemeClr val="tx1"/>
          </a:solidFill>
          <a:latin typeface="+mn-lt"/>
          <a:ea typeface="+mn-ea"/>
          <a:cs typeface="+mn-cs"/>
        </a:defRPr>
      </a:lvl9pPr>
    </p:bodyStyle>
    <p:other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27"/>
          <p:cNvSpPr>
            <a:spLocks noChangeArrowheads="1"/>
          </p:cNvSpPr>
          <p:nvPr/>
        </p:nvSpPr>
        <p:spPr bwMode="auto">
          <a:xfrm>
            <a:off x="-48494" y="0"/>
            <a:ext cx="43939693" cy="6533048"/>
          </a:xfrm>
          <a:prstGeom prst="rect">
            <a:avLst/>
          </a:prstGeom>
          <a:gradFill>
            <a:gsLst>
              <a:gs pos="5000">
                <a:srgbClr val="235078"/>
              </a:gs>
              <a:gs pos="100000">
                <a:srgbClr val="1482A5"/>
              </a:gs>
            </a:gsLst>
            <a:lin ang="0" scaled="1"/>
          </a:gradFill>
          <a:ln>
            <a:noFill/>
          </a:ln>
        </p:spPr>
        <p:txBody>
          <a:bodyPr wrap="none" anchor="ctr"/>
          <a:lstStyle>
            <a:defPPr>
              <a:defRPr kern="1200" smtId="4294967295"/>
            </a:defPPr>
          </a:lstStyle>
          <a:p>
            <a:endParaRPr lang="en-US"/>
          </a:p>
        </p:txBody>
      </p:sp>
      <p:sp>
        <p:nvSpPr>
          <p:cNvPr id="2" name="Rectangle 5"/>
          <p:cNvSpPr>
            <a:spLocks noChangeArrowheads="1"/>
          </p:cNvSpPr>
          <p:nvPr/>
        </p:nvSpPr>
        <p:spPr bwMode="auto">
          <a:xfrm>
            <a:off x="731520" y="7125252"/>
            <a:ext cx="10058400" cy="10805677"/>
          </a:xfrm>
          <a:prstGeom prst="roundRect">
            <a:avLst>
              <a:gd name="adj" fmla="val 1380"/>
            </a:avLst>
          </a:prstGeom>
          <a:solidFill>
            <a:srgbClr val="B4D3E2"/>
          </a:solidFill>
          <a:ln>
            <a:noFill/>
          </a:ln>
          <a:effectLst/>
        </p:spPr>
        <p:txBody>
          <a:bodyPr wrap="none" lIns="274320" tIns="68580" rIns="274320" bIns="68580" anchor="ctr"/>
          <a:lstStyle>
            <a:defPPr>
              <a:defRPr kern="1200" smtId="4294967295"/>
            </a:defPPr>
          </a:lstStyle>
          <a:p>
            <a:pPr defTabSz="4703763"/>
            <a:endParaRPr lang="en-US" sz="3600" dirty="0">
              <a:noFill/>
              <a:latin typeface="Amaranth" panose="02000503050000020004" pitchFamily="2" charset="0"/>
            </a:endParaRPr>
          </a:p>
        </p:txBody>
      </p:sp>
      <p:sp>
        <p:nvSpPr>
          <p:cNvPr id="2053" name="Text Box 6"/>
          <p:cNvSpPr txBox="1">
            <a:spLocks noChangeArrowheads="1"/>
          </p:cNvSpPr>
          <p:nvPr/>
        </p:nvSpPr>
        <p:spPr bwMode="auto">
          <a:xfrm>
            <a:off x="1062257" y="8265705"/>
            <a:ext cx="9144000" cy="9002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l"/>
            <a:r>
              <a:rPr lang="en-US" sz="2400" b="0" i="0" dirty="0">
                <a:effectLst/>
                <a:latin typeface="Titillium Web" pitchFamily="2" charset="77"/>
              </a:rPr>
              <a:t>Traffic congestion is a pervasive urban issue, and developing an accurate traffic flow volume prediction system is crucial. </a:t>
            </a:r>
            <a:r>
              <a:rPr lang="en-US" sz="2400" dirty="0">
                <a:latin typeface="Titillium Web" pitchFamily="2" charset="77"/>
              </a:rPr>
              <a:t>This project </a:t>
            </a:r>
            <a:r>
              <a:rPr lang="en-US" sz="2400" b="0" i="0" dirty="0">
                <a:effectLst/>
                <a:latin typeface="Titillium Web" pitchFamily="2" charset="77"/>
              </a:rPr>
              <a:t>aims to create a robust system using Machine Learning (ML) models, including Linear Regression, SVM, Random Forest Regression, and XGBoost, alongside Neural Network models such as GRU, LSTM, BI-LSTM, and CNN-LSTM architectures. </a:t>
            </a:r>
            <a:r>
              <a:rPr lang="en-US" sz="2400" dirty="0">
                <a:latin typeface="Titillium Web" pitchFamily="2" charset="77"/>
              </a:rPr>
              <a:t>I</a:t>
            </a:r>
            <a:r>
              <a:rPr lang="en-US" sz="2400" b="0" i="0" dirty="0">
                <a:effectLst/>
                <a:latin typeface="Titillium Web" pitchFamily="2" charset="77"/>
              </a:rPr>
              <a:t> will consider a comprehensive set of input features, including weather, temperature, holidays, and other relevant factors, coupled with rigorous data preprocessing, feature engineering, and exploratory data analysis.</a:t>
            </a:r>
          </a:p>
          <a:p>
            <a:pPr algn="l"/>
            <a:endParaRPr lang="en-US" sz="2400" b="0" i="0" dirty="0">
              <a:effectLst/>
              <a:latin typeface="Titillium Web" pitchFamily="2" charset="77"/>
            </a:endParaRPr>
          </a:p>
          <a:p>
            <a:pPr algn="l"/>
            <a:r>
              <a:rPr lang="en-US" sz="2400" b="0" i="0" dirty="0">
                <a:effectLst/>
                <a:latin typeface="Titillium Web" pitchFamily="2" charset="77"/>
              </a:rPr>
              <a:t>The Metro Interstate Traffic Volume dataset is utilized for model development, and model performance will be analyzed using metrics like MAE, RMSE, MAPE, and R2. </a:t>
            </a:r>
            <a:r>
              <a:rPr lang="en-US" sz="2400" dirty="0">
                <a:latin typeface="Titillium Web" pitchFamily="2" charset="77"/>
              </a:rPr>
              <a:t>I</a:t>
            </a:r>
            <a:r>
              <a:rPr lang="en-US" sz="2400" b="0" i="0" dirty="0">
                <a:effectLst/>
                <a:latin typeface="Titillium Web" pitchFamily="2" charset="77"/>
              </a:rPr>
              <a:t> will assess the effectiveness of incorporating lagged, cyclic, and rolling mean statistics in the prediction process to inform model selection. Building on the literature, which highlights the potential of ML models and LSTM networks for traffic flow predictions, this project seeks to incorporate additional temporal and environmental factors, refining existing systems and providing more accurate traffic flow volume predictions, ultimately contributing to the development of efficient and sustainable transportation systems.</a:t>
            </a:r>
          </a:p>
          <a:p>
            <a:pPr algn="l"/>
            <a:endParaRPr lang="en-US" sz="2400" dirty="0">
              <a:latin typeface="Titillium Web" pitchFamily="2" charset="77"/>
            </a:endParaRPr>
          </a:p>
          <a:p>
            <a:pPr algn="l"/>
            <a:r>
              <a:rPr lang="en-US" sz="2400" dirty="0">
                <a:latin typeface="Titillium Web" pitchFamily="2" charset="77"/>
              </a:rPr>
              <a:t>This project</a:t>
            </a:r>
            <a:r>
              <a:rPr lang="en-US" sz="2400" b="0" i="0" dirty="0">
                <a:effectLst/>
                <a:latin typeface="Titillium Web" pitchFamily="2" charset="77"/>
              </a:rPr>
              <a:t> could potentially guide traffic management strategies and support the development of intelligent transportation systems</a:t>
            </a:r>
            <a:endParaRPr lang="en-US" sz="2400" dirty="0">
              <a:latin typeface="Titillium Web" pitchFamily="2" charset="77"/>
              <a:ea typeface="Open Sans" panose="020B0606030504020204" pitchFamily="34" charset="0"/>
              <a:cs typeface="Open Sans" panose="020B0606030504020204" pitchFamily="34" charset="0"/>
            </a:endParaRPr>
          </a:p>
        </p:txBody>
      </p:sp>
      <p:sp>
        <p:nvSpPr>
          <p:cNvPr id="33" name="Rectangle 29"/>
          <p:cNvSpPr>
            <a:spLocks noChangeArrowheads="1"/>
          </p:cNvSpPr>
          <p:nvPr/>
        </p:nvSpPr>
        <p:spPr bwMode="auto">
          <a:xfrm>
            <a:off x="-48492" y="31447268"/>
            <a:ext cx="43939693" cy="1471130"/>
          </a:xfrm>
          <a:prstGeom prst="rect">
            <a:avLst/>
          </a:prstGeom>
          <a:gradFill>
            <a:gsLst>
              <a:gs pos="5000">
                <a:srgbClr val="235078"/>
              </a:gs>
              <a:gs pos="100000">
                <a:srgbClr val="1482A5"/>
              </a:gs>
            </a:gsLst>
            <a:lin ang="0" scaled="1"/>
          </a:gradFill>
          <a:ln>
            <a:noFill/>
          </a:ln>
        </p:spPr>
        <p:txBody>
          <a:bodyPr lIns="137160" tIns="68580" rIns="137160" bIns="68580" anchor="ctr"/>
          <a:lstStyle>
            <a:defPPr>
              <a:defRPr kern="1200" smtId="4294967295"/>
            </a:defPPr>
          </a:lstStyle>
          <a:p>
            <a:pPr defTabSz="4703763"/>
            <a:endParaRPr lang="en-US">
              <a:solidFill>
                <a:schemeClr val="bg1"/>
              </a:solidFill>
              <a:sym typeface="Symbol" pitchFamily="18" charset="2"/>
            </a:endParaRPr>
          </a:p>
        </p:txBody>
      </p:sp>
      <p:sp>
        <p:nvSpPr>
          <p:cNvPr id="31" name="Title 11">
            <a:extLst>
              <a:ext uri="{FF2B5EF4-FFF2-40B4-BE49-F238E27FC236}">
                <a16:creationId xmlns:a16="http://schemas.microsoft.com/office/drawing/2014/main" id="{A3F6428D-1FA6-42BA-BAEA-3577E1620F6B}"/>
              </a:ext>
            </a:extLst>
          </p:cNvPr>
          <p:cNvSpPr txBox="1"/>
          <p:nvPr/>
        </p:nvSpPr>
        <p:spPr>
          <a:xfrm>
            <a:off x="1005840" y="792385"/>
            <a:ext cx="41148000" cy="2746935"/>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pPr algn="l"/>
            <a:r>
              <a:rPr lang="en-US" sz="8500" dirty="0">
                <a:solidFill>
                  <a:schemeClr val="bg1"/>
                </a:solidFill>
                <a:latin typeface="Amaranth" panose="02000503050000020004" pitchFamily="2" charset="0"/>
              </a:rPr>
              <a:t>MACHINE LEARNING PROJECT</a:t>
            </a:r>
            <a:br>
              <a:rPr lang="en-US" sz="8500" dirty="0">
                <a:solidFill>
                  <a:schemeClr val="bg1"/>
                </a:solidFill>
                <a:latin typeface="Amaranth" panose="02000503050000020004" pitchFamily="2" charset="0"/>
              </a:rPr>
            </a:br>
            <a:r>
              <a:rPr lang="en-US" sz="8500" dirty="0">
                <a:solidFill>
                  <a:schemeClr val="bg1"/>
                </a:solidFill>
                <a:latin typeface="Amaranth" panose="02000503050000020004" pitchFamily="2" charset="0"/>
              </a:rPr>
              <a:t>Traffic Flow Volume Prediction</a:t>
            </a:r>
          </a:p>
        </p:txBody>
      </p:sp>
      <p:sp>
        <p:nvSpPr>
          <p:cNvPr id="35" name="Text Placeholder 16">
            <a:extLst>
              <a:ext uri="{FF2B5EF4-FFF2-40B4-BE49-F238E27FC236}">
                <a16:creationId xmlns:a16="http://schemas.microsoft.com/office/drawing/2014/main" id="{30C08963-BE29-4B96-B122-F15F02A3F7E3}"/>
              </a:ext>
            </a:extLst>
          </p:cNvPr>
          <p:cNvSpPr txBox="1"/>
          <p:nvPr/>
        </p:nvSpPr>
        <p:spPr>
          <a:xfrm>
            <a:off x="1005840" y="3778048"/>
            <a:ext cx="41148000" cy="2025170"/>
          </a:xfrm>
          <a:prstGeom prst="rect">
            <a:avLst/>
          </a:prstGeom>
        </p:spPr>
        <p:txBody>
          <a:bodyPr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5600" dirty="0">
                <a:solidFill>
                  <a:schemeClr val="bg1"/>
                </a:solidFill>
                <a:latin typeface="Titillium Web" panose="00000500000000000000" pitchFamily="2" charset="0"/>
              </a:rPr>
              <a:t>Ashish Telukunta, G31033685</a:t>
            </a:r>
          </a:p>
          <a:p>
            <a:r>
              <a:rPr lang="en-US" sz="5600" dirty="0">
                <a:solidFill>
                  <a:schemeClr val="bg1"/>
                </a:solidFill>
                <a:latin typeface="Titillium Web" panose="00000500000000000000" pitchFamily="2" charset="0"/>
              </a:rPr>
              <a:t>CSCI 6364 MACHINE LEARNING, Prof. DAVID TROTT</a:t>
            </a:r>
          </a:p>
        </p:txBody>
      </p:sp>
      <p:sp>
        <p:nvSpPr>
          <p:cNvPr id="36" name="Rectangle 5">
            <a:extLst>
              <a:ext uri="{FF2B5EF4-FFF2-40B4-BE49-F238E27FC236}">
                <a16:creationId xmlns:a16="http://schemas.microsoft.com/office/drawing/2014/main" id="{98FCC399-CA5D-4873-B45E-22BAE0F51D2E}"/>
              </a:ext>
            </a:extLst>
          </p:cNvPr>
          <p:cNvSpPr>
            <a:spLocks noChangeArrowheads="1"/>
          </p:cNvSpPr>
          <p:nvPr/>
        </p:nvSpPr>
        <p:spPr bwMode="auto">
          <a:xfrm>
            <a:off x="11521440"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Methodology</a:t>
            </a:r>
          </a:p>
        </p:txBody>
      </p:sp>
      <p:sp>
        <p:nvSpPr>
          <p:cNvPr id="37" name="Text Box 6">
            <a:extLst>
              <a:ext uri="{FF2B5EF4-FFF2-40B4-BE49-F238E27FC236}">
                <a16:creationId xmlns:a16="http://schemas.microsoft.com/office/drawing/2014/main" id="{BAB40251-2E35-4623-A6BE-28130F737F03}"/>
              </a:ext>
            </a:extLst>
          </p:cNvPr>
          <p:cNvSpPr txBox="1">
            <a:spLocks noChangeArrowheads="1"/>
          </p:cNvSpPr>
          <p:nvPr/>
        </p:nvSpPr>
        <p:spPr bwMode="auto">
          <a:xfrm>
            <a:off x="11521440" y="8000232"/>
            <a:ext cx="10058400" cy="200824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l"/>
            <a:r>
              <a:rPr lang="en-US" sz="2400" b="0" i="0" dirty="0">
                <a:effectLst/>
                <a:latin typeface="Titillium Web" pitchFamily="2" charset="77"/>
              </a:rPr>
              <a:t>Data Cleaning: To maintain the quality and reliability of </a:t>
            </a:r>
            <a:r>
              <a:rPr lang="en-US" sz="2400" dirty="0">
                <a:latin typeface="Titillium Web" pitchFamily="2" charset="77"/>
              </a:rPr>
              <a:t>the</a:t>
            </a:r>
            <a:r>
              <a:rPr lang="en-US" sz="2400" b="0" i="0" dirty="0">
                <a:effectLst/>
                <a:latin typeface="Titillium Web" pitchFamily="2" charset="77"/>
              </a:rPr>
              <a:t> dataset, I first removed duplicates based on the date time feature. This resulted in a cleaner representation of the data and eliminated redundant records. </a:t>
            </a:r>
            <a:r>
              <a:rPr lang="en-US" sz="2400" dirty="0">
                <a:latin typeface="Titillium Web" pitchFamily="2" charset="77"/>
              </a:rPr>
              <a:t>I have</a:t>
            </a:r>
            <a:r>
              <a:rPr lang="en-US" sz="2400" b="0" i="0" dirty="0">
                <a:effectLst/>
                <a:latin typeface="Titillium Web" pitchFamily="2" charset="77"/>
              </a:rPr>
              <a:t> also identified and removed outliers present in the 'temp' and 'rain_1h' attributes by applying a cutoff of 1.5 times the Interquartile Range (IQR). This step prevented extreme values from negatively affecting </a:t>
            </a:r>
            <a:r>
              <a:rPr lang="en-US" sz="2400" dirty="0">
                <a:latin typeface="Titillium Web" pitchFamily="2" charset="77"/>
              </a:rPr>
              <a:t>the</a:t>
            </a:r>
            <a:r>
              <a:rPr lang="en-US" sz="2400" b="0" i="0" dirty="0">
                <a:effectLst/>
                <a:latin typeface="Titillium Web" pitchFamily="2" charset="77"/>
              </a:rPr>
              <a:t> model's performance. After data cleaning, 7,629 records were removed, leaving a total of 40,575 records for further analysis.</a:t>
            </a:r>
          </a:p>
          <a:p>
            <a:pPr algn="l"/>
            <a:endParaRPr lang="en-US" sz="2400" b="0" i="0" dirty="0">
              <a:effectLst/>
              <a:latin typeface="Titillium Web" pitchFamily="2" charset="77"/>
            </a:endParaRPr>
          </a:p>
          <a:p>
            <a:pPr>
              <a:spcBef>
                <a:spcPts val="0"/>
              </a:spcBef>
              <a:spcAft>
                <a:spcPts val="0"/>
              </a:spcAft>
            </a:pPr>
            <a:r>
              <a:rPr lang="en-US" sz="2400" b="0" i="0" dirty="0">
                <a:effectLst/>
                <a:latin typeface="Titillium Web" pitchFamily="2" charset="77"/>
              </a:rPr>
              <a:t>Feature Engineering and Data Augmentation: To enhance </a:t>
            </a:r>
            <a:r>
              <a:rPr lang="en-US" sz="2400" dirty="0">
                <a:latin typeface="Titillium Web" pitchFamily="2" charset="77"/>
              </a:rPr>
              <a:t>dataset </a:t>
            </a:r>
            <a:r>
              <a:rPr lang="en-US" sz="2400" b="0" i="0" dirty="0">
                <a:effectLst/>
                <a:latin typeface="Titillium Web" pitchFamily="2" charset="77"/>
              </a:rPr>
              <a:t>and extract valuable insights, </a:t>
            </a:r>
            <a:r>
              <a:rPr lang="en-US" sz="2400" dirty="0">
                <a:latin typeface="Titillium Web" pitchFamily="2" charset="77"/>
              </a:rPr>
              <a:t>I</a:t>
            </a:r>
            <a:r>
              <a:rPr lang="en-US" sz="2400" b="0" i="0" dirty="0">
                <a:effectLst/>
                <a:latin typeface="Titillium Web" pitchFamily="2" charset="77"/>
              </a:rPr>
              <a:t> performed feature engineering and data augmentation. </a:t>
            </a:r>
            <a:r>
              <a:rPr lang="en-US" sz="2400" dirty="0">
                <a:latin typeface="Titillium Web" pitchFamily="2" charset="77"/>
              </a:rPr>
              <a:t>I</a:t>
            </a:r>
            <a:r>
              <a:rPr lang="en-US" sz="2400" b="0" i="0" dirty="0">
                <a:effectLst/>
                <a:latin typeface="Titillium Web" pitchFamily="2" charset="77"/>
              </a:rPr>
              <a:t> extracted time-related features from the date time column, binarized holiday, rain, and snow attributes, and created categorical attributes for season, day of the week, and hour. I have also generated 1 to 6-hour lagged features for rain, snow, temp, and cloud cover percentage to provide information on recent trends. Cyclical dependencies for hour, day of a week, and months were encoded using sine and cosine transformation to </a:t>
            </a:r>
            <a:r>
              <a:rPr lang="en-US" sz="2400" dirty="0">
                <a:effectLst/>
                <a:latin typeface="Titillium Web" pitchFamily="2" charset="77"/>
                <a:ea typeface="Times New Roman" panose="02020603050405020304" pitchFamily="18" charset="0"/>
              </a:rPr>
              <a:t>encode the cyclical nature of the attribute by mapping the values onto a circle</a:t>
            </a:r>
            <a:r>
              <a:rPr lang="en-US" sz="2400" b="0" i="0" dirty="0">
                <a:effectLst/>
                <a:latin typeface="Titillium Web" pitchFamily="2" charset="77"/>
              </a:rPr>
              <a:t>, and applied rolling mean statistics to temp, clouds</a:t>
            </a:r>
            <a:r>
              <a:rPr lang="en-US" sz="2400" dirty="0">
                <a:latin typeface="Titillium Web" pitchFamily="2" charset="77"/>
              </a:rPr>
              <a:t> cover percentage</a:t>
            </a:r>
            <a:r>
              <a:rPr lang="en-US" sz="2400" b="0" i="0" dirty="0">
                <a:effectLst/>
                <a:latin typeface="Titillium Web" pitchFamily="2" charset="77"/>
              </a:rPr>
              <a:t>, rain, and snow features. Finally, </a:t>
            </a:r>
            <a:r>
              <a:rPr lang="en-US" sz="2400" dirty="0">
                <a:latin typeface="Titillium Web" pitchFamily="2" charset="77"/>
              </a:rPr>
              <a:t>I</a:t>
            </a:r>
            <a:r>
              <a:rPr lang="en-US" sz="2400" b="0" i="0" dirty="0">
                <a:effectLst/>
                <a:latin typeface="Titillium Web" pitchFamily="2" charset="77"/>
              </a:rPr>
              <a:t> used mean target encoding to create features for temp</a:t>
            </a:r>
            <a:r>
              <a:rPr lang="en-US" sz="2400" dirty="0">
                <a:latin typeface="Titillium Web" pitchFamily="2" charset="77"/>
              </a:rPr>
              <a:t>erature</a:t>
            </a:r>
            <a:r>
              <a:rPr lang="en-US" sz="2400" b="0" i="0" dirty="0">
                <a:effectLst/>
                <a:latin typeface="Titillium Web" pitchFamily="2" charset="77"/>
              </a:rPr>
              <a:t>, rain, and cloud cover percentage.</a:t>
            </a:r>
          </a:p>
          <a:p>
            <a:pPr algn="l"/>
            <a:endParaRPr lang="en-US" sz="2400" b="0" i="0" dirty="0">
              <a:effectLst/>
              <a:latin typeface="Titillium Web" pitchFamily="2" charset="77"/>
            </a:endParaRPr>
          </a:p>
          <a:p>
            <a:pPr algn="l"/>
            <a:r>
              <a:rPr lang="en-US" sz="2400" b="0" i="0" dirty="0">
                <a:effectLst/>
                <a:latin typeface="Titillium Web" pitchFamily="2" charset="77"/>
              </a:rPr>
              <a:t>Exploratory Data Analysis: </a:t>
            </a:r>
            <a:r>
              <a:rPr lang="en-US" sz="2400" dirty="0">
                <a:latin typeface="Titillium Web" pitchFamily="2" charset="77"/>
              </a:rPr>
              <a:t>I</a:t>
            </a:r>
            <a:r>
              <a:rPr lang="en-US" sz="2400" b="0" i="0" dirty="0">
                <a:effectLst/>
                <a:latin typeface="Titillium Web" pitchFamily="2" charset="77"/>
              </a:rPr>
              <a:t> conducted EDA to gain a better understanding of the impact of various factors on traffic volume. By analyzing the influence of rain, seasonal trends, weekday vs. weekend, yearly variations, and time of day, </a:t>
            </a:r>
            <a:r>
              <a:rPr lang="en-US" sz="2400" dirty="0">
                <a:latin typeface="Titillium Web" pitchFamily="2" charset="77"/>
              </a:rPr>
              <a:t>I was</a:t>
            </a:r>
            <a:r>
              <a:rPr lang="en-US" sz="2400" b="0" i="0" dirty="0">
                <a:effectLst/>
                <a:latin typeface="Titillium Web" pitchFamily="2" charset="77"/>
              </a:rPr>
              <a:t> able to identify valuable insights for feature selection and model development.</a:t>
            </a:r>
          </a:p>
          <a:p>
            <a:pPr algn="l"/>
            <a:endParaRPr lang="en-US" sz="2400" b="0" i="0" dirty="0">
              <a:effectLst/>
              <a:latin typeface="Titillium Web" pitchFamily="2" charset="77"/>
            </a:endParaRPr>
          </a:p>
          <a:p>
            <a:pPr algn="l"/>
            <a:r>
              <a:rPr lang="en-US" sz="2400" b="0" i="0" dirty="0">
                <a:effectLst/>
                <a:latin typeface="Titillium Web" pitchFamily="2" charset="77"/>
              </a:rPr>
              <a:t>Feature Selection: Based on the results of EDA and Lasso regression, which penalizes the su</a:t>
            </a:r>
            <a:r>
              <a:rPr lang="en-US" sz="2400" dirty="0">
                <a:latin typeface="Titillium Web" pitchFamily="2" charset="77"/>
              </a:rPr>
              <a:t>m of absolute values of the coefficients, giving more insight into what attributes could me more important. Based on these insights and general assumptions for traffic flow, I have</a:t>
            </a:r>
            <a:r>
              <a:rPr lang="en-US" sz="2400" b="0" i="0" dirty="0">
                <a:effectLst/>
                <a:latin typeface="Titillium Web" pitchFamily="2" charset="77"/>
              </a:rPr>
              <a:t> selected a set of features for the model selection and training stage. </a:t>
            </a:r>
            <a:r>
              <a:rPr lang="en-US" sz="2400" dirty="0">
                <a:latin typeface="Titillium Web" pitchFamily="2" charset="77"/>
              </a:rPr>
              <a:t>I</a:t>
            </a:r>
            <a:r>
              <a:rPr lang="en-US" sz="2400" b="0" i="0" dirty="0">
                <a:effectLst/>
                <a:latin typeface="Titillium Web" pitchFamily="2" charset="77"/>
              </a:rPr>
              <a:t> included lagged features, rolling mean statistic features, mean target encoded features, and cyclical features while excluding certain features to maintain the model's relevance and accuracy.</a:t>
            </a:r>
          </a:p>
          <a:p>
            <a:pPr algn="l"/>
            <a:endParaRPr lang="en-US" sz="2400" b="0" i="0" dirty="0">
              <a:effectLst/>
              <a:latin typeface="Titillium Web" pitchFamily="2" charset="77"/>
            </a:endParaRPr>
          </a:p>
          <a:p>
            <a:pPr algn="l"/>
            <a:r>
              <a:rPr lang="en-US" sz="2400" b="0" i="0" dirty="0">
                <a:effectLst/>
                <a:latin typeface="Titillium Web" pitchFamily="2" charset="77"/>
              </a:rPr>
              <a:t>Model Training and Evaluation: Trained and evaluated multiple machine learning and neural network models to identify the best performing model for traffic volume prediction. The machine learning models included Linear Regression, Random Forest Regression, XGBoost, and Support Vector Machine (SVM). The neural network models trained were Gated Recurrent Unit (GRU), LSTM with a single layer (LSTM-1L), LSTM with two layers (LSTM-2L), Bidirectional LSTM (BI-LSTM), and Convolutional Neural Network-LSTM (CNN-LSTM). To assess the performance of these models, MAE, RMSE, MAPE, and R2 scores are used.</a:t>
            </a:r>
          </a:p>
          <a:p>
            <a:pPr algn="l"/>
            <a:endParaRPr lang="en-US" sz="2400" dirty="0">
              <a:latin typeface="Titillium Web" pitchFamily="2" charset="77"/>
            </a:endParaRPr>
          </a:p>
          <a:p>
            <a:pPr algn="l"/>
            <a:endParaRPr lang="en-US" sz="2400" b="0" i="0" dirty="0">
              <a:effectLst/>
              <a:latin typeface="Titillium Web" pitchFamily="2" charset="77"/>
            </a:endParaRPr>
          </a:p>
          <a:p>
            <a:pPr algn="l"/>
            <a:endParaRPr lang="en-US" sz="2400" dirty="0">
              <a:latin typeface="Titillium Web" pitchFamily="2" charset="77"/>
            </a:endParaRPr>
          </a:p>
          <a:p>
            <a:pPr algn="l"/>
            <a:endParaRPr lang="en-US" sz="2400" b="0" i="0" dirty="0">
              <a:effectLst/>
              <a:latin typeface="Titillium Web" pitchFamily="2" charset="77"/>
            </a:endParaRPr>
          </a:p>
          <a:p>
            <a:pPr algn="l"/>
            <a:endParaRPr lang="en-US" sz="2400" b="0" i="0" dirty="0">
              <a:effectLst/>
              <a:latin typeface="Titillium Web" pitchFamily="2" charset="77"/>
            </a:endParaRPr>
          </a:p>
          <a:p>
            <a:pPr algn="l"/>
            <a:endParaRPr lang="en-US" sz="2400" dirty="0">
              <a:latin typeface="Titillium Web" pitchFamily="2" charset="77"/>
            </a:endParaRPr>
          </a:p>
          <a:p>
            <a:pPr algn="l"/>
            <a:r>
              <a:rPr lang="en-US" sz="2400" dirty="0">
                <a:latin typeface="Titillium Web" pitchFamily="2" charset="77"/>
              </a:rPr>
              <a:t> </a:t>
            </a:r>
          </a:p>
          <a:p>
            <a:pPr algn="l"/>
            <a:endParaRPr lang="en-US" sz="2400" b="0" i="0" dirty="0">
              <a:effectLst/>
              <a:latin typeface="Titillium Web" pitchFamily="2" charset="77"/>
            </a:endParaRPr>
          </a:p>
        </p:txBody>
      </p:sp>
      <p:sp>
        <p:nvSpPr>
          <p:cNvPr id="38" name="Rectangle 5">
            <a:extLst>
              <a:ext uri="{FF2B5EF4-FFF2-40B4-BE49-F238E27FC236}">
                <a16:creationId xmlns:a16="http://schemas.microsoft.com/office/drawing/2014/main" id="{991B9DF0-7DD4-4C17-94B6-6C493D1C390D}"/>
              </a:ext>
            </a:extLst>
          </p:cNvPr>
          <p:cNvSpPr>
            <a:spLocks noChangeArrowheads="1"/>
          </p:cNvSpPr>
          <p:nvPr/>
        </p:nvSpPr>
        <p:spPr bwMode="auto">
          <a:xfrm>
            <a:off x="22311361"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Results</a:t>
            </a:r>
          </a:p>
        </p:txBody>
      </p:sp>
      <p:sp>
        <p:nvSpPr>
          <p:cNvPr id="39" name="Text Box 6">
            <a:extLst>
              <a:ext uri="{FF2B5EF4-FFF2-40B4-BE49-F238E27FC236}">
                <a16:creationId xmlns:a16="http://schemas.microsoft.com/office/drawing/2014/main" id="{62D65E41-7BC1-4B4D-9C1B-6ED3152D12D0}"/>
              </a:ext>
            </a:extLst>
          </p:cNvPr>
          <p:cNvSpPr txBox="1">
            <a:spLocks noChangeArrowheads="1"/>
          </p:cNvSpPr>
          <p:nvPr/>
        </p:nvSpPr>
        <p:spPr bwMode="auto">
          <a:xfrm>
            <a:off x="22311361" y="8000232"/>
            <a:ext cx="10058400" cy="3462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itchFamily="2" charset="77"/>
                <a:ea typeface="Times New Roman" panose="02020603050405020304" pitchFamily="18" charset="0"/>
              </a:rPr>
              <a:t>I</a:t>
            </a:r>
            <a:r>
              <a:rPr lang="en-US" sz="2400" dirty="0">
                <a:effectLst/>
                <a:latin typeface="Titillium Web" pitchFamily="2" charset="77"/>
                <a:ea typeface="Times New Roman" panose="02020603050405020304" pitchFamily="18" charset="0"/>
              </a:rPr>
              <a:t> evaluated the quality of predicted traffic flow using the MAE (Mean Absolute Error), RMSE (Root Mean Square Error), MAPE (Mean Absolute Percentage Error), and R^2 scores. MAE measures average absolute errors, RMSE emphasizes larger errors, MAPE expresses average errors as percentages, and R2 score indicates the regression model's goodness of fit compared to a baseline. Based on the data gathered and prediction curves, I have chosen MAPE score to be more representative of the Model Accuracy and hence we have chosen it as a base to evaluate and compare model performance.</a:t>
            </a:r>
            <a:r>
              <a:rPr lang="en-US" sz="2400" dirty="0">
                <a:effectLst/>
                <a:latin typeface="Titillium Web" pitchFamily="2" charset="77"/>
              </a:rPr>
              <a:t> </a:t>
            </a:r>
            <a:r>
              <a:rPr lang="en-US" sz="2400" dirty="0">
                <a:latin typeface="Titillium Web" pitchFamily="2" charset="77"/>
                <a:ea typeface="Open Sans" panose="020B0606030504020204" pitchFamily="34" charset="0"/>
                <a:cs typeface="Open Sans" panose="020B0606030504020204" pitchFamily="34" charset="0"/>
              </a:rPr>
              <a:t>.</a:t>
            </a:r>
          </a:p>
        </p:txBody>
      </p:sp>
      <p:sp>
        <p:nvSpPr>
          <p:cNvPr id="42" name="Rectangle 5">
            <a:extLst>
              <a:ext uri="{FF2B5EF4-FFF2-40B4-BE49-F238E27FC236}">
                <a16:creationId xmlns:a16="http://schemas.microsoft.com/office/drawing/2014/main" id="{C08CCD14-6632-49E3-A19B-81E98D465D46}"/>
              </a:ext>
            </a:extLst>
          </p:cNvPr>
          <p:cNvSpPr>
            <a:spLocks noChangeArrowheads="1"/>
          </p:cNvSpPr>
          <p:nvPr/>
        </p:nvSpPr>
        <p:spPr bwMode="auto">
          <a:xfrm>
            <a:off x="33101279"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Conclusion</a:t>
            </a:r>
          </a:p>
        </p:txBody>
      </p:sp>
      <p:sp>
        <p:nvSpPr>
          <p:cNvPr id="46" name="Rectangle 5">
            <a:extLst>
              <a:ext uri="{FF2B5EF4-FFF2-40B4-BE49-F238E27FC236}">
                <a16:creationId xmlns:a16="http://schemas.microsoft.com/office/drawing/2014/main" id="{88D57C6D-9B7C-4799-9EEF-AD493DF30EC4}"/>
              </a:ext>
            </a:extLst>
          </p:cNvPr>
          <p:cNvSpPr>
            <a:spLocks noChangeArrowheads="1"/>
          </p:cNvSpPr>
          <p:nvPr/>
        </p:nvSpPr>
        <p:spPr bwMode="auto">
          <a:xfrm>
            <a:off x="33101279" y="25056336"/>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References</a:t>
            </a:r>
          </a:p>
        </p:txBody>
      </p:sp>
      <p:sp>
        <p:nvSpPr>
          <p:cNvPr id="16" name="Rectangle 5">
            <a:extLst>
              <a:ext uri="{FF2B5EF4-FFF2-40B4-BE49-F238E27FC236}">
                <a16:creationId xmlns:a16="http://schemas.microsoft.com/office/drawing/2014/main" id="{620C51D2-3423-4C6C-A077-34B27F321D2D}"/>
              </a:ext>
            </a:extLst>
          </p:cNvPr>
          <p:cNvSpPr>
            <a:spLocks noChangeArrowheads="1"/>
          </p:cNvSpPr>
          <p:nvPr/>
        </p:nvSpPr>
        <p:spPr bwMode="auto">
          <a:xfrm>
            <a:off x="731520" y="18666575"/>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Introduction</a:t>
            </a:r>
          </a:p>
        </p:txBody>
      </p:sp>
      <p:sp>
        <p:nvSpPr>
          <p:cNvPr id="17" name="Text Box 6">
            <a:extLst>
              <a:ext uri="{FF2B5EF4-FFF2-40B4-BE49-F238E27FC236}">
                <a16:creationId xmlns:a16="http://schemas.microsoft.com/office/drawing/2014/main" id="{8AE8A03B-3762-4AF2-A9FC-B088E0736F3A}"/>
              </a:ext>
            </a:extLst>
          </p:cNvPr>
          <p:cNvSpPr txBox="1">
            <a:spLocks noChangeArrowheads="1"/>
          </p:cNvSpPr>
          <p:nvPr/>
        </p:nvSpPr>
        <p:spPr bwMode="auto">
          <a:xfrm>
            <a:off x="731520" y="19541556"/>
            <a:ext cx="10058400" cy="11957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l"/>
            <a:r>
              <a:rPr lang="en-US" sz="2400" b="0" i="0" dirty="0">
                <a:effectLst/>
                <a:latin typeface="Titillium Web" pitchFamily="2" charset="77"/>
              </a:rPr>
              <a:t>The proliferation of modern mobile and vehicular communication technology has promoted the development of Intelligent Transportation Systems (ITS), resulting in an exponential increase in the number of vehicles on the road each year [3]. Traditional methods of mitigating traffic congestion involve changing road and urban infrastructures. However, redesigning the city structure to improve traffic patterns and reduce congestion is expensive and time-consuming. Consequently, dynamic route planning, optimizing road allocations, and employing modern technologies to better understand traffic patterns have become crucial tasks for successfully reducing traffic congestion. Forecasting future traffic status based on historical data offers a promising approach to alleviate traffic congestion and optimize traffic distributions.</a:t>
            </a:r>
          </a:p>
          <a:p>
            <a:pPr algn="l"/>
            <a:endParaRPr lang="en-US" sz="2400" b="0" i="0" dirty="0">
              <a:effectLst/>
              <a:latin typeface="Titillium Web" pitchFamily="2" charset="77"/>
            </a:endParaRPr>
          </a:p>
          <a:p>
            <a:pPr algn="l"/>
            <a:r>
              <a:rPr lang="en-US" sz="2400" b="0" i="0" dirty="0">
                <a:effectLst/>
                <a:latin typeface="Titillium Web" pitchFamily="2" charset="77"/>
              </a:rPr>
              <a:t>Various techniques for traffic flow prediction have been explored in recent years, including naive, parametric, and non-parametric models. While traditional parametric methods such as the ARIMA model have been widely used and effective in predicting traffic flow, they often fall short when dealing with irregular traffic patterns [1]. Non-parametric methods, including deep neural networks, have shown superiority in handling traffic forecasting challenges. Recurrent neural networks (RNN), specifically Long Short-Term Memory (LSTM) networks, have demonstrated their advantages in modeling and predicting traffic flow [2].</a:t>
            </a:r>
          </a:p>
          <a:p>
            <a:pPr algn="l"/>
            <a:endParaRPr lang="en-US" sz="2400" b="0" i="0" dirty="0">
              <a:effectLst/>
              <a:latin typeface="Titillium Web" pitchFamily="2" charset="77"/>
            </a:endParaRPr>
          </a:p>
          <a:p>
            <a:pPr algn="l"/>
            <a:r>
              <a:rPr lang="en-US" sz="2400" dirty="0">
                <a:latin typeface="Titillium Web" pitchFamily="2" charset="77"/>
              </a:rPr>
              <a:t>This project aims </a:t>
            </a:r>
            <a:r>
              <a:rPr lang="en-US" sz="2400" b="0" i="0" dirty="0">
                <a:effectLst/>
                <a:latin typeface="Titillium Web" pitchFamily="2" charset="77"/>
              </a:rPr>
              <a:t>to develop a traffic volume prediction system with a focus on LSTMs and Gated Recurrent Units (GRU) to address the limitations of traditional models and further improve the accuracy of traffic flow predictions. By incorporating a comprehensive set of input features, such as weather, temperature, holidays, and other relevant factors, I will evaluate </a:t>
            </a:r>
            <a:r>
              <a:rPr lang="en-US" sz="2400" dirty="0">
                <a:latin typeface="Titillium Web" pitchFamily="2" charset="77"/>
              </a:rPr>
              <a:t>my</a:t>
            </a:r>
            <a:r>
              <a:rPr lang="en-US" sz="2400" b="0" i="0" dirty="0">
                <a:effectLst/>
                <a:latin typeface="Titillium Web" pitchFamily="2" charset="77"/>
              </a:rPr>
              <a:t> model on the Metro inter-state traffic dataset. This project seeks to advance the field of traffic flow volume prediction and contribute to the development of more efficient urban transportation systems.</a:t>
            </a:r>
          </a:p>
          <a:p>
            <a:endParaRPr lang="en-US" sz="2400" dirty="0">
              <a:latin typeface="Titillium Web" pitchFamily="2" charset="77"/>
              <a:ea typeface="Open Sans" panose="020B0606030504020204" pitchFamily="34" charset="0"/>
              <a:cs typeface="Open Sans" panose="020B0606030504020204" pitchFamily="34" charset="0"/>
            </a:endParaRPr>
          </a:p>
        </p:txBody>
      </p:sp>
      <p:sp>
        <p:nvSpPr>
          <p:cNvPr id="18" name="Rectangle 5">
            <a:extLst>
              <a:ext uri="{FF2B5EF4-FFF2-40B4-BE49-F238E27FC236}">
                <a16:creationId xmlns:a16="http://schemas.microsoft.com/office/drawing/2014/main" id="{88133C58-052D-4585-823B-31740DB45AF4}"/>
              </a:ext>
            </a:extLst>
          </p:cNvPr>
          <p:cNvSpPr>
            <a:spLocks noChangeArrowheads="1"/>
          </p:cNvSpPr>
          <p:nvPr/>
        </p:nvSpPr>
        <p:spPr bwMode="auto">
          <a:xfrm>
            <a:off x="1062257" y="7479216"/>
            <a:ext cx="9144000" cy="784225"/>
          </a:xfrm>
          <a:prstGeom prst="rect">
            <a:avLst/>
          </a:prstGeom>
          <a:noFill/>
          <a:ln>
            <a:noFill/>
          </a:ln>
          <a:effectLst/>
        </p:spPr>
        <p:txBody>
          <a:bodyPr wrap="none" lIns="137160" tIns="68580" rIns="137160" bIns="68580" anchor="ctr"/>
          <a:lstStyle>
            <a:defPPr>
              <a:defRPr kern="1200" smtId="4294967295"/>
            </a:defPPr>
          </a:lstStyle>
          <a:p>
            <a:pPr defTabSz="4703763"/>
            <a:r>
              <a:rPr lang="en-US" sz="3600" dirty="0">
                <a:solidFill>
                  <a:srgbClr val="235078"/>
                </a:solidFill>
                <a:latin typeface="Amaranth" panose="02000503050000020004" pitchFamily="2" charset="0"/>
              </a:rPr>
              <a:t>Abstract</a:t>
            </a:r>
          </a:p>
        </p:txBody>
      </p:sp>
      <p:sp>
        <p:nvSpPr>
          <p:cNvPr id="230" name="TextBox 229">
            <a:extLst>
              <a:ext uri="{FF2B5EF4-FFF2-40B4-BE49-F238E27FC236}">
                <a16:creationId xmlns:a16="http://schemas.microsoft.com/office/drawing/2014/main" id="{AD2E301E-E7B3-4BB5-B48D-F76D6F65BBE3}"/>
              </a:ext>
            </a:extLst>
          </p:cNvPr>
          <p:cNvSpPr txBox="1"/>
          <p:nvPr/>
        </p:nvSpPr>
        <p:spPr>
          <a:xfrm>
            <a:off x="33157855" y="8073317"/>
            <a:ext cx="9857035" cy="12464951"/>
          </a:xfrm>
          <a:prstGeom prst="rect">
            <a:avLst/>
          </a:prstGeom>
          <a:noFill/>
        </p:spPr>
        <p:txBody>
          <a:bodyPr wrap="square" rtlCol="0">
            <a:spAutoFit/>
          </a:bodyPr>
          <a:lstStyle>
            <a:defPPr>
              <a:defRPr kern="1200" smtId="4294967295"/>
            </a:defPPr>
          </a:lstStyle>
          <a:p>
            <a:r>
              <a:rPr lang="en-US" sz="2400" dirty="0">
                <a:effectLst/>
                <a:latin typeface="Titillium Web" pitchFamily="2" charset="77"/>
                <a:ea typeface="Times New Roman" panose="02020603050405020304" pitchFamily="18" charset="0"/>
              </a:rPr>
              <a:t>In conclusion, the </a:t>
            </a:r>
            <a:r>
              <a:rPr lang="en-US" sz="2400" b="1" dirty="0">
                <a:effectLst/>
                <a:latin typeface="Titillium Web" pitchFamily="2" charset="77"/>
                <a:ea typeface="Times New Roman" panose="02020603050405020304" pitchFamily="18" charset="0"/>
              </a:rPr>
              <a:t>single-layer LSTM with a dense layer </a:t>
            </a:r>
            <a:r>
              <a:rPr lang="en-US" sz="2400" dirty="0">
                <a:effectLst/>
                <a:latin typeface="Titillium Web" pitchFamily="2" charset="77"/>
                <a:ea typeface="Times New Roman" panose="02020603050405020304" pitchFamily="18" charset="0"/>
              </a:rPr>
              <a:t>provided the best performance across all metrics, closely followed by the BI-LSTM model.</a:t>
            </a:r>
          </a:p>
          <a:p>
            <a:r>
              <a:rPr lang="en-US" sz="2400" dirty="0">
                <a:effectLst/>
                <a:latin typeface="Titillium Web" pitchFamily="2" charset="77"/>
                <a:ea typeface="Times New Roman" panose="02020603050405020304" pitchFamily="18" charset="0"/>
              </a:rPr>
              <a:t> </a:t>
            </a:r>
          </a:p>
          <a:p>
            <a:r>
              <a:rPr lang="en-US" sz="2400" dirty="0">
                <a:effectLst/>
                <a:latin typeface="Titillium Web" pitchFamily="2" charset="77"/>
                <a:ea typeface="Times New Roman" panose="02020603050405020304" pitchFamily="18" charset="0"/>
              </a:rPr>
              <a:t>When compared to traditional ML models, both LSTM and BI-LSTM demonstrated superior performance in traffic flow volume prediction. Although BI-LSTM captures both forward and backward dependencies within time series data, the inclusion of lagged, cyclic and rolling mean statistics may have supplied sufficient information, rendering the simpler LSTM model adequate for achieving the desired performance. </a:t>
            </a:r>
          </a:p>
          <a:p>
            <a:endParaRPr lang="en-US" sz="2400" dirty="0">
              <a:latin typeface="Titillium Web" pitchFamily="2" charset="77"/>
              <a:ea typeface="Times New Roman" panose="02020603050405020304" pitchFamily="18" charset="0"/>
            </a:endParaRPr>
          </a:p>
          <a:p>
            <a:r>
              <a:rPr lang="en-US" sz="2400" dirty="0">
                <a:effectLst/>
                <a:latin typeface="Titillium Web" pitchFamily="2" charset="77"/>
                <a:ea typeface="Times New Roman" panose="02020603050405020304" pitchFamily="18" charset="0"/>
              </a:rPr>
              <a:t>A thorough analysis of the data has proven to be instrumental in </a:t>
            </a:r>
            <a:r>
              <a:rPr lang="en-US" sz="2400" dirty="0">
                <a:latin typeface="Titillium Web" pitchFamily="2" charset="77"/>
                <a:ea typeface="Times New Roman" panose="02020603050405020304" pitchFamily="18" charset="0"/>
              </a:rPr>
              <a:t>my</a:t>
            </a:r>
            <a:r>
              <a:rPr lang="en-US" sz="2400" dirty="0">
                <a:effectLst/>
                <a:latin typeface="Titillium Web" pitchFamily="2" charset="77"/>
                <a:ea typeface="Times New Roman" panose="02020603050405020304" pitchFamily="18" charset="0"/>
              </a:rPr>
              <a:t> case, enabling to select the most suitable neural network models, which outperformed all the tested ML models.</a:t>
            </a:r>
          </a:p>
          <a:p>
            <a:endParaRPr lang="en-US" sz="2400" dirty="0">
              <a:latin typeface="Titillium Web" pitchFamily="2" charset="77"/>
              <a:ea typeface="Times New Roman" panose="02020603050405020304" pitchFamily="18" charset="0"/>
            </a:endParaRPr>
          </a:p>
          <a:p>
            <a:pPr algn="l"/>
            <a:r>
              <a:rPr lang="en-US" sz="2400" b="0" i="0" dirty="0">
                <a:effectLst/>
                <a:latin typeface="Titillium Web" pitchFamily="2" charset="77"/>
              </a:rPr>
              <a:t>The traffic flow volume prediction system </a:t>
            </a:r>
            <a:r>
              <a:rPr lang="en-US" sz="2400" dirty="0">
                <a:latin typeface="Titillium Web" pitchFamily="2" charset="77"/>
              </a:rPr>
              <a:t>I </a:t>
            </a:r>
            <a:r>
              <a:rPr lang="en-US" sz="2400" b="0" i="0" dirty="0">
                <a:effectLst/>
                <a:latin typeface="Titillium Web" pitchFamily="2" charset="77"/>
              </a:rPr>
              <a:t>developed has numerous potential use cases, including optimizing real-time traffic management, informing infrastructure planning, enhancing emergency response, empowering traveler information, enabling sustainable urban planning, and improving traffic simulation and modeling.</a:t>
            </a:r>
          </a:p>
          <a:p>
            <a:pPr algn="l"/>
            <a:endParaRPr lang="en-US" sz="2400" b="0" i="0" dirty="0">
              <a:effectLst/>
              <a:latin typeface="Titillium Web" pitchFamily="2" charset="77"/>
            </a:endParaRPr>
          </a:p>
          <a:p>
            <a:pPr algn="l"/>
            <a:r>
              <a:rPr lang="en-US" sz="2400" b="0" i="0" dirty="0">
                <a:effectLst/>
                <a:latin typeface="Titillium Web" pitchFamily="2" charset="77"/>
              </a:rPr>
              <a:t>Future research could focus on enhancing accuracy through continued advancements in deep learning techniques, exploring multimodal approaches, and incorporating advanced attention mechanisms. Ultimately, </a:t>
            </a:r>
            <a:r>
              <a:rPr lang="en-US" sz="2400" dirty="0">
                <a:latin typeface="Titillium Web" pitchFamily="2" charset="77"/>
              </a:rPr>
              <a:t>the</a:t>
            </a:r>
            <a:r>
              <a:rPr lang="en-US" sz="2400" b="0" i="0" dirty="0">
                <a:effectLst/>
                <a:latin typeface="Titillium Web" pitchFamily="2" charset="77"/>
              </a:rPr>
              <a:t> study demonstrates the importance of thorough data analysis and the advantages of using neural network models for traffic flow volume prediction, which can significantly improve urban transportation management and planning.</a:t>
            </a:r>
          </a:p>
          <a:p>
            <a:endParaRPr lang="en-US" sz="2400" dirty="0">
              <a:effectLst/>
              <a:latin typeface="Titillium Web" pitchFamily="2" charset="77"/>
              <a:ea typeface="Times New Roman" panose="02020603050405020304" pitchFamily="18" charset="0"/>
            </a:endParaRPr>
          </a:p>
          <a:p>
            <a:endParaRPr lang="en-US" sz="3600" dirty="0">
              <a:latin typeface="Times New Roman" panose="02020603050405020304" pitchFamily="18" charset="0"/>
              <a:ea typeface="Arial" panose="020B0604020202020204" pitchFamily="34" charset="0"/>
            </a:endParaRPr>
          </a:p>
          <a:p>
            <a:endParaRPr lang="en-US" sz="3600" dirty="0">
              <a:effectLst/>
              <a:latin typeface="Times New Roman" panose="02020603050405020304" pitchFamily="18" charset="0"/>
              <a:ea typeface="Arial" panose="020B0604020202020204" pitchFamily="34" charset="0"/>
            </a:endParaRPr>
          </a:p>
          <a:p>
            <a:endParaRPr lang="en-US" sz="3600" dirty="0">
              <a:effectLst/>
              <a:latin typeface="Arial" panose="020B0604020202020204" pitchFamily="34" charset="0"/>
              <a:ea typeface="Arial" panose="020B0604020202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287" name="TextBox 286">
            <a:extLst>
              <a:ext uri="{FF2B5EF4-FFF2-40B4-BE49-F238E27FC236}">
                <a16:creationId xmlns:a16="http://schemas.microsoft.com/office/drawing/2014/main" id="{2C6E9F3E-3183-4639-8BD4-4D30DDD1A58D}"/>
              </a:ext>
            </a:extLst>
          </p:cNvPr>
          <p:cNvSpPr txBox="1"/>
          <p:nvPr/>
        </p:nvSpPr>
        <p:spPr>
          <a:xfrm>
            <a:off x="33101279" y="26096643"/>
            <a:ext cx="9857035" cy="4524315"/>
          </a:xfrm>
          <a:prstGeom prst="rect">
            <a:avLst/>
          </a:prstGeom>
          <a:noFill/>
        </p:spPr>
        <p:txBody>
          <a:bodyPr wrap="square" rtlCol="0">
            <a:spAutoFit/>
          </a:bodyPr>
          <a:lstStyle>
            <a:defPPr>
              <a:defRPr kern="1200" smtId="4294967295"/>
            </a:defPPr>
          </a:lstStyle>
          <a:p>
            <a:r>
              <a:rPr lang="en-US" sz="2400" dirty="0">
                <a:latin typeface="Titillium Web" pitchFamily="2" charset="77"/>
                <a:ea typeface="Open Sans" panose="020B0606030504020204" pitchFamily="34" charset="0"/>
                <a:cs typeface="Open Sans" panose="020B0606030504020204" pitchFamily="34" charset="0"/>
              </a:rPr>
              <a:t>[1] </a:t>
            </a:r>
            <a:r>
              <a:rPr lang="en-US" sz="2400" b="0" i="0" dirty="0">
                <a:effectLst/>
                <a:latin typeface="Titillium Web" pitchFamily="2" charset="77"/>
              </a:rPr>
              <a:t>Lokesh Chandra Das. (2023). Traffic Volume Prediction using Memory-Based Recurrent Neural Networks: A comparative analysis of LSTM and GRU.</a:t>
            </a:r>
          </a:p>
          <a:p>
            <a:endParaRPr lang="en-US" sz="2400" i="1" dirty="0">
              <a:latin typeface="Titillium Web" pitchFamily="2" charset="77"/>
              <a:ea typeface="Open Sans" panose="020B0606030504020204" pitchFamily="34" charset="0"/>
              <a:cs typeface="Open Sans" panose="020B0606030504020204" pitchFamily="34" charset="0"/>
            </a:endParaRPr>
          </a:p>
          <a:p>
            <a:r>
              <a:rPr lang="en-US" sz="2400" dirty="0">
                <a:latin typeface="Titillium Web" pitchFamily="2" charset="77"/>
                <a:ea typeface="Open Sans" panose="020B0606030504020204" pitchFamily="34" charset="0"/>
                <a:cs typeface="Open Sans" panose="020B0606030504020204" pitchFamily="34" charset="0"/>
              </a:rPr>
              <a:t>[2] </a:t>
            </a:r>
            <a:r>
              <a:rPr lang="en-US" sz="2400" b="0" i="0" dirty="0">
                <a:effectLst/>
                <a:latin typeface="Titillium Web" pitchFamily="2" charset="77"/>
              </a:rPr>
              <a:t>Fu, R., Zhang, Z., &amp; Li, L. (2016). Using LSTM and GRU neural network methods for traffic flow prediction. In </a:t>
            </a:r>
            <a:r>
              <a:rPr lang="en-US" sz="2400" b="0" i="1" dirty="0">
                <a:effectLst/>
                <a:latin typeface="Titillium Web" pitchFamily="2" charset="77"/>
              </a:rPr>
              <a:t>2016 31st Youth Academic Annual Conference of Chinese Association of Automation (YAC)</a:t>
            </a:r>
            <a:r>
              <a:rPr lang="en-US" sz="2400" b="0" i="0" dirty="0">
                <a:effectLst/>
                <a:latin typeface="Titillium Web" pitchFamily="2" charset="77"/>
              </a:rPr>
              <a:t> (pp. 324-328).</a:t>
            </a:r>
          </a:p>
          <a:p>
            <a:endParaRPr lang="en-US" sz="2400" dirty="0">
              <a:latin typeface="Titillium Web" pitchFamily="2" charset="77"/>
              <a:ea typeface="Open Sans" panose="020B0606030504020204" pitchFamily="34" charset="0"/>
              <a:cs typeface="Open Sans" panose="020B0606030504020204" pitchFamily="34" charset="0"/>
            </a:endParaRPr>
          </a:p>
          <a:p>
            <a:r>
              <a:rPr lang="en-US" sz="2400" dirty="0">
                <a:latin typeface="Titillium Web" pitchFamily="2" charset="77"/>
                <a:ea typeface="Open Sans" panose="020B0606030504020204" pitchFamily="34" charset="0"/>
                <a:cs typeface="Open Sans" panose="020B0606030504020204" pitchFamily="34" charset="0"/>
              </a:rPr>
              <a:t>[3] </a:t>
            </a:r>
            <a:r>
              <a:rPr lang="en-US" sz="2400" b="0" i="0" dirty="0">
                <a:effectLst/>
                <a:latin typeface="Titillium Web" pitchFamily="2" charset="77"/>
              </a:rPr>
              <a:t>Vlahogianni, Eleni &amp; Karlaftis, Matthew &amp; Golias, John. (2014). Short-term traffic forecasting:Where we are and where we’re going. Transportation Research Part C: Emerging Technologies.43. 10.1016/j.trc.2014.01.005.</a:t>
            </a:r>
            <a:endParaRPr lang="en-US" sz="2400" dirty="0">
              <a:latin typeface="Titillium Web" pitchFamily="2" charset="77"/>
              <a:ea typeface="Open Sans" panose="020B0606030504020204" pitchFamily="34" charset="0"/>
              <a:cs typeface="Open Sans" panose="020B0606030504020204" pitchFamily="34" charset="0"/>
            </a:endParaRPr>
          </a:p>
        </p:txBody>
      </p:sp>
      <p:pic>
        <p:nvPicPr>
          <p:cNvPr id="1030" name="Picture 6" descr="https://creativeservices.gwu.edu/sites/g/files/zaxdzs2746/f/downloads/gw_primary_2c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43314" y="917038"/>
            <a:ext cx="5715000" cy="435292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09E0B28F-22DC-0839-1910-7F638375F90F}"/>
              </a:ext>
            </a:extLst>
          </p:cNvPr>
          <p:cNvPicPr>
            <a:picLocks noChangeAspect="1"/>
          </p:cNvPicPr>
          <p:nvPr/>
        </p:nvPicPr>
        <p:blipFill>
          <a:blip r:embed="rId3"/>
          <a:stretch>
            <a:fillRect/>
          </a:stretch>
        </p:blipFill>
        <p:spPr>
          <a:xfrm>
            <a:off x="13541349" y="24950137"/>
            <a:ext cx="5019807" cy="6265031"/>
          </a:xfrm>
          <a:prstGeom prst="rect">
            <a:avLst/>
          </a:prstGeom>
        </p:spPr>
      </p:pic>
      <p:pic>
        <p:nvPicPr>
          <p:cNvPr id="23" name="Picture 22" descr="A picture containing text, screenshot, number, font&#10;&#10;Description automatically generated">
            <a:extLst>
              <a:ext uri="{FF2B5EF4-FFF2-40B4-BE49-F238E27FC236}">
                <a16:creationId xmlns:a16="http://schemas.microsoft.com/office/drawing/2014/main" id="{4863C264-8EE4-8F9D-AFC1-5E534007A1E7}"/>
              </a:ext>
            </a:extLst>
          </p:cNvPr>
          <p:cNvPicPr>
            <a:picLocks noChangeAspect="1"/>
          </p:cNvPicPr>
          <p:nvPr/>
        </p:nvPicPr>
        <p:blipFill>
          <a:blip r:embed="rId4"/>
          <a:stretch>
            <a:fillRect/>
          </a:stretch>
        </p:blipFill>
        <p:spPr>
          <a:xfrm>
            <a:off x="23564096" y="11685678"/>
            <a:ext cx="6901036" cy="7968916"/>
          </a:xfrm>
          <a:prstGeom prst="rect">
            <a:avLst/>
          </a:prstGeom>
        </p:spPr>
      </p:pic>
      <p:sp>
        <p:nvSpPr>
          <p:cNvPr id="24" name="Text Box 6">
            <a:extLst>
              <a:ext uri="{FF2B5EF4-FFF2-40B4-BE49-F238E27FC236}">
                <a16:creationId xmlns:a16="http://schemas.microsoft.com/office/drawing/2014/main" id="{0482E698-FAD1-486E-E6CB-61126CB924CB}"/>
              </a:ext>
            </a:extLst>
          </p:cNvPr>
          <p:cNvSpPr txBox="1">
            <a:spLocks noChangeArrowheads="1"/>
          </p:cNvSpPr>
          <p:nvPr/>
        </p:nvSpPr>
        <p:spPr bwMode="auto">
          <a:xfrm>
            <a:off x="22330838" y="19732889"/>
            <a:ext cx="10058400" cy="3522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marL="0" marR="0">
              <a:lnSpc>
                <a:spcPct val="115000"/>
              </a:lnSpc>
              <a:spcBef>
                <a:spcPts val="0"/>
              </a:spcBef>
              <a:spcAft>
                <a:spcPts val="0"/>
              </a:spcAft>
            </a:pPr>
            <a:r>
              <a:rPr lang="en-US" sz="2400" dirty="0">
                <a:effectLst/>
                <a:latin typeface="Titillium Web" pitchFamily="2" charset="77"/>
                <a:ea typeface="Times New Roman" panose="02020603050405020304" pitchFamily="18" charset="0"/>
              </a:rPr>
              <a:t>Focusing on MAPE values, XGBoost (0.0748) and Random Forest Regression (0.0763) are the top-performing ML models, while LSTM-1L (0.0012) and GRU (0.0027) show the best performance among NN models. The CNN-LSTM model has a significantly higher MAPE value (0.17), indicating poorer performance. Overall, the results suggest that XGBoost, Random Forest Regression, LSTM-1L, and GRU models are effective choices for traffic flow volume prediction, with LSTM-1L having the lowest MAPE value, making it the best model among the evaluated options.</a:t>
            </a:r>
          </a:p>
        </p:txBody>
      </p:sp>
      <p:pic>
        <p:nvPicPr>
          <p:cNvPr id="26" name="Picture 25" descr="A picture containing screenshot, text, plot&#10;&#10;Description automatically generated">
            <a:extLst>
              <a:ext uri="{FF2B5EF4-FFF2-40B4-BE49-F238E27FC236}">
                <a16:creationId xmlns:a16="http://schemas.microsoft.com/office/drawing/2014/main" id="{E465C96A-CFCE-ADAE-A787-A05E74F792C9}"/>
              </a:ext>
            </a:extLst>
          </p:cNvPr>
          <p:cNvPicPr>
            <a:picLocks noChangeAspect="1"/>
          </p:cNvPicPr>
          <p:nvPr/>
        </p:nvPicPr>
        <p:blipFill>
          <a:blip r:embed="rId5"/>
          <a:stretch>
            <a:fillRect/>
          </a:stretch>
        </p:blipFill>
        <p:spPr>
          <a:xfrm>
            <a:off x="22895022" y="23503182"/>
            <a:ext cx="8423177" cy="3890532"/>
          </a:xfrm>
          <a:prstGeom prst="rect">
            <a:avLst/>
          </a:prstGeom>
        </p:spPr>
      </p:pic>
      <p:pic>
        <p:nvPicPr>
          <p:cNvPr id="28" name="Picture 27" descr="A picture containing text, plot, line, font&#10;&#10;Description automatically generated">
            <a:extLst>
              <a:ext uri="{FF2B5EF4-FFF2-40B4-BE49-F238E27FC236}">
                <a16:creationId xmlns:a16="http://schemas.microsoft.com/office/drawing/2014/main" id="{CF6D267E-C433-86DF-32D6-D3553B9BB39B}"/>
              </a:ext>
            </a:extLst>
          </p:cNvPr>
          <p:cNvPicPr>
            <a:picLocks noChangeAspect="1"/>
          </p:cNvPicPr>
          <p:nvPr/>
        </p:nvPicPr>
        <p:blipFill>
          <a:blip r:embed="rId6"/>
          <a:stretch>
            <a:fillRect/>
          </a:stretch>
        </p:blipFill>
        <p:spPr>
          <a:xfrm>
            <a:off x="22810145" y="27850013"/>
            <a:ext cx="8508053" cy="3277648"/>
          </a:xfrm>
          <a:prstGeom prst="rect">
            <a:avLst/>
          </a:prstGeom>
        </p:spPr>
      </p:pic>
      <p:pic>
        <p:nvPicPr>
          <p:cNvPr id="30" name="Picture 29" descr="A screenshot of a computer&#10;&#10;Description automatically generated with medium confidence">
            <a:extLst>
              <a:ext uri="{FF2B5EF4-FFF2-40B4-BE49-F238E27FC236}">
                <a16:creationId xmlns:a16="http://schemas.microsoft.com/office/drawing/2014/main" id="{C5A5C2B6-3D31-5F8B-339D-2BB522A733EB}"/>
              </a:ext>
            </a:extLst>
          </p:cNvPr>
          <p:cNvPicPr>
            <a:picLocks noChangeAspect="1"/>
          </p:cNvPicPr>
          <p:nvPr/>
        </p:nvPicPr>
        <p:blipFill>
          <a:blip r:embed="rId7"/>
          <a:stretch>
            <a:fillRect/>
          </a:stretch>
        </p:blipFill>
        <p:spPr>
          <a:xfrm>
            <a:off x="36298009" y="18006833"/>
            <a:ext cx="2528853" cy="6921462"/>
          </a:xfrm>
          <a:prstGeom prst="rect">
            <a:avLst/>
          </a:prstGeom>
        </p:spPr>
      </p:pic>
    </p:spTree>
    <p:extLst>
      <p:ext uri="{BB962C8B-B14F-4D97-AF65-F5344CB8AC3E}">
        <p14:creationId xmlns:p14="http://schemas.microsoft.com/office/powerpoint/2010/main" val="404040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lass:Classification xmlns:class="urn:us:gov:cia:enterprise:schema:Classification:2.3" dateClassified="2021-04-14" portionMarking="false" caveat="false" tool="AACG" toolVersion="202010">
  <class:ClassificationMarking type="USClassificationMarking" value="UNCLASSIFIED"/>
  <class:ClassifiedBy/>
  <class:ClassificationHeader>
    <class:ClassificationBanner>UNCLASSIFIED</class:ClassificationBanner>
    <class:SCICaveat/>
    <class:DescriptiveMarkings/>
  </class:ClassificationHeader>
  <class:ClassificationFooter>
    <class:DescriptiveMarkings/>
    <class:ClassificationBanner>UNCLASSIFIED</class:ClassificationBanner>
  </class:ClassificationFooter>
</class:Classification>
</file>

<file path=customXml/itemProps1.xml><?xml version="1.0" encoding="utf-8"?>
<ds:datastoreItem xmlns:ds="http://schemas.openxmlformats.org/officeDocument/2006/customXml" ds:itemID="{EF1E485B-F4DE-45DC-9392-63AEECCA0702}">
  <ds:schemaRefs>
    <ds:schemaRef ds:uri="urn:us:gov:cia:enterprise:schema:Classification:2.3"/>
  </ds:schemaRefs>
</ds:datastoreItem>
</file>

<file path=docProps/app.xml><?xml version="1.0" encoding="utf-8"?>
<Properties xmlns="http://schemas.openxmlformats.org/officeDocument/2006/extended-properties" xmlns:vt="http://schemas.openxmlformats.org/officeDocument/2006/docPropsVTypes">
  <TotalTime>1302</TotalTime>
  <Words>1640</Words>
  <Application>Microsoft Macintosh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Amaranth</vt:lpstr>
      <vt:lpstr>Arial</vt:lpstr>
      <vt:lpstr>Calibri</vt:lpstr>
      <vt:lpstr>Times New Roman</vt:lpstr>
      <vt:lpstr>Titillium Web</vt:lpstr>
      <vt:lpstr>Office Theme</vt:lpstr>
      <vt:lpstr>PowerPoint Presentation</vt:lpstr>
    </vt:vector>
  </TitlesOfParts>
  <Company>The George 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Sereno</dc:creator>
  <cp:lastModifiedBy>Telukunta, Ashish</cp:lastModifiedBy>
  <cp:revision>16</cp:revision>
  <dcterms:created xsi:type="dcterms:W3CDTF">2014-11-25T15:49:40Z</dcterms:created>
  <dcterms:modified xsi:type="dcterms:W3CDTF">2023-05-23T17:59:52Z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ACG_OFFICE_DLL">
    <vt:bool>true</vt:bool>
  </property>
  <property fmtid="{D5CDD505-2E9C-101B-9397-08002B2CF9AE}" pid="3" name="AACG_Created">
    <vt:bool>true</vt:bool>
  </property>
  <property fmtid="{D5CDD505-2E9C-101B-9397-08002B2CF9AE}" pid="4" name="AACG_DescMarkings">
    <vt:lpwstr/>
  </property>
  <property fmtid="{D5CDD505-2E9C-101B-9397-08002B2CF9AE}" pid="5" name="AACG_AddMark">
    <vt:lpwstr/>
  </property>
  <property fmtid="{D5CDD505-2E9C-101B-9397-08002B2CF9AE}" pid="6" name="AACG_Header">
    <vt:lpwstr>UNCLASSIFIED</vt:lpwstr>
  </property>
  <property fmtid="{D5CDD505-2E9C-101B-9397-08002B2CF9AE}" pid="7" name="AACG_Footer">
    <vt:lpwstr>_x000d_UNCLASSIFIED</vt:lpwstr>
  </property>
  <property fmtid="{D5CDD505-2E9C-101B-9397-08002B2CF9AE}" pid="8" name="AACG_ClassBlock">
    <vt:lpwstr/>
  </property>
  <property fmtid="{D5CDD505-2E9C-101B-9397-08002B2CF9AE}" pid="9" name="AACG_ClassType">
    <vt:lpwstr>USClassificationMarking</vt:lpwstr>
  </property>
  <property fmtid="{D5CDD505-2E9C-101B-9397-08002B2CF9AE}" pid="10" name="AACG_DeclOnList">
    <vt:lpwstr/>
  </property>
  <property fmtid="{D5CDD505-2E9C-101B-9397-08002B2CF9AE}" pid="11" name="AACG_USAF_Derivatives">
    <vt:lpwstr/>
  </property>
  <property fmtid="{D5CDD505-2E9C-101B-9397-08002B2CF9AE}" pid="12" name="AACG_SCI_Other">
    <vt:lpwstr/>
  </property>
  <property fmtid="{D5CDD505-2E9C-101B-9397-08002B2CF9AE}" pid="13" name="AACG_Dissem_Other">
    <vt:lpwstr/>
  </property>
  <property fmtid="{D5CDD505-2E9C-101B-9397-08002B2CF9AE}" pid="14" name="PortionWaiver">
    <vt:lpwstr/>
  </property>
  <property fmtid="{D5CDD505-2E9C-101B-9397-08002B2CF9AE}" pid="15" name="AACG_OrconOriginator">
    <vt:lpwstr/>
  </property>
  <property fmtid="{D5CDD505-2E9C-101B-9397-08002B2CF9AE}" pid="16" name="AACG_OrconRecipients">
    <vt:lpwstr/>
  </property>
  <property fmtid="{D5CDD505-2E9C-101B-9397-08002B2CF9AE}" pid="17" name="AACG_SatWarningType">
    <vt:lpwstr/>
  </property>
  <property fmtid="{D5CDD505-2E9C-101B-9397-08002B2CF9AE}" pid="18" name="AACG_NatoWarningClassLevel">
    <vt:lpwstr/>
  </property>
  <property fmtid="{D5CDD505-2E9C-101B-9397-08002B2CF9AE}" pid="19" name="AACG_Version">
    <vt:lpwstr>202010</vt:lpwstr>
  </property>
  <property fmtid="{D5CDD505-2E9C-101B-9397-08002B2CF9AE}" pid="20" name="AACG_CustomClassXMLPart">
    <vt:lpwstr>{EF1E485B-F4DE-45DC-9392-63AEECCA0702}</vt:lpwstr>
  </property>
</Properties>
</file>