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Alfa Slab One" panose="020B0604020202020204" charset="0"/>
      <p:regular r:id="rId20"/>
    </p:embeddedFont>
    <p:embeddedFont>
      <p:font typeface="Proxima Nova"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88"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56db881a1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56db881a1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form to request general items, skip the searching. You are then alerted if something matching that description is found.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6db881a1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6db881a1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search for items with the search bar or by category. If you request an item, you get that message.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132f7bbd6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132f7bbd6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what general notifications look like. If your donated item receives a request (top) or an item matching what you requested through the general request form is found (bottom)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6db881a17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6db881a17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accept a request for your donated item, you then schedule for the item to be transported, either picked up by a company driver or you dropping it off at the warehouse.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56db881a17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56db881a17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profile page, having My Donations and My requests. With My Requests, if the request was accepted, you can track the location of the item if it’s on the way.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132f7bbd6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132f7bbd6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had participants fill out a brief survey before completing the tasks, and this is some of what we found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132f7bbd6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132f7bbd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recorded time taken, number of clicks, and thoughts spoken per task, as well as asked some follow up questions afterwards, and these are some of the common things we noticed.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132f7bbd6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132f7bbd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Given what we saw with the usability studies, we came up with some things we could do.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5132f7bbd6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5132f7bbd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6db881a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6db881a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132f7bbd6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132f7bbd6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56db881a1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56db881a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132f7bbd6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132f7bbd6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Pretty standard login or sign up pages. The Learn More links to our About page. (You can scroll the sign up form).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132f7bbd6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132f7bbd6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home page with the 3 main options for using the app.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132f7bbd6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132f7bbd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our menu options for the main areas to access.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6db881a1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6db881a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the form to upload an item to donate.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lstStyle>
            <a:lvl1pPr lvl="0" algn="ctr" rtl="0">
              <a:spcBef>
                <a:spcPts val="0"/>
              </a:spcBef>
              <a:spcAft>
                <a:spcPts val="0"/>
              </a:spcAft>
              <a:buClr>
                <a:schemeClr val="dk1"/>
              </a:buClr>
              <a:buSzPts val="11000"/>
              <a:buNone/>
              <a:defRPr sz="11000">
                <a:solidFill>
                  <a:schemeClr val="dk1"/>
                </a:solidFill>
              </a:defRPr>
            </a:lvl1pPr>
            <a:lvl2pPr lvl="1" algn="ctr" rtl="0">
              <a:spcBef>
                <a:spcPts val="0"/>
              </a:spcBef>
              <a:spcAft>
                <a:spcPts val="0"/>
              </a:spcAft>
              <a:buClr>
                <a:schemeClr val="dk1"/>
              </a:buClr>
              <a:buSzPts val="11000"/>
              <a:buNone/>
              <a:defRPr sz="11000">
                <a:solidFill>
                  <a:schemeClr val="dk1"/>
                </a:solidFill>
              </a:defRPr>
            </a:lvl2pPr>
            <a:lvl3pPr lvl="2" algn="ctr" rtl="0">
              <a:spcBef>
                <a:spcPts val="0"/>
              </a:spcBef>
              <a:spcAft>
                <a:spcPts val="0"/>
              </a:spcAft>
              <a:buClr>
                <a:schemeClr val="dk1"/>
              </a:buClr>
              <a:buSzPts val="11000"/>
              <a:buNone/>
              <a:defRPr sz="11000">
                <a:solidFill>
                  <a:schemeClr val="dk1"/>
                </a:solidFill>
              </a:defRPr>
            </a:lvl3pPr>
            <a:lvl4pPr lvl="3" algn="ctr" rtl="0">
              <a:spcBef>
                <a:spcPts val="0"/>
              </a:spcBef>
              <a:spcAft>
                <a:spcPts val="0"/>
              </a:spcAft>
              <a:buClr>
                <a:schemeClr val="dk1"/>
              </a:buClr>
              <a:buSzPts val="11000"/>
              <a:buNone/>
              <a:defRPr sz="11000">
                <a:solidFill>
                  <a:schemeClr val="dk1"/>
                </a:solidFill>
              </a:defRPr>
            </a:lvl4pPr>
            <a:lvl5pPr lvl="4" algn="ctr" rtl="0">
              <a:spcBef>
                <a:spcPts val="0"/>
              </a:spcBef>
              <a:spcAft>
                <a:spcPts val="0"/>
              </a:spcAft>
              <a:buClr>
                <a:schemeClr val="dk1"/>
              </a:buClr>
              <a:buSzPts val="11000"/>
              <a:buNone/>
              <a:defRPr sz="11000">
                <a:solidFill>
                  <a:schemeClr val="dk1"/>
                </a:solidFill>
              </a:defRPr>
            </a:lvl5pPr>
            <a:lvl6pPr lvl="5" algn="ctr" rtl="0">
              <a:spcBef>
                <a:spcPts val="0"/>
              </a:spcBef>
              <a:spcAft>
                <a:spcPts val="0"/>
              </a:spcAft>
              <a:buClr>
                <a:schemeClr val="dk1"/>
              </a:buClr>
              <a:buSzPts val="11000"/>
              <a:buNone/>
              <a:defRPr sz="11000">
                <a:solidFill>
                  <a:schemeClr val="dk1"/>
                </a:solidFill>
              </a:defRPr>
            </a:lvl6pPr>
            <a:lvl7pPr lvl="6" algn="ctr" rtl="0">
              <a:spcBef>
                <a:spcPts val="0"/>
              </a:spcBef>
              <a:spcAft>
                <a:spcPts val="0"/>
              </a:spcAft>
              <a:buClr>
                <a:schemeClr val="dk1"/>
              </a:buClr>
              <a:buSzPts val="11000"/>
              <a:buNone/>
              <a:defRPr sz="11000">
                <a:solidFill>
                  <a:schemeClr val="dk1"/>
                </a:solidFill>
              </a:defRPr>
            </a:lvl7pPr>
            <a:lvl8pPr lvl="7" algn="ctr" rtl="0">
              <a:spcBef>
                <a:spcPts val="0"/>
              </a:spcBef>
              <a:spcAft>
                <a:spcPts val="0"/>
              </a:spcAft>
              <a:buClr>
                <a:schemeClr val="dk1"/>
              </a:buClr>
              <a:buSzPts val="11000"/>
              <a:buNone/>
              <a:defRPr sz="11000">
                <a:solidFill>
                  <a:schemeClr val="dk1"/>
                </a:solidFill>
              </a:defRPr>
            </a:lvl8pPr>
            <a:lvl9pPr lvl="8" algn="ctr" rtl="0">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lstStyle>
            <a:lvl1pPr lvl="0" rtl="0">
              <a:spcBef>
                <a:spcPts val="0"/>
              </a:spcBef>
              <a:spcAft>
                <a:spcPts val="0"/>
              </a:spcAft>
              <a:buClr>
                <a:schemeClr val="lt1"/>
              </a:buClr>
              <a:buSzPts val="6800"/>
              <a:buNone/>
              <a:defRPr sz="6800">
                <a:solidFill>
                  <a:schemeClr val="lt1"/>
                </a:solidFill>
              </a:defRPr>
            </a:lvl1pPr>
            <a:lvl2pPr lvl="1" rtl="0">
              <a:spcBef>
                <a:spcPts val="0"/>
              </a:spcBef>
              <a:spcAft>
                <a:spcPts val="0"/>
              </a:spcAft>
              <a:buClr>
                <a:schemeClr val="lt1"/>
              </a:buClr>
              <a:buSzPts val="6800"/>
              <a:buNone/>
              <a:defRPr sz="6800">
                <a:solidFill>
                  <a:schemeClr val="lt1"/>
                </a:solidFill>
              </a:defRPr>
            </a:lvl2pPr>
            <a:lvl3pPr lvl="2" rtl="0">
              <a:spcBef>
                <a:spcPts val="0"/>
              </a:spcBef>
              <a:spcAft>
                <a:spcPts val="0"/>
              </a:spcAft>
              <a:buClr>
                <a:schemeClr val="lt1"/>
              </a:buClr>
              <a:buSzPts val="6800"/>
              <a:buNone/>
              <a:defRPr sz="6800">
                <a:solidFill>
                  <a:schemeClr val="lt1"/>
                </a:solidFill>
              </a:defRPr>
            </a:lvl3pPr>
            <a:lvl4pPr lvl="3" rtl="0">
              <a:spcBef>
                <a:spcPts val="0"/>
              </a:spcBef>
              <a:spcAft>
                <a:spcPts val="0"/>
              </a:spcAft>
              <a:buClr>
                <a:schemeClr val="lt1"/>
              </a:buClr>
              <a:buSzPts val="6800"/>
              <a:buNone/>
              <a:defRPr sz="6800">
                <a:solidFill>
                  <a:schemeClr val="lt1"/>
                </a:solidFill>
              </a:defRPr>
            </a:lvl4pPr>
            <a:lvl5pPr lvl="4" rtl="0">
              <a:spcBef>
                <a:spcPts val="0"/>
              </a:spcBef>
              <a:spcAft>
                <a:spcPts val="0"/>
              </a:spcAft>
              <a:buClr>
                <a:schemeClr val="lt1"/>
              </a:buClr>
              <a:buSzPts val="6800"/>
              <a:buNone/>
              <a:defRPr sz="6800">
                <a:solidFill>
                  <a:schemeClr val="lt1"/>
                </a:solidFill>
              </a:defRPr>
            </a:lvl5pPr>
            <a:lvl6pPr lvl="5" rtl="0">
              <a:spcBef>
                <a:spcPts val="0"/>
              </a:spcBef>
              <a:spcAft>
                <a:spcPts val="0"/>
              </a:spcAft>
              <a:buClr>
                <a:schemeClr val="lt1"/>
              </a:buClr>
              <a:buSzPts val="6800"/>
              <a:buNone/>
              <a:defRPr sz="6800">
                <a:solidFill>
                  <a:schemeClr val="lt1"/>
                </a:solidFill>
              </a:defRPr>
            </a:lvl6pPr>
            <a:lvl7pPr lvl="6" rtl="0">
              <a:spcBef>
                <a:spcPts val="0"/>
              </a:spcBef>
              <a:spcAft>
                <a:spcPts val="0"/>
              </a:spcAft>
              <a:buClr>
                <a:schemeClr val="lt1"/>
              </a:buClr>
              <a:buSzPts val="6800"/>
              <a:buNone/>
              <a:defRPr sz="6800">
                <a:solidFill>
                  <a:schemeClr val="lt1"/>
                </a:solidFill>
              </a:defRPr>
            </a:lvl7pPr>
            <a:lvl8pPr lvl="7" rtl="0">
              <a:spcBef>
                <a:spcPts val="0"/>
              </a:spcBef>
              <a:spcAft>
                <a:spcPts val="0"/>
              </a:spcAft>
              <a:buClr>
                <a:schemeClr val="lt1"/>
              </a:buClr>
              <a:buSzPts val="6800"/>
              <a:buNone/>
              <a:defRPr sz="6800">
                <a:solidFill>
                  <a:schemeClr val="lt1"/>
                </a:solidFill>
              </a:defRPr>
            </a:lvl8pPr>
            <a:lvl9pPr lvl="8" rtl="0">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lstStyle>
            <a:lvl1pPr lvl="0" algn="ctr" rtl="0">
              <a:spcBef>
                <a:spcPts val="0"/>
              </a:spcBef>
              <a:spcAft>
                <a:spcPts val="0"/>
              </a:spcAft>
              <a:buSzPts val="3800"/>
              <a:buNone/>
              <a:defRPr sz="38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lstStyle>
            <a:lvl1pPr marL="457200" lvl="0" indent="-228600" rtl="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rt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rtl="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Proxima Nova"/>
                <a:ea typeface="Proxima Nova"/>
                <a:cs typeface="Proxima Nova"/>
                <a:sym typeface="Proxima Nova"/>
              </a:defRPr>
            </a:lvl1pPr>
            <a:lvl2pPr lvl="1" algn="r" rtl="0">
              <a:buNone/>
              <a:defRPr sz="1000">
                <a:solidFill>
                  <a:schemeClr val="dk2"/>
                </a:solidFill>
                <a:latin typeface="Proxima Nova"/>
                <a:ea typeface="Proxima Nova"/>
                <a:cs typeface="Proxima Nova"/>
                <a:sym typeface="Proxima Nova"/>
              </a:defRPr>
            </a:lvl2pPr>
            <a:lvl3pPr lvl="2" algn="r" rtl="0">
              <a:buNone/>
              <a:defRPr sz="1000">
                <a:solidFill>
                  <a:schemeClr val="dk2"/>
                </a:solidFill>
                <a:latin typeface="Proxima Nova"/>
                <a:ea typeface="Proxima Nova"/>
                <a:cs typeface="Proxima Nova"/>
                <a:sym typeface="Proxima Nova"/>
              </a:defRPr>
            </a:lvl3pPr>
            <a:lvl4pPr lvl="3" algn="r" rtl="0">
              <a:buNone/>
              <a:defRPr sz="1000">
                <a:solidFill>
                  <a:schemeClr val="dk2"/>
                </a:solidFill>
                <a:latin typeface="Proxima Nova"/>
                <a:ea typeface="Proxima Nova"/>
                <a:cs typeface="Proxima Nova"/>
                <a:sym typeface="Proxima Nova"/>
              </a:defRPr>
            </a:lvl4pPr>
            <a:lvl5pPr lvl="4" algn="r" rtl="0">
              <a:buNone/>
              <a:defRPr sz="1000">
                <a:solidFill>
                  <a:schemeClr val="dk2"/>
                </a:solidFill>
                <a:latin typeface="Proxima Nova"/>
                <a:ea typeface="Proxima Nova"/>
                <a:cs typeface="Proxima Nova"/>
                <a:sym typeface="Proxima Nova"/>
              </a:defRPr>
            </a:lvl5pPr>
            <a:lvl6pPr lvl="5" algn="r" rtl="0">
              <a:buNone/>
              <a:defRPr sz="1000">
                <a:solidFill>
                  <a:schemeClr val="dk2"/>
                </a:solidFill>
                <a:latin typeface="Proxima Nova"/>
                <a:ea typeface="Proxima Nova"/>
                <a:cs typeface="Proxima Nova"/>
                <a:sym typeface="Proxima Nova"/>
              </a:defRPr>
            </a:lvl6pPr>
            <a:lvl7pPr lvl="6" algn="r" rtl="0">
              <a:buNone/>
              <a:defRPr sz="1000">
                <a:solidFill>
                  <a:schemeClr val="dk2"/>
                </a:solidFill>
                <a:latin typeface="Proxima Nova"/>
                <a:ea typeface="Proxima Nova"/>
                <a:cs typeface="Proxima Nova"/>
                <a:sym typeface="Proxima Nova"/>
              </a:defRPr>
            </a:lvl7pPr>
            <a:lvl8pPr lvl="7" algn="r" rtl="0">
              <a:buNone/>
              <a:defRPr sz="1000">
                <a:solidFill>
                  <a:schemeClr val="dk2"/>
                </a:solidFill>
                <a:latin typeface="Proxima Nova"/>
                <a:ea typeface="Proxima Nova"/>
                <a:cs typeface="Proxima Nova"/>
                <a:sym typeface="Proxima Nova"/>
              </a:defRPr>
            </a:lvl8pPr>
            <a:lvl9pPr lvl="8" algn="r" rtl="0">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9.jpg"/><Relationship Id="rId4" Type="http://schemas.openxmlformats.org/officeDocument/2006/relationships/image" Target="../media/image1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38761D"/>
                </a:solidFill>
              </a:rPr>
              <a:t>Recycle &amp; Reuse</a:t>
            </a:r>
            <a:endParaRPr dirty="0">
              <a:solidFill>
                <a:srgbClr val="38761D"/>
              </a:solidFill>
            </a:endParaRPr>
          </a:p>
        </p:txBody>
      </p:sp>
      <p:sp>
        <p:nvSpPr>
          <p:cNvPr id="57" name="Google Shape;57;p13"/>
          <p:cNvSpPr txBox="1">
            <a:spLocks noGrp="1"/>
          </p:cNvSpPr>
          <p:nvPr>
            <p:ph type="subTitle" idx="1"/>
          </p:nvPr>
        </p:nvSpPr>
        <p:spPr>
          <a:xfrm>
            <a:off x="311700" y="2987473"/>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Sai Krishna Telukuntla, </a:t>
            </a:r>
            <a:r>
              <a:rPr lang="en-US" sz="1800" dirty="0"/>
              <a:t>Ashley Harmon.</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42825" y="2101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Requesting An Item</a:t>
            </a:r>
            <a:endParaRPr>
              <a:solidFill>
                <a:srgbClr val="38761D"/>
              </a:solidFill>
            </a:endParaRPr>
          </a:p>
        </p:txBody>
      </p:sp>
      <p:pic>
        <p:nvPicPr>
          <p:cNvPr id="117" name="Google Shape;117;p22"/>
          <p:cNvPicPr preferRelativeResize="0"/>
          <p:nvPr/>
        </p:nvPicPr>
        <p:blipFill>
          <a:blip r:embed="rId3">
            <a:alphaModFix/>
          </a:blip>
          <a:stretch>
            <a:fillRect/>
          </a:stretch>
        </p:blipFill>
        <p:spPr>
          <a:xfrm>
            <a:off x="1317927" y="879787"/>
            <a:ext cx="2282273" cy="4059449"/>
          </a:xfrm>
          <a:prstGeom prst="rect">
            <a:avLst/>
          </a:prstGeom>
          <a:noFill/>
          <a:ln>
            <a:noFill/>
          </a:ln>
        </p:spPr>
      </p:pic>
      <p:pic>
        <p:nvPicPr>
          <p:cNvPr id="118" name="Google Shape;118;p22"/>
          <p:cNvPicPr preferRelativeResize="0"/>
          <p:nvPr/>
        </p:nvPicPr>
        <p:blipFill>
          <a:blip r:embed="rId4">
            <a:alphaModFix/>
          </a:blip>
          <a:stretch>
            <a:fillRect/>
          </a:stretch>
        </p:blipFill>
        <p:spPr>
          <a:xfrm>
            <a:off x="5210892" y="879763"/>
            <a:ext cx="2356483" cy="4191425"/>
          </a:xfrm>
          <a:prstGeom prst="rect">
            <a:avLst/>
          </a:prstGeom>
          <a:noFill/>
          <a:ln>
            <a:noFill/>
          </a:ln>
        </p:spPr>
      </p:pic>
      <p:sp>
        <p:nvSpPr>
          <p:cNvPr id="119" name="Google Shape;119;p22"/>
          <p:cNvSpPr txBox="1"/>
          <p:nvPr/>
        </p:nvSpPr>
        <p:spPr>
          <a:xfrm>
            <a:off x="3536700" y="2852625"/>
            <a:ext cx="1411500" cy="24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(scroll)  </a:t>
            </a:r>
            <a:endParaRPr>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161800" y="15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Searching &amp; Requesting </a:t>
            </a:r>
            <a:endParaRPr sz="1800">
              <a:solidFill>
                <a:srgbClr val="38761D"/>
              </a:solidFill>
            </a:endParaRPr>
          </a:p>
        </p:txBody>
      </p:sp>
      <p:pic>
        <p:nvPicPr>
          <p:cNvPr id="125" name="Google Shape;125;p23"/>
          <p:cNvPicPr preferRelativeResize="0"/>
          <p:nvPr/>
        </p:nvPicPr>
        <p:blipFill>
          <a:blip r:embed="rId3">
            <a:alphaModFix/>
          </a:blip>
          <a:stretch>
            <a:fillRect/>
          </a:stretch>
        </p:blipFill>
        <p:spPr>
          <a:xfrm>
            <a:off x="354825" y="806063"/>
            <a:ext cx="2363526" cy="4203938"/>
          </a:xfrm>
          <a:prstGeom prst="rect">
            <a:avLst/>
          </a:prstGeom>
          <a:noFill/>
          <a:ln>
            <a:noFill/>
          </a:ln>
        </p:spPr>
      </p:pic>
      <p:pic>
        <p:nvPicPr>
          <p:cNvPr id="126" name="Google Shape;126;p23"/>
          <p:cNvPicPr preferRelativeResize="0"/>
          <p:nvPr/>
        </p:nvPicPr>
        <p:blipFill>
          <a:blip r:embed="rId4">
            <a:alphaModFix/>
          </a:blip>
          <a:stretch>
            <a:fillRect/>
          </a:stretch>
        </p:blipFill>
        <p:spPr>
          <a:xfrm>
            <a:off x="3412200" y="835206"/>
            <a:ext cx="2303901" cy="4097895"/>
          </a:xfrm>
          <a:prstGeom prst="rect">
            <a:avLst/>
          </a:prstGeom>
          <a:noFill/>
          <a:ln>
            <a:noFill/>
          </a:ln>
        </p:spPr>
      </p:pic>
      <p:pic>
        <p:nvPicPr>
          <p:cNvPr id="127" name="Google Shape;127;p23"/>
          <p:cNvPicPr preferRelativeResize="0"/>
          <p:nvPr/>
        </p:nvPicPr>
        <p:blipFill>
          <a:blip r:embed="rId5">
            <a:alphaModFix/>
          </a:blip>
          <a:stretch>
            <a:fillRect/>
          </a:stretch>
        </p:blipFill>
        <p:spPr>
          <a:xfrm>
            <a:off x="6425623" y="790950"/>
            <a:ext cx="2447066" cy="4352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170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Notifications </a:t>
            </a:r>
            <a:endParaRPr>
              <a:solidFill>
                <a:srgbClr val="38761D"/>
              </a:solidFill>
            </a:endParaRPr>
          </a:p>
        </p:txBody>
      </p:sp>
      <p:pic>
        <p:nvPicPr>
          <p:cNvPr id="133" name="Google Shape;133;p24"/>
          <p:cNvPicPr preferRelativeResize="0"/>
          <p:nvPr/>
        </p:nvPicPr>
        <p:blipFill>
          <a:blip r:embed="rId3">
            <a:alphaModFix/>
          </a:blip>
          <a:stretch>
            <a:fillRect/>
          </a:stretch>
        </p:blipFill>
        <p:spPr>
          <a:xfrm>
            <a:off x="3700050" y="501550"/>
            <a:ext cx="2408675" cy="4274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207575" y="1827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Schedule Item Transport </a:t>
            </a:r>
            <a:endParaRPr sz="1800">
              <a:solidFill>
                <a:srgbClr val="38761D"/>
              </a:solidFill>
            </a:endParaRPr>
          </a:p>
        </p:txBody>
      </p:sp>
      <p:pic>
        <p:nvPicPr>
          <p:cNvPr id="139" name="Google Shape;139;p25"/>
          <p:cNvPicPr preferRelativeResize="0"/>
          <p:nvPr/>
        </p:nvPicPr>
        <p:blipFill rotWithShape="1">
          <a:blip r:embed="rId3">
            <a:alphaModFix/>
          </a:blip>
          <a:srcRect t="-1449" b="1450"/>
          <a:stretch/>
        </p:blipFill>
        <p:spPr>
          <a:xfrm>
            <a:off x="379400" y="992786"/>
            <a:ext cx="2266701" cy="4031738"/>
          </a:xfrm>
          <a:prstGeom prst="rect">
            <a:avLst/>
          </a:prstGeom>
          <a:noFill/>
          <a:ln>
            <a:noFill/>
          </a:ln>
        </p:spPr>
      </p:pic>
      <p:pic>
        <p:nvPicPr>
          <p:cNvPr id="140" name="Google Shape;140;p25"/>
          <p:cNvPicPr preferRelativeResize="0"/>
          <p:nvPr/>
        </p:nvPicPr>
        <p:blipFill>
          <a:blip r:embed="rId4">
            <a:alphaModFix/>
          </a:blip>
          <a:stretch>
            <a:fillRect/>
          </a:stretch>
        </p:blipFill>
        <p:spPr>
          <a:xfrm>
            <a:off x="3334525" y="992800"/>
            <a:ext cx="2266701" cy="4031725"/>
          </a:xfrm>
          <a:prstGeom prst="rect">
            <a:avLst/>
          </a:prstGeom>
          <a:noFill/>
          <a:ln>
            <a:noFill/>
          </a:ln>
        </p:spPr>
      </p:pic>
      <p:pic>
        <p:nvPicPr>
          <p:cNvPr id="141" name="Google Shape;141;p25"/>
          <p:cNvPicPr preferRelativeResize="0"/>
          <p:nvPr/>
        </p:nvPicPr>
        <p:blipFill>
          <a:blip r:embed="rId5">
            <a:alphaModFix/>
          </a:blip>
          <a:stretch>
            <a:fillRect/>
          </a:stretch>
        </p:blipFill>
        <p:spPr>
          <a:xfrm>
            <a:off x="6289650" y="1055225"/>
            <a:ext cx="2266701" cy="40317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152400" y="257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My Profile &amp; My Requests</a:t>
            </a:r>
            <a:endParaRPr sz="1800">
              <a:solidFill>
                <a:srgbClr val="38761D"/>
              </a:solidFill>
            </a:endParaRPr>
          </a:p>
          <a:p>
            <a:pPr marL="0" lvl="0" indent="0" algn="l" rtl="0">
              <a:spcBef>
                <a:spcPts val="0"/>
              </a:spcBef>
              <a:spcAft>
                <a:spcPts val="0"/>
              </a:spcAft>
              <a:buNone/>
            </a:pPr>
            <a:endParaRPr>
              <a:solidFill>
                <a:srgbClr val="38761D"/>
              </a:solidFill>
            </a:endParaRPr>
          </a:p>
        </p:txBody>
      </p:sp>
      <p:pic>
        <p:nvPicPr>
          <p:cNvPr id="147" name="Google Shape;147;p26"/>
          <p:cNvPicPr preferRelativeResize="0"/>
          <p:nvPr/>
        </p:nvPicPr>
        <p:blipFill>
          <a:blip r:embed="rId3">
            <a:alphaModFix/>
          </a:blip>
          <a:stretch>
            <a:fillRect/>
          </a:stretch>
        </p:blipFill>
        <p:spPr>
          <a:xfrm>
            <a:off x="6386112" y="1135150"/>
            <a:ext cx="1917774" cy="3411101"/>
          </a:xfrm>
          <a:prstGeom prst="rect">
            <a:avLst/>
          </a:prstGeom>
          <a:noFill/>
          <a:ln>
            <a:noFill/>
          </a:ln>
        </p:spPr>
      </p:pic>
      <p:pic>
        <p:nvPicPr>
          <p:cNvPr id="148" name="Google Shape;148;p26"/>
          <p:cNvPicPr preferRelativeResize="0"/>
          <p:nvPr/>
        </p:nvPicPr>
        <p:blipFill>
          <a:blip r:embed="rId4">
            <a:alphaModFix/>
          </a:blip>
          <a:stretch>
            <a:fillRect/>
          </a:stretch>
        </p:blipFill>
        <p:spPr>
          <a:xfrm>
            <a:off x="327275" y="982750"/>
            <a:ext cx="2223422" cy="3945900"/>
          </a:xfrm>
          <a:prstGeom prst="rect">
            <a:avLst/>
          </a:prstGeom>
          <a:noFill/>
          <a:ln>
            <a:noFill/>
          </a:ln>
        </p:spPr>
      </p:pic>
      <p:pic>
        <p:nvPicPr>
          <p:cNvPr id="149" name="Google Shape;149;p26"/>
          <p:cNvPicPr preferRelativeResize="0"/>
          <p:nvPr/>
        </p:nvPicPr>
        <p:blipFill>
          <a:blip r:embed="rId5">
            <a:alphaModFix/>
          </a:blip>
          <a:stretch>
            <a:fillRect/>
          </a:stretch>
        </p:blipFill>
        <p:spPr>
          <a:xfrm>
            <a:off x="3300997" y="982750"/>
            <a:ext cx="2223422" cy="3945900"/>
          </a:xfrm>
          <a:prstGeom prst="rect">
            <a:avLst/>
          </a:prstGeom>
          <a:noFill/>
          <a:ln>
            <a:noFill/>
          </a:ln>
        </p:spPr>
      </p:pic>
      <p:sp>
        <p:nvSpPr>
          <p:cNvPr id="150" name="Google Shape;150;p26"/>
          <p:cNvSpPr txBox="1"/>
          <p:nvPr/>
        </p:nvSpPr>
        <p:spPr>
          <a:xfrm>
            <a:off x="6198513" y="4546250"/>
            <a:ext cx="2361300" cy="24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Location of Requested Item</a:t>
            </a:r>
            <a:endParaRPr>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249225" y="19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Pre-Study Survey Results</a:t>
            </a:r>
            <a:endParaRPr>
              <a:solidFill>
                <a:srgbClr val="38761D"/>
              </a:solidFill>
            </a:endParaRPr>
          </a:p>
        </p:txBody>
      </p:sp>
      <p:sp>
        <p:nvSpPr>
          <p:cNvPr id="156" name="Google Shape;156;p27"/>
          <p:cNvSpPr txBox="1">
            <a:spLocks noGrp="1"/>
          </p:cNvSpPr>
          <p:nvPr>
            <p:ph type="body" idx="1"/>
          </p:nvPr>
        </p:nvSpPr>
        <p:spPr>
          <a:xfrm>
            <a:off x="311700" y="892800"/>
            <a:ext cx="8770200" cy="4512300"/>
          </a:xfrm>
          <a:prstGeom prst="rect">
            <a:avLst/>
          </a:prstGeom>
        </p:spPr>
        <p:txBody>
          <a:bodyPr spcFirstLastPara="1" wrap="square" lIns="91425" tIns="91425" rIns="91425" bIns="91425" anchor="t" anchorCtr="0">
            <a:noAutofit/>
          </a:bodyPr>
          <a:lstStyle/>
          <a:p>
            <a:pPr marL="457200" lvl="0" indent="-342900" algn="l" rtl="0">
              <a:lnSpc>
                <a:spcPct val="130000"/>
              </a:lnSpc>
              <a:spcBef>
                <a:spcPts val="0"/>
              </a:spcBef>
              <a:spcAft>
                <a:spcPts val="0"/>
              </a:spcAft>
              <a:buSzPts val="1800"/>
              <a:buChar char="●"/>
            </a:pPr>
            <a:r>
              <a:rPr lang="en"/>
              <a:t>The ages of our participants ranged from 18 - 59 years old</a:t>
            </a:r>
            <a:endParaRPr/>
          </a:p>
          <a:p>
            <a:pPr marL="914400" lvl="1" indent="-317500" algn="l" rtl="0">
              <a:lnSpc>
                <a:spcPct val="130000"/>
              </a:lnSpc>
              <a:spcBef>
                <a:spcPts val="0"/>
              </a:spcBef>
              <a:spcAft>
                <a:spcPts val="0"/>
              </a:spcAft>
              <a:buSzPts val="1400"/>
              <a:buChar char="○"/>
            </a:pPr>
            <a:r>
              <a:rPr lang="en"/>
              <a:t>The majority was between the ages of 19 - 26</a:t>
            </a:r>
            <a:endParaRPr/>
          </a:p>
          <a:p>
            <a:pPr marL="914400" lvl="0" indent="0" algn="l" rtl="0">
              <a:lnSpc>
                <a:spcPct val="130000"/>
              </a:lnSpc>
              <a:spcBef>
                <a:spcPts val="0"/>
              </a:spcBef>
              <a:spcAft>
                <a:spcPts val="0"/>
              </a:spcAft>
              <a:buNone/>
            </a:pPr>
            <a:endParaRPr/>
          </a:p>
          <a:p>
            <a:pPr marL="457200" marR="0" lvl="0" indent="-342900" algn="l" rtl="0">
              <a:lnSpc>
                <a:spcPct val="130000"/>
              </a:lnSpc>
              <a:spcBef>
                <a:spcPts val="0"/>
              </a:spcBef>
              <a:spcAft>
                <a:spcPts val="0"/>
              </a:spcAft>
              <a:buClr>
                <a:schemeClr val="dk2"/>
              </a:buClr>
              <a:buSzPts val="1800"/>
              <a:buFont typeface="Proxima Nova"/>
              <a:buChar char="●"/>
            </a:pPr>
            <a:r>
              <a:rPr lang="en"/>
              <a:t>For those with experience donating items, many had issues we wanted to solve</a:t>
            </a:r>
            <a:r>
              <a:rPr lang="en" sz="1400"/>
              <a:t> (time, transportation, etc.)</a:t>
            </a:r>
            <a:endParaRPr sz="1400"/>
          </a:p>
          <a:p>
            <a:pPr marL="457200" marR="0" lvl="0" indent="0" algn="l" rtl="0">
              <a:lnSpc>
                <a:spcPct val="130000"/>
              </a:lnSpc>
              <a:spcBef>
                <a:spcPts val="0"/>
              </a:spcBef>
              <a:spcAft>
                <a:spcPts val="0"/>
              </a:spcAft>
              <a:buNone/>
            </a:pPr>
            <a:endParaRPr sz="1400"/>
          </a:p>
          <a:p>
            <a:pPr marL="457200" marR="0" lvl="0" indent="-342900" algn="l" rtl="0">
              <a:lnSpc>
                <a:spcPct val="130000"/>
              </a:lnSpc>
              <a:spcBef>
                <a:spcPts val="0"/>
              </a:spcBef>
              <a:spcAft>
                <a:spcPts val="0"/>
              </a:spcAft>
              <a:buSzPts val="1800"/>
              <a:buChar char="●"/>
            </a:pPr>
            <a:r>
              <a:rPr lang="en"/>
              <a:t>If people looked for second-hand items, they also had issues we predicted </a:t>
            </a:r>
            <a:r>
              <a:rPr lang="en" sz="1400"/>
              <a:t>(time, transportation, not finding what they need, etc.)</a:t>
            </a:r>
            <a:endParaRPr sz="1400"/>
          </a:p>
          <a:p>
            <a:pPr marL="457200" marR="0" lvl="0" indent="0" algn="l" rtl="0">
              <a:lnSpc>
                <a:spcPct val="130000"/>
              </a:lnSpc>
              <a:spcBef>
                <a:spcPts val="0"/>
              </a:spcBef>
              <a:spcAft>
                <a:spcPts val="0"/>
              </a:spcAft>
              <a:buNone/>
            </a:pPr>
            <a:endParaRPr sz="1400"/>
          </a:p>
          <a:p>
            <a:pPr marL="457200" marR="0" lvl="0" indent="-342900" algn="l" rtl="0">
              <a:lnSpc>
                <a:spcPct val="130000"/>
              </a:lnSpc>
              <a:spcBef>
                <a:spcPts val="0"/>
              </a:spcBef>
              <a:spcAft>
                <a:spcPts val="0"/>
              </a:spcAft>
              <a:buSzPts val="1800"/>
              <a:buChar char="●"/>
            </a:pPr>
            <a:r>
              <a:rPr lang="en"/>
              <a:t>The majority had a lot of experience with using apps on their phone </a:t>
            </a:r>
            <a:endParaRPr/>
          </a:p>
          <a:p>
            <a:pPr marL="914400" marR="0" lvl="1" indent="-317500" algn="l" rtl="0">
              <a:lnSpc>
                <a:spcPct val="130000"/>
              </a:lnSpc>
              <a:spcBef>
                <a:spcPts val="0"/>
              </a:spcBef>
              <a:spcAft>
                <a:spcPts val="0"/>
              </a:spcAft>
              <a:buSzPts val="1400"/>
              <a:buChar char="○"/>
            </a:pPr>
            <a:r>
              <a:rPr lang="en"/>
              <a:t>With the exception of one or two middle-aged participants</a:t>
            </a:r>
            <a:endParaRPr/>
          </a:p>
          <a:p>
            <a:pPr marL="914400" marR="0" lvl="1" indent="-317500" algn="l" rtl="0">
              <a:lnSpc>
                <a:spcPct val="130000"/>
              </a:lnSpc>
              <a:spcBef>
                <a:spcPts val="0"/>
              </a:spcBef>
              <a:spcAft>
                <a:spcPts val="0"/>
              </a:spcAft>
              <a:buSzPts val="1400"/>
              <a:buChar char="○"/>
            </a:pPr>
            <a:r>
              <a:rPr lang="en"/>
              <a:t>The more experience users had with apps, the easier it was for them with ours</a:t>
            </a:r>
            <a:endParaRPr/>
          </a:p>
          <a:p>
            <a:pPr marL="0" marR="0" lvl="0" indent="0" algn="l" rtl="0">
              <a:lnSpc>
                <a:spcPct val="130000"/>
              </a:lnSpc>
              <a:spcBef>
                <a:spcPts val="0"/>
              </a:spcBef>
              <a:spcAft>
                <a:spcPts val="0"/>
              </a:spcAft>
              <a:buNone/>
            </a:pPr>
            <a:endParaRPr/>
          </a:p>
          <a:p>
            <a:pPr marL="457200" lvl="0" indent="0" algn="l" rtl="0">
              <a:spcBef>
                <a:spcPts val="0"/>
              </a:spcBef>
              <a:spcAft>
                <a:spcPts val="16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249225" y="1951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Post-Study Evaluation Results</a:t>
            </a:r>
            <a:endParaRPr>
              <a:solidFill>
                <a:srgbClr val="38761D"/>
              </a:solidFill>
            </a:endParaRPr>
          </a:p>
        </p:txBody>
      </p:sp>
      <p:sp>
        <p:nvSpPr>
          <p:cNvPr id="162" name="Google Shape;162;p28"/>
          <p:cNvSpPr txBox="1">
            <a:spLocks noGrp="1"/>
          </p:cNvSpPr>
          <p:nvPr>
            <p:ph type="body" idx="1"/>
          </p:nvPr>
        </p:nvSpPr>
        <p:spPr>
          <a:xfrm>
            <a:off x="311700" y="892775"/>
            <a:ext cx="8520600" cy="451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Common Feedback: </a:t>
            </a:r>
            <a:endParaRPr/>
          </a:p>
          <a:p>
            <a:pPr marL="457200" lvl="0" indent="-342900" algn="l" rtl="0">
              <a:lnSpc>
                <a:spcPct val="140000"/>
              </a:lnSpc>
              <a:spcBef>
                <a:spcPts val="1600"/>
              </a:spcBef>
              <a:spcAft>
                <a:spcPts val="0"/>
              </a:spcAft>
              <a:buSzPts val="1800"/>
              <a:buChar char="●"/>
            </a:pPr>
            <a:r>
              <a:rPr lang="en"/>
              <a:t>The design and user interface was clean and intuitive</a:t>
            </a:r>
            <a:endParaRPr/>
          </a:p>
          <a:p>
            <a:pPr marL="457200" lvl="0" indent="-342900" algn="l" rtl="0">
              <a:lnSpc>
                <a:spcPct val="140000"/>
              </a:lnSpc>
              <a:spcBef>
                <a:spcPts val="0"/>
              </a:spcBef>
              <a:spcAft>
                <a:spcPts val="0"/>
              </a:spcAft>
              <a:buSzPts val="1800"/>
              <a:buChar char="●"/>
            </a:pPr>
            <a:r>
              <a:rPr lang="en"/>
              <a:t>Layout and functionality made sense for the concept</a:t>
            </a:r>
            <a:endParaRPr/>
          </a:p>
          <a:p>
            <a:pPr marL="457200" lvl="0" indent="-342900" algn="l" rtl="0">
              <a:lnSpc>
                <a:spcPct val="140000"/>
              </a:lnSpc>
              <a:spcBef>
                <a:spcPts val="0"/>
              </a:spcBef>
              <a:spcAft>
                <a:spcPts val="0"/>
              </a:spcAft>
              <a:buSzPts val="1800"/>
              <a:buChar char="●"/>
            </a:pPr>
            <a:r>
              <a:rPr lang="en"/>
              <a:t>Easier if the way the app works was understood better before using</a:t>
            </a:r>
            <a:endParaRPr/>
          </a:p>
          <a:p>
            <a:pPr marL="914400" lvl="1" indent="-317500" algn="l" rtl="0">
              <a:lnSpc>
                <a:spcPct val="140000"/>
              </a:lnSpc>
              <a:spcBef>
                <a:spcPts val="0"/>
              </a:spcBef>
              <a:spcAft>
                <a:spcPts val="0"/>
              </a:spcAft>
              <a:buSzPts val="1400"/>
              <a:buChar char="○"/>
            </a:pPr>
            <a:r>
              <a:rPr lang="en"/>
              <a:t>Especially for things like schedule transport and track location</a:t>
            </a:r>
            <a:endParaRPr/>
          </a:p>
          <a:p>
            <a:pPr marL="457200" lvl="0" indent="-342900" algn="l" rtl="0">
              <a:lnSpc>
                <a:spcPct val="140000"/>
              </a:lnSpc>
              <a:spcBef>
                <a:spcPts val="0"/>
              </a:spcBef>
              <a:spcAft>
                <a:spcPts val="0"/>
              </a:spcAft>
              <a:buSzPts val="1800"/>
              <a:buChar char="●"/>
            </a:pPr>
            <a:r>
              <a:rPr lang="en"/>
              <a:t>It was unclear that items appear within a specific distance range of the user</a:t>
            </a:r>
            <a:endParaRPr/>
          </a:p>
          <a:p>
            <a:pPr marL="457200" lvl="0" indent="-342900" algn="l" rtl="0">
              <a:lnSpc>
                <a:spcPct val="140000"/>
              </a:lnSpc>
              <a:spcBef>
                <a:spcPts val="0"/>
              </a:spcBef>
              <a:spcAft>
                <a:spcPts val="0"/>
              </a:spcAft>
              <a:buSzPts val="1800"/>
              <a:buChar char="●"/>
            </a:pPr>
            <a:r>
              <a:rPr lang="en"/>
              <a:t>The location of My Donations and My Requests were unexpected by a majority</a:t>
            </a:r>
            <a:endParaRPr/>
          </a:p>
          <a:p>
            <a:pPr marL="457200" lvl="0" indent="-342900" algn="l" rtl="0">
              <a:lnSpc>
                <a:spcPct val="140000"/>
              </a:lnSpc>
              <a:spcBef>
                <a:spcPts val="0"/>
              </a:spcBef>
              <a:spcAft>
                <a:spcPts val="0"/>
              </a:spcAft>
              <a:buSzPts val="1800"/>
              <a:buChar char="●"/>
            </a:pPr>
            <a:r>
              <a:rPr lang="en"/>
              <a:t>The difference between the Search and Request options was unclear</a:t>
            </a:r>
            <a:endParaRPr/>
          </a:p>
          <a:p>
            <a:pPr marL="457200" lvl="0" indent="-342900" algn="l" rtl="0">
              <a:lnSpc>
                <a:spcPct val="140000"/>
              </a:lnSpc>
              <a:spcBef>
                <a:spcPts val="0"/>
              </a:spcBef>
              <a:spcAft>
                <a:spcPts val="0"/>
              </a:spcAft>
              <a:buSzPts val="1800"/>
              <a:buChar char="●"/>
            </a:pPr>
            <a:r>
              <a:rPr lang="en"/>
              <a:t>Icons, buttons, links were self-explanatory </a:t>
            </a:r>
            <a:endParaRPr/>
          </a:p>
          <a:p>
            <a:pPr marL="914400" lvl="1" indent="-317500" algn="l" rtl="0">
              <a:lnSpc>
                <a:spcPct val="140000"/>
              </a:lnSpc>
              <a:spcBef>
                <a:spcPts val="0"/>
              </a:spcBef>
              <a:spcAft>
                <a:spcPts val="0"/>
              </a:spcAft>
              <a:buSzPts val="1400"/>
              <a:buChar char="○"/>
            </a:pPr>
            <a:r>
              <a:rPr lang="en"/>
              <a:t>The location tracking button was not obvious that it could be clicked on</a:t>
            </a:r>
            <a:endParaRPr/>
          </a:p>
          <a:p>
            <a:pPr marL="0" lvl="0" indent="0" algn="l" rtl="0">
              <a:lnSpc>
                <a:spcPct val="140000"/>
              </a:lnSpc>
              <a:spcBef>
                <a:spcPts val="0"/>
              </a:spcBef>
              <a:spcAft>
                <a:spcPts val="0"/>
              </a:spcAft>
              <a:buNone/>
            </a:pPr>
            <a:endParaRPr/>
          </a:p>
          <a:p>
            <a:pPr marL="45720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74275" y="157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38761D"/>
                </a:solidFill>
              </a:rPr>
              <a:t>Lessons Learned </a:t>
            </a:r>
            <a:endParaRPr b="1">
              <a:solidFill>
                <a:srgbClr val="38761D"/>
              </a:solidFill>
            </a:endParaRPr>
          </a:p>
        </p:txBody>
      </p:sp>
      <p:sp>
        <p:nvSpPr>
          <p:cNvPr id="168" name="Google Shape;168;p29"/>
          <p:cNvSpPr txBox="1">
            <a:spLocks noGrp="1"/>
          </p:cNvSpPr>
          <p:nvPr>
            <p:ph type="body" idx="1"/>
          </p:nvPr>
        </p:nvSpPr>
        <p:spPr>
          <a:xfrm>
            <a:off x="174275" y="938500"/>
            <a:ext cx="9025800" cy="34164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Char char="●"/>
            </a:pPr>
            <a:r>
              <a:rPr lang="en"/>
              <a:t>Most people were happy with finding and using things 2 clicks away max</a:t>
            </a:r>
            <a:endParaRPr/>
          </a:p>
          <a:p>
            <a:pPr marL="914400" lvl="1" indent="-317500" algn="l" rtl="0">
              <a:lnSpc>
                <a:spcPct val="100000"/>
              </a:lnSpc>
              <a:spcBef>
                <a:spcPts val="0"/>
              </a:spcBef>
              <a:spcAft>
                <a:spcPts val="0"/>
              </a:spcAft>
              <a:buSzPts val="1400"/>
              <a:buChar char="○"/>
            </a:pPr>
            <a:r>
              <a:rPr lang="en"/>
              <a:t>We can work on a way to keep things clean while keeping them quickly accessible </a:t>
            </a:r>
            <a:endParaRPr/>
          </a:p>
          <a:p>
            <a:pPr marL="914400" lvl="0" indent="0" algn="l" rtl="0">
              <a:lnSpc>
                <a:spcPct val="100000"/>
              </a:lnSpc>
              <a:spcBef>
                <a:spcPts val="0"/>
              </a:spcBef>
              <a:spcAft>
                <a:spcPts val="0"/>
              </a:spcAft>
              <a:buNone/>
            </a:pPr>
            <a:endParaRPr/>
          </a:p>
          <a:p>
            <a:pPr marL="457200" lvl="0" indent="-342900" algn="l" rtl="0">
              <a:lnSpc>
                <a:spcPct val="100000"/>
              </a:lnSpc>
              <a:spcBef>
                <a:spcPts val="0"/>
              </a:spcBef>
              <a:spcAft>
                <a:spcPts val="0"/>
              </a:spcAft>
              <a:buSzPts val="1800"/>
              <a:buChar char="●"/>
            </a:pPr>
            <a:r>
              <a:rPr lang="en"/>
              <a:t>Any struggles finding things were usually due to confusion on how the app works</a:t>
            </a:r>
            <a:endParaRPr/>
          </a:p>
          <a:p>
            <a:pPr marL="914400" lvl="1" indent="-317500" algn="l" rtl="0">
              <a:lnSpc>
                <a:spcPct val="100000"/>
              </a:lnSpc>
              <a:spcBef>
                <a:spcPts val="0"/>
              </a:spcBef>
              <a:spcAft>
                <a:spcPts val="0"/>
              </a:spcAft>
              <a:buSzPts val="1400"/>
              <a:buChar char="○"/>
            </a:pPr>
            <a:r>
              <a:rPr lang="en"/>
              <a:t>We can add a How To page or have a consistent help button that expands to searchable How To and/or About sections - This struggle increased with older participants</a:t>
            </a:r>
            <a:endParaRPr/>
          </a:p>
          <a:p>
            <a:pPr marL="914400" lvl="0" indent="0" algn="l" rtl="0">
              <a:lnSpc>
                <a:spcPct val="100000"/>
              </a:lnSpc>
              <a:spcBef>
                <a:spcPts val="0"/>
              </a:spcBef>
              <a:spcAft>
                <a:spcPts val="0"/>
              </a:spcAft>
              <a:buNone/>
            </a:pPr>
            <a:endParaRPr/>
          </a:p>
          <a:p>
            <a:pPr marL="457200" lvl="0" indent="-342900" algn="l" rtl="0">
              <a:lnSpc>
                <a:spcPct val="100000"/>
              </a:lnSpc>
              <a:spcBef>
                <a:spcPts val="0"/>
              </a:spcBef>
              <a:spcAft>
                <a:spcPts val="0"/>
              </a:spcAft>
              <a:buSzPts val="1800"/>
              <a:buChar char="●"/>
            </a:pPr>
            <a:r>
              <a:rPr lang="en"/>
              <a:t>Many did not think My Requests and My Donations would be under My Profile</a:t>
            </a:r>
            <a:endParaRPr/>
          </a:p>
          <a:p>
            <a:pPr marL="914400" lvl="1" indent="-317500" algn="l" rtl="0">
              <a:lnSpc>
                <a:spcPct val="100000"/>
              </a:lnSpc>
              <a:spcBef>
                <a:spcPts val="0"/>
              </a:spcBef>
              <a:spcAft>
                <a:spcPts val="0"/>
              </a:spcAft>
              <a:buSzPts val="1400"/>
              <a:buChar char="○"/>
            </a:pPr>
            <a:r>
              <a:rPr lang="en"/>
              <a:t>We can separate these into their own sections outside of the profile </a:t>
            </a:r>
            <a:endParaRPr/>
          </a:p>
          <a:p>
            <a:pPr marL="914400" lvl="0" indent="0" algn="l" rtl="0">
              <a:lnSpc>
                <a:spcPct val="100000"/>
              </a:lnSpc>
              <a:spcBef>
                <a:spcPts val="0"/>
              </a:spcBef>
              <a:spcAft>
                <a:spcPts val="0"/>
              </a:spcAft>
              <a:buNone/>
            </a:pPr>
            <a:endParaRPr/>
          </a:p>
          <a:p>
            <a:pPr marL="457200" lvl="0" indent="-342900" algn="l" rtl="0">
              <a:lnSpc>
                <a:spcPct val="100000"/>
              </a:lnSpc>
              <a:spcBef>
                <a:spcPts val="0"/>
              </a:spcBef>
              <a:spcAft>
                <a:spcPts val="0"/>
              </a:spcAft>
              <a:buSzPts val="1800"/>
              <a:buChar char="●"/>
            </a:pPr>
            <a:r>
              <a:rPr lang="en"/>
              <a:t>Input would be most useful early in the design stage</a:t>
            </a:r>
            <a:endParaRPr/>
          </a:p>
          <a:p>
            <a:pPr marL="914400" lvl="1" indent="-317500" algn="l" rtl="0">
              <a:lnSpc>
                <a:spcPct val="100000"/>
              </a:lnSpc>
              <a:spcBef>
                <a:spcPts val="0"/>
              </a:spcBef>
              <a:spcAft>
                <a:spcPts val="0"/>
              </a:spcAft>
              <a:buSzPts val="1400"/>
              <a:buChar char="○"/>
            </a:pPr>
            <a:r>
              <a:rPr lang="en"/>
              <a:t>Most feedback was extremely helpful and made sense once we heard it</a:t>
            </a:r>
            <a:endParaRPr/>
          </a:p>
          <a:p>
            <a:pPr marL="914400" lvl="0" indent="0" algn="l" rtl="0">
              <a:lnSpc>
                <a:spcPct val="100000"/>
              </a:lnSpc>
              <a:spcBef>
                <a:spcPts val="0"/>
              </a:spcBef>
              <a:spcAft>
                <a:spcPts val="0"/>
              </a:spcAft>
              <a:buNone/>
            </a:pPr>
            <a:endParaRPr/>
          </a:p>
          <a:p>
            <a:pPr marL="457200" lvl="0" indent="-342900" algn="l" rtl="0">
              <a:lnSpc>
                <a:spcPct val="100000"/>
              </a:lnSpc>
              <a:spcBef>
                <a:spcPts val="0"/>
              </a:spcBef>
              <a:spcAft>
                <a:spcPts val="0"/>
              </a:spcAft>
              <a:buSzPts val="1800"/>
              <a:buChar char="●"/>
            </a:pPr>
            <a:r>
              <a:rPr lang="en"/>
              <a:t>Wording on tasks given to participants is extremely important</a:t>
            </a:r>
            <a:endParaRPr/>
          </a:p>
          <a:p>
            <a:pPr marL="914400" lvl="1" indent="-317500" algn="l" rtl="0">
              <a:lnSpc>
                <a:spcPct val="100000"/>
              </a:lnSpc>
              <a:spcBef>
                <a:spcPts val="0"/>
              </a:spcBef>
              <a:spcAft>
                <a:spcPts val="0"/>
              </a:spcAft>
              <a:buSzPts val="1400"/>
              <a:buChar char="○"/>
            </a:pPr>
            <a:r>
              <a:rPr lang="en"/>
              <a:t>We needed to clarify some things more and word some pages/tasks better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Problem Statement</a:t>
            </a:r>
            <a:endParaRPr>
              <a:solidFill>
                <a:srgbClr val="38761D"/>
              </a:solidFill>
            </a:endParaRPr>
          </a:p>
        </p:txBody>
      </p:sp>
      <p:sp>
        <p:nvSpPr>
          <p:cNvPr id="63" name="Google Shape;63;p14"/>
          <p:cNvSpPr txBox="1">
            <a:spLocks noGrp="1"/>
          </p:cNvSpPr>
          <p:nvPr>
            <p:ph type="body" idx="1"/>
          </p:nvPr>
        </p:nvSpPr>
        <p:spPr>
          <a:xfrm>
            <a:off x="618550" y="1252400"/>
            <a:ext cx="79770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a:solidFill>
                  <a:srgbClr val="000000"/>
                </a:solidFill>
              </a:rPr>
              <a:t>There is a need for a better way to reuse items people no longer want, and a way to connect these items to the people who need or could use them.</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Usability Goals</a:t>
            </a:r>
            <a:endParaRPr>
              <a:solidFill>
                <a:srgbClr val="38761D"/>
              </a:solidFill>
            </a:endParaRPr>
          </a:p>
        </p:txBody>
      </p:sp>
      <p:sp>
        <p:nvSpPr>
          <p:cNvPr id="69" name="Google Shape;69;p15"/>
          <p:cNvSpPr txBox="1">
            <a:spLocks noGrp="1"/>
          </p:cNvSpPr>
          <p:nvPr>
            <p:ph type="body" idx="1"/>
          </p:nvPr>
        </p:nvSpPr>
        <p:spPr>
          <a:xfrm>
            <a:off x="490050" y="11286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Char char="●"/>
            </a:pPr>
            <a:r>
              <a:rPr lang="en">
                <a:solidFill>
                  <a:srgbClr val="000000"/>
                </a:solidFill>
              </a:rPr>
              <a:t>Accessibility</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Familiarity</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Safety</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Efficiency</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Engaging</a:t>
            </a:r>
            <a:endParaRPr>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Design Goals</a:t>
            </a:r>
            <a:endParaRPr>
              <a:solidFill>
                <a:srgbClr val="38761D"/>
              </a:solidFill>
            </a:endParaRPr>
          </a:p>
        </p:txBody>
      </p:sp>
      <p:sp>
        <p:nvSpPr>
          <p:cNvPr id="75" name="Google Shape;75;p16"/>
          <p:cNvSpPr txBox="1">
            <a:spLocks noGrp="1"/>
          </p:cNvSpPr>
          <p:nvPr>
            <p:ph type="body" idx="1"/>
          </p:nvPr>
        </p:nvSpPr>
        <p:spPr>
          <a:xfrm>
            <a:off x="406825"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000000"/>
              </a:buClr>
              <a:buSzPts val="1800"/>
              <a:buChar char="●"/>
            </a:pPr>
            <a:r>
              <a:rPr lang="en">
                <a:solidFill>
                  <a:srgbClr val="000000"/>
                </a:solidFill>
              </a:rPr>
              <a:t>Fast, simple means to post items to donate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Fast, simple means to request items you need</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Efficient method to match a donator and a donatee</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Provide simple, consistent feedback through the donation process</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Provide efficient ways to search for items being donated</a:t>
            </a:r>
            <a:endParaRPr>
              <a:solidFill>
                <a:srgbClr val="000000"/>
              </a:solidFill>
            </a:endParaRPr>
          </a:p>
          <a:p>
            <a:pPr marL="457200" lvl="0" indent="-342900" algn="l" rtl="0">
              <a:lnSpc>
                <a:spcPct val="150000"/>
              </a:lnSpc>
              <a:spcBef>
                <a:spcPts val="0"/>
              </a:spcBef>
              <a:spcAft>
                <a:spcPts val="0"/>
              </a:spcAft>
              <a:buClr>
                <a:srgbClr val="000000"/>
              </a:buClr>
              <a:buSzPts val="1800"/>
              <a:buChar char="●"/>
            </a:pPr>
            <a:r>
              <a:rPr lang="en">
                <a:solidFill>
                  <a:srgbClr val="000000"/>
                </a:solidFill>
              </a:rPr>
              <a:t>Increasing availability of resources to people in need</a:t>
            </a:r>
            <a:endParaRPr>
              <a:solidFill>
                <a:srgbClr val="000000"/>
              </a:solidFill>
            </a:endParaRPr>
          </a:p>
          <a:p>
            <a:pPr marL="457200" lvl="0" indent="0" algn="l" rtl="0">
              <a:lnSpc>
                <a:spcPct val="150000"/>
              </a:lnSpc>
              <a:spcBef>
                <a:spcPts val="0"/>
              </a:spcBef>
              <a:spcAft>
                <a:spcPts val="0"/>
              </a:spcAft>
              <a:buNone/>
            </a:pPr>
            <a:endParaRPr>
              <a:solidFill>
                <a:srgbClr val="000000"/>
              </a:solidFill>
            </a:endParaRPr>
          </a:p>
          <a:p>
            <a:pPr marL="457200" lvl="0" indent="0" algn="l" rtl="0">
              <a:lnSpc>
                <a:spcPct val="150000"/>
              </a:lnSpc>
              <a:spcBef>
                <a:spcPts val="0"/>
              </a:spcBef>
              <a:spcAft>
                <a:spcPts val="0"/>
              </a:spcAft>
              <a:buNone/>
            </a:pPr>
            <a:r>
              <a:rPr lang="en">
                <a:solidFill>
                  <a:srgbClr val="000000"/>
                </a:solidFill>
              </a:rPr>
              <a:t>Decided on a mobile app because it best supports the design goals</a:t>
            </a:r>
            <a:endParaRPr>
              <a:solidFill>
                <a:srgbClr val="000000"/>
              </a:solidFill>
            </a:endParaRPr>
          </a:p>
          <a:p>
            <a:pPr marL="0" lvl="0" indent="0" algn="l" rtl="0">
              <a:spcBef>
                <a:spcPts val="0"/>
              </a:spcBef>
              <a:spcAft>
                <a:spcPts val="16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Main Features of Prototype</a:t>
            </a:r>
            <a:endParaRPr>
              <a:solidFill>
                <a:srgbClr val="38761D"/>
              </a:solidFill>
            </a:endParaRPr>
          </a:p>
        </p:txBody>
      </p:sp>
      <p:sp>
        <p:nvSpPr>
          <p:cNvPr id="81" name="Google Shape;81;p17"/>
          <p:cNvSpPr txBox="1">
            <a:spLocks noGrp="1"/>
          </p:cNvSpPr>
          <p:nvPr>
            <p:ph type="body" idx="1"/>
          </p:nvPr>
        </p:nvSpPr>
        <p:spPr>
          <a:xfrm>
            <a:off x="411025"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200000"/>
              </a:lnSpc>
              <a:spcBef>
                <a:spcPts val="0"/>
              </a:spcBef>
              <a:spcAft>
                <a:spcPts val="0"/>
              </a:spcAft>
              <a:buClr>
                <a:srgbClr val="000000"/>
              </a:buClr>
              <a:buSzPts val="1800"/>
              <a:buChar char="●"/>
            </a:pPr>
            <a:r>
              <a:rPr lang="en">
                <a:solidFill>
                  <a:srgbClr val="000000"/>
                </a:solidFill>
              </a:rPr>
              <a:t>Donate an item</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File a General Request for Items</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Search for Items</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Request an Item Directly </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Schedule Item Transport</a:t>
            </a:r>
            <a:endParaRPr>
              <a:solidFill>
                <a:srgbClr val="000000"/>
              </a:solidFill>
            </a:endParaRPr>
          </a:p>
          <a:p>
            <a:pPr marL="457200" lvl="0" indent="-342900" algn="l" rtl="0">
              <a:lnSpc>
                <a:spcPct val="200000"/>
              </a:lnSpc>
              <a:spcBef>
                <a:spcPts val="0"/>
              </a:spcBef>
              <a:spcAft>
                <a:spcPts val="0"/>
              </a:spcAft>
              <a:buClr>
                <a:srgbClr val="000000"/>
              </a:buClr>
              <a:buSzPts val="1800"/>
              <a:buChar char="●"/>
            </a:pPr>
            <a:r>
              <a:rPr lang="en">
                <a:solidFill>
                  <a:srgbClr val="000000"/>
                </a:solidFill>
              </a:rPr>
              <a:t>Location Tracking</a:t>
            </a:r>
            <a:endParaRPr>
              <a:solidFill>
                <a:srgbClr val="000000"/>
              </a:solidFill>
            </a:endParaRPr>
          </a:p>
          <a:p>
            <a:pPr marL="457200" lvl="0" indent="0" algn="l" rtl="0">
              <a:lnSpc>
                <a:spcPct val="200000"/>
              </a:lnSpc>
              <a:spcBef>
                <a:spcPts val="0"/>
              </a:spcBef>
              <a:spcAft>
                <a:spcPts val="0"/>
              </a:spcAft>
              <a:buNone/>
            </a:pPr>
            <a:r>
              <a:rPr lang="en" i="1">
                <a:solidFill>
                  <a:srgbClr val="000000"/>
                </a:solidFill>
              </a:rPr>
              <a:t>	All without having to communicate with strangers! :D</a:t>
            </a:r>
            <a:endParaRPr i="1">
              <a:solidFill>
                <a:srgbClr val="000000"/>
              </a:solidFill>
            </a:endParaRPr>
          </a:p>
          <a:p>
            <a:pPr marL="457200" lvl="0" indent="0" algn="l" rtl="0">
              <a:spcBef>
                <a:spcPts val="0"/>
              </a:spcBef>
              <a:spcAft>
                <a:spcPts val="0"/>
              </a:spcAft>
              <a:buNone/>
            </a:pPr>
            <a:endParaRPr/>
          </a:p>
          <a:p>
            <a:pPr marL="457200" lvl="0" indent="0" algn="l" rtl="0">
              <a:spcBef>
                <a:spcPts val="160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Login or Sign Up </a:t>
            </a:r>
            <a:endParaRPr>
              <a:solidFill>
                <a:srgbClr val="38761D"/>
              </a:solidFill>
            </a:endParaRPr>
          </a:p>
        </p:txBody>
      </p:sp>
      <p:pic>
        <p:nvPicPr>
          <p:cNvPr id="87" name="Google Shape;87;p18"/>
          <p:cNvPicPr preferRelativeResize="0"/>
          <p:nvPr/>
        </p:nvPicPr>
        <p:blipFill>
          <a:blip r:embed="rId3">
            <a:alphaModFix/>
          </a:blip>
          <a:stretch>
            <a:fillRect/>
          </a:stretch>
        </p:blipFill>
        <p:spPr>
          <a:xfrm>
            <a:off x="502175" y="1145150"/>
            <a:ext cx="2155269" cy="3820976"/>
          </a:xfrm>
          <a:prstGeom prst="rect">
            <a:avLst/>
          </a:prstGeom>
          <a:noFill/>
          <a:ln>
            <a:noFill/>
          </a:ln>
        </p:spPr>
      </p:pic>
      <p:pic>
        <p:nvPicPr>
          <p:cNvPr id="88" name="Google Shape;88;p18"/>
          <p:cNvPicPr preferRelativeResize="0"/>
          <p:nvPr/>
        </p:nvPicPr>
        <p:blipFill>
          <a:blip r:embed="rId4">
            <a:alphaModFix/>
          </a:blip>
          <a:stretch>
            <a:fillRect/>
          </a:stretch>
        </p:blipFill>
        <p:spPr>
          <a:xfrm>
            <a:off x="3172125" y="1145138"/>
            <a:ext cx="2037175" cy="3615401"/>
          </a:xfrm>
          <a:prstGeom prst="rect">
            <a:avLst/>
          </a:prstGeom>
          <a:noFill/>
          <a:ln>
            <a:noFill/>
          </a:ln>
        </p:spPr>
      </p:pic>
      <p:pic>
        <p:nvPicPr>
          <p:cNvPr id="89" name="Google Shape;89;p18"/>
          <p:cNvPicPr preferRelativeResize="0"/>
          <p:nvPr/>
        </p:nvPicPr>
        <p:blipFill>
          <a:blip r:embed="rId5">
            <a:alphaModFix/>
          </a:blip>
          <a:stretch>
            <a:fillRect/>
          </a:stretch>
        </p:blipFill>
        <p:spPr>
          <a:xfrm>
            <a:off x="6027175" y="1195125"/>
            <a:ext cx="2037175" cy="3615370"/>
          </a:xfrm>
          <a:prstGeom prst="rect">
            <a:avLst/>
          </a:prstGeom>
          <a:noFill/>
          <a:ln>
            <a:noFill/>
          </a:ln>
        </p:spPr>
      </p:pic>
      <p:sp>
        <p:nvSpPr>
          <p:cNvPr id="90" name="Google Shape;90;p18"/>
          <p:cNvSpPr txBox="1"/>
          <p:nvPr/>
        </p:nvSpPr>
        <p:spPr>
          <a:xfrm>
            <a:off x="3484963" y="4720425"/>
            <a:ext cx="1411500" cy="24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Login </a:t>
            </a:r>
            <a:endParaRPr>
              <a:latin typeface="Proxima Nova"/>
              <a:ea typeface="Proxima Nova"/>
              <a:cs typeface="Proxima Nova"/>
              <a:sym typeface="Proxima Nova"/>
            </a:endParaRPr>
          </a:p>
        </p:txBody>
      </p:sp>
      <p:sp>
        <p:nvSpPr>
          <p:cNvPr id="91" name="Google Shape;91;p18"/>
          <p:cNvSpPr txBox="1"/>
          <p:nvPr/>
        </p:nvSpPr>
        <p:spPr>
          <a:xfrm>
            <a:off x="6340000" y="4720425"/>
            <a:ext cx="1411500" cy="24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Sign Up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32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Home Page</a:t>
            </a:r>
            <a:endParaRPr>
              <a:solidFill>
                <a:srgbClr val="38761D"/>
              </a:solidFill>
            </a:endParaRPr>
          </a:p>
        </p:txBody>
      </p:sp>
      <p:pic>
        <p:nvPicPr>
          <p:cNvPr id="97" name="Google Shape;97;p19"/>
          <p:cNvPicPr preferRelativeResize="0"/>
          <p:nvPr/>
        </p:nvPicPr>
        <p:blipFill>
          <a:blip r:embed="rId3">
            <a:alphaModFix/>
          </a:blip>
          <a:stretch>
            <a:fillRect/>
          </a:stretch>
        </p:blipFill>
        <p:spPr>
          <a:xfrm>
            <a:off x="3473849" y="550825"/>
            <a:ext cx="2383475" cy="4227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320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Menu Options</a:t>
            </a:r>
            <a:endParaRPr>
              <a:solidFill>
                <a:srgbClr val="38761D"/>
              </a:solidFill>
            </a:endParaRPr>
          </a:p>
        </p:txBody>
      </p:sp>
      <p:pic>
        <p:nvPicPr>
          <p:cNvPr id="103" name="Google Shape;103;p20"/>
          <p:cNvPicPr preferRelativeResize="0"/>
          <p:nvPr/>
        </p:nvPicPr>
        <p:blipFill>
          <a:blip r:embed="rId3">
            <a:alphaModFix/>
          </a:blip>
          <a:stretch>
            <a:fillRect/>
          </a:stretch>
        </p:blipFill>
        <p:spPr>
          <a:xfrm>
            <a:off x="3688175" y="536250"/>
            <a:ext cx="2433425" cy="431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952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8761D"/>
                </a:solidFill>
              </a:rPr>
              <a:t>Donating An Item</a:t>
            </a:r>
            <a:endParaRPr>
              <a:solidFill>
                <a:srgbClr val="38761D"/>
              </a:solidFill>
            </a:endParaRPr>
          </a:p>
        </p:txBody>
      </p:sp>
      <p:pic>
        <p:nvPicPr>
          <p:cNvPr id="109" name="Google Shape;109;p21"/>
          <p:cNvPicPr preferRelativeResize="0"/>
          <p:nvPr/>
        </p:nvPicPr>
        <p:blipFill>
          <a:blip r:embed="rId3">
            <a:alphaModFix/>
          </a:blip>
          <a:stretch>
            <a:fillRect/>
          </a:stretch>
        </p:blipFill>
        <p:spPr>
          <a:xfrm>
            <a:off x="1171025" y="848775"/>
            <a:ext cx="2285632" cy="4065398"/>
          </a:xfrm>
          <a:prstGeom prst="rect">
            <a:avLst/>
          </a:prstGeom>
          <a:noFill/>
          <a:ln>
            <a:noFill/>
          </a:ln>
        </p:spPr>
      </p:pic>
      <p:pic>
        <p:nvPicPr>
          <p:cNvPr id="110" name="Google Shape;110;p21"/>
          <p:cNvPicPr preferRelativeResize="0"/>
          <p:nvPr/>
        </p:nvPicPr>
        <p:blipFill>
          <a:blip r:embed="rId4">
            <a:alphaModFix/>
          </a:blip>
          <a:stretch>
            <a:fillRect/>
          </a:stretch>
        </p:blipFill>
        <p:spPr>
          <a:xfrm>
            <a:off x="5028248" y="848775"/>
            <a:ext cx="2391309" cy="4253376"/>
          </a:xfrm>
          <a:prstGeom prst="rect">
            <a:avLst/>
          </a:prstGeom>
          <a:noFill/>
          <a:ln>
            <a:noFill/>
          </a:ln>
        </p:spPr>
      </p:pic>
      <p:sp>
        <p:nvSpPr>
          <p:cNvPr id="111" name="Google Shape;111;p21"/>
          <p:cNvSpPr txBox="1"/>
          <p:nvPr/>
        </p:nvSpPr>
        <p:spPr>
          <a:xfrm>
            <a:off x="3536700" y="2852625"/>
            <a:ext cx="1411500" cy="24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(scroll)  </a:t>
            </a:r>
            <a:endParaRPr>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837</Words>
  <Application>Microsoft Office PowerPoint</Application>
  <PresentationFormat>On-screen Show (16:9)</PresentationFormat>
  <Paragraphs>90</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Proxima Nova</vt:lpstr>
      <vt:lpstr>Arial</vt:lpstr>
      <vt:lpstr>Alfa Slab One</vt:lpstr>
      <vt:lpstr>Gameday</vt:lpstr>
      <vt:lpstr>Recycle &amp; Reuse</vt:lpstr>
      <vt:lpstr>Problem Statement</vt:lpstr>
      <vt:lpstr>Usability Goals</vt:lpstr>
      <vt:lpstr>Design Goals</vt:lpstr>
      <vt:lpstr>Main Features of Prototype</vt:lpstr>
      <vt:lpstr>Login or Sign Up </vt:lpstr>
      <vt:lpstr>Home Page</vt:lpstr>
      <vt:lpstr>Menu Options</vt:lpstr>
      <vt:lpstr>Donating An Item</vt:lpstr>
      <vt:lpstr>Requesting An Item</vt:lpstr>
      <vt:lpstr>Searching &amp; Requesting </vt:lpstr>
      <vt:lpstr>Notifications </vt:lpstr>
      <vt:lpstr>Schedule Item Transport </vt:lpstr>
      <vt:lpstr>My Profile &amp; My Requests </vt:lpstr>
      <vt:lpstr>Pre-Study Survey Results</vt:lpstr>
      <vt:lpstr>Post-Study Evaluation Results</vt:lpstr>
      <vt:lpstr>Lessons Learned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Recycle &amp; Reuse</dc:title>
  <cp:lastModifiedBy>SAI KRISHNA TELUKUNTLA</cp:lastModifiedBy>
  <cp:revision>2</cp:revision>
  <dcterms:modified xsi:type="dcterms:W3CDTF">2020-03-11T23:16:27Z</dcterms:modified>
</cp:coreProperties>
</file>