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1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0" y="2799570"/>
            <a:ext cx="12192000" cy="11270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09900" y="2824480"/>
            <a:ext cx="6172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DBMS 2023</a:t>
            </a:r>
            <a:endParaRPr lang="en-US" altLang="ko-KR" sz="2800" b="1" dirty="0">
              <a:ln>
                <a:solidFill>
                  <a:prstClr val="black">
                    <a:lumMod val="50000"/>
                    <a:lumOff val="50000"/>
                  </a:prstClr>
                </a:solidFill>
              </a:ln>
              <a:solidFill>
                <a:prstClr val="white">
                  <a:lumMod val="7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endParaRPr lang="en-US" altLang="ko-KR" sz="5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310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50" y="1574800"/>
            <a:ext cx="558839" cy="558839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45980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Project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980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123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793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ER Model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793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實體關係模型</a:t>
            </a:r>
            <a:endParaRPr lang="en-US" altLang="ko-KR" sz="10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1574799"/>
            <a:ext cx="607541" cy="6075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4310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980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Relational</a:t>
            </a:r>
          </a:p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Schema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980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關聯綱要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123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793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Report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793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72" y="4593648"/>
            <a:ext cx="590418" cy="5904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4593648"/>
            <a:ext cx="590418" cy="590418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26" idx="2"/>
          </p:cNvCxnSpPr>
          <p:nvPr/>
        </p:nvCxnSpPr>
        <p:spPr>
          <a:xfrm rot="10800000" flipH="1" flipV="1">
            <a:off x="3431088" y="1829869"/>
            <a:ext cx="232113" cy="948328"/>
          </a:xfrm>
          <a:prstGeom prst="curvedConnector4">
            <a:avLst>
              <a:gd name="adj1" fmla="val -98487"/>
              <a:gd name="adj2" fmla="val 7739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cxnSpLocks/>
            <a:stCxn id="44" idx="1"/>
            <a:endCxn id="11" idx="1"/>
          </p:cNvCxnSpPr>
          <p:nvPr/>
        </p:nvCxnSpPr>
        <p:spPr>
          <a:xfrm rot="16200000" flipV="1">
            <a:off x="2725321" y="3647669"/>
            <a:ext cx="1142545" cy="573386"/>
          </a:xfrm>
          <a:prstGeom prst="curvedConnector4">
            <a:avLst>
              <a:gd name="adj1" fmla="val 19769"/>
              <a:gd name="adj2" fmla="val 13986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0" idx="4"/>
          </p:cNvCxnSpPr>
          <p:nvPr/>
        </p:nvCxnSpPr>
        <p:spPr>
          <a:xfrm rot="5400000">
            <a:off x="6446411" y="2513959"/>
            <a:ext cx="450068" cy="121153"/>
          </a:xfrm>
          <a:prstGeom prst="curvedConnector3">
            <a:avLst>
              <a:gd name="adj1" fmla="val 4999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7"/>
          </p:cNvCxnSpPr>
          <p:nvPr/>
        </p:nvCxnSpPr>
        <p:spPr>
          <a:xfrm rot="5400000" flipH="1" flipV="1">
            <a:off x="7090812" y="3935254"/>
            <a:ext cx="579025" cy="5617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32">
            <a:extLst>
              <a:ext uri="{FF2B5EF4-FFF2-40B4-BE49-F238E27FC236}">
                <a16:creationId xmlns:a16="http://schemas.microsoft.com/office/drawing/2014/main" id="{7FCE27C2-11A1-4F6D-A1BD-95E1563EBD00}"/>
              </a:ext>
            </a:extLst>
          </p:cNvPr>
          <p:cNvSpPr/>
          <p:nvPr/>
        </p:nvSpPr>
        <p:spPr>
          <a:xfrm>
            <a:off x="558713" y="3073576"/>
            <a:ext cx="2355964" cy="57902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1119710</a:t>
            </a:r>
            <a:r>
              <a:rPr lang="en-US" altLang="ko-KR" sz="1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r>
              <a:rPr lang="en-US" altLang="ko-KR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楊德倫</a:t>
            </a:r>
            <a:endParaRPr lang="ko-KR" altLang="en-US" sz="1600" b="1" dirty="0">
              <a:solidFill>
                <a:prstClr val="white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72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0B297D7-1ECE-4857-95E5-507C8B19EBC9}"/>
              </a:ext>
            </a:extLst>
          </p:cNvPr>
          <p:cNvGrpSpPr/>
          <p:nvPr/>
        </p:nvGrpSpPr>
        <p:grpSpPr>
          <a:xfrm>
            <a:off x="400094" y="378126"/>
            <a:ext cx="1829687" cy="1893173"/>
            <a:chOff x="9393920" y="1836379"/>
            <a:chExt cx="1829687" cy="1893173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1D55E6AD-14F0-4D43-B482-278F28C868B1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53FFADC0-0A38-4E3B-AF77-46F2543E3E7E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4CB1CCF1-843D-4100-8DAB-B03464C6C23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61C17727-B39B-43FB-A386-712ECE54DB8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12" descr="System - Free business and finance icons">
              <a:extLst>
                <a:ext uri="{FF2B5EF4-FFF2-40B4-BE49-F238E27FC236}">
                  <a16:creationId xmlns:a16="http://schemas.microsoft.com/office/drawing/2014/main" id="{DAE9DEEB-9A42-4BE0-BDAB-97D87793C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A56D80-F1BC-46DB-B7CB-EE7B47ECDB07}"/>
              </a:ext>
            </a:extLst>
          </p:cNvPr>
          <p:cNvSpPr txBox="1"/>
          <p:nvPr/>
        </p:nvSpPr>
        <p:spPr>
          <a:xfrm>
            <a:off x="5970252" y="3244334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填寫基本個人資料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1167765-9CBC-4751-9CB5-4B6FACA080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0380" y="243365"/>
            <a:ext cx="5552515" cy="2979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7E6A55B-64C5-4BD3-95DE-F45BBD02BB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0380" y="3769627"/>
            <a:ext cx="5552515" cy="2562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32D67A1-ED49-4B11-BB67-DAC9550D51FF}"/>
              </a:ext>
            </a:extLst>
          </p:cNvPr>
          <p:cNvSpPr txBox="1"/>
          <p:nvPr/>
        </p:nvSpPr>
        <p:spPr>
          <a:xfrm>
            <a:off x="6085669" y="633196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填寫信用卡資訊</a:t>
            </a:r>
          </a:p>
        </p:txBody>
      </p:sp>
    </p:spTree>
    <p:extLst>
      <p:ext uri="{BB962C8B-B14F-4D97-AF65-F5344CB8AC3E}">
        <p14:creationId xmlns:p14="http://schemas.microsoft.com/office/powerpoint/2010/main" val="102340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0B297D7-1ECE-4857-95E5-507C8B19EBC9}"/>
              </a:ext>
            </a:extLst>
          </p:cNvPr>
          <p:cNvGrpSpPr/>
          <p:nvPr/>
        </p:nvGrpSpPr>
        <p:grpSpPr>
          <a:xfrm>
            <a:off x="400094" y="378126"/>
            <a:ext cx="1829687" cy="1893173"/>
            <a:chOff x="9393920" y="1836379"/>
            <a:chExt cx="1829687" cy="1893173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1D55E6AD-14F0-4D43-B482-278F28C868B1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53FFADC0-0A38-4E3B-AF77-46F2543E3E7E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4CB1CCF1-843D-4100-8DAB-B03464C6C23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61C17727-B39B-43FB-A386-712ECE54DB8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12" descr="System - Free business and finance icons">
              <a:extLst>
                <a:ext uri="{FF2B5EF4-FFF2-40B4-BE49-F238E27FC236}">
                  <a16:creationId xmlns:a16="http://schemas.microsoft.com/office/drawing/2014/main" id="{DAE9DEEB-9A42-4BE0-BDAB-97D87793C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32D67A1-ED49-4B11-BB67-DAC9550D51FF}"/>
              </a:ext>
            </a:extLst>
          </p:cNvPr>
          <p:cNvSpPr txBox="1"/>
          <p:nvPr/>
        </p:nvSpPr>
        <p:spPr>
          <a:xfrm>
            <a:off x="6096000" y="2154215"/>
            <a:ext cx="30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訂購完成後，可檢視訂單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BAC6AA4-BB1F-4F2A-BFD4-5E59B36EA3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59622" y="983096"/>
            <a:ext cx="8940546" cy="1171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F079CBF-CFEF-4FB9-A824-696062F1A0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67376" y="2829435"/>
            <a:ext cx="6525037" cy="343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465911-A7FA-4EBA-B56B-C04DFB0B4DB8}"/>
              </a:ext>
            </a:extLst>
          </p:cNvPr>
          <p:cNvSpPr txBox="1"/>
          <p:nvPr/>
        </p:nvSpPr>
        <p:spPr>
          <a:xfrm>
            <a:off x="6474343" y="6267924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檢視訂單細節</a:t>
            </a:r>
          </a:p>
        </p:txBody>
      </p:sp>
    </p:spTree>
    <p:extLst>
      <p:ext uri="{BB962C8B-B14F-4D97-AF65-F5344CB8AC3E}">
        <p14:creationId xmlns:p14="http://schemas.microsoft.com/office/powerpoint/2010/main" val="61079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4B902570-E674-4B36-97B8-5FE1FE07D103}"/>
              </a:ext>
            </a:extLst>
          </p:cNvPr>
          <p:cNvGrpSpPr/>
          <p:nvPr/>
        </p:nvGrpSpPr>
        <p:grpSpPr>
          <a:xfrm>
            <a:off x="391226" y="365934"/>
            <a:ext cx="1829687" cy="1893173"/>
            <a:chOff x="2002342" y="4164227"/>
            <a:chExt cx="1829687" cy="1893173"/>
          </a:xfrm>
        </p:grpSpPr>
        <p:sp>
          <p:nvSpPr>
            <p:cNvPr id="17" name="타원 5">
              <a:extLst>
                <a:ext uri="{FF2B5EF4-FFF2-40B4-BE49-F238E27FC236}">
                  <a16:creationId xmlns:a16="http://schemas.microsoft.com/office/drawing/2014/main" id="{420304A6-6761-4D13-8ADD-BF339641367E}"/>
                </a:ext>
              </a:extLst>
            </p:cNvPr>
            <p:cNvSpPr/>
            <p:nvPr/>
          </p:nvSpPr>
          <p:spPr>
            <a:xfrm>
              <a:off x="2029142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4">
              <a:extLst>
                <a:ext uri="{FF2B5EF4-FFF2-40B4-BE49-F238E27FC236}">
                  <a16:creationId xmlns:a16="http://schemas.microsoft.com/office/drawing/2014/main" id="{918EC35A-81E2-4BD4-BD56-FFE66764D2A3}"/>
                </a:ext>
              </a:extLst>
            </p:cNvPr>
            <p:cNvGrpSpPr/>
            <p:nvPr/>
          </p:nvGrpSpPr>
          <p:grpSpPr>
            <a:xfrm>
              <a:off x="2002342" y="5600595"/>
              <a:ext cx="1829687" cy="456805"/>
              <a:chOff x="1807292" y="2910669"/>
              <a:chExt cx="1829687" cy="456805"/>
            </a:xfrm>
          </p:grpSpPr>
          <p:sp>
            <p:nvSpPr>
              <p:cNvPr id="23" name="이등변 삼각형 13">
                <a:extLst>
                  <a:ext uri="{FF2B5EF4-FFF2-40B4-BE49-F238E27FC236}">
                    <a16:creationId xmlns:a16="http://schemas.microsoft.com/office/drawing/2014/main" id="{2E25EAC4-0657-4D72-882E-202C3D781AD1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모서리가 둥근 직사각형 11">
                <a:extLst>
                  <a:ext uri="{FF2B5EF4-FFF2-40B4-BE49-F238E27FC236}">
                    <a16:creationId xmlns:a16="http://schemas.microsoft.com/office/drawing/2014/main" id="{15537F4E-A7BB-4436-9BA6-0104C542722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ER Model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2" name="Picture 14" descr="Er Icons - Free SVG &amp; PNG Er Images - Noun Project">
              <a:extLst>
                <a:ext uri="{FF2B5EF4-FFF2-40B4-BE49-F238E27FC236}">
                  <a16:creationId xmlns:a16="http://schemas.microsoft.com/office/drawing/2014/main" id="{FE0F95FB-750B-479C-8FDD-71C158DB9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877" y="4339768"/>
              <a:ext cx="1330427" cy="1330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B72C9F3-3DCD-43DB-A76A-68682384A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807" y="219763"/>
            <a:ext cx="3886722" cy="6592872"/>
          </a:xfrm>
          <a:prstGeom prst="rect">
            <a:avLst/>
          </a:prstGeom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573ADBA9-AF30-4E26-9DD6-A07D010135DF}"/>
              </a:ext>
            </a:extLst>
          </p:cNvPr>
          <p:cNvGrpSpPr/>
          <p:nvPr/>
        </p:nvGrpSpPr>
        <p:grpSpPr>
          <a:xfrm>
            <a:off x="364428" y="2482413"/>
            <a:ext cx="1829687" cy="1893173"/>
            <a:chOff x="4131898" y="4164227"/>
            <a:chExt cx="1829687" cy="1893173"/>
          </a:xfrm>
        </p:grpSpPr>
        <p:sp>
          <p:nvSpPr>
            <p:cNvPr id="38" name="타원 5">
              <a:extLst>
                <a:ext uri="{FF2B5EF4-FFF2-40B4-BE49-F238E27FC236}">
                  <a16:creationId xmlns:a16="http://schemas.microsoft.com/office/drawing/2014/main" id="{B01FA296-6B6E-44E8-8210-A9DBF3A43E75}"/>
                </a:ext>
              </a:extLst>
            </p:cNvPr>
            <p:cNvSpPr/>
            <p:nvPr/>
          </p:nvSpPr>
          <p:spPr>
            <a:xfrm>
              <a:off x="4158698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9" name="그룹 14">
              <a:extLst>
                <a:ext uri="{FF2B5EF4-FFF2-40B4-BE49-F238E27FC236}">
                  <a16:creationId xmlns:a16="http://schemas.microsoft.com/office/drawing/2014/main" id="{6C9C0008-ED32-4102-BD1B-700BB2482C7D}"/>
                </a:ext>
              </a:extLst>
            </p:cNvPr>
            <p:cNvGrpSpPr/>
            <p:nvPr/>
          </p:nvGrpSpPr>
          <p:grpSpPr>
            <a:xfrm>
              <a:off x="4131898" y="5600595"/>
              <a:ext cx="1829687" cy="456805"/>
              <a:chOff x="1807292" y="2910669"/>
              <a:chExt cx="1829687" cy="456805"/>
            </a:xfrm>
          </p:grpSpPr>
          <p:sp>
            <p:nvSpPr>
              <p:cNvPr id="41" name="이등변 삼각형 13">
                <a:extLst>
                  <a:ext uri="{FF2B5EF4-FFF2-40B4-BE49-F238E27FC236}">
                    <a16:creationId xmlns:a16="http://schemas.microsoft.com/office/drawing/2014/main" id="{809C2D74-BCC0-4B37-B22A-A8784F51E20D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모서리가 둥근 직사각형 11">
                <a:extLst>
                  <a:ext uri="{FF2B5EF4-FFF2-40B4-BE49-F238E27FC236}">
                    <a16:creationId xmlns:a16="http://schemas.microsoft.com/office/drawing/2014/main" id="{7C8665B2-FF76-4F3E-A54D-3C0CE13C86BA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Relational Schema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40" name="Picture 16" descr="Relational Schema Icon - Free PNG &amp; SVG 1677714 - Noun Project">
              <a:extLst>
                <a:ext uri="{FF2B5EF4-FFF2-40B4-BE49-F238E27FC236}">
                  <a16:creationId xmlns:a16="http://schemas.microsoft.com/office/drawing/2014/main" id="{45B9A388-E615-4A5E-9C5B-A0B5B640B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303" y="4358924"/>
              <a:ext cx="1207994" cy="1207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92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9947A94D-A23C-44F7-BC44-45ED954E76FD}"/>
              </a:ext>
            </a:extLst>
          </p:cNvPr>
          <p:cNvGrpSpPr/>
          <p:nvPr/>
        </p:nvGrpSpPr>
        <p:grpSpPr>
          <a:xfrm>
            <a:off x="382358" y="365934"/>
            <a:ext cx="1829687" cy="1893173"/>
            <a:chOff x="6266569" y="4149292"/>
            <a:chExt cx="1829687" cy="1893173"/>
          </a:xfrm>
        </p:grpSpPr>
        <p:sp>
          <p:nvSpPr>
            <p:cNvPr id="20" name="타원 5">
              <a:extLst>
                <a:ext uri="{FF2B5EF4-FFF2-40B4-BE49-F238E27FC236}">
                  <a16:creationId xmlns:a16="http://schemas.microsoft.com/office/drawing/2014/main" id="{00861070-3912-48CA-A0DB-47705253A5C9}"/>
                </a:ext>
              </a:extLst>
            </p:cNvPr>
            <p:cNvSpPr/>
            <p:nvPr/>
          </p:nvSpPr>
          <p:spPr>
            <a:xfrm>
              <a:off x="6293369" y="4149292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25" name="그룹 14">
              <a:extLst>
                <a:ext uri="{FF2B5EF4-FFF2-40B4-BE49-F238E27FC236}">
                  <a16:creationId xmlns:a16="http://schemas.microsoft.com/office/drawing/2014/main" id="{A22CD951-C4E9-48BF-84B5-A312242B9DA3}"/>
                </a:ext>
              </a:extLst>
            </p:cNvPr>
            <p:cNvGrpSpPr/>
            <p:nvPr/>
          </p:nvGrpSpPr>
          <p:grpSpPr>
            <a:xfrm>
              <a:off x="6266569" y="5585660"/>
              <a:ext cx="1829687" cy="456805"/>
              <a:chOff x="1807292" y="2910669"/>
              <a:chExt cx="1829687" cy="456805"/>
            </a:xfrm>
          </p:grpSpPr>
          <p:sp>
            <p:nvSpPr>
              <p:cNvPr id="27" name="이등변 삼각형 13">
                <a:extLst>
                  <a:ext uri="{FF2B5EF4-FFF2-40B4-BE49-F238E27FC236}">
                    <a16:creationId xmlns:a16="http://schemas.microsoft.com/office/drawing/2014/main" id="{E65AA477-F815-426C-9D57-1486BCC83FAB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모서리가 둥근 직사각형 11">
                <a:extLst>
                  <a:ext uri="{FF2B5EF4-FFF2-40B4-BE49-F238E27FC236}">
                    <a16:creationId xmlns:a16="http://schemas.microsoft.com/office/drawing/2014/main" id="{C4C85258-A188-44CA-B23F-E51ED7EE1564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系統架構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26" name="Picture 18" descr="Software Architecture Icons - Free SVG &amp; PNG Software Architecture Images -  Noun Project">
              <a:extLst>
                <a:ext uri="{FF2B5EF4-FFF2-40B4-BE49-F238E27FC236}">
                  <a16:creationId xmlns:a16="http://schemas.microsoft.com/office/drawing/2014/main" id="{A18E054F-942D-4DA5-99FC-EB125735E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491" y="4461132"/>
              <a:ext cx="1161842" cy="116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465911-A7FA-4EBA-B56B-C04DFB0B4DB8}"/>
              </a:ext>
            </a:extLst>
          </p:cNvPr>
          <p:cNvSpPr txBox="1"/>
          <p:nvPr/>
        </p:nvSpPr>
        <p:spPr>
          <a:xfrm>
            <a:off x="3621741" y="405262"/>
            <a:ext cx="6364942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系統開發程式語言：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7.x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8.x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DBMS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與工具：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系統模組：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phpMyAdmin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162A392-03C9-40C2-83DB-5FAFBCB8E447}"/>
              </a:ext>
            </a:extLst>
          </p:cNvPr>
          <p:cNvSpPr txBox="1"/>
          <p:nvPr/>
        </p:nvSpPr>
        <p:spPr>
          <a:xfrm>
            <a:off x="4374764" y="6295995"/>
            <a:ext cx="485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傳統的請求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(requests)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與回應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(responses)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82F13B79-8669-4149-B216-FAADA2FABF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16" y="2385386"/>
            <a:ext cx="6694991" cy="4067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04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E6743228-20C1-4727-894F-7F860B6967D3}"/>
              </a:ext>
            </a:extLst>
          </p:cNvPr>
          <p:cNvGrpSpPr/>
          <p:nvPr/>
        </p:nvGrpSpPr>
        <p:grpSpPr>
          <a:xfrm>
            <a:off x="373490" y="365934"/>
            <a:ext cx="1829687" cy="1893173"/>
            <a:chOff x="8364209" y="4164227"/>
            <a:chExt cx="1829687" cy="1893173"/>
          </a:xfrm>
        </p:grpSpPr>
        <p:sp>
          <p:nvSpPr>
            <p:cNvPr id="12" name="타원 5">
              <a:extLst>
                <a:ext uri="{FF2B5EF4-FFF2-40B4-BE49-F238E27FC236}">
                  <a16:creationId xmlns:a16="http://schemas.microsoft.com/office/drawing/2014/main" id="{AAFA77C3-5C92-46CD-8664-5C19D2C0282F}"/>
                </a:ext>
              </a:extLst>
            </p:cNvPr>
            <p:cNvSpPr/>
            <p:nvPr/>
          </p:nvSpPr>
          <p:spPr>
            <a:xfrm>
              <a:off x="8391009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그룹 14">
              <a:extLst>
                <a:ext uri="{FF2B5EF4-FFF2-40B4-BE49-F238E27FC236}">
                  <a16:creationId xmlns:a16="http://schemas.microsoft.com/office/drawing/2014/main" id="{A7A24E85-31FA-40E2-85A7-CBECD7F61309}"/>
                </a:ext>
              </a:extLst>
            </p:cNvPr>
            <p:cNvGrpSpPr/>
            <p:nvPr/>
          </p:nvGrpSpPr>
          <p:grpSpPr>
            <a:xfrm>
              <a:off x="8364209" y="5600595"/>
              <a:ext cx="1829687" cy="456805"/>
              <a:chOff x="1807292" y="2910669"/>
              <a:chExt cx="1829687" cy="456805"/>
            </a:xfrm>
          </p:grpSpPr>
          <p:sp>
            <p:nvSpPr>
              <p:cNvPr id="15" name="이등변 삼각형 13">
                <a:extLst>
                  <a:ext uri="{FF2B5EF4-FFF2-40B4-BE49-F238E27FC236}">
                    <a16:creationId xmlns:a16="http://schemas.microsoft.com/office/drawing/2014/main" id="{495DBC59-10D6-48A5-AEC5-123DAA6D100D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11">
                <a:extLst>
                  <a:ext uri="{FF2B5EF4-FFF2-40B4-BE49-F238E27FC236}">
                    <a16:creationId xmlns:a16="http://schemas.microsoft.com/office/drawing/2014/main" id="{5B98961C-3998-4D61-B923-A978DB35B263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心得、收穫與建議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4" name="Picture 20" descr="experience Icon - Free PNG &amp; SVG 2125404 - Noun Project">
              <a:extLst>
                <a:ext uri="{FF2B5EF4-FFF2-40B4-BE49-F238E27FC236}">
                  <a16:creationId xmlns:a16="http://schemas.microsoft.com/office/drawing/2014/main" id="{9E6EFFD3-DB96-44CF-9872-E0FA71EFF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145" y="4289311"/>
              <a:ext cx="1309814" cy="130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A465911-A7FA-4EBA-B56B-C04DFB0B4DB8}"/>
              </a:ext>
            </a:extLst>
          </p:cNvPr>
          <p:cNvSpPr txBox="1"/>
          <p:nvPr/>
        </p:nvSpPr>
        <p:spPr>
          <a:xfrm>
            <a:off x="2466743" y="1253978"/>
            <a:ext cx="9371186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感謝沈老師與助教所提供的教學內容，非常豐富，可惜這學期的選課策略不佳，修了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學分，每科準備起來非常不容易，加上工作加班與準備臺大博士班考試，到學期末已經氣力放盡，無暇顧及所有選修科目，所以期末成績不佳。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然而慶幸的，是臺大資訊網路與多媒體研究所錄取的消息，在口試的過程中，有用到沈老師上課所用到的知識，非常感謝沈老師在課堂上的補充與用心教學，也謝謝助教花費這麼多寶貴時間來協助學生完成課業。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非常感謝老師與助教！</a:t>
            </a:r>
          </a:p>
        </p:txBody>
      </p:sp>
    </p:spTree>
    <p:extLst>
      <p:ext uri="{BB962C8B-B14F-4D97-AF65-F5344CB8AC3E}">
        <p14:creationId xmlns:p14="http://schemas.microsoft.com/office/powerpoint/2010/main" val="259153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D1B2584C-807E-48C4-8439-B331CB10C470}"/>
              </a:ext>
            </a:extLst>
          </p:cNvPr>
          <p:cNvGrpSpPr/>
          <p:nvPr/>
        </p:nvGrpSpPr>
        <p:grpSpPr>
          <a:xfrm>
            <a:off x="5148044" y="2409164"/>
            <a:ext cx="1895912" cy="2039671"/>
            <a:chOff x="1109155" y="1475500"/>
            <a:chExt cx="1895912" cy="2039671"/>
          </a:xfrm>
        </p:grpSpPr>
        <p:sp>
          <p:nvSpPr>
            <p:cNvPr id="8" name="타원 6">
              <a:extLst>
                <a:ext uri="{FF2B5EF4-FFF2-40B4-BE49-F238E27FC236}">
                  <a16:creationId xmlns:a16="http://schemas.microsoft.com/office/drawing/2014/main" id="{D5C40C15-19F4-45E4-B62C-0A01E581C469}"/>
                </a:ext>
              </a:extLst>
            </p:cNvPr>
            <p:cNvSpPr/>
            <p:nvPr/>
          </p:nvSpPr>
          <p:spPr>
            <a:xfrm>
              <a:off x="1109155" y="1475500"/>
              <a:ext cx="1895912" cy="189591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" name="그룹 30">
              <a:extLst>
                <a:ext uri="{FF2B5EF4-FFF2-40B4-BE49-F238E27FC236}">
                  <a16:creationId xmlns:a16="http://schemas.microsoft.com/office/drawing/2014/main" id="{D19B2693-BC75-4E10-955F-AD1DA9461090}"/>
                </a:ext>
              </a:extLst>
            </p:cNvPr>
            <p:cNvGrpSpPr/>
            <p:nvPr/>
          </p:nvGrpSpPr>
          <p:grpSpPr>
            <a:xfrm>
              <a:off x="1142267" y="3058366"/>
              <a:ext cx="1829687" cy="456805"/>
              <a:chOff x="1807292" y="2910669"/>
              <a:chExt cx="1829687" cy="456805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" name="이등변 삼각형 34">
                <a:extLst>
                  <a:ext uri="{FF2B5EF4-FFF2-40B4-BE49-F238E27FC236}">
                    <a16:creationId xmlns:a16="http://schemas.microsoft.com/office/drawing/2014/main" id="{8ECD3080-EEFC-4C21-A7D8-871751430777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모서리가 둥근 직사각형 36">
                <a:extLst>
                  <a:ext uri="{FF2B5EF4-FFF2-40B4-BE49-F238E27FC236}">
                    <a16:creationId xmlns:a16="http://schemas.microsoft.com/office/drawing/2014/main" id="{9C68F5B5-0EAE-4E13-AF3A-0D135BDE1850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感謝聆聽</a:t>
                </a:r>
                <a:endParaRPr lang="en-US" altLang="ko-KR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889092-A4B3-4F3D-83AC-F144C3FAA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532" y="1900090"/>
              <a:ext cx="995380" cy="995380"/>
            </a:xfrm>
            <a:prstGeom prst="rect">
              <a:avLst/>
            </a:prstGeom>
          </p:spPr>
        </p:pic>
      </p:grpSp>
      <p:sp>
        <p:nvSpPr>
          <p:cNvPr id="16" name="모서리가 둥근 직사각형 32">
            <a:extLst>
              <a:ext uri="{FF2B5EF4-FFF2-40B4-BE49-F238E27FC236}">
                <a16:creationId xmlns:a16="http://schemas.microsoft.com/office/drawing/2014/main" id="{9996BCC5-3373-4257-B6FC-F52C3580CB7E}"/>
              </a:ext>
            </a:extLst>
          </p:cNvPr>
          <p:cNvSpPr/>
          <p:nvPr/>
        </p:nvSpPr>
        <p:spPr>
          <a:xfrm>
            <a:off x="4918017" y="1498358"/>
            <a:ext cx="2355964" cy="57902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1119710</a:t>
            </a:r>
            <a:r>
              <a:rPr lang="en-US" altLang="ko-KR" sz="16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29</a:t>
            </a:r>
            <a:r>
              <a:rPr lang="en-US" altLang="ko-KR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6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楊德倫</a:t>
            </a:r>
            <a:endParaRPr lang="ko-KR" altLang="en-US" sz="1600" b="1" dirty="0">
              <a:solidFill>
                <a:prstClr val="white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56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009900" y="439760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報告內容</a:t>
            </a:r>
            <a:endParaRPr lang="en-US" altLang="ko-KR" sz="40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7E88D09-3CD0-45E9-99B3-AFA21390A309}"/>
              </a:ext>
            </a:extLst>
          </p:cNvPr>
          <p:cNvGrpSpPr/>
          <p:nvPr/>
        </p:nvGrpSpPr>
        <p:grpSpPr>
          <a:xfrm>
            <a:off x="3032053" y="1836379"/>
            <a:ext cx="1829687" cy="1893173"/>
            <a:chOff x="3032053" y="1836379"/>
            <a:chExt cx="1829687" cy="1893173"/>
          </a:xfrm>
        </p:grpSpPr>
        <p:sp>
          <p:nvSpPr>
            <p:cNvPr id="6" name="타원 5"/>
            <p:cNvSpPr/>
            <p:nvPr/>
          </p:nvSpPr>
          <p:spPr>
            <a:xfrm>
              <a:off x="3058853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pic>
          <p:nvPicPr>
            <p:cNvPr id="5" name="Picture 2" descr="Team - Free hands and gestures icons">
              <a:extLst>
                <a:ext uri="{FF2B5EF4-FFF2-40B4-BE49-F238E27FC236}">
                  <a16:creationId xmlns:a16="http://schemas.microsoft.com/office/drawing/2014/main" id="{624F0D81-D24B-46D7-8A88-F16EB06CA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11" y="1985312"/>
              <a:ext cx="1371970" cy="137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그룹 14"/>
            <p:cNvGrpSpPr/>
            <p:nvPr/>
          </p:nvGrpSpPr>
          <p:grpSpPr>
            <a:xfrm>
              <a:off x="3032053" y="3272747"/>
              <a:ext cx="1829687" cy="456805"/>
              <a:chOff x="1807292" y="2910669"/>
              <a:chExt cx="1829687" cy="456805"/>
            </a:xfrm>
          </p:grpSpPr>
          <p:sp>
            <p:nvSpPr>
              <p:cNvPr id="14" name="이등변 삼각형 13"/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隊長及隊員姓名學號與系級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7898051-32E9-41F0-BD74-AC0CF608CD05}"/>
              </a:ext>
            </a:extLst>
          </p:cNvPr>
          <p:cNvGrpSpPr/>
          <p:nvPr/>
        </p:nvGrpSpPr>
        <p:grpSpPr>
          <a:xfrm>
            <a:off x="956095" y="1836379"/>
            <a:ext cx="1829687" cy="1893173"/>
            <a:chOff x="956095" y="1836379"/>
            <a:chExt cx="1829687" cy="1893173"/>
          </a:xfrm>
        </p:grpSpPr>
        <p:sp>
          <p:nvSpPr>
            <p:cNvPr id="59" name="타원 5">
              <a:extLst>
                <a:ext uri="{FF2B5EF4-FFF2-40B4-BE49-F238E27FC236}">
                  <a16:creationId xmlns:a16="http://schemas.microsoft.com/office/drawing/2014/main" id="{D3B24035-310F-4E7C-98AA-D3625CC7CDD5}"/>
                </a:ext>
              </a:extLst>
            </p:cNvPr>
            <p:cNvSpPr/>
            <p:nvPr/>
          </p:nvSpPr>
          <p:spPr>
            <a:xfrm>
              <a:off x="982895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1" name="그룹 14">
              <a:extLst>
                <a:ext uri="{FF2B5EF4-FFF2-40B4-BE49-F238E27FC236}">
                  <a16:creationId xmlns:a16="http://schemas.microsoft.com/office/drawing/2014/main" id="{5AA612B7-02A6-485E-85EE-9A28185BC5E6}"/>
                </a:ext>
              </a:extLst>
            </p:cNvPr>
            <p:cNvGrpSpPr/>
            <p:nvPr/>
          </p:nvGrpSpPr>
          <p:grpSpPr>
            <a:xfrm>
              <a:off x="956095" y="3272747"/>
              <a:ext cx="1829687" cy="456805"/>
              <a:chOff x="1807292" y="2910669"/>
              <a:chExt cx="1829687" cy="456805"/>
            </a:xfrm>
          </p:grpSpPr>
          <p:sp>
            <p:nvSpPr>
              <p:cNvPr id="62" name="이등변 삼각형 13">
                <a:extLst>
                  <a:ext uri="{FF2B5EF4-FFF2-40B4-BE49-F238E27FC236}">
                    <a16:creationId xmlns:a16="http://schemas.microsoft.com/office/drawing/2014/main" id="{48AC72CC-E29B-4C91-B6BA-9F02A342779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모서리가 둥근 직사각형 11">
                <a:extLst>
                  <a:ext uri="{FF2B5EF4-FFF2-40B4-BE49-F238E27FC236}">
                    <a16:creationId xmlns:a16="http://schemas.microsoft.com/office/drawing/2014/main" id="{46935DB8-6B98-4709-AA45-0FEE4E399A87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專題題目、組名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8" name="Picture 4" descr="Title Icons &amp; Symbols">
              <a:extLst>
                <a:ext uri="{FF2B5EF4-FFF2-40B4-BE49-F238E27FC236}">
                  <a16:creationId xmlns:a16="http://schemas.microsoft.com/office/drawing/2014/main" id="{017242A2-8E05-49D6-AA1F-8C2E49A8F5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63" y="206169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53C8194-59E7-41A9-A523-764D9102206C}"/>
              </a:ext>
            </a:extLst>
          </p:cNvPr>
          <p:cNvGrpSpPr/>
          <p:nvPr/>
        </p:nvGrpSpPr>
        <p:grpSpPr>
          <a:xfrm>
            <a:off x="5161609" y="1821444"/>
            <a:ext cx="1829687" cy="1908108"/>
            <a:chOff x="5161609" y="1821444"/>
            <a:chExt cx="1829687" cy="1908108"/>
          </a:xfrm>
        </p:grpSpPr>
        <p:sp>
          <p:nvSpPr>
            <p:cNvPr id="64" name="타원 5">
              <a:extLst>
                <a:ext uri="{FF2B5EF4-FFF2-40B4-BE49-F238E27FC236}">
                  <a16:creationId xmlns:a16="http://schemas.microsoft.com/office/drawing/2014/main" id="{5C27EBB1-063D-4E04-A7B1-DF7D2AAB719D}"/>
                </a:ext>
              </a:extLst>
            </p:cNvPr>
            <p:cNvSpPr/>
            <p:nvPr/>
          </p:nvSpPr>
          <p:spPr>
            <a:xfrm>
              <a:off x="5188409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66" name="그룹 14">
              <a:extLst>
                <a:ext uri="{FF2B5EF4-FFF2-40B4-BE49-F238E27FC236}">
                  <a16:creationId xmlns:a16="http://schemas.microsoft.com/office/drawing/2014/main" id="{F70C872B-B2C1-40A3-BC7A-D5E254F7E932}"/>
                </a:ext>
              </a:extLst>
            </p:cNvPr>
            <p:cNvGrpSpPr/>
            <p:nvPr/>
          </p:nvGrpSpPr>
          <p:grpSpPr>
            <a:xfrm>
              <a:off x="5161609" y="3272747"/>
              <a:ext cx="1829687" cy="456805"/>
              <a:chOff x="1807292" y="2910669"/>
              <a:chExt cx="1829687" cy="456805"/>
            </a:xfrm>
          </p:grpSpPr>
          <p:sp>
            <p:nvSpPr>
              <p:cNvPr id="67" name="이등변 삼각형 13">
                <a:extLst>
                  <a:ext uri="{FF2B5EF4-FFF2-40B4-BE49-F238E27FC236}">
                    <a16:creationId xmlns:a16="http://schemas.microsoft.com/office/drawing/2014/main" id="{98827C00-DA5E-4A34-AF26-EEF061C4C152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모서리가 둥근 직사각형 11">
                <a:extLst>
                  <a:ext uri="{FF2B5EF4-FFF2-40B4-BE49-F238E27FC236}">
                    <a16:creationId xmlns:a16="http://schemas.microsoft.com/office/drawing/2014/main" id="{95ADFB2C-9DA0-46E9-B5E5-D14BAD484A5B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每位成員負責之任務分工、貢獻百分比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" name="Picture 8" descr="Contribution Icons &amp; Symbols">
              <a:extLst>
                <a:ext uri="{FF2B5EF4-FFF2-40B4-BE49-F238E27FC236}">
                  <a16:creationId xmlns:a16="http://schemas.microsoft.com/office/drawing/2014/main" id="{A956AC5E-9102-4E72-9147-F1B740518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599" y="1821444"/>
              <a:ext cx="1699706" cy="16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C4E7EFD-C769-41D0-A095-FAC8C94E2F0B}"/>
              </a:ext>
            </a:extLst>
          </p:cNvPr>
          <p:cNvGrpSpPr/>
          <p:nvPr/>
        </p:nvGrpSpPr>
        <p:grpSpPr>
          <a:xfrm>
            <a:off x="7296280" y="1821444"/>
            <a:ext cx="1829687" cy="1893173"/>
            <a:chOff x="7296280" y="1821444"/>
            <a:chExt cx="1829687" cy="1893173"/>
          </a:xfrm>
        </p:grpSpPr>
        <p:sp>
          <p:nvSpPr>
            <p:cNvPr id="69" name="타원 5">
              <a:extLst>
                <a:ext uri="{FF2B5EF4-FFF2-40B4-BE49-F238E27FC236}">
                  <a16:creationId xmlns:a16="http://schemas.microsoft.com/office/drawing/2014/main" id="{3305B3E2-42A4-489E-B9EA-D6D105DF6F54}"/>
                </a:ext>
              </a:extLst>
            </p:cNvPr>
            <p:cNvSpPr/>
            <p:nvPr/>
          </p:nvSpPr>
          <p:spPr>
            <a:xfrm>
              <a:off x="7323080" y="1821444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0" name="그룹 14">
              <a:extLst>
                <a:ext uri="{FF2B5EF4-FFF2-40B4-BE49-F238E27FC236}">
                  <a16:creationId xmlns:a16="http://schemas.microsoft.com/office/drawing/2014/main" id="{16CDBC40-9A88-44E5-9DD8-346D4E751895}"/>
                </a:ext>
              </a:extLst>
            </p:cNvPr>
            <p:cNvGrpSpPr/>
            <p:nvPr/>
          </p:nvGrpSpPr>
          <p:grpSpPr>
            <a:xfrm>
              <a:off x="7296280" y="3257812"/>
              <a:ext cx="1829687" cy="456805"/>
              <a:chOff x="1807292" y="2910669"/>
              <a:chExt cx="1829687" cy="456805"/>
            </a:xfrm>
          </p:grpSpPr>
          <p:sp>
            <p:nvSpPr>
              <p:cNvPr id="71" name="이등변 삼각형 13">
                <a:extLst>
                  <a:ext uri="{FF2B5EF4-FFF2-40B4-BE49-F238E27FC236}">
                    <a16:creationId xmlns:a16="http://schemas.microsoft.com/office/drawing/2014/main" id="{91346E3E-AE49-4546-A0E5-2FED2EE6F7F0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모서리가 둥근 직사각형 11">
                <a:extLst>
                  <a:ext uri="{FF2B5EF4-FFF2-40B4-BE49-F238E27FC236}">
                    <a16:creationId xmlns:a16="http://schemas.microsoft.com/office/drawing/2014/main" id="{E57832D5-2A75-4443-9822-29EEB027F934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需求分析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34" name="Picture 10" descr="Requirement - Free people icons">
              <a:extLst>
                <a:ext uri="{FF2B5EF4-FFF2-40B4-BE49-F238E27FC236}">
                  <a16:creationId xmlns:a16="http://schemas.microsoft.com/office/drawing/2014/main" id="{686B1C81-5870-4F2C-872E-A6BC36B23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1197" y="2115294"/>
              <a:ext cx="1103288" cy="1103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79AE46-A8CB-4F05-ABBB-9AC17EC20F05}"/>
              </a:ext>
            </a:extLst>
          </p:cNvPr>
          <p:cNvGrpSpPr/>
          <p:nvPr/>
        </p:nvGrpSpPr>
        <p:grpSpPr>
          <a:xfrm>
            <a:off x="9393920" y="1836379"/>
            <a:ext cx="1829687" cy="1893173"/>
            <a:chOff x="9393920" y="1836379"/>
            <a:chExt cx="1829687" cy="1893173"/>
          </a:xfrm>
        </p:grpSpPr>
        <p:sp>
          <p:nvSpPr>
            <p:cNvPr id="74" name="타원 5">
              <a:extLst>
                <a:ext uri="{FF2B5EF4-FFF2-40B4-BE49-F238E27FC236}">
                  <a16:creationId xmlns:a16="http://schemas.microsoft.com/office/drawing/2014/main" id="{5F6C4BAA-E9D4-4695-AE8F-11487DAB6F70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75" name="그룹 14">
              <a:extLst>
                <a:ext uri="{FF2B5EF4-FFF2-40B4-BE49-F238E27FC236}">
                  <a16:creationId xmlns:a16="http://schemas.microsoft.com/office/drawing/2014/main" id="{C239E7EA-DA4F-4D68-B767-0887A3113412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76" name="이등변 삼각형 13">
                <a:extLst>
                  <a:ext uri="{FF2B5EF4-FFF2-40B4-BE49-F238E27FC236}">
                    <a16:creationId xmlns:a16="http://schemas.microsoft.com/office/drawing/2014/main" id="{726E4DBF-F42A-418C-80C6-1C6356F6A75F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11">
                <a:extLst>
                  <a:ext uri="{FF2B5EF4-FFF2-40B4-BE49-F238E27FC236}">
                    <a16:creationId xmlns:a16="http://schemas.microsoft.com/office/drawing/2014/main" id="{417BB900-BE00-4F98-A11E-04BA1B836320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36" name="Picture 12" descr="System - Free business and finance icons">
              <a:extLst>
                <a:ext uri="{FF2B5EF4-FFF2-40B4-BE49-F238E27FC236}">
                  <a16:creationId xmlns:a16="http://schemas.microsoft.com/office/drawing/2014/main" id="{57B3A6CD-9E83-420D-B0AE-F15308D6B6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F6C7F700-7B3F-4F8D-9B90-537EA99FA05F}"/>
              </a:ext>
            </a:extLst>
          </p:cNvPr>
          <p:cNvGrpSpPr/>
          <p:nvPr/>
        </p:nvGrpSpPr>
        <p:grpSpPr>
          <a:xfrm>
            <a:off x="4131898" y="4164227"/>
            <a:ext cx="1829687" cy="1893173"/>
            <a:chOff x="4131898" y="4164227"/>
            <a:chExt cx="1829687" cy="1893173"/>
          </a:xfrm>
        </p:grpSpPr>
        <p:sp>
          <p:nvSpPr>
            <p:cNvPr id="84" name="타원 5">
              <a:extLst>
                <a:ext uri="{FF2B5EF4-FFF2-40B4-BE49-F238E27FC236}">
                  <a16:creationId xmlns:a16="http://schemas.microsoft.com/office/drawing/2014/main" id="{C5A6CBC8-E8C5-43CF-B3F3-A69ED31C2E36}"/>
                </a:ext>
              </a:extLst>
            </p:cNvPr>
            <p:cNvSpPr/>
            <p:nvPr/>
          </p:nvSpPr>
          <p:spPr>
            <a:xfrm>
              <a:off x="4158698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5" name="그룹 14">
              <a:extLst>
                <a:ext uri="{FF2B5EF4-FFF2-40B4-BE49-F238E27FC236}">
                  <a16:creationId xmlns:a16="http://schemas.microsoft.com/office/drawing/2014/main" id="{664C50AF-ADFA-4EA3-A4CE-159F8DE1C56B}"/>
                </a:ext>
              </a:extLst>
            </p:cNvPr>
            <p:cNvGrpSpPr/>
            <p:nvPr/>
          </p:nvGrpSpPr>
          <p:grpSpPr>
            <a:xfrm>
              <a:off x="4131898" y="5600595"/>
              <a:ext cx="1829687" cy="456805"/>
              <a:chOff x="1807292" y="2910669"/>
              <a:chExt cx="1829687" cy="456805"/>
            </a:xfrm>
          </p:grpSpPr>
          <p:sp>
            <p:nvSpPr>
              <p:cNvPr id="86" name="이등변 삼각형 13">
                <a:extLst>
                  <a:ext uri="{FF2B5EF4-FFF2-40B4-BE49-F238E27FC236}">
                    <a16:creationId xmlns:a16="http://schemas.microsoft.com/office/drawing/2014/main" id="{68605314-F201-4E61-B3C7-0FA2E65B237D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모서리가 둥근 직사각형 11">
                <a:extLst>
                  <a:ext uri="{FF2B5EF4-FFF2-40B4-BE49-F238E27FC236}">
                    <a16:creationId xmlns:a16="http://schemas.microsoft.com/office/drawing/2014/main" id="{CC59C817-C783-4366-AA0E-D7793CC56646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Relational Schema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40" name="Picture 16" descr="Relational Schema Icon - Free PNG &amp; SVG 1677714 - Noun Project">
              <a:extLst>
                <a:ext uri="{FF2B5EF4-FFF2-40B4-BE49-F238E27FC236}">
                  <a16:creationId xmlns:a16="http://schemas.microsoft.com/office/drawing/2014/main" id="{B36794D5-4C78-4449-BBD9-EF898A5B1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303" y="4358924"/>
              <a:ext cx="1207994" cy="1207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D99E53B-E0D5-4A38-8C7D-01CF38533C42}"/>
              </a:ext>
            </a:extLst>
          </p:cNvPr>
          <p:cNvGrpSpPr/>
          <p:nvPr/>
        </p:nvGrpSpPr>
        <p:grpSpPr>
          <a:xfrm>
            <a:off x="6266569" y="4149292"/>
            <a:ext cx="1829687" cy="1893173"/>
            <a:chOff x="6266569" y="4149292"/>
            <a:chExt cx="1829687" cy="1893173"/>
          </a:xfrm>
        </p:grpSpPr>
        <p:sp>
          <p:nvSpPr>
            <p:cNvPr id="89" name="타원 5">
              <a:extLst>
                <a:ext uri="{FF2B5EF4-FFF2-40B4-BE49-F238E27FC236}">
                  <a16:creationId xmlns:a16="http://schemas.microsoft.com/office/drawing/2014/main" id="{BCD39900-E749-4901-A74B-6F9EEEACF266}"/>
                </a:ext>
              </a:extLst>
            </p:cNvPr>
            <p:cNvSpPr/>
            <p:nvPr/>
          </p:nvSpPr>
          <p:spPr>
            <a:xfrm>
              <a:off x="6293369" y="4149292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0" name="그룹 14">
              <a:extLst>
                <a:ext uri="{FF2B5EF4-FFF2-40B4-BE49-F238E27FC236}">
                  <a16:creationId xmlns:a16="http://schemas.microsoft.com/office/drawing/2014/main" id="{BB81A16F-4B20-4B20-90BC-455636527A25}"/>
                </a:ext>
              </a:extLst>
            </p:cNvPr>
            <p:cNvGrpSpPr/>
            <p:nvPr/>
          </p:nvGrpSpPr>
          <p:grpSpPr>
            <a:xfrm>
              <a:off x="6266569" y="5585660"/>
              <a:ext cx="1829687" cy="456805"/>
              <a:chOff x="1807292" y="2910669"/>
              <a:chExt cx="1829687" cy="456805"/>
            </a:xfrm>
          </p:grpSpPr>
          <p:sp>
            <p:nvSpPr>
              <p:cNvPr id="91" name="이등변 삼각형 13">
                <a:extLst>
                  <a:ext uri="{FF2B5EF4-FFF2-40B4-BE49-F238E27FC236}">
                    <a16:creationId xmlns:a16="http://schemas.microsoft.com/office/drawing/2014/main" id="{D4CDE667-EC36-4A6F-8093-D104F4DC76BA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모서리가 둥근 직사각형 11">
                <a:extLst>
                  <a:ext uri="{FF2B5EF4-FFF2-40B4-BE49-F238E27FC236}">
                    <a16:creationId xmlns:a16="http://schemas.microsoft.com/office/drawing/2014/main" id="{A01384A8-2113-46F7-BEA4-E68896DDC432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系統架構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42" name="Picture 18" descr="Software Architecture Icons - Free SVG &amp; PNG Software Architecture Images -  Noun Project">
              <a:extLst>
                <a:ext uri="{FF2B5EF4-FFF2-40B4-BE49-F238E27FC236}">
                  <a16:creationId xmlns:a16="http://schemas.microsoft.com/office/drawing/2014/main" id="{A5F46515-E1E2-4371-9370-D82B5E2AC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491" y="4461132"/>
              <a:ext cx="1161842" cy="116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0D3B9CE-7DA8-45F6-9486-66DB5849BBDF}"/>
              </a:ext>
            </a:extLst>
          </p:cNvPr>
          <p:cNvGrpSpPr/>
          <p:nvPr/>
        </p:nvGrpSpPr>
        <p:grpSpPr>
          <a:xfrm>
            <a:off x="8364209" y="4164227"/>
            <a:ext cx="1829687" cy="1893173"/>
            <a:chOff x="8364209" y="4164227"/>
            <a:chExt cx="1829687" cy="1893173"/>
          </a:xfrm>
        </p:grpSpPr>
        <p:sp>
          <p:nvSpPr>
            <p:cNvPr id="94" name="타원 5">
              <a:extLst>
                <a:ext uri="{FF2B5EF4-FFF2-40B4-BE49-F238E27FC236}">
                  <a16:creationId xmlns:a16="http://schemas.microsoft.com/office/drawing/2014/main" id="{5746D1E2-55AF-46B8-83C9-6DE3D4119ED0}"/>
                </a:ext>
              </a:extLst>
            </p:cNvPr>
            <p:cNvSpPr/>
            <p:nvPr/>
          </p:nvSpPr>
          <p:spPr>
            <a:xfrm>
              <a:off x="8391009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95" name="그룹 14">
              <a:extLst>
                <a:ext uri="{FF2B5EF4-FFF2-40B4-BE49-F238E27FC236}">
                  <a16:creationId xmlns:a16="http://schemas.microsoft.com/office/drawing/2014/main" id="{CCF3CFE8-BCD3-416F-BDCD-4441C117AC4F}"/>
                </a:ext>
              </a:extLst>
            </p:cNvPr>
            <p:cNvGrpSpPr/>
            <p:nvPr/>
          </p:nvGrpSpPr>
          <p:grpSpPr>
            <a:xfrm>
              <a:off x="8364209" y="5600595"/>
              <a:ext cx="1829687" cy="456805"/>
              <a:chOff x="1807292" y="2910669"/>
              <a:chExt cx="1829687" cy="456805"/>
            </a:xfrm>
          </p:grpSpPr>
          <p:sp>
            <p:nvSpPr>
              <p:cNvPr id="96" name="이등변 삼각형 13">
                <a:extLst>
                  <a:ext uri="{FF2B5EF4-FFF2-40B4-BE49-F238E27FC236}">
                    <a16:creationId xmlns:a16="http://schemas.microsoft.com/office/drawing/2014/main" id="{A85F9779-1039-42F1-B9FA-D36CDC8CC0CC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모서리가 둥근 직사각형 11">
                <a:extLst>
                  <a:ext uri="{FF2B5EF4-FFF2-40B4-BE49-F238E27FC236}">
                    <a16:creationId xmlns:a16="http://schemas.microsoft.com/office/drawing/2014/main" id="{D2A28863-4406-449D-A55A-B51A40672D76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心得、收穫與建議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44" name="Picture 20" descr="experience Icon - Free PNG &amp; SVG 2125404 - Noun Project">
              <a:extLst>
                <a:ext uri="{FF2B5EF4-FFF2-40B4-BE49-F238E27FC236}">
                  <a16:creationId xmlns:a16="http://schemas.microsoft.com/office/drawing/2014/main" id="{536A979F-BB12-4358-A00B-DAD777A1D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4145" y="4289311"/>
              <a:ext cx="1309814" cy="1309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B8C4E22-EEFE-4D3C-9794-D717EEAB00D2}"/>
              </a:ext>
            </a:extLst>
          </p:cNvPr>
          <p:cNvGrpSpPr/>
          <p:nvPr/>
        </p:nvGrpSpPr>
        <p:grpSpPr>
          <a:xfrm>
            <a:off x="2002342" y="4164227"/>
            <a:ext cx="1829687" cy="1893173"/>
            <a:chOff x="2002342" y="4164227"/>
            <a:chExt cx="1829687" cy="1893173"/>
          </a:xfrm>
        </p:grpSpPr>
        <p:sp>
          <p:nvSpPr>
            <p:cNvPr id="79" name="타원 5">
              <a:extLst>
                <a:ext uri="{FF2B5EF4-FFF2-40B4-BE49-F238E27FC236}">
                  <a16:creationId xmlns:a16="http://schemas.microsoft.com/office/drawing/2014/main" id="{9AE4BE77-88A4-4320-8450-3B537224C64B}"/>
                </a:ext>
              </a:extLst>
            </p:cNvPr>
            <p:cNvSpPr/>
            <p:nvPr/>
          </p:nvSpPr>
          <p:spPr>
            <a:xfrm>
              <a:off x="2029142" y="4164227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1" name="그룹 14">
              <a:extLst>
                <a:ext uri="{FF2B5EF4-FFF2-40B4-BE49-F238E27FC236}">
                  <a16:creationId xmlns:a16="http://schemas.microsoft.com/office/drawing/2014/main" id="{99179531-3102-4E18-A07A-2199A0278558}"/>
                </a:ext>
              </a:extLst>
            </p:cNvPr>
            <p:cNvGrpSpPr/>
            <p:nvPr/>
          </p:nvGrpSpPr>
          <p:grpSpPr>
            <a:xfrm>
              <a:off x="2002342" y="5600595"/>
              <a:ext cx="1829687" cy="456805"/>
              <a:chOff x="1807292" y="2910669"/>
              <a:chExt cx="1829687" cy="456805"/>
            </a:xfrm>
          </p:grpSpPr>
          <p:sp>
            <p:nvSpPr>
              <p:cNvPr id="82" name="이등변 삼각형 13">
                <a:extLst>
                  <a:ext uri="{FF2B5EF4-FFF2-40B4-BE49-F238E27FC236}">
                    <a16:creationId xmlns:a16="http://schemas.microsoft.com/office/drawing/2014/main" id="{84F76033-7BB6-42B9-B0A4-0158477D5C13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모서리가 둥근 직사각형 11">
                <a:extLst>
                  <a:ext uri="{FF2B5EF4-FFF2-40B4-BE49-F238E27FC236}">
                    <a16:creationId xmlns:a16="http://schemas.microsoft.com/office/drawing/2014/main" id="{1D2CF25D-DC76-4319-A45F-867D9983302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ER Model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038" name="Picture 14" descr="Er Icons - Free SVG &amp; PNG Er Images - Noun Project">
              <a:extLst>
                <a:ext uri="{FF2B5EF4-FFF2-40B4-BE49-F238E27FC236}">
                  <a16:creationId xmlns:a16="http://schemas.microsoft.com/office/drawing/2014/main" id="{A8C64A5F-AC59-4B6C-B06A-24FC4D097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256" y="4408508"/>
              <a:ext cx="1177152" cy="1177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23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59C14ED-CB5A-4DF6-A080-6012B7A9FB9F}"/>
              </a:ext>
            </a:extLst>
          </p:cNvPr>
          <p:cNvGrpSpPr/>
          <p:nvPr/>
        </p:nvGrpSpPr>
        <p:grpSpPr>
          <a:xfrm>
            <a:off x="409247" y="393061"/>
            <a:ext cx="1829687" cy="1893173"/>
            <a:chOff x="956095" y="1836379"/>
            <a:chExt cx="1829687" cy="1893173"/>
          </a:xfrm>
        </p:grpSpPr>
        <p:sp>
          <p:nvSpPr>
            <p:cNvPr id="9" name="타원 5">
              <a:extLst>
                <a:ext uri="{FF2B5EF4-FFF2-40B4-BE49-F238E27FC236}">
                  <a16:creationId xmlns:a16="http://schemas.microsoft.com/office/drawing/2014/main" id="{83964297-72FE-4BC0-8960-9A1FCDDA87B9}"/>
                </a:ext>
              </a:extLst>
            </p:cNvPr>
            <p:cNvSpPr/>
            <p:nvPr/>
          </p:nvSpPr>
          <p:spPr>
            <a:xfrm>
              <a:off x="982895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" name="그룹 14">
              <a:extLst>
                <a:ext uri="{FF2B5EF4-FFF2-40B4-BE49-F238E27FC236}">
                  <a16:creationId xmlns:a16="http://schemas.microsoft.com/office/drawing/2014/main" id="{01DEDB54-7949-4CF4-A162-B751B9945723}"/>
                </a:ext>
              </a:extLst>
            </p:cNvPr>
            <p:cNvGrpSpPr/>
            <p:nvPr/>
          </p:nvGrpSpPr>
          <p:grpSpPr>
            <a:xfrm>
              <a:off x="956095" y="3272747"/>
              <a:ext cx="1829687" cy="456805"/>
              <a:chOff x="1807292" y="2910669"/>
              <a:chExt cx="1829687" cy="456805"/>
            </a:xfrm>
          </p:grpSpPr>
          <p:sp>
            <p:nvSpPr>
              <p:cNvPr id="13" name="이등변 삼각형 13">
                <a:extLst>
                  <a:ext uri="{FF2B5EF4-FFF2-40B4-BE49-F238E27FC236}">
                    <a16:creationId xmlns:a16="http://schemas.microsoft.com/office/drawing/2014/main" id="{43B2CE83-A9ED-4F40-9EBC-413BD63472D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모서리가 둥근 직사각형 11">
                <a:extLst>
                  <a:ext uri="{FF2B5EF4-FFF2-40B4-BE49-F238E27FC236}">
                    <a16:creationId xmlns:a16="http://schemas.microsoft.com/office/drawing/2014/main" id="{147A4691-A06E-4EC1-A2A6-2A97BD76B5DE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專題題目、組名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1" name="Picture 4" descr="Title Icons &amp; Symbols">
              <a:extLst>
                <a:ext uri="{FF2B5EF4-FFF2-40B4-BE49-F238E27FC236}">
                  <a16:creationId xmlns:a16="http://schemas.microsoft.com/office/drawing/2014/main" id="{80720F28-A4D9-4B7D-A37F-46BDF1476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263" y="2061697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71A25A-1719-4518-AD2A-A4E5D611C0A7}"/>
              </a:ext>
            </a:extLst>
          </p:cNvPr>
          <p:cNvSpPr txBox="1"/>
          <p:nvPr/>
        </p:nvSpPr>
        <p:spPr>
          <a:xfrm>
            <a:off x="3101788" y="2473962"/>
            <a:ext cx="5988424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題目：小型電子商務網站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前台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組名：我讀書少，你不要騙我</a:t>
            </a:r>
          </a:p>
        </p:txBody>
      </p:sp>
    </p:spTree>
    <p:extLst>
      <p:ext uri="{BB962C8B-B14F-4D97-AF65-F5344CB8AC3E}">
        <p14:creationId xmlns:p14="http://schemas.microsoft.com/office/powerpoint/2010/main" val="30438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3B16AC0-C283-4DA6-80DC-8F2F569527C9}"/>
              </a:ext>
            </a:extLst>
          </p:cNvPr>
          <p:cNvGrpSpPr/>
          <p:nvPr/>
        </p:nvGrpSpPr>
        <p:grpSpPr>
          <a:xfrm>
            <a:off x="400187" y="393061"/>
            <a:ext cx="1829687" cy="1893173"/>
            <a:chOff x="3032053" y="1836379"/>
            <a:chExt cx="1829687" cy="1893173"/>
          </a:xfrm>
        </p:grpSpPr>
        <p:sp>
          <p:nvSpPr>
            <p:cNvPr id="14" name="타원 5">
              <a:extLst>
                <a:ext uri="{FF2B5EF4-FFF2-40B4-BE49-F238E27FC236}">
                  <a16:creationId xmlns:a16="http://schemas.microsoft.com/office/drawing/2014/main" id="{8AEF5D57-3138-4AD9-944F-14216D081920}"/>
                </a:ext>
              </a:extLst>
            </p:cNvPr>
            <p:cNvSpPr/>
            <p:nvPr/>
          </p:nvSpPr>
          <p:spPr>
            <a:xfrm>
              <a:off x="3058853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pic>
          <p:nvPicPr>
            <p:cNvPr id="15" name="Picture 2" descr="Team - Free hands and gestures icons">
              <a:extLst>
                <a:ext uri="{FF2B5EF4-FFF2-40B4-BE49-F238E27FC236}">
                  <a16:creationId xmlns:a16="http://schemas.microsoft.com/office/drawing/2014/main" id="{05845CCB-D0EC-4488-931B-F4466565A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911" y="1985312"/>
              <a:ext cx="1371970" cy="137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그룹 14">
              <a:extLst>
                <a:ext uri="{FF2B5EF4-FFF2-40B4-BE49-F238E27FC236}">
                  <a16:creationId xmlns:a16="http://schemas.microsoft.com/office/drawing/2014/main" id="{9A5DD9AB-0428-4321-B902-934763FA102D}"/>
                </a:ext>
              </a:extLst>
            </p:cNvPr>
            <p:cNvGrpSpPr/>
            <p:nvPr/>
          </p:nvGrpSpPr>
          <p:grpSpPr>
            <a:xfrm>
              <a:off x="3032053" y="3272747"/>
              <a:ext cx="1829687" cy="456805"/>
              <a:chOff x="1807292" y="2910669"/>
              <a:chExt cx="1829687" cy="456805"/>
            </a:xfrm>
          </p:grpSpPr>
          <p:sp>
            <p:nvSpPr>
              <p:cNvPr id="18" name="이등변 삼각형 13">
                <a:extLst>
                  <a:ext uri="{FF2B5EF4-FFF2-40B4-BE49-F238E27FC236}">
                    <a16:creationId xmlns:a16="http://schemas.microsoft.com/office/drawing/2014/main" id="{EC70776A-9026-4265-B74A-288EED924974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1">
                <a:extLst>
                  <a:ext uri="{FF2B5EF4-FFF2-40B4-BE49-F238E27FC236}">
                    <a16:creationId xmlns:a16="http://schemas.microsoft.com/office/drawing/2014/main" id="{3BCE9F03-4DA2-4C19-ABF8-496361BA2FD4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隊長及隊員姓名學號與系級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71A25A-1719-4518-AD2A-A4E5D611C0A7}"/>
              </a:ext>
            </a:extLst>
          </p:cNvPr>
          <p:cNvSpPr txBox="1"/>
          <p:nvPr/>
        </p:nvSpPr>
        <p:spPr>
          <a:xfrm>
            <a:off x="4854388" y="1829429"/>
            <a:ext cx="2483224" cy="28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楊德倫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111971029</a:t>
            </a:r>
          </a:p>
          <a:p>
            <a:pPr algn="ctr"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資科碩專一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914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00250A2-D715-4FAF-A843-7EBE5C3AF6B0}"/>
              </a:ext>
            </a:extLst>
          </p:cNvPr>
          <p:cNvGrpSpPr/>
          <p:nvPr/>
        </p:nvGrpSpPr>
        <p:grpSpPr>
          <a:xfrm>
            <a:off x="400092" y="378126"/>
            <a:ext cx="1829687" cy="1908108"/>
            <a:chOff x="5161609" y="1821444"/>
            <a:chExt cx="1829687" cy="1908108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6F62C92E-6930-4B75-84E5-3E846084716D}"/>
                </a:ext>
              </a:extLst>
            </p:cNvPr>
            <p:cNvSpPr/>
            <p:nvPr/>
          </p:nvSpPr>
          <p:spPr>
            <a:xfrm>
              <a:off x="5188409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848FB46D-992F-4B7B-99A3-7D52000C0735}"/>
                </a:ext>
              </a:extLst>
            </p:cNvPr>
            <p:cNvGrpSpPr/>
            <p:nvPr/>
          </p:nvGrpSpPr>
          <p:grpSpPr>
            <a:xfrm>
              <a:off x="5161609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347F5C02-B79C-48C4-9534-F2EA4E720A48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FD87AAFD-D241-4FD1-91E3-6AC6E161A6D2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每位成員負責之任務分工、貢獻百分比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8" descr="Contribution Icons &amp; Symbols">
              <a:extLst>
                <a:ext uri="{FF2B5EF4-FFF2-40B4-BE49-F238E27FC236}">
                  <a16:creationId xmlns:a16="http://schemas.microsoft.com/office/drawing/2014/main" id="{E472378A-B7B0-4837-80E0-5EE6940B0D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599" y="1821444"/>
              <a:ext cx="1699706" cy="1699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71A25A-1719-4518-AD2A-A4E5D611C0A7}"/>
              </a:ext>
            </a:extLst>
          </p:cNvPr>
          <p:cNvSpPr txBox="1"/>
          <p:nvPr/>
        </p:nvSpPr>
        <p:spPr>
          <a:xfrm>
            <a:off x="4108076" y="1981520"/>
            <a:ext cx="3975848" cy="289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楊德倫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任務分工：全部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貢獻百分比：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380155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89E2FC7C-D465-4025-9580-97B60E0A3757}"/>
              </a:ext>
            </a:extLst>
          </p:cNvPr>
          <p:cNvGrpSpPr/>
          <p:nvPr/>
        </p:nvGrpSpPr>
        <p:grpSpPr>
          <a:xfrm>
            <a:off x="400189" y="378126"/>
            <a:ext cx="1829687" cy="1893173"/>
            <a:chOff x="7296280" y="1821444"/>
            <a:chExt cx="1829687" cy="1893173"/>
          </a:xfrm>
        </p:grpSpPr>
        <p:sp>
          <p:nvSpPr>
            <p:cNvPr id="14" name="타원 5">
              <a:extLst>
                <a:ext uri="{FF2B5EF4-FFF2-40B4-BE49-F238E27FC236}">
                  <a16:creationId xmlns:a16="http://schemas.microsoft.com/office/drawing/2014/main" id="{533BCABF-9040-482A-A69B-0B1A6AD14BF9}"/>
                </a:ext>
              </a:extLst>
            </p:cNvPr>
            <p:cNvSpPr/>
            <p:nvPr/>
          </p:nvSpPr>
          <p:spPr>
            <a:xfrm>
              <a:off x="7323080" y="1821444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0313FB-09B8-4541-9AF5-8D0F922BFC6E}"/>
                </a:ext>
              </a:extLst>
            </p:cNvPr>
            <p:cNvGrpSpPr/>
            <p:nvPr/>
          </p:nvGrpSpPr>
          <p:grpSpPr>
            <a:xfrm>
              <a:off x="7296280" y="3257812"/>
              <a:ext cx="1829687" cy="456805"/>
              <a:chOff x="1807292" y="2910669"/>
              <a:chExt cx="1829687" cy="456805"/>
            </a:xfrm>
          </p:grpSpPr>
          <p:sp>
            <p:nvSpPr>
              <p:cNvPr id="18" name="이등변 삼각형 13">
                <a:extLst>
                  <a:ext uri="{FF2B5EF4-FFF2-40B4-BE49-F238E27FC236}">
                    <a16:creationId xmlns:a16="http://schemas.microsoft.com/office/drawing/2014/main" id="{DFBF04E5-C1F7-4CBA-92E5-F653B1FA0662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모서리가 둥근 직사각형 11">
                <a:extLst>
                  <a:ext uri="{FF2B5EF4-FFF2-40B4-BE49-F238E27FC236}">
                    <a16:creationId xmlns:a16="http://schemas.microsoft.com/office/drawing/2014/main" id="{5906FF70-1546-4EC0-8F90-FC46D62A981D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需求分析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7" name="Picture 10" descr="Requirement - Free people icons">
              <a:extLst>
                <a:ext uri="{FF2B5EF4-FFF2-40B4-BE49-F238E27FC236}">
                  <a16:creationId xmlns:a16="http://schemas.microsoft.com/office/drawing/2014/main" id="{BDF5DA7F-FFB4-413E-964D-7BEBC837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1197" y="2115294"/>
              <a:ext cx="1103288" cy="1103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71A25A-1719-4518-AD2A-A4E5D611C0A7}"/>
              </a:ext>
            </a:extLst>
          </p:cNvPr>
          <p:cNvSpPr txBox="1"/>
          <p:nvPr/>
        </p:nvSpPr>
        <p:spPr>
          <a:xfrm>
            <a:off x="484094" y="2720872"/>
            <a:ext cx="11313459" cy="16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使用者可以在尚未登入的情況下將商品加入購物車，動態調整購物車的商品數量和價格計算。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在建立訂單前，可隨時註冊帳號，在帳號註冊完成後送出訂單，檢視訂單列表，亦可檢視訂單的詳細資訊。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購物過程中，可以使用折價券，減少總價。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02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0B297D7-1ECE-4857-95E5-507C8B19EBC9}"/>
              </a:ext>
            </a:extLst>
          </p:cNvPr>
          <p:cNvGrpSpPr/>
          <p:nvPr/>
        </p:nvGrpSpPr>
        <p:grpSpPr>
          <a:xfrm>
            <a:off x="400094" y="378126"/>
            <a:ext cx="1829687" cy="1893173"/>
            <a:chOff x="9393920" y="1836379"/>
            <a:chExt cx="1829687" cy="1893173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1D55E6AD-14F0-4D43-B482-278F28C868B1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53FFADC0-0A38-4E3B-AF77-46F2543E3E7E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4CB1CCF1-843D-4100-8DAB-B03464C6C23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61C17727-B39B-43FB-A386-712ECE54DB8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12" descr="System - Free business and finance icons">
              <a:extLst>
                <a:ext uri="{FF2B5EF4-FFF2-40B4-BE49-F238E27FC236}">
                  <a16:creationId xmlns:a16="http://schemas.microsoft.com/office/drawing/2014/main" id="{DAE9DEEB-9A42-4BE0-BDAB-97D87793C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C00C821D-3985-43C1-B9E7-79A3A95388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6857" y="1045872"/>
            <a:ext cx="8935049" cy="51420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6BCD851-F5F7-4646-A60A-0857F389C02F}"/>
              </a:ext>
            </a:extLst>
          </p:cNvPr>
          <p:cNvSpPr txBox="1"/>
          <p:nvPr/>
        </p:nvSpPr>
        <p:spPr>
          <a:xfrm>
            <a:off x="4280118" y="1567259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左側為商品種類選單超連結，右側為登入與購物車功能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74BE01F-800B-455F-AB49-C34336ADA8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56857" y="2190614"/>
            <a:ext cx="8935048" cy="4179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13B248-F36C-4D80-88EA-C0E125E987E6}"/>
              </a:ext>
            </a:extLst>
          </p:cNvPr>
          <p:cNvSpPr txBox="1"/>
          <p:nvPr/>
        </p:nvSpPr>
        <p:spPr>
          <a:xfrm>
            <a:off x="4387695" y="6390459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WOMEN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可看到選單，按下選單後，可顯示對應商品</a:t>
            </a:r>
          </a:p>
        </p:txBody>
      </p:sp>
    </p:spTree>
    <p:extLst>
      <p:ext uri="{BB962C8B-B14F-4D97-AF65-F5344CB8AC3E}">
        <p14:creationId xmlns:p14="http://schemas.microsoft.com/office/powerpoint/2010/main" val="113433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0B297D7-1ECE-4857-95E5-507C8B19EBC9}"/>
              </a:ext>
            </a:extLst>
          </p:cNvPr>
          <p:cNvGrpSpPr/>
          <p:nvPr/>
        </p:nvGrpSpPr>
        <p:grpSpPr>
          <a:xfrm>
            <a:off x="400094" y="378126"/>
            <a:ext cx="1829687" cy="1893173"/>
            <a:chOff x="9393920" y="1836379"/>
            <a:chExt cx="1829687" cy="1893173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1D55E6AD-14F0-4D43-B482-278F28C868B1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53FFADC0-0A38-4E3B-AF77-46F2543E3E7E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4CB1CCF1-843D-4100-8DAB-B03464C6C23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61C17727-B39B-43FB-A386-712ECE54DB8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12" descr="System - Free business and finance icons">
              <a:extLst>
                <a:ext uri="{FF2B5EF4-FFF2-40B4-BE49-F238E27FC236}">
                  <a16:creationId xmlns:a16="http://schemas.microsoft.com/office/drawing/2014/main" id="{DAE9DEEB-9A42-4BE0-BDAB-97D87793C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13B248-F36C-4D80-88EA-C0E125E987E6}"/>
              </a:ext>
            </a:extLst>
          </p:cNvPr>
          <p:cNvSpPr txBox="1"/>
          <p:nvPr/>
        </p:nvSpPr>
        <p:spPr>
          <a:xfrm>
            <a:off x="5371282" y="5520882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會員註冊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3BF1722-015C-45C3-99AB-531917AE6C2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8096" y="1408818"/>
            <a:ext cx="5155808" cy="40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3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B0B297D7-1ECE-4857-95E5-507C8B19EBC9}"/>
              </a:ext>
            </a:extLst>
          </p:cNvPr>
          <p:cNvGrpSpPr/>
          <p:nvPr/>
        </p:nvGrpSpPr>
        <p:grpSpPr>
          <a:xfrm>
            <a:off x="400094" y="378126"/>
            <a:ext cx="1829687" cy="1893173"/>
            <a:chOff x="9393920" y="1836379"/>
            <a:chExt cx="1829687" cy="1893173"/>
          </a:xfrm>
        </p:grpSpPr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1D55E6AD-14F0-4D43-B482-278F28C868B1}"/>
                </a:ext>
              </a:extLst>
            </p:cNvPr>
            <p:cNvSpPr/>
            <p:nvPr/>
          </p:nvSpPr>
          <p:spPr>
            <a:xfrm>
              <a:off x="9420720" y="1836379"/>
              <a:ext cx="1776089" cy="17760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1" name="그룹 14">
              <a:extLst>
                <a:ext uri="{FF2B5EF4-FFF2-40B4-BE49-F238E27FC236}">
                  <a16:creationId xmlns:a16="http://schemas.microsoft.com/office/drawing/2014/main" id="{53FFADC0-0A38-4E3B-AF77-46F2543E3E7E}"/>
                </a:ext>
              </a:extLst>
            </p:cNvPr>
            <p:cNvGrpSpPr/>
            <p:nvPr/>
          </p:nvGrpSpPr>
          <p:grpSpPr>
            <a:xfrm>
              <a:off x="9393920" y="3272747"/>
              <a:ext cx="1829687" cy="456805"/>
              <a:chOff x="1807292" y="2910669"/>
              <a:chExt cx="1829687" cy="456805"/>
            </a:xfrm>
          </p:grpSpPr>
          <p:sp>
            <p:nvSpPr>
              <p:cNvPr id="16" name="이등변 삼각형 13">
                <a:extLst>
                  <a:ext uri="{FF2B5EF4-FFF2-40B4-BE49-F238E27FC236}">
                    <a16:creationId xmlns:a16="http://schemas.microsoft.com/office/drawing/2014/main" id="{4CB1CCF1-843D-4100-8DAB-B03464C6C235}"/>
                  </a:ext>
                </a:extLst>
              </p:cNvPr>
              <p:cNvSpPr/>
              <p:nvPr/>
            </p:nvSpPr>
            <p:spPr>
              <a:xfrm>
                <a:off x="2590731" y="2910669"/>
                <a:ext cx="262808" cy="219870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모서리가 둥근 직사각형 11">
                <a:extLst>
                  <a:ext uri="{FF2B5EF4-FFF2-40B4-BE49-F238E27FC236}">
                    <a16:creationId xmlns:a16="http://schemas.microsoft.com/office/drawing/2014/main" id="{61C17727-B39B-43FB-A386-712ECE54DB8C}"/>
                  </a:ext>
                </a:extLst>
              </p:cNvPr>
              <p:cNvSpPr/>
              <p:nvPr/>
            </p:nvSpPr>
            <p:spPr>
              <a:xfrm>
                <a:off x="1807292" y="2995204"/>
                <a:ext cx="1829687" cy="3722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000" b="1" dirty="0">
                    <a:solidFill>
                      <a:prstClr val="white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系統功能</a:t>
                </a:r>
                <a:endParaRPr lang="en-US" altLang="ko-KR" sz="1000" b="1" dirty="0">
                  <a:solidFill>
                    <a:prstClr val="whit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pic>
          <p:nvPicPr>
            <p:cNvPr id="13" name="Picture 12" descr="System - Free business and finance icons">
              <a:extLst>
                <a:ext uri="{FF2B5EF4-FFF2-40B4-BE49-F238E27FC236}">
                  <a16:creationId xmlns:a16="http://schemas.microsoft.com/office/drawing/2014/main" id="{DAE9DEEB-9A42-4BE0-BDAB-97D87793C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5232" y="2033407"/>
              <a:ext cx="1267062" cy="1267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13B248-F36C-4D80-88EA-C0E125E987E6}"/>
              </a:ext>
            </a:extLst>
          </p:cNvPr>
          <p:cNvSpPr txBox="1"/>
          <p:nvPr/>
        </p:nvSpPr>
        <p:spPr>
          <a:xfrm>
            <a:off x="4057649" y="2804702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選擇項目顏色、數量，並加入購物車，也可以追蹤商品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1E262E9-8944-4C54-B50A-65A5DE9127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29369" y="267208"/>
            <a:ext cx="5819329" cy="2528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4B7DC8C-6963-4BB9-ABF1-EF2EB6AEF9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29369" y="3321424"/>
            <a:ext cx="5819329" cy="31296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4FA56D80-F1BC-46DB-B7CB-EE7B47ECDB07}"/>
              </a:ext>
            </a:extLst>
          </p:cNvPr>
          <p:cNvSpPr txBox="1"/>
          <p:nvPr/>
        </p:nvSpPr>
        <p:spPr>
          <a:xfrm>
            <a:off x="5442643" y="6451082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可以確認商品，並調整價格</a:t>
            </a:r>
          </a:p>
        </p:txBody>
      </p:sp>
    </p:spTree>
    <p:extLst>
      <p:ext uri="{BB962C8B-B14F-4D97-AF65-F5344CB8AC3E}">
        <p14:creationId xmlns:p14="http://schemas.microsoft.com/office/powerpoint/2010/main" val="12392113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469</Words>
  <Application>Microsoft Office PowerPoint</Application>
  <PresentationFormat>寬螢幕</PresentationFormat>
  <Paragraphs>64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Malgun Gothic</vt:lpstr>
      <vt:lpstr>微軟正黑體</vt:lpstr>
      <vt:lpstr>Arial</vt:lpstr>
      <vt:lpstr>1_Office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德倫 楊</cp:lastModifiedBy>
  <cp:revision>78</cp:revision>
  <dcterms:created xsi:type="dcterms:W3CDTF">2019-08-28T08:10:07Z</dcterms:created>
  <dcterms:modified xsi:type="dcterms:W3CDTF">2023-06-20T03:56:55Z</dcterms:modified>
</cp:coreProperties>
</file>