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72" r:id="rId6"/>
    <p:sldId id="273" r:id="rId7"/>
    <p:sldId id="259" r:id="rId8"/>
    <p:sldId id="261" r:id="rId9"/>
    <p:sldId id="274" r:id="rId10"/>
    <p:sldId id="262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13.10.2015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ata_Definition_Language" TargetMode="External"/><Relationship Id="rId2" Type="http://schemas.openxmlformats.org/officeDocument/2006/relationships/hyperlink" Target="https://ru.wikipedia.org/wiki/Data_Manipulation_Langu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TCL_(SQL)" TargetMode="External"/><Relationship Id="rId4" Type="http://schemas.openxmlformats.org/officeDocument/2006/relationships/hyperlink" Target="https://ru.wikipedia.org/wiki/Data_Control_Langua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3;&#1086;&#1088;&#1084;&#1072;&#1083;&#1100;&#1085;&#1072;&#1103;_&#1092;&#1086;&#1088;&#1084;&#1072;" TargetMode="External"/><Relationship Id="rId2" Type="http://schemas.openxmlformats.org/officeDocument/2006/relationships/hyperlink" Target="http://citforum.ru/database/osbd/glava_23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Проектирование баз данных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5445125"/>
            <a:ext cx="7866013" cy="10795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dirty="0" smtClean="0"/>
              <a:t>Лекция 2. Компетенции специалистов по базам данных. Нормализация. Основы языка </a:t>
            </a:r>
            <a:r>
              <a:rPr lang="en-US" altLang="ru-RU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9314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dirty="0" smtClean="0"/>
              <a:t>Переход 2</a:t>
            </a:r>
            <a:r>
              <a:rPr lang="en-US" sz="2800" dirty="0" smtClean="0"/>
              <a:t>NF -&gt; 3NF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07449"/>
              </p:ext>
            </p:extLst>
          </p:nvPr>
        </p:nvGraphicFramePr>
        <p:xfrm>
          <a:off x="285750" y="3643313"/>
          <a:ext cx="4048126" cy="2246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4063"/>
                <a:gridCol w="2024063"/>
              </a:tblGrid>
              <a:tr h="37438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НомерСтудента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Общежитие</a:t>
                      </a:r>
                      <a:endParaRPr lang="ru-RU" sz="1800" dirty="0"/>
                    </a:p>
                  </a:txBody>
                  <a:tcPr/>
                </a:tc>
              </a:tr>
              <a:tr h="37438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Первое</a:t>
                      </a:r>
                      <a:endParaRPr lang="ru-RU" sz="1800" dirty="0"/>
                    </a:p>
                  </a:txBody>
                  <a:tcPr/>
                </a:tc>
              </a:tr>
              <a:tr h="37438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150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Второе</a:t>
                      </a:r>
                      <a:endParaRPr lang="ru-RU" sz="1800" dirty="0"/>
                    </a:p>
                  </a:txBody>
                  <a:tcPr/>
                </a:tc>
              </a:tr>
              <a:tr h="37438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Первое</a:t>
                      </a:r>
                      <a:endParaRPr lang="ru-RU" sz="1800" dirty="0"/>
                    </a:p>
                  </a:txBody>
                  <a:tcPr/>
                </a:tc>
              </a:tr>
              <a:tr h="37438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250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Третье</a:t>
                      </a:r>
                      <a:endParaRPr lang="ru-RU" sz="1800" dirty="0"/>
                    </a:p>
                  </a:txBody>
                  <a:tcPr/>
                </a:tc>
              </a:tr>
              <a:tr h="37438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Первое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94178"/>
              </p:ext>
            </p:extLst>
          </p:nvPr>
        </p:nvGraphicFramePr>
        <p:xfrm>
          <a:off x="5072063" y="3643313"/>
          <a:ext cx="3762376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1188"/>
                <a:gridCol w="1881188"/>
              </a:tblGrid>
              <a:tr h="36591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Общежитие</a:t>
                      </a:r>
                      <a:endParaRPr lang="ru-RU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Плата</a:t>
                      </a:r>
                      <a:endParaRPr lang="ru-RU" sz="1800" dirty="0"/>
                    </a:p>
                  </a:txBody>
                  <a:tcPr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Первое</a:t>
                      </a:r>
                      <a:endParaRPr lang="ru-RU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6200</a:t>
                      </a:r>
                      <a:endParaRPr lang="ru-RU" sz="1800" dirty="0"/>
                    </a:p>
                  </a:txBody>
                  <a:tcPr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Второе</a:t>
                      </a:r>
                      <a:endParaRPr lang="ru-RU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6000</a:t>
                      </a:r>
                      <a:endParaRPr lang="ru-RU" sz="1800" dirty="0"/>
                    </a:p>
                  </a:txBody>
                  <a:tcPr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Третье</a:t>
                      </a:r>
                      <a:endParaRPr lang="ru-RU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6100</a:t>
                      </a:r>
                      <a:endParaRPr lang="ru-RU" sz="1800" dirty="0"/>
                    </a:p>
                  </a:txBody>
                  <a:tcPr marT="45740" marB="45740"/>
                </a:tc>
              </a:tr>
            </a:tbl>
          </a:graphicData>
        </a:graphic>
      </p:graphicFrame>
      <p:sp>
        <p:nvSpPr>
          <p:cNvPr id="8235" name="TextBox 12"/>
          <p:cNvSpPr txBox="1">
            <a:spLocks noChangeArrowheads="1"/>
          </p:cNvSpPr>
          <p:nvPr/>
        </p:nvSpPr>
        <p:spPr bwMode="auto">
          <a:xfrm>
            <a:off x="285750" y="2928938"/>
            <a:ext cx="2985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dirty="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СТУДЕНТ-ПРОЖИВАНИЕ</a:t>
            </a:r>
            <a:endParaRPr lang="ru-RU" altLang="ru-RU" dirty="0">
              <a:latin typeface="Lucida Sans Unicode" pitchFamily="34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236" name="TextBox 13"/>
          <p:cNvSpPr txBox="1">
            <a:spLocks noChangeArrowheads="1"/>
          </p:cNvSpPr>
          <p:nvPr/>
        </p:nvSpPr>
        <p:spPr bwMode="auto">
          <a:xfrm>
            <a:off x="5072063" y="2928938"/>
            <a:ext cx="2582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dirty="0" smtClean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ОБЩЕЖИТИЕ-ПЛАТА</a:t>
            </a:r>
            <a:endParaRPr lang="ru-RU" altLang="ru-RU" dirty="0">
              <a:latin typeface="Lucida Sans Unicode" pitchFamily="34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720" y="1418292"/>
            <a:ext cx="8559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Лечим проблему отловом всех неключевых атрибутов, которые успели в нашей</a:t>
            </a:r>
          </a:p>
          <a:p>
            <a:r>
              <a:rPr lang="ru-RU" dirty="0"/>
              <a:t>т</a:t>
            </a:r>
            <a:r>
              <a:rPr lang="ru-RU" dirty="0" smtClean="0"/>
              <a:t>аблице подружиться за спиной у первичного ключа. И да, нам придется их</a:t>
            </a:r>
          </a:p>
          <a:p>
            <a:r>
              <a:rPr lang="ru-RU" dirty="0"/>
              <a:t>р</a:t>
            </a:r>
            <a:r>
              <a:rPr lang="ru-RU" dirty="0" smtClean="0"/>
              <a:t>азлучить по разным таблицам.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9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 smtClean="0"/>
              <a:t>Следующий пациент для закрепления. Транзитивная зависимость, раунд два.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15144"/>
              </p:ext>
            </p:extLst>
          </p:nvPr>
        </p:nvGraphicFramePr>
        <p:xfrm>
          <a:off x="308536" y="2954675"/>
          <a:ext cx="8509944" cy="185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324"/>
                <a:gridCol w="1418324"/>
                <a:gridCol w="1418324"/>
                <a:gridCol w="1418324"/>
                <a:gridCol w="1418324"/>
                <a:gridCol w="1418324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f_name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s_name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province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city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postal_code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Khalid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Boulahrouz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Noord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Alkmaar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1825HH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Zinedine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Zidane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Noord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Langedijk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1834DK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Ruud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Nistelrooy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Noord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Schermer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1844JJ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Philip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Cocu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Noord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Heilo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1850WI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1562" y="1879957"/>
            <a:ext cx="85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Сейчас будет немного посложнее. Эта таблица тоже не имеет проблем с 2</a:t>
            </a:r>
            <a:r>
              <a:rPr lang="en-US" dirty="0" smtClean="0"/>
              <a:t>NF</a:t>
            </a:r>
            <a:r>
              <a:rPr lang="ru-RU" dirty="0" smtClean="0"/>
              <a:t>, но</a:t>
            </a:r>
          </a:p>
          <a:p>
            <a:r>
              <a:rPr lang="ru-RU" dirty="0"/>
              <a:t>и</a:t>
            </a:r>
            <a:r>
              <a:rPr lang="ru-RU" dirty="0" smtClean="0"/>
              <a:t>меет транзитивную зависимость. Предлагаю самим определить, в чем она</a:t>
            </a:r>
          </a:p>
          <a:p>
            <a:r>
              <a:rPr lang="ru-RU" dirty="0"/>
              <a:t>з</a:t>
            </a:r>
            <a:r>
              <a:rPr lang="ru-RU" dirty="0" smtClean="0"/>
              <a:t>аключается.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55404" y="5486526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следующем слайде покажу как должно быть на самом деле.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0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 smtClean="0"/>
              <a:t>Лечим таблицу с футболистами. 2</a:t>
            </a:r>
            <a:r>
              <a:rPr lang="en-US" sz="2800" dirty="0" smtClean="0"/>
              <a:t>NF -&gt; 3NF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09342"/>
              </p:ext>
            </p:extLst>
          </p:nvPr>
        </p:nvGraphicFramePr>
        <p:xfrm>
          <a:off x="255404" y="2636912"/>
          <a:ext cx="5673296" cy="185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324"/>
                <a:gridCol w="1418324"/>
                <a:gridCol w="1418324"/>
                <a:gridCol w="1418324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f_name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s_name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postal_code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Khalid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Boulahrouz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1825HH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Zinedine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Zidane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1834DK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Ruud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Nistelrooy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1844JJ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26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Philip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Cocu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1850WI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1562" y="1879957"/>
            <a:ext cx="845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Суть проблемы заключается в том, что атрибуты </a:t>
            </a:r>
            <a:r>
              <a:rPr lang="en-US" dirty="0" smtClean="0"/>
              <a:t>city </a:t>
            </a:r>
            <a:r>
              <a:rPr lang="ru-RU" dirty="0" smtClean="0"/>
              <a:t>и </a:t>
            </a:r>
            <a:r>
              <a:rPr lang="en-US" dirty="0" smtClean="0"/>
              <a:t>province </a:t>
            </a:r>
            <a:r>
              <a:rPr lang="ru-RU" dirty="0" smtClean="0"/>
              <a:t>привязаны не </a:t>
            </a:r>
          </a:p>
          <a:p>
            <a:r>
              <a:rPr lang="ru-RU" dirty="0"/>
              <a:t>т</a:t>
            </a:r>
            <a:r>
              <a:rPr lang="ru-RU" dirty="0" smtClean="0"/>
              <a:t>олько к первичному ключу, но и к атрибуту </a:t>
            </a:r>
            <a:r>
              <a:rPr lang="en-US" dirty="0" err="1" smtClean="0"/>
              <a:t>postal_code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28753"/>
              </p:ext>
            </p:extLst>
          </p:nvPr>
        </p:nvGraphicFramePr>
        <p:xfrm>
          <a:off x="273126" y="4697435"/>
          <a:ext cx="4556463" cy="185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821"/>
                <a:gridCol w="1518821"/>
                <a:gridCol w="1518821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postal_code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province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city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1825HH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Noord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Alkmaar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1834DK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Noord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Langedijk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1844JJ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Noord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Schermer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1850WI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Noord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Heilo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100" dirty="0" smtClean="0"/>
              <a:t>Язык </a:t>
            </a:r>
            <a:r>
              <a:rPr lang="en-US" sz="4100" dirty="0" smtClean="0"/>
              <a:t>SEQUEL (SQL)</a:t>
            </a:r>
            <a:endParaRPr lang="ru-RU" sz="4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556792"/>
            <a:ext cx="6174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</a:t>
            </a:r>
            <a:r>
              <a:rPr lang="ru-RU" dirty="0" smtClean="0"/>
              <a:t>ормальный</a:t>
            </a:r>
            <a:r>
              <a:rPr lang="ru-RU" dirty="0"/>
              <a:t> непроцедурный язык программирования, применяемый для создания, модификации и управления данными в произвольной реляционной базе данных, управляемой соответствующей системой управления базами данных (СУБД). SQL основывается на исчислении кортежей.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18730" y="3429000"/>
            <a:ext cx="4878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Изначально SQL был основным способом работы пользователя с базой данных и позволял выполнять следующий набор операций</a:t>
            </a:r>
            <a:r>
              <a:rPr lang="ru-RU" sz="1400" dirty="0" smtClean="0"/>
              <a:t>: создание </a:t>
            </a:r>
            <a:r>
              <a:rPr lang="ru-RU" sz="1400" dirty="0"/>
              <a:t>в базе данных новой </a:t>
            </a:r>
            <a:r>
              <a:rPr lang="ru-RU" sz="1400" dirty="0" smtClean="0"/>
              <a:t>таблицы, добавление </a:t>
            </a:r>
            <a:r>
              <a:rPr lang="ru-RU" sz="1400" dirty="0"/>
              <a:t>в таблицу новых </a:t>
            </a:r>
            <a:r>
              <a:rPr lang="ru-RU" sz="1400" dirty="0" smtClean="0"/>
              <a:t>записей,</a:t>
            </a:r>
            <a:endParaRPr lang="ru-RU" sz="1400" dirty="0"/>
          </a:p>
          <a:p>
            <a:pPr algn="just"/>
            <a:r>
              <a:rPr lang="ru-RU" sz="1400" dirty="0"/>
              <a:t>изменение </a:t>
            </a:r>
            <a:r>
              <a:rPr lang="ru-RU" sz="1400" dirty="0" smtClean="0"/>
              <a:t>записей, удаление записей, выборка </a:t>
            </a:r>
            <a:r>
              <a:rPr lang="ru-RU" sz="1400" dirty="0"/>
              <a:t>записей из одной или нескольких таблиц (в соответствии с заданным условием</a:t>
            </a:r>
            <a:r>
              <a:rPr lang="ru-RU" sz="1400" dirty="0" smtClean="0"/>
              <a:t>), изменение </a:t>
            </a:r>
            <a:r>
              <a:rPr lang="ru-RU" sz="1400" dirty="0"/>
              <a:t>структур таблиц.</a:t>
            </a:r>
          </a:p>
          <a:p>
            <a:pPr algn="just"/>
            <a:r>
              <a:rPr lang="ru-RU" sz="1400" dirty="0"/>
              <a:t>Со временем SQL усложнился — обогатился новыми конструкциями, обеспечил возможность описания и управления новыми хранимыми объектами (например, индексы, представления, триггеры и хранимые процедуры</a:t>
            </a:r>
            <a:r>
              <a:rPr lang="ru-RU" sz="1400" dirty="0" smtClean="0"/>
              <a:t>)…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499950" y="15567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57424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927073"/>
            <a:ext cx="269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* Материал </a:t>
            </a:r>
            <a:r>
              <a:rPr lang="ru-RU" sz="1600" dirty="0">
                <a:solidFill>
                  <a:srgbClr val="FF0000"/>
                </a:solidFill>
              </a:rPr>
              <a:t>из Википедии </a:t>
            </a:r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- </a:t>
            </a:r>
            <a:r>
              <a:rPr lang="ru-RU" sz="1600" dirty="0">
                <a:solidFill>
                  <a:srgbClr val="FF0000"/>
                </a:solidFill>
              </a:rPr>
              <a:t>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3800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100" dirty="0" smtClean="0"/>
              <a:t>Группы операторов </a:t>
            </a:r>
            <a:r>
              <a:rPr lang="en-US" sz="4100" dirty="0" smtClean="0"/>
              <a:t>SQL</a:t>
            </a:r>
            <a:endParaRPr lang="ru-RU" sz="41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34166" y="3140968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ператоры </a:t>
            </a:r>
            <a:r>
              <a:rPr lang="ru-RU" sz="2400" dirty="0"/>
              <a:t>манипуляции данными (</a:t>
            </a:r>
            <a:r>
              <a:rPr lang="en-US" sz="2400" i="1" dirty="0"/>
              <a:t>Data Manipulation Language, </a:t>
            </a:r>
            <a:r>
              <a:rPr lang="en-US" sz="2400" i="1" dirty="0">
                <a:hlinkClick r:id="rId2" tooltip="Data Manipulation Language"/>
              </a:rPr>
              <a:t>DML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01583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ператоры </a:t>
            </a:r>
            <a:r>
              <a:rPr lang="ru-RU" sz="2400" dirty="0"/>
              <a:t>определения данных (</a:t>
            </a:r>
            <a:r>
              <a:rPr lang="ru-RU" sz="2400" i="1" dirty="0"/>
              <a:t>Data Definition Language, </a:t>
            </a:r>
            <a:r>
              <a:rPr lang="ru-RU" sz="2400" i="1" dirty="0">
                <a:hlinkClick r:id="rId3" tooltip="Data Definition Language"/>
              </a:rPr>
              <a:t>DDL</a:t>
            </a:r>
            <a:r>
              <a:rPr lang="ru-RU" sz="2400" dirty="0"/>
              <a:t>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835696" y="4182179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ператоры </a:t>
            </a:r>
            <a:r>
              <a:rPr lang="ru-RU" sz="2400" dirty="0"/>
              <a:t>определения доступа к данным (</a:t>
            </a:r>
            <a:r>
              <a:rPr lang="ru-RU" sz="2400" i="1" dirty="0"/>
              <a:t>Data Control Language, </a:t>
            </a:r>
            <a:r>
              <a:rPr lang="ru-RU" sz="2400" i="1" dirty="0">
                <a:hlinkClick r:id="rId4" tooltip="Data Control Language"/>
              </a:rPr>
              <a:t>DCL</a:t>
            </a:r>
            <a:r>
              <a:rPr lang="ru-RU" sz="2400" dirty="0"/>
              <a:t>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951312" y="5229200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Операторы </a:t>
            </a:r>
            <a:r>
              <a:rPr lang="ru-RU" sz="2400" dirty="0"/>
              <a:t>управления транзакциями 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en-US" sz="2400" i="1" dirty="0"/>
              <a:t>Transaction Control Language, </a:t>
            </a:r>
            <a:r>
              <a:rPr lang="en-US" sz="2400" i="1" dirty="0">
                <a:hlinkClick r:id="rId5" tooltip="TCL (SQL)"/>
              </a:rPr>
              <a:t>TCL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4445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100" dirty="0" smtClean="0"/>
              <a:t>Операторы определения данных (</a:t>
            </a:r>
            <a:r>
              <a:rPr lang="en-US" sz="4100" dirty="0" smtClean="0"/>
              <a:t>DDL</a:t>
            </a:r>
            <a:r>
              <a:rPr lang="ru-RU" sz="4100" dirty="0" smtClean="0"/>
              <a:t>)</a:t>
            </a:r>
            <a:endParaRPr lang="ru-RU" sz="4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8460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Используются в СУБД для</a:t>
            </a:r>
            <a:r>
              <a:rPr lang="ru-RU" dirty="0"/>
              <a:t> создания и изменения структуры базы данных и ее составных частей - таблиц, индексов, представлений (виртуальных таблиц), а также триггеров и сохраненных процедур.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815" y="3356994"/>
            <a:ext cx="22065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Группа </a:t>
            </a:r>
            <a:r>
              <a:rPr lang="en-US" dirty="0" smtClean="0">
                <a:solidFill>
                  <a:srgbClr val="FFFF00"/>
                </a:solidFill>
              </a:rPr>
              <a:t>CREATE</a:t>
            </a:r>
          </a:p>
          <a:p>
            <a:r>
              <a:rPr lang="en-US" dirty="0" smtClean="0"/>
              <a:t>CREATE database</a:t>
            </a:r>
          </a:p>
          <a:p>
            <a:r>
              <a:rPr lang="en-US" dirty="0" smtClean="0"/>
              <a:t>CREATE table</a:t>
            </a:r>
          </a:p>
          <a:p>
            <a:r>
              <a:rPr lang="en-US" dirty="0" smtClean="0"/>
              <a:t>CREATE view</a:t>
            </a:r>
            <a:endParaRPr lang="ru-RU" dirty="0"/>
          </a:p>
          <a:p>
            <a:r>
              <a:rPr lang="en-US" dirty="0" smtClean="0"/>
              <a:t>CREATE index</a:t>
            </a:r>
          </a:p>
          <a:p>
            <a:r>
              <a:rPr lang="en-US" dirty="0" smtClean="0"/>
              <a:t>CREATE trigger</a:t>
            </a:r>
          </a:p>
          <a:p>
            <a:r>
              <a:rPr lang="en-US" dirty="0" smtClean="0"/>
              <a:t>CREATE procedure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3356991"/>
            <a:ext cx="20142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Группа </a:t>
            </a:r>
            <a:r>
              <a:rPr lang="en-US" dirty="0" smtClean="0">
                <a:solidFill>
                  <a:srgbClr val="FFFF00"/>
                </a:solidFill>
              </a:rPr>
              <a:t>ALTER</a:t>
            </a:r>
          </a:p>
          <a:p>
            <a:r>
              <a:rPr lang="en-US" dirty="0" smtClean="0"/>
              <a:t>ALTER database</a:t>
            </a:r>
          </a:p>
          <a:p>
            <a:r>
              <a:rPr lang="en-US" dirty="0" smtClean="0"/>
              <a:t>ALTER table</a:t>
            </a:r>
          </a:p>
          <a:p>
            <a:r>
              <a:rPr lang="en-US" dirty="0" smtClean="0"/>
              <a:t>ALTER view</a:t>
            </a:r>
            <a:endParaRPr lang="ru-RU" dirty="0"/>
          </a:p>
          <a:p>
            <a:r>
              <a:rPr lang="en-US" dirty="0" smtClean="0"/>
              <a:t>ALTER index</a:t>
            </a:r>
          </a:p>
          <a:p>
            <a:r>
              <a:rPr lang="en-US" dirty="0" smtClean="0"/>
              <a:t>ALTER trigger</a:t>
            </a:r>
          </a:p>
          <a:p>
            <a:r>
              <a:rPr lang="en-US" dirty="0" smtClean="0"/>
              <a:t>ALTER procedure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00192" y="3356992"/>
            <a:ext cx="19502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Группа </a:t>
            </a:r>
            <a:r>
              <a:rPr lang="en-US" dirty="0" smtClean="0">
                <a:solidFill>
                  <a:srgbClr val="FFFF00"/>
                </a:solidFill>
              </a:rPr>
              <a:t>DROP</a:t>
            </a:r>
          </a:p>
          <a:p>
            <a:r>
              <a:rPr lang="en-US" dirty="0" smtClean="0"/>
              <a:t>DROP database</a:t>
            </a:r>
          </a:p>
          <a:p>
            <a:r>
              <a:rPr lang="en-US" dirty="0" smtClean="0"/>
              <a:t>DROP table</a:t>
            </a:r>
          </a:p>
          <a:p>
            <a:r>
              <a:rPr lang="en-US" dirty="0" smtClean="0"/>
              <a:t>DROP view</a:t>
            </a:r>
            <a:endParaRPr lang="ru-RU" dirty="0"/>
          </a:p>
          <a:p>
            <a:r>
              <a:rPr lang="en-US" dirty="0" smtClean="0"/>
              <a:t>DROP index</a:t>
            </a:r>
          </a:p>
          <a:p>
            <a:r>
              <a:rPr lang="en-US" dirty="0" smtClean="0"/>
              <a:t>DROP trigger</a:t>
            </a:r>
          </a:p>
          <a:p>
            <a:r>
              <a:rPr lang="en-US" dirty="0" smtClean="0"/>
              <a:t>DROP procedure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81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100" dirty="0" smtClean="0"/>
              <a:t>Операторы манипулирования данными (</a:t>
            </a:r>
            <a:r>
              <a:rPr lang="en-US" sz="4100" dirty="0" smtClean="0"/>
              <a:t>DCL</a:t>
            </a:r>
            <a:r>
              <a:rPr lang="ru-RU" sz="4100" dirty="0" smtClean="0"/>
              <a:t>)</a:t>
            </a:r>
            <a:endParaRPr lang="ru-RU" sz="4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4419" y="2420888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Используются</a:t>
            </a:r>
            <a:r>
              <a:rPr lang="ru-RU" dirty="0"/>
              <a:t>, </a:t>
            </a:r>
            <a:r>
              <a:rPr lang="ru-RU" dirty="0" smtClean="0"/>
              <a:t>для </a:t>
            </a:r>
            <a:r>
              <a:rPr lang="ru-RU" dirty="0"/>
              <a:t>манипулирования данными в таблицах баз данных.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9308" y="3212976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SELECT</a:t>
            </a:r>
            <a:r>
              <a:rPr lang="ru-RU" sz="2400" dirty="0"/>
              <a:t> считывает данные, удовлетворяющие заданным </a:t>
            </a:r>
            <a:r>
              <a:rPr lang="ru-RU" sz="2400" dirty="0" smtClean="0"/>
              <a:t>условиям.</a:t>
            </a:r>
            <a:endParaRPr lang="ru-RU" sz="2400" dirty="0"/>
          </a:p>
          <a:p>
            <a:r>
              <a:rPr lang="ru-RU" sz="2400" dirty="0">
                <a:solidFill>
                  <a:srgbClr val="FFFF00"/>
                </a:solidFill>
              </a:rPr>
              <a:t>INSERT</a:t>
            </a:r>
            <a:r>
              <a:rPr lang="ru-RU" sz="2400" dirty="0"/>
              <a:t> добавляет новые </a:t>
            </a:r>
            <a:r>
              <a:rPr lang="ru-RU" sz="2400" dirty="0" smtClean="0"/>
              <a:t>данные.</a:t>
            </a:r>
            <a:endParaRPr lang="ru-RU" sz="2400" dirty="0"/>
          </a:p>
          <a:p>
            <a:r>
              <a:rPr lang="ru-RU" sz="2400" dirty="0">
                <a:solidFill>
                  <a:srgbClr val="FFFF00"/>
                </a:solidFill>
              </a:rPr>
              <a:t>UPDATE</a:t>
            </a:r>
            <a:r>
              <a:rPr lang="ru-RU" sz="2400" dirty="0"/>
              <a:t> изменяет существующие </a:t>
            </a:r>
            <a:r>
              <a:rPr lang="ru-RU" sz="2400" dirty="0" smtClean="0"/>
              <a:t>данные.</a:t>
            </a:r>
            <a:endParaRPr lang="ru-RU" sz="2400" dirty="0"/>
          </a:p>
          <a:p>
            <a:r>
              <a:rPr lang="ru-RU" sz="2400" dirty="0">
                <a:solidFill>
                  <a:srgbClr val="FFFF00"/>
                </a:solidFill>
              </a:rPr>
              <a:t>DELETE</a:t>
            </a:r>
            <a:r>
              <a:rPr lang="ru-RU" sz="2400" dirty="0"/>
              <a:t> удаляет </a:t>
            </a:r>
            <a:r>
              <a:rPr lang="ru-RU" sz="2400" dirty="0" smtClean="0"/>
              <a:t>данные.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492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400" dirty="0"/>
              <a:t>Операторы определения доступа к </a:t>
            </a:r>
            <a:r>
              <a:rPr lang="ru-RU" sz="4400" dirty="0" smtClean="0"/>
              <a:t>данным </a:t>
            </a:r>
            <a:r>
              <a:rPr lang="ru-RU" sz="4100" dirty="0" smtClean="0"/>
              <a:t>(</a:t>
            </a:r>
            <a:r>
              <a:rPr lang="en-US" sz="4100" dirty="0" smtClean="0"/>
              <a:t>DML</a:t>
            </a:r>
            <a:r>
              <a:rPr lang="ru-RU" sz="4100" dirty="0" smtClean="0"/>
              <a:t>)</a:t>
            </a:r>
            <a:endParaRPr lang="ru-RU" sz="4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844824"/>
            <a:ext cx="8460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</a:t>
            </a:r>
            <a:r>
              <a:rPr lang="ru-RU" dirty="0" smtClean="0"/>
              <a:t>спользуется </a:t>
            </a:r>
            <a:r>
              <a:rPr lang="ru-RU" dirty="0"/>
              <a:t>для управления правами доступа к данным и выполнением процедур в многопользовательской среде. Более точно его можно назвать "язык управления доступом".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9308" y="3212976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GRANT</a:t>
            </a:r>
            <a:r>
              <a:rPr lang="ru-RU" sz="2400" dirty="0"/>
              <a:t> предоставляет пользователю (группе) разрешения на определенные операции с </a:t>
            </a:r>
            <a:r>
              <a:rPr lang="ru-RU" sz="2400" dirty="0" smtClean="0"/>
              <a:t>объектом.</a:t>
            </a:r>
          </a:p>
          <a:p>
            <a:r>
              <a:rPr lang="ru-RU" sz="2400" dirty="0" smtClean="0">
                <a:solidFill>
                  <a:srgbClr val="FFFF00"/>
                </a:solidFill>
              </a:rPr>
              <a:t>REVOKE</a:t>
            </a:r>
            <a:r>
              <a:rPr lang="ru-RU" sz="2400" dirty="0" smtClean="0"/>
              <a:t> отзывает ранее выданные разрешения.</a:t>
            </a:r>
          </a:p>
          <a:p>
            <a:r>
              <a:rPr lang="ru-RU" sz="2400" dirty="0" smtClean="0">
                <a:solidFill>
                  <a:srgbClr val="FFFF00"/>
                </a:solidFill>
              </a:rPr>
              <a:t>DENY</a:t>
            </a:r>
            <a:r>
              <a:rPr lang="ru-RU" sz="2400" dirty="0"/>
              <a:t> задает запрет, имеющий приоритет над </a:t>
            </a:r>
            <a:r>
              <a:rPr lang="ru-RU" sz="2400" dirty="0" smtClean="0"/>
              <a:t>разрешением.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5560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400" dirty="0"/>
              <a:t>Операторы управления </a:t>
            </a:r>
            <a:r>
              <a:rPr lang="ru-RU" sz="4400" dirty="0" smtClean="0"/>
              <a:t>транзакциями </a:t>
            </a:r>
            <a:r>
              <a:rPr lang="ru-RU" sz="4100" dirty="0" smtClean="0"/>
              <a:t>(</a:t>
            </a:r>
            <a:r>
              <a:rPr lang="en-US" sz="4100" dirty="0" smtClean="0"/>
              <a:t>TCM</a:t>
            </a:r>
            <a:r>
              <a:rPr lang="ru-RU" sz="4100" dirty="0" smtClean="0"/>
              <a:t>)</a:t>
            </a:r>
            <a:endParaRPr lang="ru-RU" sz="4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844824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К</a:t>
            </a:r>
            <a:r>
              <a:rPr lang="ru-RU" dirty="0" smtClean="0"/>
              <a:t>омпьютерный </a:t>
            </a:r>
            <a:r>
              <a:rPr lang="ru-RU" dirty="0"/>
              <a:t>язык и часть SQL, используемый для обработки </a:t>
            </a:r>
            <a:r>
              <a:rPr lang="ru-RU" dirty="0" smtClean="0"/>
              <a:t>транзакций.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9308" y="3212976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COMMIT</a:t>
            </a:r>
            <a:r>
              <a:rPr lang="ru-RU" sz="2400" dirty="0"/>
              <a:t> применяет </a:t>
            </a:r>
            <a:r>
              <a:rPr lang="ru-RU" sz="2400" dirty="0" smtClean="0"/>
              <a:t>транзакцию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>
                <a:solidFill>
                  <a:srgbClr val="FFFF00"/>
                </a:solidFill>
              </a:rPr>
              <a:t>ROLLBACK</a:t>
            </a:r>
            <a:r>
              <a:rPr lang="ru-RU" sz="2400" dirty="0"/>
              <a:t> откатывает все изменения, сделанные в контексте текущей </a:t>
            </a:r>
            <a:r>
              <a:rPr lang="ru-RU" sz="2400" dirty="0" smtClean="0"/>
              <a:t>транзакции</a:t>
            </a:r>
            <a:r>
              <a:rPr lang="en-US" sz="2400" dirty="0" smtClean="0"/>
              <a:t>.</a:t>
            </a:r>
            <a:endParaRPr lang="ru-RU" sz="2400" dirty="0"/>
          </a:p>
          <a:p>
            <a:r>
              <a:rPr lang="ru-RU" sz="2400" dirty="0">
                <a:solidFill>
                  <a:srgbClr val="FFFF00"/>
                </a:solidFill>
              </a:rPr>
              <a:t>SAVEPOINT</a:t>
            </a:r>
            <a:r>
              <a:rPr lang="ru-RU" sz="2400" dirty="0"/>
              <a:t> делит транзакцию на более мелкие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330725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4100" dirty="0" smtClean="0"/>
              <a:t>Что должен уметь специалист по базам данных в России</a:t>
            </a:r>
            <a:endParaRPr lang="ru-RU" sz="4100" dirty="0"/>
          </a:p>
        </p:txBody>
      </p:sp>
    </p:spTree>
    <p:extLst>
      <p:ext uri="{BB962C8B-B14F-4D97-AF65-F5344CB8AC3E}">
        <p14:creationId xmlns:p14="http://schemas.microsoft.com/office/powerpoint/2010/main" val="25247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4100" dirty="0" smtClean="0"/>
              <a:t>Принципы нормализации данных в реляционной модели</a:t>
            </a:r>
            <a:endParaRPr lang="ru-RU" sz="4100" dirty="0"/>
          </a:p>
        </p:txBody>
      </p:sp>
      <p:sp>
        <p:nvSpPr>
          <p:cNvPr id="3" name="TextBox 2"/>
          <p:cNvSpPr txBox="1"/>
          <p:nvPr/>
        </p:nvSpPr>
        <p:spPr>
          <a:xfrm>
            <a:off x="336313" y="2018457"/>
            <a:ext cx="8212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Будем смотреть принципы нормализации вплоть до </a:t>
            </a:r>
            <a:r>
              <a:rPr lang="en-US" dirty="0" smtClean="0"/>
              <a:t>3NF</a:t>
            </a:r>
            <a:r>
              <a:rPr lang="ru-RU" dirty="0" smtClean="0"/>
              <a:t>. Остальные формы</a:t>
            </a:r>
          </a:p>
          <a:p>
            <a:r>
              <a:rPr lang="ru-RU" dirty="0"/>
              <a:t>м</a:t>
            </a:r>
            <a:r>
              <a:rPr lang="ru-RU" dirty="0" smtClean="0"/>
              <a:t>ожно подробно изучить или в учебнике Кренке или, например, тут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citforum.ru/database/osbd/glava_23.shtml</a:t>
            </a:r>
            <a:r>
              <a:rPr lang="en-US" dirty="0" smtClean="0"/>
              <a:t> (</a:t>
            </a:r>
            <a:r>
              <a:rPr lang="ru-RU" dirty="0" smtClean="0"/>
              <a:t>до 5 </a:t>
            </a:r>
            <a:r>
              <a:rPr lang="en-US" dirty="0" smtClean="0"/>
              <a:t>NF)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https://ru.wikipedia.org/wiki/</a:t>
            </a:r>
            <a:r>
              <a:rPr lang="ru-RU" dirty="0" smtClean="0">
                <a:hlinkClick r:id="rId3"/>
              </a:rPr>
              <a:t>Нормальная_форма</a:t>
            </a:r>
            <a:r>
              <a:rPr lang="ru-RU" dirty="0" smtClean="0"/>
              <a:t> (родная Вики, до 6</a:t>
            </a:r>
            <a:r>
              <a:rPr lang="en-US" dirty="0" smtClean="0"/>
              <a:t>NF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2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dirty="0" smtClean="0"/>
              <a:t>Заводите первого пациента…</a:t>
            </a:r>
            <a:endParaRPr lang="en-US" sz="20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1108"/>
              </p:ext>
            </p:extLst>
          </p:nvPr>
        </p:nvGraphicFramePr>
        <p:xfrm>
          <a:off x="1436422" y="4266009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НомерСтудента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Плата за занятие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Лыжи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Футбол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25" name="TextBox 7"/>
          <p:cNvSpPr txBox="1">
            <a:spLocks noChangeArrowheads="1"/>
          </p:cNvSpPr>
          <p:nvPr/>
        </p:nvSpPr>
        <p:spPr bwMode="auto">
          <a:xfrm>
            <a:off x="1364985" y="3765947"/>
            <a:ext cx="494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dirty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СЕКЦИЯ (</a:t>
            </a:r>
            <a:r>
              <a:rPr lang="ru-RU" altLang="ru-RU" u="sng" dirty="0">
                <a:solidFill>
                  <a:schemeClr val="accent6">
                    <a:lumMod val="10000"/>
                  </a:schemeClr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НомерСтудента</a:t>
            </a:r>
            <a:r>
              <a:rPr lang="ru-RU" altLang="ru-RU" dirty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, Секция, Плата)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56792"/>
            <a:ext cx="8696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 дворце спорта университета ведем базу данных о студентах, посещающих</a:t>
            </a:r>
          </a:p>
          <a:p>
            <a:r>
              <a:rPr lang="ru-RU" dirty="0"/>
              <a:t>с</a:t>
            </a:r>
            <a:r>
              <a:rPr lang="ru-RU" dirty="0" smtClean="0"/>
              <a:t>портивные кружки. У каждой секции есть название (идентичное виду спорта)</a:t>
            </a:r>
          </a:p>
          <a:p>
            <a:r>
              <a:rPr lang="ru-RU" dirty="0" smtClean="0"/>
              <a:t>И оплата, которую студент должен внести за каждое занятие. </a:t>
            </a:r>
            <a:r>
              <a:rPr lang="ru-RU" b="1" dirty="0" smtClean="0">
                <a:solidFill>
                  <a:srgbClr val="FF0000"/>
                </a:solidFill>
              </a:rPr>
              <a:t>Важно!</a:t>
            </a:r>
            <a:r>
              <a:rPr lang="ru-RU" dirty="0" smtClean="0"/>
              <a:t> В этом </a:t>
            </a:r>
          </a:p>
          <a:p>
            <a:r>
              <a:rPr lang="ru-RU" dirty="0"/>
              <a:t>п</a:t>
            </a:r>
            <a:r>
              <a:rPr lang="ru-RU" dirty="0" smtClean="0"/>
              <a:t>римере каждый студент может посещать только </a:t>
            </a:r>
            <a:r>
              <a:rPr lang="ru-RU" b="1" dirty="0" smtClean="0">
                <a:solidFill>
                  <a:srgbClr val="FF0000"/>
                </a:solidFill>
              </a:rPr>
              <a:t>одну секцию </a:t>
            </a:r>
            <a:r>
              <a:rPr lang="ru-RU" dirty="0" smtClean="0"/>
              <a:t>(надорвется еще, </a:t>
            </a:r>
          </a:p>
          <a:p>
            <a:r>
              <a:rPr lang="ru-RU" dirty="0" smtClean="0"/>
              <a:t>бедняга). Студентов много, места на слайде мало, поэтому, я привел тут лишь </a:t>
            </a:r>
          </a:p>
          <a:p>
            <a:r>
              <a:rPr lang="ru-RU" dirty="0" smtClean="0"/>
              <a:t>часть сущности, которая хранится у нас в воображаемой базе данных.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4125" idx="0"/>
          </p:cNvCxnSpPr>
          <p:nvPr/>
        </p:nvCxnSpPr>
        <p:spPr>
          <a:xfrm flipV="1">
            <a:off x="3835135" y="3573016"/>
            <a:ext cx="952889" cy="192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88024" y="3396615"/>
            <a:ext cx="402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chemeClr val="accent6">
                    <a:lumMod val="10000"/>
                  </a:schemeClr>
                </a:solidFill>
              </a:rPr>
              <a:t>Это весьма годный первичный ключ</a:t>
            </a:r>
            <a:endParaRPr lang="ru-RU" u="sng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dirty="0" smtClean="0"/>
              <a:t>Аномалия удаления (</a:t>
            </a:r>
            <a:r>
              <a:rPr lang="en-US" sz="3600" dirty="0" smtClean="0"/>
              <a:t>DA, deletion anomaly</a:t>
            </a:r>
            <a:r>
              <a:rPr lang="ru-RU" sz="3600" dirty="0" smtClean="0"/>
              <a:t>)</a:t>
            </a:r>
            <a:endParaRPr lang="en-US" sz="20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51478"/>
              </p:ext>
            </p:extLst>
          </p:nvPr>
        </p:nvGraphicFramePr>
        <p:xfrm>
          <a:off x="480329" y="2983509"/>
          <a:ext cx="3168351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117"/>
                <a:gridCol w="1056117"/>
                <a:gridCol w="105611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НомерСтудента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Секция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Плата за занятие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Лыжи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Плавание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300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175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Футбол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Плавание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300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6313" y="2018457"/>
            <a:ext cx="849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Посмотрим, что произойдет, когда студент с номером 100 надумает закончить</a:t>
            </a:r>
          </a:p>
          <a:p>
            <a:r>
              <a:rPr lang="ru-RU" dirty="0"/>
              <a:t>с</a:t>
            </a:r>
            <a:r>
              <a:rPr lang="ru-RU" dirty="0" smtClean="0"/>
              <a:t>вою карьеру лыжника. Администратор БД будет вынужден вычеркнуть этого</a:t>
            </a:r>
          </a:p>
          <a:p>
            <a:r>
              <a:rPr lang="ru-RU" dirty="0"/>
              <a:t>с</a:t>
            </a:r>
            <a:r>
              <a:rPr lang="ru-RU" dirty="0" smtClean="0"/>
              <a:t>тудента из списка текущих спортсменов и мы получим следующий результат</a:t>
            </a:r>
            <a:r>
              <a:rPr lang="en-US" dirty="0" smtClean="0"/>
              <a:t>: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6313" y="3674641"/>
            <a:ext cx="3384376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трелка вправо 7"/>
          <p:cNvSpPr/>
          <p:nvPr/>
        </p:nvSpPr>
        <p:spPr>
          <a:xfrm>
            <a:off x="3936713" y="3242593"/>
            <a:ext cx="792088" cy="115212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44371"/>
              </p:ext>
            </p:extLst>
          </p:nvPr>
        </p:nvGraphicFramePr>
        <p:xfrm>
          <a:off x="5052837" y="3026569"/>
          <a:ext cx="3168351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117"/>
                <a:gridCol w="1056117"/>
                <a:gridCol w="105611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НомерСтудента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Секция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Плата за занятие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Плавание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300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175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Футбол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Плавание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300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6313" y="4898777"/>
            <a:ext cx="841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Отлично! Теперь мы никогда </a:t>
            </a:r>
            <a:r>
              <a:rPr lang="ru-RU" u="sng" dirty="0" smtClean="0">
                <a:solidFill>
                  <a:srgbClr val="FF0000"/>
                </a:solidFill>
              </a:rPr>
              <a:t>не узнаем</a:t>
            </a:r>
            <a:r>
              <a:rPr lang="ru-RU" dirty="0" smtClean="0"/>
              <a:t>, сколько у нас стоит занятие в лыжной</a:t>
            </a:r>
          </a:p>
          <a:p>
            <a:r>
              <a:rPr lang="ru-RU" dirty="0" smtClean="0"/>
              <a:t>секции.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5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dirty="0" smtClean="0"/>
              <a:t>Аномалия вставки (</a:t>
            </a:r>
            <a:r>
              <a:rPr lang="en-US" sz="3600" dirty="0"/>
              <a:t>I</a:t>
            </a:r>
            <a:r>
              <a:rPr lang="en-US" sz="3600" dirty="0" smtClean="0"/>
              <a:t>A, insertion anomaly</a:t>
            </a:r>
            <a:r>
              <a:rPr lang="ru-RU" sz="3600" dirty="0" smtClean="0"/>
              <a:t>)</a:t>
            </a:r>
            <a:endParaRPr lang="en-US" sz="20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03361"/>
              </p:ext>
            </p:extLst>
          </p:nvPr>
        </p:nvGraphicFramePr>
        <p:xfrm>
          <a:off x="480329" y="2983509"/>
          <a:ext cx="3168351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117"/>
                <a:gridCol w="1056117"/>
                <a:gridCol w="105611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НомерСтудента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Секция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Плата за занятие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Лыжи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Плавание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300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175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Футбол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Плавание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300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7720" y="1418292"/>
            <a:ext cx="8670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теперь так – оказывается, у нас есть секции самбо, шитья и настольного</a:t>
            </a:r>
          </a:p>
          <a:p>
            <a:r>
              <a:rPr lang="ru-RU" dirty="0"/>
              <a:t>т</a:t>
            </a:r>
            <a:r>
              <a:rPr lang="ru-RU" dirty="0" smtClean="0"/>
              <a:t>енниса, которые только-только успели открыться и на них еще никто не</a:t>
            </a:r>
          </a:p>
          <a:p>
            <a:r>
              <a:rPr lang="ru-RU" dirty="0" smtClean="0"/>
              <a:t>записался, и вот идут студенты записываться на занятия спортом и спрашивают</a:t>
            </a:r>
          </a:p>
          <a:p>
            <a:r>
              <a:rPr lang="ru-RU" dirty="0"/>
              <a:t>ф</a:t>
            </a:r>
            <a:r>
              <a:rPr lang="ru-RU" dirty="0" smtClean="0"/>
              <a:t>инансовые условия занятий самбо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36313" y="5221942"/>
            <a:ext cx="8731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Информация о стоимости посещений занятий самбо не появится до тех пор, пока</a:t>
            </a:r>
          </a:p>
          <a:p>
            <a:r>
              <a:rPr lang="ru-RU" dirty="0"/>
              <a:t>х</a:t>
            </a:r>
            <a:r>
              <a:rPr lang="ru-RU" dirty="0" smtClean="0"/>
              <a:t>отя бы один студент (его номер – первичный ключ экземпляра) не запишется</a:t>
            </a:r>
          </a:p>
          <a:p>
            <a:r>
              <a:rPr lang="ru-RU" dirty="0"/>
              <a:t>н</a:t>
            </a:r>
            <a:r>
              <a:rPr lang="ru-RU" dirty="0" smtClean="0"/>
              <a:t>а эти занятия. А он не запишется, пока не получит информацию о стоимости</a:t>
            </a:r>
          </a:p>
          <a:p>
            <a:r>
              <a:rPr lang="ru-RU" dirty="0" smtClean="0"/>
              <a:t>посещений… ой, все!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14980" y="2780928"/>
            <a:ext cx="2456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САМБО?</a:t>
            </a:r>
            <a:endParaRPr lang="ru-RU" sz="4800" dirty="0"/>
          </a:p>
        </p:txBody>
      </p:sp>
      <p:cxnSp>
        <p:nvCxnSpPr>
          <p:cNvPr id="5" name="Соединительная линия уступом 4"/>
          <p:cNvCxnSpPr>
            <a:stCxn id="3" idx="2"/>
            <a:endCxn id="7" idx="1"/>
          </p:cNvCxnSpPr>
          <p:nvPr/>
        </p:nvCxnSpPr>
        <p:spPr>
          <a:xfrm rot="5400000">
            <a:off x="2391633" y="1700621"/>
            <a:ext cx="240264" cy="4062872"/>
          </a:xfrm>
          <a:prstGeom prst="bentConnector4">
            <a:avLst>
              <a:gd name="adj1" fmla="val 556698"/>
              <a:gd name="adj2" fmla="val 1056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dirty="0" smtClean="0"/>
              <a:t>Переход </a:t>
            </a:r>
            <a:r>
              <a:rPr lang="en-US" sz="2800" dirty="0" smtClean="0"/>
              <a:t>1NF -&gt; 2NF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75753"/>
              </p:ext>
            </p:extLst>
          </p:nvPr>
        </p:nvGraphicFramePr>
        <p:xfrm>
          <a:off x="319642" y="4293096"/>
          <a:ext cx="4048126" cy="2222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4063"/>
                <a:gridCol w="2024063"/>
              </a:tblGrid>
              <a:tr h="66123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НомерСтудента</a:t>
                      </a:r>
                      <a:endParaRPr lang="ru-RU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Секция</a:t>
                      </a:r>
                      <a:endParaRPr lang="ru-RU" sz="1800" dirty="0"/>
                    </a:p>
                  </a:txBody>
                  <a:tcPr marT="45713" marB="45713"/>
                </a:tc>
              </a:tr>
              <a:tr h="39031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100</a:t>
                      </a:r>
                      <a:endParaRPr lang="ru-RU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Лыжи</a:t>
                      </a:r>
                      <a:endParaRPr lang="ru-RU" sz="1800" dirty="0"/>
                    </a:p>
                  </a:txBody>
                  <a:tcPr marT="45713" marB="45713"/>
                </a:tc>
              </a:tr>
              <a:tr h="39031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150</a:t>
                      </a:r>
                      <a:endParaRPr lang="ru-RU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Плавание</a:t>
                      </a:r>
                      <a:endParaRPr lang="ru-RU" sz="1800" dirty="0"/>
                    </a:p>
                  </a:txBody>
                  <a:tcPr marT="45713" marB="45713"/>
                </a:tc>
              </a:tr>
              <a:tr h="39031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175</a:t>
                      </a:r>
                      <a:endParaRPr lang="ru-RU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Футбол</a:t>
                      </a:r>
                      <a:endParaRPr lang="ru-RU" sz="1800" dirty="0"/>
                    </a:p>
                  </a:txBody>
                  <a:tcPr marT="45713" marB="45713"/>
                </a:tc>
              </a:tr>
              <a:tr h="390315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200</a:t>
                      </a:r>
                      <a:endParaRPr lang="ru-RU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Плавание</a:t>
                      </a:r>
                      <a:endParaRPr lang="ru-RU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97049"/>
              </p:ext>
            </p:extLst>
          </p:nvPr>
        </p:nvGraphicFramePr>
        <p:xfrm>
          <a:off x="5148064" y="4312452"/>
          <a:ext cx="3476626" cy="153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313"/>
                <a:gridCol w="1738313"/>
              </a:tblGrid>
              <a:tr h="382984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Секция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Плата</a:t>
                      </a:r>
                      <a:endParaRPr lang="ru-RU" sz="1800" dirty="0"/>
                    </a:p>
                  </a:txBody>
                  <a:tcPr/>
                </a:tc>
              </a:tr>
              <a:tr h="382984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Лыжи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100</a:t>
                      </a:r>
                      <a:endParaRPr lang="ru-RU" sz="1800" dirty="0"/>
                    </a:p>
                  </a:txBody>
                  <a:tcPr/>
                </a:tc>
              </a:tr>
              <a:tr h="382984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Плавание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300</a:t>
                      </a:r>
                      <a:endParaRPr lang="ru-RU" sz="1800" dirty="0"/>
                    </a:p>
                  </a:txBody>
                  <a:tcPr/>
                </a:tc>
              </a:tr>
              <a:tr h="382984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Футбол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150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60" name="TextBox 8"/>
          <p:cNvSpPr txBox="1">
            <a:spLocks noChangeArrowheads="1"/>
          </p:cNvSpPr>
          <p:nvPr/>
        </p:nvSpPr>
        <p:spPr bwMode="auto">
          <a:xfrm>
            <a:off x="319642" y="3578721"/>
            <a:ext cx="3128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dirty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СТУДЕНТ-СЕКЦИЯ</a:t>
            </a:r>
          </a:p>
          <a:p>
            <a:pPr eaLnBrk="1" hangingPunct="1"/>
            <a:r>
              <a:rPr lang="ru-RU" altLang="ru-RU" dirty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ru-RU" altLang="ru-RU" u="sng" dirty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НомерСтудента</a:t>
            </a:r>
            <a:r>
              <a:rPr lang="ru-RU" altLang="ru-RU" dirty="0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, Секция)</a:t>
            </a:r>
          </a:p>
        </p:txBody>
      </p:sp>
      <p:sp>
        <p:nvSpPr>
          <p:cNvPr id="5161" name="TextBox 9"/>
          <p:cNvSpPr txBox="1">
            <a:spLocks noChangeArrowheads="1"/>
          </p:cNvSpPr>
          <p:nvPr/>
        </p:nvSpPr>
        <p:spPr bwMode="auto">
          <a:xfrm>
            <a:off x="5148064" y="3598077"/>
            <a:ext cx="2027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СЕКЦИЯ-ПЛАТА</a:t>
            </a:r>
          </a:p>
          <a:p>
            <a:pPr eaLnBrk="1" hangingPunct="1"/>
            <a:r>
              <a:rPr lang="ru-RU" altLang="ru-RU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ru-RU" altLang="ru-RU" u="sng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Секция</a:t>
            </a:r>
            <a:r>
              <a:rPr lang="ru-RU" altLang="ru-RU">
                <a:latin typeface="Lucida Sans Unicode" pitchFamily="34" charset="0"/>
                <a:ea typeface="Lucida Sans Unicode" pitchFamily="34" charset="0"/>
                <a:cs typeface="Lucida Sans Unicode" pitchFamily="34" charset="0"/>
              </a:rPr>
              <a:t>, Плата)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720" y="1418292"/>
            <a:ext cx="8884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Вся проблема заключается в том, что от того, какой номер будет у студента, </a:t>
            </a:r>
          </a:p>
          <a:p>
            <a:r>
              <a:rPr lang="ru-RU" dirty="0"/>
              <a:t>р</a:t>
            </a:r>
            <a:r>
              <a:rPr lang="ru-RU" dirty="0" smtClean="0"/>
              <a:t>азницы в оплате занятий не будет. То есть атрибуты Плата и НомерСтудента</a:t>
            </a:r>
          </a:p>
          <a:p>
            <a:r>
              <a:rPr lang="ru-RU" dirty="0"/>
              <a:t>н</a:t>
            </a:r>
            <a:r>
              <a:rPr lang="ru-RU" dirty="0" smtClean="0"/>
              <a:t>е связаны друг с другой. А НомерСтудента то первичный ключ и определяет</a:t>
            </a:r>
          </a:p>
          <a:p>
            <a:r>
              <a:rPr lang="ru-RU" dirty="0"/>
              <a:t>в</a:t>
            </a:r>
            <a:r>
              <a:rPr lang="ru-RU" dirty="0" smtClean="0"/>
              <a:t>се свойства экземпляра сущности. Проблема будет решена, когда будут получены</a:t>
            </a:r>
          </a:p>
          <a:p>
            <a:r>
              <a:rPr lang="ru-RU" dirty="0"/>
              <a:t>с</a:t>
            </a:r>
            <a:r>
              <a:rPr lang="ru-RU" dirty="0" smtClean="0"/>
              <a:t>ущности, атрибуты которых будут зависеть от ключа.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19642" y="3237734"/>
            <a:ext cx="287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Студент ходит на секцию.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237734"/>
            <a:ext cx="344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Посещение секции стоит денег.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2800" dirty="0" smtClean="0"/>
              <a:t>Следующий пациент. Проблема 2</a:t>
            </a:r>
            <a:r>
              <a:rPr lang="en-US" sz="2800" dirty="0" smtClean="0"/>
              <a:t>NF</a:t>
            </a:r>
            <a:r>
              <a:rPr lang="ru-RU" sz="2800" dirty="0" smtClean="0"/>
              <a:t>. Транзитивная зависимость (</a:t>
            </a:r>
            <a:r>
              <a:rPr lang="en-US" sz="2800" dirty="0" smtClean="0"/>
              <a:t>TD, transitive dependency</a:t>
            </a:r>
            <a:r>
              <a:rPr lang="ru-RU" sz="2800" dirty="0" smtClean="0"/>
              <a:t>)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54009"/>
              </p:ext>
            </p:extLst>
          </p:nvPr>
        </p:nvGraphicFramePr>
        <p:xfrm>
          <a:off x="1512094" y="2708920"/>
          <a:ext cx="60960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НомерСтудента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Общежитие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Плата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100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Первое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6200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150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Второе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6000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200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Первое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6200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250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Третье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6100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300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Первое</a:t>
                      </a:r>
                      <a:endParaRPr lang="ru-RU" sz="18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6200</a:t>
                      </a:r>
                      <a:endParaRPr lang="ru-RU" sz="1800" dirty="0"/>
                    </a:p>
                  </a:txBody>
                  <a:tcPr marT="45733" marB="45733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7720" y="1418292"/>
            <a:ext cx="8444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Отдел ВУЗа по работе с иногородними распределяет студентов по трем</a:t>
            </a:r>
          </a:p>
          <a:p>
            <a:r>
              <a:rPr lang="ru-RU" dirty="0"/>
              <a:t>о</a:t>
            </a:r>
            <a:r>
              <a:rPr lang="ru-RU" dirty="0" smtClean="0"/>
              <a:t>бщежитиям. В отличие от того, где они располагаются и какие в них условия,</a:t>
            </a:r>
          </a:p>
          <a:p>
            <a:r>
              <a:rPr lang="ru-RU" dirty="0"/>
              <a:t>с</a:t>
            </a:r>
            <a:r>
              <a:rPr lang="ru-RU" dirty="0" smtClean="0"/>
              <a:t>тудент платит за размещение разную сумму денег. Таблица для сохранения</a:t>
            </a:r>
          </a:p>
          <a:p>
            <a:r>
              <a:rPr lang="ru-RU" dirty="0"/>
              <a:t>д</a:t>
            </a:r>
            <a:r>
              <a:rPr lang="ru-RU" dirty="0" smtClean="0"/>
              <a:t>анных выглядит так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31562" y="5024861"/>
            <a:ext cx="867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 этой таблицы нет проблем с точки зрения 2</a:t>
            </a:r>
            <a:r>
              <a:rPr lang="en-US" dirty="0" smtClean="0"/>
              <a:t>NF</a:t>
            </a:r>
            <a:r>
              <a:rPr lang="ru-RU" dirty="0" smtClean="0"/>
              <a:t>. Ключ НомерСтудента связан и </a:t>
            </a:r>
          </a:p>
          <a:p>
            <a:r>
              <a:rPr lang="ru-RU" dirty="0"/>
              <a:t>с</a:t>
            </a:r>
            <a:r>
              <a:rPr lang="ru-RU" dirty="0" smtClean="0"/>
              <a:t> атрибутом общежитие (он там проживает) и с атрибутом плата (он эти деньги</a:t>
            </a:r>
          </a:p>
          <a:p>
            <a:r>
              <a:rPr lang="ru-RU" dirty="0"/>
              <a:t>в</a:t>
            </a:r>
            <a:r>
              <a:rPr lang="ru-RU" dirty="0" smtClean="0"/>
              <a:t>ыплачивает за проживание). Но проблемы с аномалиями  </a:t>
            </a:r>
            <a:r>
              <a:rPr lang="en-US" dirty="0" smtClean="0"/>
              <a:t>DA </a:t>
            </a:r>
            <a:r>
              <a:rPr lang="ru-RU" dirty="0" smtClean="0"/>
              <a:t>и </a:t>
            </a:r>
            <a:r>
              <a:rPr lang="en-US" dirty="0" smtClean="0"/>
              <a:t>IA </a:t>
            </a:r>
            <a:r>
              <a:rPr lang="ru-RU" dirty="0" smtClean="0"/>
              <a:t>все-таки есть.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7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 smtClean="0"/>
              <a:t>Следующий пациент. </a:t>
            </a:r>
            <a:r>
              <a:rPr lang="en-US" sz="2800" dirty="0" smtClean="0"/>
              <a:t>DA </a:t>
            </a:r>
            <a:r>
              <a:rPr lang="ru-RU" sz="2800" dirty="0" smtClean="0"/>
              <a:t>и</a:t>
            </a:r>
            <a:r>
              <a:rPr lang="en-US" sz="2800" dirty="0" smtClean="0"/>
              <a:t> IA </a:t>
            </a:r>
            <a:r>
              <a:rPr lang="ru-RU" sz="2800" dirty="0" smtClean="0"/>
              <a:t>во второй нормальной форме</a:t>
            </a:r>
            <a:endParaRPr lang="en-US" sz="280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32451"/>
              </p:ext>
            </p:extLst>
          </p:nvPr>
        </p:nvGraphicFramePr>
        <p:xfrm>
          <a:off x="427859" y="2636912"/>
          <a:ext cx="3563961" cy="1828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016"/>
                <a:gridCol w="1175841"/>
                <a:gridCol w="936104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НомерСтудента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Общежитие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Плата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Первое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6200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Второе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6000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200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Первое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6200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250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Третье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6100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300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Первое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6200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720" y="1418292"/>
            <a:ext cx="843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</a:t>
            </a:r>
            <a:r>
              <a:rPr lang="ru-RU" dirty="0" smtClean="0"/>
              <a:t>все также появляется, когда мы выпишем экземпляр студента, который </a:t>
            </a:r>
          </a:p>
          <a:p>
            <a:r>
              <a:rPr lang="ru-RU" dirty="0" smtClean="0"/>
              <a:t>Единственный числится в каком-либо общежитии. </a:t>
            </a:r>
            <a:r>
              <a:rPr lang="en-US" dirty="0" smtClean="0"/>
              <a:t>IA </a:t>
            </a:r>
            <a:r>
              <a:rPr lang="ru-RU" dirty="0" smtClean="0"/>
              <a:t>появится тогда, когда в</a:t>
            </a:r>
          </a:p>
          <a:p>
            <a:r>
              <a:rPr lang="ru-RU" dirty="0" smtClean="0"/>
              <a:t>Наш фонд жилья для студентов поступит еще одно или несколько общежитий.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32898"/>
              </p:ext>
            </p:extLst>
          </p:nvPr>
        </p:nvGraphicFramePr>
        <p:xfrm>
          <a:off x="4964363" y="2636912"/>
          <a:ext cx="3563961" cy="2133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016"/>
                <a:gridCol w="1175841"/>
                <a:gridCol w="936104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НомерСтудента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Общежитие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Плата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Первое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6200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Второе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6000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200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Первое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6200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250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Третье</a:t>
                      </a:r>
                      <a:endParaRPr lang="ru-RU" sz="1400" dirty="0"/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6100</a:t>
                      </a:r>
                      <a:endParaRPr lang="ru-RU" sz="1400" dirty="0"/>
                    </a:p>
                  </a:txBody>
                  <a:tcPr marT="45733" marB="45733" anchor="ctr"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300</a:t>
                      </a:r>
                      <a:endParaRPr lang="ru-RU" sz="1400" dirty="0"/>
                    </a:p>
                  </a:txBody>
                  <a:tcPr marT="45733" marB="45733" anchor="ctr"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Первое</a:t>
                      </a:r>
                      <a:endParaRPr lang="ru-RU" sz="1400" dirty="0"/>
                    </a:p>
                  </a:txBody>
                  <a:tcPr marT="45733" marB="45733" anchor="ctr"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6200</a:t>
                      </a:r>
                      <a:endParaRPr lang="ru-RU" sz="1400" dirty="0"/>
                    </a:p>
                  </a:txBody>
                  <a:tcPr marT="45733" marB="45733" anchor="ctr"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ru-RU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 anchor="ctr"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Четвертое</a:t>
                      </a:r>
                      <a:endParaRPr lang="ru-RU" sz="1400" dirty="0"/>
                    </a:p>
                  </a:txBody>
                  <a:tcPr marT="45733" marB="457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5800</a:t>
                      </a:r>
                      <a:endParaRPr lang="ru-RU" sz="1400" dirty="0"/>
                    </a:p>
                  </a:txBody>
                  <a:tcPr marT="45733" marB="4573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>
            <a:off x="240043" y="3356992"/>
            <a:ext cx="400424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119" y="5013176"/>
            <a:ext cx="864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Проблема тут заключается в том, что атрибут плата зависит не только от ключа</a:t>
            </a:r>
          </a:p>
          <a:p>
            <a:r>
              <a:rPr lang="ru-RU" dirty="0" smtClean="0"/>
              <a:t>НомерСтудента, но и от неключевого атрибута Общежитие. Такая зависимость</a:t>
            </a:r>
          </a:p>
          <a:p>
            <a:r>
              <a:rPr lang="ru-RU" dirty="0"/>
              <a:t>н</a:t>
            </a:r>
            <a:r>
              <a:rPr lang="ru-RU" dirty="0" smtClean="0"/>
              <a:t>азывается транзитивной и приводит к возникновению проблем </a:t>
            </a:r>
            <a:r>
              <a:rPr lang="en-US" dirty="0" smtClean="0"/>
              <a:t>DA </a:t>
            </a:r>
            <a:r>
              <a:rPr lang="ru-RU" dirty="0" smtClean="0"/>
              <a:t>и </a:t>
            </a:r>
            <a:r>
              <a:rPr lang="en-US" dirty="0" smtClean="0"/>
              <a:t>IA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9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309</TotalTime>
  <Words>1108</Words>
  <Application>Microsoft Office PowerPoint</Application>
  <PresentationFormat>Экран (4:3)</PresentationFormat>
  <Paragraphs>345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Литейная</vt:lpstr>
      <vt:lpstr>Проектирование баз данных</vt:lpstr>
      <vt:lpstr>Что должен уметь специалист по базам данных в России</vt:lpstr>
      <vt:lpstr>Принципы нормализации данных в реляционной модели</vt:lpstr>
      <vt:lpstr>Заводите первого пациента…</vt:lpstr>
      <vt:lpstr>Аномалия удаления (DA, deletion anomaly)</vt:lpstr>
      <vt:lpstr>Аномалия вставки (IA, insertion anomaly)</vt:lpstr>
      <vt:lpstr>Переход 1NF -&gt; 2NF</vt:lpstr>
      <vt:lpstr>Следующий пациент. Проблема 2NF. Транзитивная зависимость (TD, transitive dependency)</vt:lpstr>
      <vt:lpstr>Следующий пациент. DA и IA во второй нормальной форме</vt:lpstr>
      <vt:lpstr>Переход 2NF -&gt; 3NF</vt:lpstr>
      <vt:lpstr>Следующий пациент для закрепления. Транзитивная зависимость, раунд два.</vt:lpstr>
      <vt:lpstr>Лечим таблицу с футболистами. 2NF -&gt; 3NF</vt:lpstr>
      <vt:lpstr>Язык SEQUEL (SQL)</vt:lpstr>
      <vt:lpstr>Группы операторов SQL</vt:lpstr>
      <vt:lpstr>Операторы определения данных (DDL)</vt:lpstr>
      <vt:lpstr>Операторы манипулирования данными (DCL)</vt:lpstr>
      <vt:lpstr>Операторы определения доступа к данным (DML)</vt:lpstr>
      <vt:lpstr>Операторы управления транзакциями (TCM)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баз данных</dc:title>
  <dc:creator>Михаил Смирнов</dc:creator>
  <cp:lastModifiedBy>Михаил Смирнов</cp:lastModifiedBy>
  <cp:revision>18</cp:revision>
  <dcterms:created xsi:type="dcterms:W3CDTF">2015-10-11T07:55:22Z</dcterms:created>
  <dcterms:modified xsi:type="dcterms:W3CDTF">2015-10-13T12:56:16Z</dcterms:modified>
</cp:coreProperties>
</file>