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3" r:id="rId7"/>
    <p:sldId id="262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1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9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9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9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14AC-42D7-4112-B607-287FA1B3348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7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k.yandex.ru/d/G9u6hZSUTXAwz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tema-git/termpaper2024" TargetMode="External"/><Relationship Id="rId5" Type="http://schemas.openxmlformats.org/officeDocument/2006/relationships/hyperlink" Target="https://scikit-learn.org/stable/modules/generated/sklearn.cluster.SpectralClustering.html" TargetMode="External"/><Relationship Id="rId4" Type="http://schemas.openxmlformats.org/officeDocument/2006/relationships/hyperlink" Target="https://scikit-learn.org/stable/modules/generated/sklearn.cluster.KMea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46363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346" y="2058245"/>
            <a:ext cx="8427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u="none" strike="noStrike" dirty="0">
                <a:solidFill>
                  <a:schemeClr val="bg1"/>
                </a:solidFill>
                <a:effectLst/>
                <a:latin typeface="+mj-lt"/>
              </a:rPr>
              <a:t>«</a:t>
            </a:r>
            <a:r>
              <a:rPr lang="ru-RU" sz="36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Построение рекомендательной системы в области закупок с использованием </a:t>
            </a:r>
            <a:r>
              <a:rPr lang="ru-RU" sz="36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графовых</a:t>
            </a:r>
            <a:r>
              <a:rPr lang="ru-RU" sz="36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нейронных сетей</a:t>
            </a:r>
            <a:r>
              <a:rPr lang="en-US" sz="3600" dirty="0">
                <a:solidFill>
                  <a:schemeClr val="bg1"/>
                </a:solidFill>
                <a:ea typeface="Calibri" panose="020F0502020204030204" pitchFamily="34" charset="0"/>
              </a:rPr>
              <a:t>»</a:t>
            </a:r>
            <a:endParaRPr lang="ru-RU" sz="36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20" y="493763"/>
            <a:ext cx="6068580" cy="636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0305" y="4642788"/>
            <a:ext cx="5514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ook Antiqua" panose="02040602050305030304" pitchFamily="18" charset="0"/>
              </a:rPr>
              <a:t>Курсовая работа</a:t>
            </a:r>
          </a:p>
          <a:p>
            <a:endParaRPr lang="ru-RU" sz="28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Book Antiqua" panose="02040602050305030304" pitchFamily="18" charset="0"/>
              </a:rPr>
              <a:t>Бабаян Артём</a:t>
            </a:r>
            <a:r>
              <a:rPr lang="en-US" sz="2800" dirty="0">
                <a:solidFill>
                  <a:schemeClr val="bg1"/>
                </a:solidFill>
                <a:latin typeface="Book Antiqua" panose="02040602050305030304" pitchFamily="18" charset="0"/>
              </a:rPr>
              <a:t>, </a:t>
            </a:r>
            <a:r>
              <a:rPr lang="ru-RU" sz="2800" dirty="0">
                <a:solidFill>
                  <a:schemeClr val="bg1"/>
                </a:solidFill>
                <a:latin typeface="Book Antiqua" panose="02040602050305030304" pitchFamily="18" charset="0"/>
              </a:rPr>
              <a:t>ПМ21-5</a:t>
            </a:r>
          </a:p>
        </p:txBody>
      </p:sp>
    </p:spTree>
    <p:extLst>
      <p:ext uri="{BB962C8B-B14F-4D97-AF65-F5344CB8AC3E}">
        <p14:creationId xmlns:p14="http://schemas.microsoft.com/office/powerpoint/2010/main" val="38380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6767" y="577334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СТРУКТУРА РАБОТЫ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090172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Подготовка данных</a:t>
            </a:r>
          </a:p>
          <a:p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Объединение синонимов</a:t>
            </a:r>
          </a:p>
          <a:p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Кластеризация узлов-сущностей</a:t>
            </a:r>
          </a:p>
          <a:p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Построение рекомендательной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20431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6767" y="5773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ПРОМПТ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919" y="2090171"/>
            <a:ext cx="8149281" cy="278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SYS_PROMPT = (</a:t>
            </a:r>
            <a:r>
              <a:rPr lang="ru-RU" kern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"Ты специалист по созданию баз знаний и формируешь базу знаний по законодательству Российской Федерации."</a:t>
            </a:r>
            <a:endParaRPr lang="ru-RU" kern="100" dirty="0">
              <a:effectLst/>
              <a:highlight>
                <a:srgbClr val="F7F7F7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"Твоя задача выделение сущностей в рамках создания машиночитаемой базы знаний на основе текста. \</a:t>
            </a:r>
            <a:r>
              <a:rPr lang="ru-RU" kern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kern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kern="100" dirty="0">
              <a:effectLst/>
              <a:highlight>
                <a:srgbClr val="F7F7F7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"Ниже приведен фрагмент трудового кодекса РФ. Твоя задача выделить основные сущности в этом тексте."</a:t>
            </a:r>
            <a:endParaRPr lang="ru-RU" kern="100" dirty="0">
              <a:effectLst/>
              <a:highlight>
                <a:srgbClr val="F7F7F7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'Каждая сущность должна отделяться от другой символом ";".'</a:t>
            </a:r>
            <a:endParaRPr lang="ru-RU" kern="100" dirty="0">
              <a:effectLst/>
              <a:highlight>
                <a:srgbClr val="F7F7F7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'Старайся каждую сущность писать в именительном падеже\</a:t>
            </a:r>
            <a:r>
              <a:rPr lang="ru-RU" kern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kern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kern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ru-RU" sz="2000" kern="100" dirty="0">
              <a:effectLst/>
              <a:highlight>
                <a:srgbClr val="F7F7F7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1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2118" y="57733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СИНОНИМЫ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97B5FF7-9A17-F6D5-A46E-FC99AE1E9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34749"/>
              </p:ext>
            </p:extLst>
          </p:nvPr>
        </p:nvGraphicFramePr>
        <p:xfrm>
          <a:off x="1050324" y="2051907"/>
          <a:ext cx="6446110" cy="313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055">
                  <a:extLst>
                    <a:ext uri="{9D8B030D-6E8A-4147-A177-3AD203B41FA5}">
                      <a16:colId xmlns:a16="http://schemas.microsoft.com/office/drawing/2014/main" val="327670283"/>
                    </a:ext>
                  </a:extLst>
                </a:gridCol>
                <a:gridCol w="3223055">
                  <a:extLst>
                    <a:ext uri="{9D8B030D-6E8A-4147-A177-3AD203B41FA5}">
                      <a16:colId xmlns:a16="http://schemas.microsoft.com/office/drawing/2014/main" val="4117226337"/>
                    </a:ext>
                  </a:extLst>
                </a:gridCol>
              </a:tblGrid>
              <a:tr h="498275">
                <a:tc>
                  <a:txBody>
                    <a:bodyPr/>
                    <a:lstStyle/>
                    <a:p>
                      <a:r>
                        <a:rPr lang="en-US" dirty="0"/>
                        <a:t>Entity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62245"/>
                  </a:ext>
                </a:extLst>
              </a:tr>
              <a:tr h="498275">
                <a:tc>
                  <a:txBody>
                    <a:bodyPr/>
                    <a:lstStyle/>
                    <a:p>
                      <a:r>
                        <a:rPr lang="ru-RU" dirty="0"/>
                        <a:t>место работы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рабочее место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34299"/>
                  </a:ext>
                </a:extLst>
              </a:tr>
              <a:tr h="498275">
                <a:tc>
                  <a:txBody>
                    <a:bodyPr/>
                    <a:lstStyle/>
                    <a:p>
                      <a:r>
                        <a:rPr lang="ru-RU" dirty="0" err="1"/>
                        <a:t>гос</a:t>
                      </a:r>
                      <a:r>
                        <a:rPr lang="ru-RU" dirty="0"/>
                        <a:t> корпорации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гос</a:t>
                      </a:r>
                      <a:r>
                        <a:rPr lang="ru-RU" dirty="0"/>
                        <a:t> компании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71214"/>
                  </a:ext>
                </a:extLst>
              </a:tr>
              <a:tr h="498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женщины с детьми в возрасте до трех лет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женщины с детьми до трех лет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42493"/>
                  </a:ext>
                </a:extLst>
              </a:tr>
              <a:tr h="498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 суда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судебное 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06213"/>
                  </a:ext>
                </a:extLst>
              </a:tr>
              <a:tr h="498275">
                <a:tc>
                  <a:txBody>
                    <a:bodyPr/>
                    <a:lstStyle/>
                    <a:p>
                      <a:r>
                        <a:rPr lang="ru-RU" dirty="0"/>
                        <a:t>фактическая заработная плата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оклад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085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681EBE-EEC2-5851-22D2-6E3DD09CA458}"/>
              </a:ext>
            </a:extLst>
          </p:cNvPr>
          <p:cNvSpPr txBox="1"/>
          <p:nvPr/>
        </p:nvSpPr>
        <p:spPr>
          <a:xfrm>
            <a:off x="1050324" y="5745892"/>
            <a:ext cx="665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Количество уникальных сущностей</a:t>
            </a:r>
            <a:r>
              <a:rPr lang="en-US" sz="2400" dirty="0"/>
              <a:t>: 4642 --&gt; 1009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618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1102" y="57733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ГРАФ</a:t>
            </a:r>
          </a:p>
        </p:txBody>
      </p:sp>
      <p:pic>
        <p:nvPicPr>
          <p:cNvPr id="3" name="Рисунок 2" descr="Изображение выглядит как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4C35AB53-BF52-12D7-2B93-CB207DE84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19" y="1039091"/>
            <a:ext cx="6087139" cy="604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2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6767" y="577334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ИСТОЧНИКИ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535990"/>
            <a:ext cx="7772400" cy="4993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 Na Li,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Zied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Bouraoui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Steven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Schockaert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2019. Ontology Completion Using Graph Convolutional Networks. In The Semantic Web - ISWC 2019 - 18th International Semantic Web Conference, Auckland, New Zealand, October 26-30, 2019, Proceedings, Part I (Lecture Notes in Computer Science, Vol. 11778), Chiara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Ghidini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Olaf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Hartig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Maria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Maleshkova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Vojtech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Svá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Isabel F. Cruz, Aidan Hogan, Jie Song, Maxime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Lefrancc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ois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Fabien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Gandon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(Eds.). Springer, 435--452. </a:t>
            </a:r>
            <a:r>
              <a:rPr lang="en-US" sz="1100" kern="0" dirty="0">
                <a:solidFill>
                  <a:srgbClr val="1F6B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100" kern="0" dirty="0" err="1">
                <a:solidFill>
                  <a:srgbClr val="1F6B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doi.org</a:t>
            </a:r>
            <a:r>
              <a:rPr lang="en-US" sz="1100" kern="0" dirty="0">
                <a:solidFill>
                  <a:srgbClr val="1F6B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/10.1007/978-3-030-30793-6_25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обращения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15.03.2024)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 Li, Z., Fan, S., Gu, Y., Li, X., Duan, Z., Dong, B., Liu, N., &amp; Wang, J. (2024).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FlexKBQA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Flexible LLM-Powered Framework for Few-Shot Knowledge Base Question Answering. Proceedings of the AAAI Conference on Artificial Intelligence, 38(17), 18608-18616. </a:t>
            </a:r>
            <a:r>
              <a:rPr lang="en-US" sz="1100" kern="0" dirty="0">
                <a:solidFill>
                  <a:srgbClr val="1F6B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100" kern="0" dirty="0" err="1">
                <a:solidFill>
                  <a:srgbClr val="1F6B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doi.org</a:t>
            </a:r>
            <a:r>
              <a:rPr lang="en-US" sz="1100" kern="0" dirty="0">
                <a:solidFill>
                  <a:srgbClr val="1F6B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/10.1609/aaai.v38i17.29823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обращения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01.04.2024)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 Макрушин С. В. Курс «Машинное обучение в семантическом и сетевом анализе» 2023 – 2024гг Финансовый Университет при Правительстве РФ </a:t>
            </a:r>
            <a:r>
              <a:rPr lang="ru-RU" sz="1100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https://disk.yandex.ru/d/G9u6hZSUTXAwzA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(Дата обращения с 01.04.2024) 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 How to Convert Any Text Into a Graph of Concepts, 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Rahul Nayak [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Электронный ресурс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 – 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Режим доступа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0" dirty="0">
                <a:solidFill>
                  <a:srgbClr val="1F6B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100" kern="0" dirty="0" err="1">
                <a:solidFill>
                  <a:srgbClr val="1F6B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towardsdatascience.com</a:t>
            </a:r>
            <a:r>
              <a:rPr lang="en-US" sz="1100" kern="0" dirty="0">
                <a:solidFill>
                  <a:srgbClr val="1F6B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/how-to-convert-any-text-into-a-graph-of-concepts-110844f22a1a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обращения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20.04.2024)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sklearn.cluster.KMeans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1.2.2 documentation </a:t>
            </a:r>
            <a:r>
              <a:rPr lang="en-US" sz="11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https://scikit-learn.org/stable/modules/generated/sklearn.cluster.KMeans.html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обращения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01.04.2024)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SpectralClustering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documentation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Режим доступа: </a:t>
            </a:r>
            <a:r>
              <a:rPr lang="ru-RU" sz="11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https://scikit-learn.org/stable/modules/generated/sklearn.cluster.SpectralClustering.html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(Дата обращения 05.05.2024)</a:t>
            </a:r>
            <a:endParaRPr lang="ru-RU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</a:t>
            </a:r>
            <a:r>
              <a:rPr lang="en-US" sz="11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https://github.com/tema-git/termpaper2024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7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F78A8B-7EE1-459B-81DE-8E382C3F86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01F834A-76E6-4828-A761-3403309F8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14FB3A-98B0-4541-A9B6-6A9A9A4E97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499</Words>
  <Application>Microsoft Macintosh PowerPoint</Application>
  <PresentationFormat>Экран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Courier New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Бабаян Артём Эминович</cp:lastModifiedBy>
  <cp:revision>13</cp:revision>
  <dcterms:created xsi:type="dcterms:W3CDTF">2016-09-22T16:49:19Z</dcterms:created>
  <dcterms:modified xsi:type="dcterms:W3CDTF">2024-05-29T07:24:39Z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</Properties>
</file>