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Caveat"/>
      <p:regular r:id="rId48"/>
      <p:bold r:id="rId49"/>
    </p:embeddedFont>
    <p:embeddedFont>
      <p:font typeface="Nunito"/>
      <p:regular r:id="rId50"/>
      <p:bold r:id="rId51"/>
      <p:italic r:id="rId52"/>
      <p:boldItalic r:id="rId53"/>
    </p:embeddedFont>
    <p:embeddedFont>
      <p:font typeface="Maven Pro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veat-regular.fntdata"/><Relationship Id="rId47" Type="http://schemas.openxmlformats.org/officeDocument/2006/relationships/slide" Target="slides/slide42.xml"/><Relationship Id="rId49" Type="http://schemas.openxmlformats.org/officeDocument/2006/relationships/font" Target="fonts/Cave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unito-bold.fntdata"/><Relationship Id="rId50" Type="http://schemas.openxmlformats.org/officeDocument/2006/relationships/font" Target="fonts/Nunito-regular.fntdata"/><Relationship Id="rId53" Type="http://schemas.openxmlformats.org/officeDocument/2006/relationships/font" Target="fonts/Nunito-boldItalic.fntdata"/><Relationship Id="rId52" Type="http://schemas.openxmlformats.org/officeDocument/2006/relationships/font" Target="fonts/Nunito-italic.fntdata"/><Relationship Id="rId11" Type="http://schemas.openxmlformats.org/officeDocument/2006/relationships/slide" Target="slides/slide6.xml"/><Relationship Id="rId55" Type="http://schemas.openxmlformats.org/officeDocument/2006/relationships/font" Target="fonts/MavenPro-bold.fntdata"/><Relationship Id="rId10" Type="http://schemas.openxmlformats.org/officeDocument/2006/relationships/slide" Target="slides/slide5.xml"/><Relationship Id="rId54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0e65302a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0e65302a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42beff8a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42beff8a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0e65303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0e65303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0e65303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f0e65303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9c8e151e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9c8e151e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f0e65303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f0e65303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f0e653030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f0e653030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0e65303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0e65303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cb2d6c1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cb2d6c1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b2d6c1c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b2d6c1c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93af3ac9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93af3ac9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cb2d6c1c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cb2d6c1c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0e653030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0e653030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d0b980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d0b980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f0e653030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f0e653030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0e653030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0e65303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f21fa6d26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f21fa6d26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21fa6d26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21fa6d26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2ba2f90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2ba2f90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f2ba2f903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f2ba2f903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2ba2f90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2ba2f90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993af3ac9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993af3ac9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f2ba2f903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f2ba2f903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c8e151e5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c8e151e5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2c281413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2c281413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c8e151e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c8e151e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8267e004d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8267e004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21fa6d2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21fa6d2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9c66690f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99c66690f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93af3ac9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93af3ac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993af3ac9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993af3ac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93af3ac9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93af3ac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0e65302a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0e65302a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9c8e151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9c8e151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9c8e151e5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9c8e151e5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fed3285d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fed3285d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0e65302a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0e65302a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ed3285d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ed3285d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245ff6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245ff6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245ff608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245ff608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93af3ac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93af3ac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0000FF"/>
                </a:solidFill>
              </a:defRPr>
            </a:lvl1pPr>
            <a:lvl2pPr lvl="1">
              <a:buNone/>
              <a:defRPr sz="1300">
                <a:solidFill>
                  <a:srgbClr val="0000FF"/>
                </a:solidFill>
              </a:defRPr>
            </a:lvl2pPr>
            <a:lvl3pPr lvl="2">
              <a:buNone/>
              <a:defRPr sz="1300">
                <a:solidFill>
                  <a:srgbClr val="0000FF"/>
                </a:solidFill>
              </a:defRPr>
            </a:lvl3pPr>
            <a:lvl4pPr lvl="3">
              <a:buNone/>
              <a:defRPr sz="1300">
                <a:solidFill>
                  <a:srgbClr val="0000FF"/>
                </a:solidFill>
              </a:defRPr>
            </a:lvl4pPr>
            <a:lvl5pPr lvl="4">
              <a:buNone/>
              <a:defRPr sz="1300">
                <a:solidFill>
                  <a:srgbClr val="0000FF"/>
                </a:solidFill>
              </a:defRPr>
            </a:lvl5pPr>
            <a:lvl6pPr lvl="5">
              <a:buNone/>
              <a:defRPr sz="1300">
                <a:solidFill>
                  <a:srgbClr val="0000FF"/>
                </a:solidFill>
              </a:defRPr>
            </a:lvl6pPr>
            <a:lvl7pPr lvl="6">
              <a:buNone/>
              <a:defRPr sz="1300">
                <a:solidFill>
                  <a:srgbClr val="0000FF"/>
                </a:solidFill>
              </a:defRPr>
            </a:lvl7pPr>
            <a:lvl8pPr lvl="7">
              <a:buNone/>
              <a:defRPr sz="1300">
                <a:solidFill>
                  <a:srgbClr val="0000FF"/>
                </a:solidFill>
              </a:defRPr>
            </a:lvl8pPr>
            <a:lvl9pPr lvl="8">
              <a:buNone/>
              <a:defRPr sz="1300">
                <a:solidFill>
                  <a:srgbClr val="0000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223825" y="4701325"/>
            <a:ext cx="2754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la Programación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quora.com/Qu%C3%A9-son-los-caracteres-ASCII-extendidos" TargetMode="External"/><Relationship Id="rId4" Type="http://schemas.openxmlformats.org/officeDocument/2006/relationships/hyperlink" Target="https://stackoverflow.com/questions/19212306/whats-the-difference-between-ascii-and-unicode" TargetMode="External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schweigi.github.io/assembler-simulator/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tiobe.com/tiobe-index/" TargetMode="External"/><Relationship Id="rId4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ypl.github.io/PYPL.html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devjobsscanner.com/blog/top-8-most-demanded-programming-languages/" TargetMode="External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www.python.org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youtube.com/watch?v=KQLR2CHR9VE" TargetMode="External"/><Relationship Id="rId4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://repositori.uji.es/xmlui/bitstream/handle/10234/5957/Tema3_06-07-trans.pdf?sequence=1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hyperlink" Target="https://es.wikipedia.org/wiki/ASCII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la Programación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ASCII</a:t>
            </a:r>
            <a:endParaRPr/>
          </a:p>
        </p:txBody>
      </p:sp>
      <p:sp>
        <p:nvSpPr>
          <p:cNvPr id="361" name="Google Shape;361;p22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57"/>
            <a:ext cx="9144000" cy="5102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r>
              <a:rPr lang="es"/>
              <a:t>e ASCII a Unicode</a:t>
            </a:r>
            <a:endParaRPr/>
          </a:p>
        </p:txBody>
      </p:sp>
      <p:sp>
        <p:nvSpPr>
          <p:cNvPr id="369" name="Google Shape;369;p23"/>
          <p:cNvSpPr txBox="1"/>
          <p:nvPr>
            <p:ph idx="1" type="body"/>
          </p:nvPr>
        </p:nvSpPr>
        <p:spPr>
          <a:xfrm>
            <a:off x="1303800" y="1133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Con la codificación ASCII, al usar solo 8 bits, solo podemos codificar 256 caracteres (</a:t>
            </a:r>
            <a:r>
              <a:rPr lang="es" u="sng">
                <a:solidFill>
                  <a:schemeClr val="hlink"/>
                </a:solidFill>
                <a:hlinkClick r:id="rId3"/>
              </a:rPr>
              <a:t>inicialmente 128</a:t>
            </a:r>
            <a:r>
              <a:rPr lang="es"/>
              <a:t>), una cantidad insuficiente para tener un juego completo válido para todos los países del mundo.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codificación </a:t>
            </a:r>
            <a:r>
              <a:rPr b="1" lang="es"/>
              <a:t>Unicode</a:t>
            </a:r>
            <a:r>
              <a:rPr lang="es"/>
              <a:t> resuelve el problema anterior al definir codificaciones con un número de bits variable que permiten dar cuenta, mediante sucesivas extensiones, de cualquier alfabeto existente.</a:t>
            </a:r>
            <a:endParaRPr/>
          </a:p>
        </p:txBody>
      </p: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71" name="Google Shape;371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3649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3"/>
          <p:cNvSpPr txBox="1"/>
          <p:nvPr/>
        </p:nvSpPr>
        <p:spPr>
          <a:xfrm>
            <a:off x="229175" y="41307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Programas y programación</a:t>
            </a:r>
            <a:endParaRPr/>
          </a:p>
        </p:txBody>
      </p:sp>
      <p:sp>
        <p:nvSpPr>
          <p:cNvPr id="378" name="Google Shape;378;p24"/>
          <p:cNvSpPr txBox="1"/>
          <p:nvPr>
            <p:ph idx="1" type="body"/>
          </p:nvPr>
        </p:nvSpPr>
        <p:spPr>
          <a:xfrm>
            <a:off x="1303800" y="12099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de las principales</a:t>
            </a:r>
            <a:r>
              <a:rPr lang="es"/>
              <a:t> razones para aprender </a:t>
            </a:r>
            <a:r>
              <a:rPr lang="es"/>
              <a:t>programación es usar el ordenador para resolver problemas concretos. </a:t>
            </a:r>
            <a:endParaRPr/>
          </a:p>
        </p:txBody>
      </p:sp>
      <p:sp>
        <p:nvSpPr>
          <p:cNvPr id="379" name="Google Shape;37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80" name="Google Shape;3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8326"/>
            <a:ext cx="9143999" cy="279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Programas y programación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1303800" y="13623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</a:t>
            </a:r>
            <a:r>
              <a:rPr b="1" lang="es"/>
              <a:t>virtudes</a:t>
            </a:r>
            <a:r>
              <a:rPr lang="es"/>
              <a:t> debería tener nuestra </a:t>
            </a:r>
            <a:r>
              <a:rPr b="1" lang="es"/>
              <a:t>solución </a:t>
            </a:r>
            <a:r>
              <a:rPr lang="es"/>
              <a:t>(programa)?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Corrección y eficacia: resuelve el problema adecuadamente.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Eficiencia: lo hace en un tiempo mínimo y con un uso óptimo de los recursos del sistema.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</a:t>
            </a:r>
            <a:r>
              <a:rPr lang="es"/>
              <a:t>ecuencia de pasos para conseguir un objetivo.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Son </a:t>
            </a:r>
            <a:r>
              <a:rPr b="1" lang="es"/>
              <a:t>independientes</a:t>
            </a:r>
            <a:r>
              <a:rPr lang="es"/>
              <a:t> del lenguaje de programación.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 mismo algoritmo puede ser expresado en diferentes lenguajes de programación.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Características: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Preciso</a:t>
            </a:r>
            <a:r>
              <a:rPr lang="es"/>
              <a:t>, indica el orden de realización paso a paso.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Definido</a:t>
            </a:r>
            <a:r>
              <a:rPr lang="es"/>
              <a:t>, si se ejecuta dos o más veces, debe obtener el mismo resultado cada vez.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Debe tener un número </a:t>
            </a:r>
            <a:r>
              <a:rPr b="1" lang="es"/>
              <a:t>finito</a:t>
            </a:r>
            <a:r>
              <a:rPr lang="es"/>
              <a:t> de pasos.</a:t>
            </a:r>
            <a:endParaRPr/>
          </a:p>
        </p:txBody>
      </p:sp>
      <p:sp>
        <p:nvSpPr>
          <p:cNvPr id="394" name="Google Shape;3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</a:t>
            </a:r>
            <a:r>
              <a:rPr lang="es"/>
              <a:t>uando los problemas son complejos, es necesario descomponerlos en subproblemas más simples y, a su vez, en otros más pequeños: </a:t>
            </a:r>
            <a:r>
              <a:rPr b="1" lang="es"/>
              <a:t>diseño descendente</a:t>
            </a:r>
            <a:r>
              <a:rPr lang="es"/>
              <a:t> o </a:t>
            </a:r>
            <a:r>
              <a:rPr b="1" lang="es"/>
              <a:t>diseño modular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Las soluciones de los módulos se unirán para obtener la solución general del problema: “divide y vencerás”.</a:t>
            </a:r>
            <a:endParaRPr/>
          </a:p>
        </p:txBody>
      </p:sp>
      <p:sp>
        <p:nvSpPr>
          <p:cNvPr id="401" name="Google Shape;4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 algoritmos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1303800" y="13623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Diagramas de flujo</a:t>
            </a:r>
            <a:r>
              <a:rPr lang="es"/>
              <a:t>: usa símbolos gráficos para la representación del algoritmo.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Pseudocódigo</a:t>
            </a:r>
            <a:r>
              <a:rPr lang="es"/>
              <a:t>: usa palabras clave en lenguaje natural, constantes, variables, instrucciones y estructuras de programación. Es la representación más usada.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Tablas de decisión</a:t>
            </a:r>
            <a:r>
              <a:rPr lang="es"/>
              <a:t>: en una tabla son representadas las posibles condiciones del problema con sus respectivas acciones. Suele ser un apoyo al pseudocódigo cuando existen situaciones condicionales complejas.</a:t>
            </a:r>
            <a:endParaRPr/>
          </a:p>
        </p:txBody>
      </p:sp>
      <p:sp>
        <p:nvSpPr>
          <p:cNvPr id="408" name="Google Shape;40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type="title"/>
          </p:nvPr>
        </p:nvSpPr>
        <p:spPr>
          <a:xfrm>
            <a:off x="1303800" y="598575"/>
            <a:ext cx="7253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Representación de algoritmos (ejemplo)</a:t>
            </a:r>
            <a:endParaRPr/>
          </a:p>
        </p:txBody>
      </p:sp>
      <p:sp>
        <p:nvSpPr>
          <p:cNvPr id="414" name="Google Shape;414;p29"/>
          <p:cNvSpPr txBox="1"/>
          <p:nvPr>
            <p:ph idx="1" type="body"/>
          </p:nvPr>
        </p:nvSpPr>
        <p:spPr>
          <a:xfrm>
            <a:off x="2791725" y="1362300"/>
            <a:ext cx="58419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Algoritmo</a:t>
            </a:r>
            <a:r>
              <a:rPr lang="es"/>
              <a:t> “Calcular suma 50 primeros enteros”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Entorno</a:t>
            </a:r>
            <a:r>
              <a:rPr lang="es"/>
              <a:t>: n, suma (numéricas)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←</a:t>
            </a:r>
            <a:r>
              <a:rPr lang="es"/>
              <a:t> </a:t>
            </a:r>
            <a:r>
              <a:rPr lang="es"/>
              <a:t>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 ←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REPETIR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n ← n 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suma ← suma +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HASTA n=50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MUESTRA suma</a:t>
            </a:r>
            <a:endParaRPr/>
          </a:p>
        </p:txBody>
      </p:sp>
      <p:sp>
        <p:nvSpPr>
          <p:cNvPr id="415" name="Google Shape;41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16" name="Google Shape;4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025" y="1260375"/>
            <a:ext cx="1303525" cy="33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1373" y="2484323"/>
            <a:ext cx="3779300" cy="181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9"/>
          <p:cNvSpPr txBox="1"/>
          <p:nvPr/>
        </p:nvSpPr>
        <p:spPr>
          <a:xfrm>
            <a:off x="6765375" y="4233700"/>
            <a:ext cx="1405200" cy="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latin typeface="Nunito"/>
                <a:ea typeface="Nunito"/>
                <a:cs typeface="Nunito"/>
                <a:sym typeface="Nunito"/>
              </a:rPr>
              <a:t>Tabla decisión</a:t>
            </a:r>
            <a:endParaRPr sz="11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419" name="Google Shape;419;p29"/>
          <p:cNvCxnSpPr/>
          <p:nvPr/>
        </p:nvCxnSpPr>
        <p:spPr>
          <a:xfrm>
            <a:off x="6976525" y="2670523"/>
            <a:ext cx="2054100" cy="7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anterior en python (1)</a:t>
            </a:r>
            <a:endParaRPr/>
          </a:p>
        </p:txBody>
      </p:sp>
      <p:sp>
        <p:nvSpPr>
          <p:cNvPr id="425" name="Google Shape;425;p30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27" name="Google Shape;4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7795"/>
            <a:ext cx="9144000" cy="3509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anterior en python (2)</a:t>
            </a:r>
            <a:endParaRPr/>
          </a:p>
        </p:txBody>
      </p:sp>
      <p:sp>
        <p:nvSpPr>
          <p:cNvPr id="433" name="Google Shape;433;p31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35" name="Google Shape;4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3870"/>
            <a:ext cx="9143999" cy="286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Ordenador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Máquina</a:t>
            </a:r>
            <a:r>
              <a:rPr lang="es"/>
              <a:t> electrónica, analógica o digital, dotada de una memoria de gran capacidad y de métodos de tratamiento de la </a:t>
            </a:r>
            <a:r>
              <a:rPr b="1" lang="es"/>
              <a:t>información</a:t>
            </a:r>
            <a:r>
              <a:rPr lang="es"/>
              <a:t>, capaz de resolver problemas matemáticos y lógicos mediante la utilización automática de </a:t>
            </a:r>
            <a:r>
              <a:rPr b="1" lang="es"/>
              <a:t>programas</a:t>
            </a:r>
            <a:r>
              <a:rPr lang="es"/>
              <a:t> informáticos.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950" y="2997950"/>
            <a:ext cx="4353500" cy="18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4"/>
          <p:cNvSpPr txBox="1"/>
          <p:nvPr/>
        </p:nvSpPr>
        <p:spPr>
          <a:xfrm>
            <a:off x="2062150" y="3988819"/>
            <a:ext cx="6162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celda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14"/>
          <p:cNvCxnSpPr/>
          <p:nvPr/>
        </p:nvCxnSpPr>
        <p:spPr>
          <a:xfrm>
            <a:off x="2638900" y="4206106"/>
            <a:ext cx="6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anterior en java</a:t>
            </a:r>
            <a:endParaRPr/>
          </a:p>
        </p:txBody>
      </p:sp>
      <p:sp>
        <p:nvSpPr>
          <p:cNvPr id="441" name="Google Shape;441;p32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442" name="Google Shape;44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43" name="Google Shape;4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6749" y="1674000"/>
            <a:ext cx="4078799" cy="3100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808" y="1674000"/>
            <a:ext cx="4078800" cy="3022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la programación</a:t>
            </a:r>
            <a:endParaRPr/>
          </a:p>
        </p:txBody>
      </p:sp>
      <p:sp>
        <p:nvSpPr>
          <p:cNvPr id="450" name="Google Shape;450;p33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Resolución del problema.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Análisis (requisitos, necesidades, entrevistas, idea general).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Diseño.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Implementación.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Codificación.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Prueba y validación.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Explotación y mantenimiento.</a:t>
            </a:r>
            <a:endParaRPr/>
          </a:p>
        </p:txBody>
      </p:sp>
      <p:sp>
        <p:nvSpPr>
          <p:cNvPr id="451" name="Google Shape;45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Paradigmas de la programación</a:t>
            </a:r>
            <a:endParaRPr/>
          </a:p>
        </p:txBody>
      </p:sp>
      <p:sp>
        <p:nvSpPr>
          <p:cNvPr id="457" name="Google Shape;457;p3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Imperativo</a:t>
            </a:r>
            <a:r>
              <a:rPr lang="es"/>
              <a:t>: indica </a:t>
            </a:r>
            <a:r>
              <a:rPr i="1" lang="es"/>
              <a:t>“cómo </a:t>
            </a:r>
            <a:r>
              <a:rPr lang="es"/>
              <a:t>hacer…</a:t>
            </a:r>
            <a:r>
              <a:rPr i="1" lang="es"/>
              <a:t>”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Secuencial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Estructurado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Procedural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Orientado a objetos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Orientado a eventos, aspectos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Declarativo</a:t>
            </a:r>
            <a:r>
              <a:rPr lang="es"/>
              <a:t>:</a:t>
            </a:r>
            <a:r>
              <a:rPr b="1" lang="es"/>
              <a:t> </a:t>
            </a:r>
            <a:r>
              <a:rPr lang="es"/>
              <a:t>indica </a:t>
            </a:r>
            <a:r>
              <a:rPr i="1" lang="es"/>
              <a:t>“qué </a:t>
            </a:r>
            <a:r>
              <a:rPr lang="es"/>
              <a:t>hacer…</a:t>
            </a:r>
            <a:r>
              <a:rPr i="1" lang="es"/>
              <a:t>”</a:t>
            </a:r>
            <a:endParaRPr i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Lógico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Funcional</a:t>
            </a:r>
            <a:endParaRPr/>
          </a:p>
        </p:txBody>
      </p:sp>
      <p:sp>
        <p:nvSpPr>
          <p:cNvPr id="458" name="Google Shape;45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464" name="Google Shape;464;p35"/>
          <p:cNvSpPr txBox="1"/>
          <p:nvPr>
            <p:ph idx="1" type="body"/>
          </p:nvPr>
        </p:nvSpPr>
        <p:spPr>
          <a:xfrm>
            <a:off x="1303800" y="13623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</a:t>
            </a:r>
            <a:r>
              <a:rPr lang="es"/>
              <a:t>espués del análisis del problema y diseño del algoritmo que pueda resolverlo, es necesario traducir éste a un </a:t>
            </a:r>
            <a:r>
              <a:rPr b="1" lang="es"/>
              <a:t>lenguaje de programación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Este es un c</a:t>
            </a:r>
            <a:r>
              <a:rPr lang="es"/>
              <a:t>onjunto de reglas sintácticas y semánticas, símbolos y palabras especiales establecidas para la construcción de programas.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un lenguaje artificial, una construcción mental del ser humano para expresar programas.</a:t>
            </a:r>
            <a:endParaRPr/>
          </a:p>
        </p:txBody>
      </p:sp>
      <p:sp>
        <p:nvSpPr>
          <p:cNvPr id="465" name="Google Shape;46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1303800" y="14385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Gramática</a:t>
            </a:r>
            <a:r>
              <a:rPr lang="es"/>
              <a:t>: reglas aplicables al conjunto de símbolos y palabras especiales del lenguaje de programación para la construcción de sentencias correctas.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Léxico</a:t>
            </a:r>
            <a:r>
              <a:rPr lang="es"/>
              <a:t>: conjunto finito de símbolos y palabras especiales, es el vocabulario del lenguaje.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Sintaxis</a:t>
            </a:r>
            <a:r>
              <a:rPr lang="es"/>
              <a:t>: posibles combinaciones de los símbolos y palabras especiales.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Semántica</a:t>
            </a:r>
            <a:r>
              <a:rPr lang="es"/>
              <a:t>: significado de cada construcción del lenguaje, la acción que se llevará a cabo.</a:t>
            </a:r>
            <a:endParaRPr/>
          </a:p>
        </p:txBody>
      </p:sp>
      <p:sp>
        <p:nvSpPr>
          <p:cNvPr id="472" name="Google Shape;47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title"/>
          </p:nvPr>
        </p:nvSpPr>
        <p:spPr>
          <a:xfrm>
            <a:off x="1303800" y="598575"/>
            <a:ext cx="70737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Programas y lenguajes de programación</a:t>
            </a:r>
            <a:endParaRPr/>
          </a:p>
        </p:txBody>
      </p:sp>
      <p:sp>
        <p:nvSpPr>
          <p:cNvPr id="478" name="Google Shape;478;p37"/>
          <p:cNvSpPr txBox="1"/>
          <p:nvPr>
            <p:ph idx="1" type="body"/>
          </p:nvPr>
        </p:nvSpPr>
        <p:spPr>
          <a:xfrm>
            <a:off x="1303800" y="12861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CPU es capaz de ejecutar acciones especificadas mediante secuencias de </a:t>
            </a:r>
            <a:r>
              <a:rPr b="1" lang="es"/>
              <a:t>instrucciones</a:t>
            </a:r>
            <a:r>
              <a:rPr lang="es"/>
              <a:t>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Una instrucción describe una acción muy simple que se representan mediante combinaciones de bits, por tanto, </a:t>
            </a:r>
            <a:r>
              <a:rPr b="1" lang="es"/>
              <a:t>se pueden almacenar</a:t>
            </a:r>
            <a:r>
              <a:rPr lang="es"/>
              <a:t> en la memoria.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Combinando inteligentemente las instrucciones (</a:t>
            </a:r>
            <a:r>
              <a:rPr b="1" lang="es"/>
              <a:t>código máquina</a:t>
            </a:r>
            <a:r>
              <a:rPr lang="es"/>
              <a:t>)</a:t>
            </a:r>
            <a:r>
              <a:rPr lang="es"/>
              <a:t> en una </a:t>
            </a:r>
            <a:r>
              <a:rPr b="1" lang="es"/>
              <a:t>secuencia</a:t>
            </a:r>
            <a:r>
              <a:rPr lang="es"/>
              <a:t> podemos hacer que la CPU ejecute cálculos más complejos.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Una secuencia de instrucciones es un </a:t>
            </a:r>
            <a:r>
              <a:rPr b="1" lang="es"/>
              <a:t>programa</a:t>
            </a:r>
            <a:r>
              <a:rPr lang="es"/>
              <a:t>.</a:t>
            </a:r>
            <a:endParaRPr/>
          </a:p>
        </p:txBody>
      </p:sp>
      <p:sp>
        <p:nvSpPr>
          <p:cNvPr id="479" name="Google Shape;47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máquina</a:t>
            </a:r>
            <a:endParaRPr/>
          </a:p>
        </p:txBody>
      </p:sp>
      <p:sp>
        <p:nvSpPr>
          <p:cNvPr id="485" name="Google Shape;485;p38"/>
          <p:cNvSpPr txBox="1"/>
          <p:nvPr>
            <p:ph idx="1" type="body"/>
          </p:nvPr>
        </p:nvSpPr>
        <p:spPr>
          <a:xfrm>
            <a:off x="1303800" y="12861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Cada </a:t>
            </a:r>
            <a:r>
              <a:rPr b="1" lang="es"/>
              <a:t>familia de ordenadores</a:t>
            </a:r>
            <a:r>
              <a:rPr lang="es"/>
              <a:t> tiene su propio repertorio de instrucciones, o sea, su</a:t>
            </a:r>
            <a:r>
              <a:rPr b="1" lang="es"/>
              <a:t> propio código máquina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</a:t>
            </a:r>
            <a:r>
              <a:rPr b="1" lang="es"/>
              <a:t>CPU</a:t>
            </a:r>
            <a:r>
              <a:rPr lang="es"/>
              <a:t> interpreta la secuencia de bits correspondiente a cada instrucción y la ejecuta.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 </a:t>
            </a:r>
            <a:r>
              <a:rPr b="1" lang="es"/>
              <a:t>ejecución</a:t>
            </a:r>
            <a:r>
              <a:rPr lang="es"/>
              <a:t> del programa empieza por la instrucción contenida en la 1ª posición en memoria, después pasa a la siguiente, y sigue así hasta encontrar una instrucción que detenga la ejecución del programa.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i="1" lang="es"/>
              <a:t>Ver ejemplo página 17 del libro “Introducción a la Programación con Python 3”</a:t>
            </a:r>
            <a:endParaRPr i="1"/>
          </a:p>
        </p:txBody>
      </p:sp>
      <p:sp>
        <p:nvSpPr>
          <p:cNvPr id="486" name="Google Shape;48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ensamblador</a:t>
            </a:r>
            <a:endParaRPr/>
          </a:p>
        </p:txBody>
      </p:sp>
      <p:sp>
        <p:nvSpPr>
          <p:cNvPr id="492" name="Google Shape;492;p39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</a:t>
            </a:r>
            <a:r>
              <a:rPr lang="es"/>
              <a:t>volución del lenguaje máquina.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Las instrucciones binarias se sustituyen por códigos de operación que describen una operación elemental de la CPU.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un lenguaje de bajo nivel dependiente del hardware donde es ejecutado.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Cada instrucción (</a:t>
            </a:r>
            <a:r>
              <a:rPr i="1" lang="es"/>
              <a:t>mnemotécnico</a:t>
            </a:r>
            <a:r>
              <a:rPr lang="es"/>
              <a:t>) en lenguaje ensamblador corresponde a una instrucción de la CPU.</a:t>
            </a:r>
            <a:endParaRPr/>
          </a:p>
        </p:txBody>
      </p:sp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94" name="Google Shape;494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125" y="35733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39"/>
          <p:cNvSpPr txBox="1"/>
          <p:nvPr/>
        </p:nvSpPr>
        <p:spPr>
          <a:xfrm>
            <a:off x="346475" y="40805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ensamblador: </a:t>
            </a:r>
            <a:r>
              <a:rPr i="1" lang="es"/>
              <a:t>Hello, World!</a:t>
            </a:r>
            <a:endParaRPr i="1"/>
          </a:p>
        </p:txBody>
      </p:sp>
      <p:sp>
        <p:nvSpPr>
          <p:cNvPr id="501" name="Google Shape;501;p40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305925"/>
            <a:ext cx="7395125" cy="322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 txBox="1"/>
          <p:nvPr/>
        </p:nvSpPr>
        <p:spPr>
          <a:xfrm>
            <a:off x="3967500" y="4036850"/>
            <a:ext cx="1106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Intel 8086</a:t>
            </a:r>
            <a:endParaRPr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6863100" y="4036850"/>
            <a:ext cx="17064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Motorola</a:t>
            </a:r>
            <a:r>
              <a:rPr lang="es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 68000</a:t>
            </a:r>
            <a:endParaRPr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alto nivel</a:t>
            </a:r>
            <a:endParaRPr/>
          </a:p>
        </p:txBody>
      </p:sp>
      <p:sp>
        <p:nvSpPr>
          <p:cNvPr id="511" name="Google Shape;511;p41"/>
          <p:cNvSpPr txBox="1"/>
          <p:nvPr>
            <p:ph idx="1" type="body"/>
          </p:nvPr>
        </p:nvSpPr>
        <p:spPr>
          <a:xfrm>
            <a:off x="1303800" y="1133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reducir la complejidad del lenguaje ensamblador se crearon lenguajes de programación cercanos al lenguaje humano e </a:t>
            </a:r>
            <a:r>
              <a:rPr b="1" lang="es"/>
              <a:t>independientes</a:t>
            </a:r>
            <a:r>
              <a:rPr lang="es"/>
              <a:t> de la máquina, que se les denominó </a:t>
            </a:r>
            <a:r>
              <a:rPr b="1" lang="es"/>
              <a:t>lenguajes de alto nivel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13" name="Google Shape;513;p41"/>
          <p:cNvPicPr preferRelativeResize="0"/>
          <p:nvPr/>
        </p:nvPicPr>
        <p:blipFill rotWithShape="1">
          <a:blip r:embed="rId3">
            <a:alphaModFix/>
          </a:blip>
          <a:srcRect b="0" l="0" r="1835" t="0"/>
          <a:stretch/>
        </p:blipFill>
        <p:spPr>
          <a:xfrm>
            <a:off x="1912025" y="2741625"/>
            <a:ext cx="6747375" cy="204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 de la información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ordenadores almacenan la información usando dos valores: 0,1, a los que llamamos </a:t>
            </a:r>
            <a:r>
              <a:rPr b="1" lang="es"/>
              <a:t>bits.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bits</a:t>
            </a:r>
            <a:r>
              <a:rPr lang="es"/>
              <a:t> se pueden combinar en </a:t>
            </a:r>
            <a:r>
              <a:rPr b="1" lang="es"/>
              <a:t>secuencias</a:t>
            </a:r>
            <a:r>
              <a:rPr lang="es"/>
              <a:t> para no estar limitados a dos significados.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habitual que estas secuencias sean de tamaño fijo: </a:t>
            </a:r>
            <a:r>
              <a:rPr b="1" lang="es"/>
              <a:t>byte</a:t>
            </a:r>
            <a:r>
              <a:rPr lang="es"/>
              <a:t> (8 bits).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1 </a:t>
            </a:r>
            <a:r>
              <a:rPr i="1" lang="es"/>
              <a:t>byte</a:t>
            </a:r>
            <a:r>
              <a:rPr lang="es"/>
              <a:t> puede representar 2⁸ (256) valores diferentes.</a:t>
            </a:r>
            <a:endParaRPr/>
          </a:p>
        </p:txBody>
      </p:sp>
      <p:sp>
        <p:nvSpPr>
          <p:cNvPr id="297" name="Google Shape;29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Compiladores e intérpretes</a:t>
            </a:r>
            <a:endParaRPr/>
          </a:p>
        </p:txBody>
      </p:sp>
      <p:sp>
        <p:nvSpPr>
          <p:cNvPr id="519" name="Google Shape;519;p42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ordenadores </a:t>
            </a:r>
            <a:r>
              <a:rPr i="1" lang="es"/>
              <a:t>no entienden</a:t>
            </a:r>
            <a:r>
              <a:rPr lang="es"/>
              <a:t> los lenguajes de alto nivel, por lo que los programas deben ser </a:t>
            </a:r>
            <a:r>
              <a:rPr b="1" lang="es"/>
              <a:t>traducidos</a:t>
            </a:r>
            <a:r>
              <a:rPr lang="es"/>
              <a:t> a lenguaje máquina.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Para ello necesitan de programas </a:t>
            </a:r>
            <a:r>
              <a:rPr b="1" lang="es"/>
              <a:t>traductores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Compilador</a:t>
            </a:r>
            <a:r>
              <a:rPr lang="es"/>
              <a:t>: traduce un programa en un lenguaje de alto nivel en su integridad a código de máquina.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Para ejecutarlo N veces no hay que volver a compilarlo.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Intérprete</a:t>
            </a:r>
            <a:r>
              <a:rPr lang="es"/>
              <a:t>: traduce un programa en un lenguaje de alto nivel instrucción a instrucción y la ejecuta inmediatamente.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Cada ejecución del programa necesita volver a traducir el código fuente.</a:t>
            </a:r>
            <a:endParaRPr/>
          </a:p>
        </p:txBody>
      </p:sp>
      <p:sp>
        <p:nvSpPr>
          <p:cNvPr id="520" name="Google Shape;52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 de lenguajes según TIOBE</a:t>
            </a:r>
            <a:endParaRPr/>
          </a:p>
        </p:txBody>
      </p:sp>
      <p:sp>
        <p:nvSpPr>
          <p:cNvPr id="526" name="Google Shape;526;p43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27" name="Google Shape;52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28" name="Google Shape;528;p4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25" y="1252099"/>
            <a:ext cx="8033275" cy="34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 de lenguajes según TIOBE</a:t>
            </a:r>
            <a:endParaRPr/>
          </a:p>
        </p:txBody>
      </p:sp>
      <p:sp>
        <p:nvSpPr>
          <p:cNvPr id="534" name="Google Shape;534;p4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35" name="Google Shape;53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36" name="Google Shape;5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800" y="1173875"/>
            <a:ext cx="8131400" cy="354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Ranking de lenguajes según</a:t>
            </a:r>
            <a:r>
              <a:rPr lang="es"/>
              <a:t> PYPL</a:t>
            </a:r>
            <a:endParaRPr/>
          </a:p>
        </p:txBody>
      </p:sp>
      <p:sp>
        <p:nvSpPr>
          <p:cNvPr id="542" name="Google Shape;542;p45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43" name="Google Shape;54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44" name="Google Shape;544;p4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400" y="1166800"/>
            <a:ext cx="7309424" cy="35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más demandados (Top 8)</a:t>
            </a:r>
            <a:endParaRPr/>
          </a:p>
        </p:txBody>
      </p:sp>
      <p:sp>
        <p:nvSpPr>
          <p:cNvPr id="550" name="Google Shape;550;p46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551" name="Google Shape;551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52" name="Google Shape;552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300" y="1357625"/>
            <a:ext cx="7309424" cy="336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7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0" name="Google Shape;5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00" y="0"/>
            <a:ext cx="8395624" cy="470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566" name="Google Shape;566;p48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</a:t>
            </a:r>
            <a:r>
              <a:rPr lang="es"/>
              <a:t>s un lenguaje de muy alto nivel.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Ayuda al aprendizaje posterior de otros lenguajes.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Python 2 vs 3.</a:t>
            </a:r>
            <a:endParaRPr/>
          </a:p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8" name="Google Shape;5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500" y="2640500"/>
            <a:ext cx="1891000" cy="18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574" name="Google Shape;574;p49"/>
          <p:cNvSpPr txBox="1"/>
          <p:nvPr>
            <p:ph idx="1" type="body"/>
          </p:nvPr>
        </p:nvSpPr>
        <p:spPr>
          <a:xfrm>
            <a:off x="7704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Creado por Guido van Rossum en 1990 durante sus vacaciones…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Le puso “Python” por ser fan de los </a:t>
            </a:r>
            <a:r>
              <a:rPr i="1" lang="es"/>
              <a:t>Monty Python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un lenguaje de propósito general, multiparadigma y de fácil aprendizaje.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Interactivo de prototipado rápido.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Open Source (Python License, compatible GPL).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76" name="Google Shape;5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713" y="1597875"/>
            <a:ext cx="14001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582" name="Google Shape;582;p50"/>
          <p:cNvSpPr txBox="1"/>
          <p:nvPr>
            <p:ph idx="1" type="body"/>
          </p:nvPr>
        </p:nvSpPr>
        <p:spPr>
          <a:xfrm>
            <a:off x="1303800" y="13455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 integra fácilmente con C, C++, Java…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Empotrable en aplicaciones.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Portable (Unix, Windows, Mac, AS/400, PalmOS, PlayStation, etc...).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Interpretado (bytecode).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Varias implementaciones: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Cython. Escrita en Lenguaje C. Oficial y más usada.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Jython. Escrita en Java.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IronPython (entorno Microsoft .NET).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endParaRPr/>
          </a:p>
        </p:txBody>
      </p:sp>
      <p:sp>
        <p:nvSpPr>
          <p:cNvPr id="589" name="Google Shape;589;p51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Dos r</a:t>
            </a:r>
            <a:r>
              <a:rPr lang="es"/>
              <a:t>amas: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Python v2 (v2.7.18, abril 2019). </a:t>
            </a:r>
            <a:r>
              <a:rPr b="1" lang="es"/>
              <a:t>Sin soporte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s"/>
              <a:t>Python v3</a:t>
            </a:r>
            <a:r>
              <a:rPr lang="es"/>
              <a:t> (v3.11.5, septiembre 2023)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http://www.python.org/download/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GNU/Linux suele incluirlo.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Windows, MAC, OS/2, iPod, QNX, Palm OS, PlayStation, PSP, Solaris, Windows CE, etc.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 partir de la versión 3.5 soporta </a:t>
            </a:r>
            <a:r>
              <a:rPr i="1" lang="es"/>
              <a:t>entornos virtuales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 de la información</a:t>
            </a:r>
            <a:endParaRPr/>
          </a:p>
        </p:txBody>
      </p:sp>
      <p:sp>
        <p:nvSpPr>
          <p:cNvPr id="303" name="Google Shape;303;p16"/>
          <p:cNvSpPr txBox="1"/>
          <p:nvPr>
            <p:ph idx="1" type="body"/>
          </p:nvPr>
        </p:nvSpPr>
        <p:spPr>
          <a:xfrm>
            <a:off x="1303800" y="12099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frecuente usar sistemas de numeración octal y hexadecimal para representar la información.</a:t>
            </a:r>
            <a:endParaRPr/>
          </a:p>
        </p:txBody>
      </p:sp>
      <p:sp>
        <p:nvSpPr>
          <p:cNvPr id="304" name="Google Shape;3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05" name="Google Shape;3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613" y="2014538"/>
            <a:ext cx="406717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6"/>
          <p:cNvPicPr preferRelativeResize="0"/>
          <p:nvPr/>
        </p:nvPicPr>
        <p:blipFill rotWithShape="1">
          <a:blip r:embed="rId4">
            <a:alphaModFix/>
          </a:blip>
          <a:srcRect b="0" l="1864" r="0" t="0"/>
          <a:stretch/>
        </p:blipFill>
        <p:spPr>
          <a:xfrm>
            <a:off x="6289250" y="2405075"/>
            <a:ext cx="24023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Java</a:t>
            </a:r>
            <a:endParaRPr/>
          </a:p>
        </p:txBody>
      </p:sp>
      <p:sp>
        <p:nvSpPr>
          <p:cNvPr id="596" name="Google Shape;596;p52"/>
          <p:cNvSpPr txBox="1"/>
          <p:nvPr>
            <p:ph idx="1" type="body"/>
          </p:nvPr>
        </p:nvSpPr>
        <p:spPr>
          <a:xfrm>
            <a:off x="1303800" y="1514700"/>
            <a:ext cx="70896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</a:t>
            </a:r>
            <a:r>
              <a:rPr lang="es"/>
              <a:t>no de los lenguajes más utilizados a nivel profesional.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Objetivos al crearlo: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Usar el paradigma de la programación orientada a objetos.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Poder ejecutar un mismo programa en múltiples sistemas.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Incluir por defecto soporte para trabajo en red.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Ejecución de código en sistemas remotos de forma segura.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Fácil de usar y tomar lo mejor de otros lenguajes orientados a objetos, como C++.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Programar en Java requiere más esfuerzo que en Python.</a:t>
            </a:r>
            <a:endParaRPr/>
          </a:p>
        </p:txBody>
      </p:sp>
      <p:sp>
        <p:nvSpPr>
          <p:cNvPr id="597" name="Google Shape;59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Java | How to install Java development kit (JDK) on Linux | Linux  Screenshots | Flickr" id="598" name="Google Shape;5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075" y="100925"/>
            <a:ext cx="2222600" cy="135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👋 </a:t>
            </a:r>
            <a:r>
              <a:rPr lang="es"/>
              <a:t>Hello world</a:t>
            </a:r>
            <a:endParaRPr/>
          </a:p>
        </p:txBody>
      </p:sp>
      <p:sp>
        <p:nvSpPr>
          <p:cNvPr id="604" name="Google Shape;604;p53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</a:t>
            </a:r>
            <a:r>
              <a:rPr i="1" lang="es"/>
              <a:t>vs</a:t>
            </a:r>
            <a:r>
              <a:rPr lang="es"/>
              <a:t> Java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606" name="Google Shape;60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25" y="2213163"/>
            <a:ext cx="34480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22438"/>
            <a:ext cx="419100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1303800" y="598575"/>
            <a:ext cx="7448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de los lenguajes de programación</a:t>
            </a:r>
            <a:endParaRPr/>
          </a:p>
        </p:txBody>
      </p:sp>
      <p:sp>
        <p:nvSpPr>
          <p:cNvPr id="613" name="Google Shape;613;p5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Este es un rápido recorrido a la historia de los lenguajes de programación, gracias al cual podremos abordar luego una descripción de los distintos tipos de lenguajes y sus carácterísticas.&#10;&#10;La idea es tener una vista de pájaro de todos los lenguajes que existen en la actualidad y entender el por qué de las diferencias y los objetivos perseguidos en cada uno de los lenguajes o tipos de lenguajes más populares.&#10;&#10;Es una clase de cultura general en el mundo de la programación, realizada durante el Curso de Programación gratuito que realizamos en DesarrolloWeb.com y EscuelaIT. La presentación corrió a cargo de Eduard Tomàs." id="615" name="Google Shape;615;p54" title="Historia y tipos de lenguaje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3275" y="1314450"/>
            <a:ext cx="72394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"/>
          <p:cNvSpPr txBox="1"/>
          <p:nvPr>
            <p:ph type="title"/>
          </p:nvPr>
        </p:nvSpPr>
        <p:spPr>
          <a:xfrm>
            <a:off x="1303800" y="598575"/>
            <a:ext cx="71661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 de la información: </a:t>
            </a:r>
            <a:r>
              <a:rPr i="1" lang="es"/>
              <a:t>números</a:t>
            </a:r>
            <a:endParaRPr i="1"/>
          </a:p>
        </p:txBody>
      </p:sp>
      <p:sp>
        <p:nvSpPr>
          <p:cNvPr id="312" name="Google Shape;312;p17"/>
          <p:cNvSpPr txBox="1"/>
          <p:nvPr>
            <p:ph idx="1" type="body"/>
          </p:nvPr>
        </p:nvSpPr>
        <p:spPr>
          <a:xfrm>
            <a:off x="1303800" y="12861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</a:t>
            </a:r>
            <a:r>
              <a:rPr lang="es"/>
              <a:t>sistemas de representación posicional permiten establecer una asociación entre secuencias de bits y </a:t>
            </a:r>
            <a:r>
              <a:rPr b="1" lang="es"/>
              <a:t>valores numéricos naturales</a:t>
            </a:r>
            <a:r>
              <a:rPr lang="es"/>
              <a:t> de forma sistemática y nos permite realizar operaciones aritméticas.</a:t>
            </a:r>
            <a:endParaRPr/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47" y="2900372"/>
            <a:ext cx="3487300" cy="19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5963" y="3109913"/>
            <a:ext cx="24288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¿Y si hay signo y/o decimales?</a:t>
            </a:r>
            <a:endParaRPr/>
          </a:p>
        </p:txBody>
      </p:sp>
      <p:sp>
        <p:nvSpPr>
          <p:cNvPr id="321" name="Google Shape;321;p18"/>
          <p:cNvSpPr txBox="1"/>
          <p:nvPr>
            <p:ph idx="1" type="body"/>
          </p:nvPr>
        </p:nvSpPr>
        <p:spPr>
          <a:xfrm>
            <a:off x="1303800" y="13623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</a:t>
            </a:r>
            <a:r>
              <a:rPr b="1" lang="es"/>
              <a:t>signo</a:t>
            </a:r>
            <a:r>
              <a:rPr lang="es"/>
              <a:t> (positivo o negativo) se pone en el primer bit.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Los números enteros se almacenan en </a:t>
            </a:r>
            <a:r>
              <a:rPr i="1" lang="es"/>
              <a:t>complemento a 1</a:t>
            </a:r>
            <a:r>
              <a:rPr lang="es"/>
              <a:t> o a </a:t>
            </a:r>
            <a:r>
              <a:rPr i="1" lang="es"/>
              <a:t>2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Si hay decimales se suele usar la </a:t>
            </a:r>
            <a:r>
              <a:rPr b="1" lang="es"/>
              <a:t>coma flotante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El número</a:t>
            </a:r>
            <a:r>
              <a:rPr lang="es"/>
              <a:t> consta de: </a:t>
            </a:r>
            <a:r>
              <a:rPr i="1" lang="es"/>
              <a:t>signo</a:t>
            </a:r>
            <a:r>
              <a:rPr lang="es"/>
              <a:t>, </a:t>
            </a:r>
            <a:r>
              <a:rPr i="1" lang="es"/>
              <a:t>mantisa</a:t>
            </a:r>
            <a:r>
              <a:rPr lang="es"/>
              <a:t>, </a:t>
            </a:r>
            <a:r>
              <a:rPr i="1" lang="es"/>
              <a:t>base</a:t>
            </a:r>
            <a:r>
              <a:rPr lang="es"/>
              <a:t> y </a:t>
            </a:r>
            <a:r>
              <a:rPr i="1" lang="es"/>
              <a:t>exponente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número = signo mantisa x </a:t>
            </a:r>
            <a:r>
              <a:rPr lang="es"/>
              <a:t>base</a:t>
            </a:r>
            <a:r>
              <a:rPr baseline="30000" lang="es"/>
              <a:t>exponente</a:t>
            </a:r>
            <a:endParaRPr baseline="30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La IEEE ha producido un estándar: formato</a:t>
            </a:r>
            <a:r>
              <a:rPr i="1" lang="es"/>
              <a:t> IEEE 754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No todo número real puede representarse en coma flotante.</a:t>
            </a:r>
            <a:endParaRPr/>
          </a:p>
        </p:txBody>
      </p:sp>
      <p:sp>
        <p:nvSpPr>
          <p:cNvPr id="322" name="Google Shape;32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23" name="Google Shape;3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3652838"/>
            <a:ext cx="58864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3649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8"/>
          <p:cNvSpPr txBox="1"/>
          <p:nvPr/>
        </p:nvSpPr>
        <p:spPr>
          <a:xfrm>
            <a:off x="229175" y="41307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Errores al almacenar datos numéricos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1303800" y="12861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Overflow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puede dar en datos enteros y reales, ocurre cuando un valor excede el rango que se puede representar, lo que puede llevar a resultados incorrectos o inesperados.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Underflow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da en datos reales</a:t>
            </a:r>
            <a:r>
              <a:rPr lang="es"/>
              <a:t> cuando un valor es más pequeño que el valor mínimo que se puede representar y se confunde con el cero.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Precisión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da en datos reales cuando no podemos representar un valor exacto por los límites de almacenamiento.</a:t>
            </a:r>
            <a:endParaRPr/>
          </a:p>
        </p:txBody>
      </p:sp>
      <p:sp>
        <p:nvSpPr>
          <p:cNvPr id="332" name="Google Shape;33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errores</a:t>
            </a:r>
            <a:endParaRPr/>
          </a:p>
        </p:txBody>
      </p:sp>
      <p:sp>
        <p:nvSpPr>
          <p:cNvPr id="338" name="Google Shape;338;p20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340" name="Google Shape;3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95413"/>
            <a:ext cx="4724400" cy="311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5913" y="1390650"/>
            <a:ext cx="35337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 rotWithShape="1">
          <a:blip r:embed="rId5">
            <a:alphaModFix/>
          </a:blip>
          <a:srcRect b="0" l="0" r="3725" t="0"/>
          <a:stretch/>
        </p:blipFill>
        <p:spPr>
          <a:xfrm>
            <a:off x="5410200" y="3400425"/>
            <a:ext cx="366805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2244500" y="4424250"/>
            <a:ext cx="117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Overflow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6587900" y="2747850"/>
            <a:ext cx="1177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Under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flow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6435500" y="3967050"/>
            <a:ext cx="1746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Error de precisión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13038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Codificación de la información: </a:t>
            </a:r>
            <a:r>
              <a:rPr i="1" lang="es"/>
              <a:t>texto</a:t>
            </a:r>
            <a:endParaRPr i="1"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1303800" y="1133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También podemos representar texto.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código </a:t>
            </a:r>
            <a:r>
              <a:rPr b="1" lang="es"/>
              <a:t>ASCII</a:t>
            </a:r>
            <a:r>
              <a:rPr lang="es"/>
              <a:t> es un estándar, </a:t>
            </a:r>
            <a:r>
              <a:rPr lang="es"/>
              <a:t>creado en 1963,</a:t>
            </a:r>
            <a:r>
              <a:rPr lang="es"/>
              <a:t> </a:t>
            </a:r>
            <a:r>
              <a:rPr lang="es"/>
              <a:t>que asigna a caracteres imprimibles y de control un código de 8 bits concreto.</a:t>
            </a:r>
            <a:endParaRPr/>
          </a:p>
        </p:txBody>
      </p:sp>
      <p:sp>
        <p:nvSpPr>
          <p:cNvPr id="352" name="Google Shape;35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descr="Zonas en la ventana del editor hexadecimal HxD." id="353" name="Google Shape;3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138" y="2698250"/>
            <a:ext cx="6161724" cy="20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3649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 txBox="1"/>
          <p:nvPr/>
        </p:nvSpPr>
        <p:spPr>
          <a:xfrm>
            <a:off x="229175" y="41307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