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Caveat"/>
      <p:regular r:id="rId30"/>
      <p:bold r:id="rId31"/>
    </p:embeddedFont>
    <p:embeddedFont>
      <p:font typeface="Nunit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veat-bold.fntdata"/><Relationship Id="rId30" Type="http://schemas.openxmlformats.org/officeDocument/2006/relationships/font" Target="fonts/Caveat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9ce36377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9ce36377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9ce363777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9ce363777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9ce363777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9ce363777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9ce363777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9ce363777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9a9defa0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9a9defa0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9a9defa01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9a9defa01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9a9defa01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9a9defa01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9a9defa01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9a9defa01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a9defa01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9a9defa01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605d2cb9634b8a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605d2cb9634b8a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9a787a9bef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9a787a9bef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605d2cb9634b8a1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605d2cb9634b8a1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da72db9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da72db9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9da72db9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9da72db9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9da72db90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9da72db90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9da72db90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9da72db90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99480ee0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99480ee0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99480ee0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99480ee0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a787a9bef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a787a9bef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a787a9bef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a787a9bef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a787a9be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a787a9be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9ce36377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9ce36377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9a9defa01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9a9defa01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5" name="Google Shape;145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6" name="Google Shape;146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" name="Google Shape;150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51" name="Google Shape;151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7" name="Google Shape;157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2" name="Google Shape;162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6" name="Google Shape;166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2" name="Google Shape;172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7" name="Google Shape;177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" name="Google Shape;180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81" name="Google Shape;181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6" name="Google Shape;186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7" name="Google Shape;187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1" name="Google Shape;191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2" name="Google Shape;192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6" name="Google Shape;196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7" name="Google Shape;197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01" name="Google Shape;201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" name="Google Shape;205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6" name="Google Shape;206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11" name="Google Shape;211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7" name="Google Shape;217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1" name="Google Shape;221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2" name="Google Shape;222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6" name="Google Shape;226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0" name="Google Shape;230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31" name="Google Shape;231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7" name="Google Shape;237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2" name="Google Shape;242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" name="Google Shape;245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6" name="Google Shape;246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2" name="Google Shape;252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" name="Google Shape;256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7" name="Google Shape;257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1" name="Google Shape;261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2" name="Google Shape;262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" name="Google Shape;265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6" name="Google Shape;266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0" name="Google Shape;270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/>
        </p:nvSpPr>
        <p:spPr>
          <a:xfrm>
            <a:off x="223825" y="4701325"/>
            <a:ext cx="27543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Introducción a Python</a:t>
            </a:r>
            <a:endParaRPr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p4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" name="Google Shape;91;p4"/>
          <p:cNvSpPr txBox="1"/>
          <p:nvPr/>
        </p:nvSpPr>
        <p:spPr>
          <a:xfrm>
            <a:off x="6239500" y="4723825"/>
            <a:ext cx="24735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FF0000"/>
                </a:solidFill>
                <a:latin typeface="Caveat"/>
                <a:ea typeface="Caveat"/>
                <a:cs typeface="Caveat"/>
                <a:sym typeface="Caveat"/>
              </a:rPr>
              <a:t>Rafael del Castillo Gomariz</a:t>
            </a:r>
            <a:endParaRPr sz="1500">
              <a:solidFill>
                <a:srgbClr val="FF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300">
                <a:solidFill>
                  <a:srgbClr val="0000FF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 sz="1300">
              <a:solidFill>
                <a:srgbClr val="0000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5" name="Google Shape;95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3" name="Google Shape;103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9" name="Google Shape;109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6" name="Google Shape;116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7" name="Google Shape;117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" name="Google Shape;120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21" name="Google Shape;121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" name="Google Shape;124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5" name="Google Shape;125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" name="Google Shape;127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1" name="Google Shape;131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3" name="Google Shape;133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5" name="Google Shape;135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6" name="Google Shape;136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9" name="Google Shape;139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2" name="Google Shape;142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s.wikipedia.org/wiki/Desbordamiento_aritm%C3%A9tico" TargetMode="External"/><Relationship Id="rId4" Type="http://schemas.openxmlformats.org/officeDocument/2006/relationships/hyperlink" Target="https://es.wikipedia.org/wiki/Subdesbordamiento_de_b%C3%BAfe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Python</a:t>
            </a:r>
            <a:endParaRPr/>
          </a:p>
        </p:txBody>
      </p:sp>
      <p:sp>
        <p:nvSpPr>
          <p:cNvPr id="280" name="Google Shape;280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de Programación.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CFGS Desarrollo de Aplicaciones Web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IES Gran Capitán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 booleano (lógico)</a:t>
            </a:r>
            <a:endParaRPr/>
          </a:p>
        </p:txBody>
      </p:sp>
      <p:sp>
        <p:nvSpPr>
          <p:cNvPr id="338" name="Google Shape;338;p22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Llamado </a:t>
            </a:r>
            <a:r>
              <a:rPr i="1" lang="es"/>
              <a:t>booleano</a:t>
            </a:r>
            <a:r>
              <a:rPr lang="es"/>
              <a:t> por ser propio del </a:t>
            </a:r>
            <a:r>
              <a:rPr b="1" lang="es"/>
              <a:t>Álgebra de Boole</a:t>
            </a:r>
            <a:r>
              <a:rPr lang="es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S</a:t>
            </a:r>
            <a:r>
              <a:rPr lang="es"/>
              <a:t>olo puede presentar uno de dos valores: </a:t>
            </a:r>
            <a:r>
              <a:rPr b="1" lang="es"/>
              <a:t>True</a:t>
            </a:r>
            <a:r>
              <a:rPr lang="es"/>
              <a:t> o </a:t>
            </a:r>
            <a:r>
              <a:rPr b="1" lang="es"/>
              <a:t>False</a:t>
            </a:r>
            <a:r>
              <a:rPr lang="es"/>
              <a:t>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Operadores lógicos: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«y lógica» o conjunción (</a:t>
            </a:r>
            <a:r>
              <a:rPr b="1" lang="es"/>
              <a:t>and</a:t>
            </a:r>
            <a:r>
              <a:rPr lang="es"/>
              <a:t>).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«o lógica» o disyunción (</a:t>
            </a:r>
            <a:r>
              <a:rPr b="1" lang="es"/>
              <a:t>or</a:t>
            </a:r>
            <a:r>
              <a:rPr lang="es"/>
              <a:t>).</a:t>
            </a:r>
            <a:endParaRPr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s"/>
              <a:t>Existe un «o exclusivo» (xor) en algunos lenguajes. En Python podemos usarlo como función importando el módulo </a:t>
            </a:r>
            <a:r>
              <a:rPr i="1" lang="es"/>
              <a:t>operator</a:t>
            </a:r>
            <a:r>
              <a:rPr lang="es"/>
              <a:t>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«no lógico» o negación (</a:t>
            </a:r>
            <a:r>
              <a:rPr b="1" lang="es"/>
              <a:t>not</a:t>
            </a:r>
            <a:r>
              <a:rPr lang="es"/>
              <a:t>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 booleano </a:t>
            </a:r>
            <a:r>
              <a:rPr lang="es">
                <a:solidFill>
                  <a:srgbClr val="980000"/>
                </a:solidFill>
              </a:rPr>
              <a:t>and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44" name="Google Shape;344;p23"/>
          <p:cNvSpPr txBox="1"/>
          <p:nvPr>
            <p:ph idx="1" type="body"/>
          </p:nvPr>
        </p:nvSpPr>
        <p:spPr>
          <a:xfrm>
            <a:off x="1303800" y="1284400"/>
            <a:ext cx="7030500" cy="32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El operador </a:t>
            </a:r>
            <a:r>
              <a:rPr b="1" lang="es"/>
              <a:t>and</a:t>
            </a:r>
            <a:r>
              <a:rPr lang="es"/>
              <a:t> da como resultado </a:t>
            </a:r>
            <a:r>
              <a:rPr i="1" lang="es"/>
              <a:t>True</a:t>
            </a:r>
            <a:r>
              <a:rPr lang="es"/>
              <a:t> si y solo si son </a:t>
            </a:r>
            <a:r>
              <a:rPr i="1" lang="es"/>
              <a:t>True</a:t>
            </a:r>
            <a:r>
              <a:rPr lang="es"/>
              <a:t> sus dos operandos. Esta es su </a:t>
            </a:r>
            <a:r>
              <a:rPr i="1" lang="es"/>
              <a:t>tabla de verdad</a:t>
            </a:r>
            <a:r>
              <a:rPr lang="es"/>
              <a:t>:</a:t>
            </a:r>
            <a:endParaRPr/>
          </a:p>
        </p:txBody>
      </p:sp>
      <p:pic>
        <p:nvPicPr>
          <p:cNvPr id="345" name="Google Shape;3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700" y="2148650"/>
            <a:ext cx="4377700" cy="28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 booleano </a:t>
            </a:r>
            <a:r>
              <a:rPr lang="es">
                <a:solidFill>
                  <a:srgbClr val="980000"/>
                </a:solidFill>
              </a:rPr>
              <a:t>or</a:t>
            </a:r>
            <a:endParaRPr/>
          </a:p>
        </p:txBody>
      </p:sp>
      <p:sp>
        <p:nvSpPr>
          <p:cNvPr id="351" name="Google Shape;351;p24"/>
          <p:cNvSpPr txBox="1"/>
          <p:nvPr>
            <p:ph idx="1" type="body"/>
          </p:nvPr>
        </p:nvSpPr>
        <p:spPr>
          <a:xfrm>
            <a:off x="1303800" y="1200500"/>
            <a:ext cx="7030500" cy="33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operador </a:t>
            </a:r>
            <a:r>
              <a:rPr b="1" lang="es"/>
              <a:t>or</a:t>
            </a:r>
            <a:r>
              <a:rPr lang="es"/>
              <a:t> proporciona </a:t>
            </a:r>
            <a:r>
              <a:rPr i="1" lang="es"/>
              <a:t>True</a:t>
            </a:r>
            <a:r>
              <a:rPr lang="es"/>
              <a:t> si cualquiera de sus operandos es </a:t>
            </a:r>
            <a:r>
              <a:rPr i="1" lang="es"/>
              <a:t>True</a:t>
            </a:r>
            <a:r>
              <a:rPr lang="es"/>
              <a:t>, y </a:t>
            </a:r>
            <a:r>
              <a:rPr i="1" lang="es"/>
              <a:t>False</a:t>
            </a:r>
            <a:r>
              <a:rPr lang="es"/>
              <a:t> solo cuando ambos operandos son </a:t>
            </a:r>
            <a:r>
              <a:rPr i="1" lang="es"/>
              <a:t>False</a:t>
            </a:r>
            <a:r>
              <a:rPr lang="es"/>
              <a:t>. Esta es su tabla de verdad: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2" name="Google Shape;3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800" y="2304350"/>
            <a:ext cx="4272075" cy="27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 booleano </a:t>
            </a:r>
            <a:r>
              <a:rPr lang="es">
                <a:solidFill>
                  <a:srgbClr val="980000"/>
                </a:solidFill>
              </a:rPr>
              <a:t>not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358" name="Google Shape;358;p25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El operador </a:t>
            </a:r>
            <a:r>
              <a:rPr b="1" lang="es"/>
              <a:t>not</a:t>
            </a:r>
            <a:r>
              <a:rPr lang="es"/>
              <a:t> es unario, y proporciona el valor </a:t>
            </a:r>
            <a:r>
              <a:rPr i="1" lang="es"/>
              <a:t>True</a:t>
            </a:r>
            <a:r>
              <a:rPr lang="es"/>
              <a:t> si su operando es </a:t>
            </a:r>
            <a:r>
              <a:rPr i="1" lang="es"/>
              <a:t>False</a:t>
            </a:r>
            <a:r>
              <a:rPr lang="es"/>
              <a:t> y viceversa. He aquí su tabla de verdad:</a:t>
            </a:r>
            <a:endParaRPr/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513" y="2505075"/>
            <a:ext cx="32289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Precedencia de los operadores lógicos</a:t>
            </a:r>
            <a:endParaRPr/>
          </a:p>
        </p:txBody>
      </p:sp>
      <p:sp>
        <p:nvSpPr>
          <p:cNvPr id="365" name="Google Shape;365;p26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38250"/>
            <a:ext cx="6989399" cy="175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650" y="3061600"/>
            <a:ext cx="3720325" cy="14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4125" y="3062300"/>
            <a:ext cx="3390250" cy="15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relaciones (comparación)</a:t>
            </a:r>
            <a:endParaRPr/>
          </a:p>
        </p:txBody>
      </p:sp>
      <p:sp>
        <p:nvSpPr>
          <p:cNvPr id="374" name="Google Shape;374;p27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88" y="1524000"/>
            <a:ext cx="4467225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5252" y="1533525"/>
            <a:ext cx="2184850" cy="28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Asociatividad de los operadores relacionales</a:t>
            </a:r>
            <a:endParaRPr/>
          </a:p>
        </p:txBody>
      </p:sp>
      <p:sp>
        <p:nvSpPr>
          <p:cNvPr id="382" name="Google Shape;382;p28"/>
          <p:cNvSpPr txBox="1"/>
          <p:nvPr>
            <p:ph idx="1" type="body"/>
          </p:nvPr>
        </p:nvSpPr>
        <p:spPr>
          <a:xfrm>
            <a:off x="1303800" y="1740875"/>
            <a:ext cx="7030500" cy="27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Normalmente los operadores relacionales no son asociativos por la izquierda (como los aritméticos).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2 &lt; 3 &lt; 4	equivale a	(2 &lt; 3) and (3 &lt; 4).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Sin embargo, Python sí la permite, es una “rareza” en el mundo de los lenguajes de programación.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completa de operadores</a:t>
            </a:r>
            <a:endParaRPr/>
          </a:p>
        </p:txBody>
      </p:sp>
      <p:sp>
        <p:nvSpPr>
          <p:cNvPr id="388" name="Google Shape;388;p29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9" name="Google Shape;3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749" y="1216875"/>
            <a:ext cx="7642501" cy="354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Combinación de operadores</a:t>
            </a:r>
            <a:endParaRPr/>
          </a:p>
        </p:txBody>
      </p:sp>
      <p:sp>
        <p:nvSpPr>
          <p:cNvPr id="395" name="Google Shape;395;p30"/>
          <p:cNvSpPr txBox="1"/>
          <p:nvPr>
            <p:ph idx="1" type="body"/>
          </p:nvPr>
        </p:nvSpPr>
        <p:spPr>
          <a:xfrm>
            <a:off x="1303800" y="1269050"/>
            <a:ext cx="7030500" cy="3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Es posible combinar en una misma expresión operadores aritméticos, lógicos y relacionales.</a:t>
            </a:r>
            <a:endParaRPr/>
          </a:p>
        </p:txBody>
      </p:sp>
      <p:pic>
        <p:nvPicPr>
          <p:cNvPr id="396" name="Google Shape;3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600" y="3109875"/>
            <a:ext cx="4403150" cy="6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825" y="1967450"/>
            <a:ext cx="4160150" cy="269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tipo de datos cadena (string)</a:t>
            </a:r>
            <a:endParaRPr/>
          </a:p>
        </p:txBody>
      </p:sp>
      <p:sp>
        <p:nvSpPr>
          <p:cNvPr id="403" name="Google Shape;403;p31"/>
          <p:cNvSpPr txBox="1"/>
          <p:nvPr>
            <p:ph idx="1" type="body"/>
          </p:nvPr>
        </p:nvSpPr>
        <p:spPr>
          <a:xfrm>
            <a:off x="1303800" y="1152950"/>
            <a:ext cx="7030500" cy="3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Una cadena es una </a:t>
            </a:r>
            <a:r>
              <a:rPr b="1" lang="es"/>
              <a:t>secuencia de caracteres</a:t>
            </a:r>
            <a:r>
              <a:rPr lang="es"/>
              <a:t> (letras, números, espacios, marcas de puntuación, etc) y en Python se distingue porque va encerrada entre comillas simples o dobles.</a:t>
            </a:r>
            <a:endParaRPr/>
          </a:p>
        </p:txBody>
      </p:sp>
      <p:pic>
        <p:nvPicPr>
          <p:cNvPr id="404" name="Google Shape;4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475" y="2662350"/>
            <a:ext cx="6297050" cy="190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5" name="Google Shape;405;p31"/>
          <p:cNvCxnSpPr/>
          <p:nvPr/>
        </p:nvCxnSpPr>
        <p:spPr>
          <a:xfrm>
            <a:off x="5400500" y="2784950"/>
            <a:ext cx="15300" cy="41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31"/>
          <p:cNvCxnSpPr/>
          <p:nvPr/>
        </p:nvCxnSpPr>
        <p:spPr>
          <a:xfrm>
            <a:off x="6238700" y="2784950"/>
            <a:ext cx="15300" cy="41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31"/>
          <p:cNvCxnSpPr/>
          <p:nvPr/>
        </p:nvCxnSpPr>
        <p:spPr>
          <a:xfrm flipH="1">
            <a:off x="3134100" y="3999275"/>
            <a:ext cx="588000" cy="10830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Sesiones interactivas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Los lenguajes interpretados suelen ofrecer una herramienta de ejecución interactiva.</a:t>
            </a:r>
            <a:endParaRPr/>
          </a:p>
        </p:txBody>
      </p:sp>
      <p:pic>
        <p:nvPicPr>
          <p:cNvPr descr="Paso 3 del tutorial de Python en Visual Studio, Ventana interactiva de REPL  | Microsoft Docs" id="287" name="Google Shape;2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600" y="2335450"/>
            <a:ext cx="4890800" cy="244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Variables</a:t>
            </a:r>
            <a:endParaRPr/>
          </a:p>
        </p:txBody>
      </p:sp>
      <p:sp>
        <p:nvSpPr>
          <p:cNvPr id="413" name="Google Shape;413;p32"/>
          <p:cNvSpPr txBox="1"/>
          <p:nvPr>
            <p:ph idx="1" type="body"/>
          </p:nvPr>
        </p:nvSpPr>
        <p:spPr>
          <a:xfrm>
            <a:off x="1303800" y="1191625"/>
            <a:ext cx="7030500" cy="33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Creamos variables en Python </a:t>
            </a:r>
            <a:r>
              <a:rPr b="1" lang="es"/>
              <a:t>inicializándolas</a:t>
            </a:r>
            <a:r>
              <a:rPr lang="es"/>
              <a:t>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Se reserva un espacio en la memoria.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Se almacena ahí el valor (id).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Se asocia la dirección en memoria con el </a:t>
            </a:r>
            <a:r>
              <a:rPr i="1" lang="es"/>
              <a:t>identificador</a:t>
            </a:r>
            <a:r>
              <a:rPr lang="es"/>
              <a:t> (nombre).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El tipo de dato de la variable será el del valor asignado.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Si le asignamos otro de tipo distinto, el tipo de la varia cambia.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Ojo!!! Las asignaciones NO son ecuaciones.</a:t>
            </a:r>
            <a:endParaRPr/>
          </a:p>
        </p:txBody>
      </p:sp>
      <p:pic>
        <p:nvPicPr>
          <p:cNvPr id="414" name="Google Shape;4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600" y="3471883"/>
            <a:ext cx="2682800" cy="15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Asignaciones con operador</a:t>
            </a:r>
            <a:endParaRPr/>
          </a:p>
        </p:txBody>
      </p:sp>
      <p:sp>
        <p:nvSpPr>
          <p:cNvPr id="420" name="Google Shape;420;p33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1" name="Google Shape;4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575" y="1295400"/>
            <a:ext cx="2472850" cy="36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 predefinidas </a:t>
            </a:r>
            <a:endParaRPr/>
          </a:p>
        </p:txBody>
      </p:sp>
      <p:sp>
        <p:nvSpPr>
          <p:cNvPr id="427" name="Google Shape;427;p34"/>
          <p:cNvSpPr txBox="1"/>
          <p:nvPr>
            <p:ph idx="1" type="body"/>
          </p:nvPr>
        </p:nvSpPr>
        <p:spPr>
          <a:xfrm>
            <a:off x="1303800" y="1667100"/>
            <a:ext cx="9690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float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int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bool</a:t>
            </a:r>
            <a:r>
              <a:rPr lang="es"/>
              <a:t>	</a:t>
            </a:r>
            <a:endParaRPr/>
          </a:p>
        </p:txBody>
      </p:sp>
      <p:sp>
        <p:nvSpPr>
          <p:cNvPr id="428" name="Google Shape;428;p34"/>
          <p:cNvSpPr txBox="1"/>
          <p:nvPr>
            <p:ph idx="1" type="body"/>
          </p:nvPr>
        </p:nvSpPr>
        <p:spPr>
          <a:xfrm>
            <a:off x="3056400" y="1667100"/>
            <a:ext cx="9690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oct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hex	</a:t>
            </a:r>
            <a:endParaRPr/>
          </a:p>
        </p:txBody>
      </p:sp>
      <p:sp>
        <p:nvSpPr>
          <p:cNvPr id="429" name="Google Shape;429;p34"/>
          <p:cNvSpPr txBox="1"/>
          <p:nvPr>
            <p:ph idx="1" type="body"/>
          </p:nvPr>
        </p:nvSpPr>
        <p:spPr>
          <a:xfrm>
            <a:off x="4809000" y="1667100"/>
            <a:ext cx="9690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abs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round	</a:t>
            </a:r>
            <a:endParaRPr/>
          </a:p>
        </p:txBody>
      </p:sp>
      <p:sp>
        <p:nvSpPr>
          <p:cNvPr id="430" name="Google Shape;430;p34"/>
          <p:cNvSpPr txBox="1"/>
          <p:nvPr>
            <p:ph idx="1" type="body"/>
          </p:nvPr>
        </p:nvSpPr>
        <p:spPr>
          <a:xfrm>
            <a:off x="6561600" y="1667100"/>
            <a:ext cx="9690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ord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chr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	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Vitaminando</a:t>
            </a:r>
            <a:r>
              <a:rPr lang="es"/>
              <a:t> con más funciones importando </a:t>
            </a:r>
            <a:r>
              <a:rPr lang="es">
                <a:solidFill>
                  <a:srgbClr val="980000"/>
                </a:solidFill>
              </a:rPr>
              <a:t>módulos</a:t>
            </a:r>
            <a:r>
              <a:rPr lang="es"/>
              <a:t>.</a:t>
            </a:r>
            <a:endParaRPr/>
          </a:p>
        </p:txBody>
      </p:sp>
      <p:sp>
        <p:nvSpPr>
          <p:cNvPr id="436" name="Google Shape;436;p35"/>
          <p:cNvSpPr txBox="1"/>
          <p:nvPr>
            <p:ph idx="1" type="body"/>
          </p:nvPr>
        </p:nvSpPr>
        <p:spPr>
          <a:xfrm>
            <a:off x="1303800" y="1674075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 proporciona más funciones a través de </a:t>
            </a:r>
            <a:r>
              <a:rPr b="1" lang="es"/>
              <a:t>módulos</a:t>
            </a:r>
            <a:r>
              <a:rPr lang="es"/>
              <a:t> (math, sys...) que hay que </a:t>
            </a:r>
            <a:r>
              <a:rPr b="1" lang="es"/>
              <a:t>importar</a:t>
            </a:r>
            <a:r>
              <a:rPr lang="es"/>
              <a:t>.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i="1" lang="es"/>
              <a:t>from</a:t>
            </a:r>
            <a:r>
              <a:rPr lang="es"/>
              <a:t> math </a:t>
            </a:r>
            <a:r>
              <a:rPr i="1" lang="es"/>
              <a:t>import</a:t>
            </a:r>
            <a:r>
              <a:rPr lang="es"/>
              <a:t> sin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s"/>
              <a:t>from</a:t>
            </a:r>
            <a:r>
              <a:rPr lang="es"/>
              <a:t> math </a:t>
            </a:r>
            <a:r>
              <a:rPr i="1" lang="es"/>
              <a:t>import</a:t>
            </a:r>
            <a:r>
              <a:rPr lang="es"/>
              <a:t> sin, cos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s"/>
              <a:t>from</a:t>
            </a:r>
            <a:r>
              <a:rPr lang="es"/>
              <a:t> math </a:t>
            </a:r>
            <a:r>
              <a:rPr i="1" lang="es"/>
              <a:t>import *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No aconsejado.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s"/>
              <a:t>import</a:t>
            </a:r>
            <a:r>
              <a:rPr lang="es"/>
              <a:t> math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Métodos</a:t>
            </a:r>
            <a:endParaRPr/>
          </a:p>
        </p:txBody>
      </p:sp>
      <p:sp>
        <p:nvSpPr>
          <p:cNvPr id="442" name="Google Shape;442;p36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datos de ciertos tipos (incluso los tipos) permiten invocar </a:t>
            </a:r>
            <a:r>
              <a:rPr b="1" lang="es"/>
              <a:t>métodos</a:t>
            </a:r>
            <a:r>
              <a:rPr lang="es"/>
              <a:t>, que podemos considerar funciones “especiales”.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3" name="Google Shape;4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25" y="2390775"/>
            <a:ext cx="4758550" cy="227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Expresiones</a:t>
            </a:r>
            <a:endParaRPr/>
          </a:p>
        </p:txBody>
      </p:sp>
      <p:sp>
        <p:nvSpPr>
          <p:cNvPr id="293" name="Google Shape;293;p15"/>
          <p:cNvSpPr txBox="1"/>
          <p:nvPr>
            <p:ph idx="1" type="body"/>
          </p:nvPr>
        </p:nvSpPr>
        <p:spPr>
          <a:xfrm>
            <a:off x="1303800" y="1307725"/>
            <a:ext cx="7030500" cy="32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Una </a:t>
            </a:r>
            <a:r>
              <a:rPr i="1" lang="es"/>
              <a:t>expresión</a:t>
            </a:r>
            <a:r>
              <a:rPr lang="es"/>
              <a:t> es una </a:t>
            </a:r>
            <a:r>
              <a:rPr b="1" lang="es"/>
              <a:t>combinación de valores y operaciones</a:t>
            </a:r>
            <a:r>
              <a:rPr lang="es"/>
              <a:t> que, al ser evaluados, entregan un </a:t>
            </a:r>
            <a:r>
              <a:rPr b="1" lang="es"/>
              <a:t>valor</a:t>
            </a:r>
            <a:r>
              <a:rPr lang="es"/>
              <a:t> de un </a:t>
            </a:r>
            <a:r>
              <a:rPr b="1" lang="es"/>
              <a:t>tipo</a:t>
            </a:r>
            <a:r>
              <a:rPr lang="es"/>
              <a:t> determinado.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</a:t>
            </a:r>
            <a:r>
              <a:rPr lang="es"/>
              <a:t>ueden formar parte de una expresión: 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Valores literales (como 2, "hola" o 5.7).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Variables.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Operadores.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Llamadas a funciones.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expresiones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253575"/>
            <a:ext cx="7030500" cy="32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Aritméticas.			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a + 2 * b			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(x + 2) / 5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Relacionales.		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a &lt; 6				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x != 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Lógicas.			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a &lt; 6 and b &gt; 5		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not	</a:t>
            </a:r>
            <a:r>
              <a:rPr i="1" lang="es"/>
              <a:t>es_primo</a:t>
            </a:r>
            <a:endParaRPr i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Alfanuméricas.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“Hola” + “ “ + “mundo”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Operadores aritméticos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588" y="1177824"/>
            <a:ext cx="7452824" cy="36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Excepciones</a:t>
            </a:r>
            <a:endParaRPr/>
          </a:p>
        </p:txBody>
      </p:sp>
      <p:sp>
        <p:nvSpPr>
          <p:cNvPr id="312" name="Google Shape;312;p18"/>
          <p:cNvSpPr txBox="1"/>
          <p:nvPr>
            <p:ph idx="1" type="body"/>
          </p:nvPr>
        </p:nvSpPr>
        <p:spPr>
          <a:xfrm>
            <a:off x="1303800" y="1202250"/>
            <a:ext cx="7030500" cy="33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/>
              <a:t>Los errores de ejecución se denominan </a:t>
            </a:r>
            <a:r>
              <a:rPr i="1" lang="es"/>
              <a:t>excepciones</a:t>
            </a:r>
            <a:r>
              <a:rPr lang="es"/>
              <a:t>.</a:t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775" y="1740150"/>
            <a:ext cx="4895926" cy="30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datos</a:t>
            </a:r>
            <a:endParaRPr/>
          </a:p>
        </p:txBody>
      </p:sp>
      <p:sp>
        <p:nvSpPr>
          <p:cNvPr id="319" name="Google Shape;319;p19"/>
          <p:cNvSpPr txBox="1"/>
          <p:nvPr>
            <p:ph idx="1" type="body"/>
          </p:nvPr>
        </p:nvSpPr>
        <p:spPr>
          <a:xfrm>
            <a:off x="1303800" y="13623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Numéricos: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Entero (no son infinitos, si me paso obtengo un </a:t>
            </a:r>
            <a:r>
              <a:rPr i="1" lang="es" u="sng">
                <a:solidFill>
                  <a:schemeClr val="hlink"/>
                </a:solidFill>
                <a:hlinkClick r:id="rId3"/>
              </a:rPr>
              <a:t>overflow</a:t>
            </a:r>
            <a:r>
              <a:rPr lang="es"/>
              <a:t>).</a:t>
            </a:r>
            <a:endParaRPr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s"/>
              <a:t>En Python sí son infinitos (salvo la limitación de la memoria)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Flotante.</a:t>
            </a:r>
            <a:endParaRPr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s"/>
              <a:t>Un tipo </a:t>
            </a:r>
            <a:r>
              <a:rPr i="1" lang="es"/>
              <a:t>flotante</a:t>
            </a:r>
            <a:r>
              <a:rPr lang="es"/>
              <a:t> no es </a:t>
            </a:r>
            <a:r>
              <a:rPr i="1" lang="es"/>
              <a:t>real</a:t>
            </a:r>
            <a:r>
              <a:rPr lang="es"/>
              <a:t>, es una aproximación.</a:t>
            </a:r>
            <a:endParaRPr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s"/>
              <a:t>Un número muy pequeño se puede confundir con cero (</a:t>
            </a:r>
            <a:r>
              <a:rPr i="1" lang="es" u="sng">
                <a:solidFill>
                  <a:schemeClr val="hlink"/>
                </a:solidFill>
                <a:hlinkClick r:id="rId4"/>
              </a:rPr>
              <a:t>underflow</a:t>
            </a:r>
            <a:r>
              <a:rPr lang="es"/>
              <a:t>).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Complejos.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Booleanos.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Cadenas de caracteres.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Otros tipos: listas, tuplas, diccionarios, conjuntos…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Los datos de un tipo son </a:t>
            </a:r>
            <a:r>
              <a:rPr i="1" lang="es"/>
              <a:t>mutables</a:t>
            </a:r>
            <a:r>
              <a:rPr lang="es"/>
              <a:t> o </a:t>
            </a:r>
            <a:r>
              <a:rPr i="1" lang="es"/>
              <a:t>inmutables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 numérico (entero y flotante)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03800" y="1359925"/>
            <a:ext cx="7030500" cy="31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pueden mezclar en una expresión, pero el valor del tipo de esta será </a:t>
            </a:r>
            <a:r>
              <a:rPr i="1" lang="es"/>
              <a:t>flotante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Los </a:t>
            </a:r>
            <a:r>
              <a:rPr i="1" lang="es"/>
              <a:t>enteros</a:t>
            </a:r>
            <a:r>
              <a:rPr lang="es"/>
              <a:t> ocupan menos memoria que los </a:t>
            </a:r>
            <a:r>
              <a:rPr i="1" lang="es"/>
              <a:t>flotantes</a:t>
            </a:r>
            <a:r>
              <a:rPr lang="es"/>
              <a:t> y las operaciones con ellos son más rápidas.</a:t>
            </a:r>
            <a:endParaRPr/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338" y="2164650"/>
            <a:ext cx="450532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Literales de entero</a:t>
            </a:r>
            <a:endParaRPr/>
          </a:p>
        </p:txBody>
      </p:sp>
      <p:sp>
        <p:nvSpPr>
          <p:cNvPr id="332" name="Google Shape;332;p21"/>
          <p:cNvSpPr txBox="1"/>
          <p:nvPr>
            <p:ph idx="1" type="body"/>
          </p:nvPr>
        </p:nvSpPr>
        <p:spPr>
          <a:xfrm>
            <a:off x="1303800" y="1514700"/>
            <a:ext cx="7030500" cy="30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Python permite expresar números enteros, además de en base 10 (lo normal), en: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base 2 (binario).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Prefijo </a:t>
            </a:r>
            <a:r>
              <a:rPr i="1" lang="es"/>
              <a:t>0b</a:t>
            </a:r>
            <a:r>
              <a:rPr lang="es"/>
              <a:t>:				</a:t>
            </a:r>
            <a:r>
              <a:rPr i="1" lang="es"/>
              <a:t>0b101	0b11101</a:t>
            </a:r>
            <a:r>
              <a:rPr lang="es"/>
              <a:t>	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base 8 (octal).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Prefijo </a:t>
            </a:r>
            <a:r>
              <a:rPr i="1" lang="es"/>
              <a:t>0o</a:t>
            </a:r>
            <a:r>
              <a:rPr lang="es"/>
              <a:t>:				</a:t>
            </a:r>
            <a:r>
              <a:rPr i="1" lang="es"/>
              <a:t>0o177	0o255</a:t>
            </a:r>
            <a:endParaRPr i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/>
              <a:t>base 16 (hexadecimal).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/>
              <a:t>Prefijo </a:t>
            </a:r>
            <a:r>
              <a:rPr i="1" lang="es"/>
              <a:t>0x:					0x1A9	0xFF7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