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Lst>
  <p:sldSz cy="5143500" cx="9144000"/>
  <p:notesSz cx="6858000" cy="9144000"/>
  <p:embeddedFontLst>
    <p:embeddedFont>
      <p:font typeface="Caveat"/>
      <p:regular r:id="rId77"/>
      <p:bold r:id="rId78"/>
    </p:embeddedFont>
    <p:embeddedFont>
      <p:font typeface="Nunito"/>
      <p:regular r:id="rId79"/>
      <p:bold r:id="rId80"/>
      <p:italic r:id="rId81"/>
      <p:boldItalic r:id="rId82"/>
    </p:embeddedFont>
    <p:embeddedFont>
      <p:font typeface="Maven Pro"/>
      <p:regular r:id="rId83"/>
      <p:bold r:id="rId84"/>
    </p:embeddedFont>
    <p:embeddedFont>
      <p:font typeface="Roboto Mono"/>
      <p:regular r:id="rId85"/>
      <p:bold r:id="rId86"/>
      <p:italic r:id="rId87"/>
      <p:boldItalic r:id="rId8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MavenPro-bold.fntdata"/><Relationship Id="rId83" Type="http://schemas.openxmlformats.org/officeDocument/2006/relationships/font" Target="fonts/MavenPro-regular.fntdata"/><Relationship Id="rId42" Type="http://schemas.openxmlformats.org/officeDocument/2006/relationships/slide" Target="slides/slide37.xml"/><Relationship Id="rId86" Type="http://schemas.openxmlformats.org/officeDocument/2006/relationships/font" Target="fonts/RobotoMono-bold.fntdata"/><Relationship Id="rId41" Type="http://schemas.openxmlformats.org/officeDocument/2006/relationships/slide" Target="slides/slide36.xml"/><Relationship Id="rId85" Type="http://schemas.openxmlformats.org/officeDocument/2006/relationships/font" Target="fonts/RobotoMono-regular.fntdata"/><Relationship Id="rId44" Type="http://schemas.openxmlformats.org/officeDocument/2006/relationships/slide" Target="slides/slide39.xml"/><Relationship Id="rId88" Type="http://schemas.openxmlformats.org/officeDocument/2006/relationships/font" Target="fonts/RobotoMono-boldItalic.fntdata"/><Relationship Id="rId43" Type="http://schemas.openxmlformats.org/officeDocument/2006/relationships/slide" Target="slides/slide38.xml"/><Relationship Id="rId87" Type="http://schemas.openxmlformats.org/officeDocument/2006/relationships/font" Target="fonts/RobotoMono-italic.fntdata"/><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Nunito-bold.fntdata"/><Relationship Id="rId82" Type="http://schemas.openxmlformats.org/officeDocument/2006/relationships/font" Target="fonts/Nunito-boldItalic.fntdata"/><Relationship Id="rId81"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font" Target="fonts/Caveat-regular.fntdata"/><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font" Target="fonts/Nunito-regular.fntdata"/><Relationship Id="rId34" Type="http://schemas.openxmlformats.org/officeDocument/2006/relationships/slide" Target="slides/slide29.xml"/><Relationship Id="rId78" Type="http://schemas.openxmlformats.org/officeDocument/2006/relationships/font" Target="fonts/Caveat-bold.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9b8138890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9b8138890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a3d74e94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a3d74e94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a45be60a9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a45be60a9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a3d74e940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a3d74e940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a3d74e940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a3d74e940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a3d74e940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a3d74e940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a45be60a9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a45be60a9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a45be60a9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a45be60a9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a3d74e940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a3d74e940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a3d74e940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a3d74e940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9db1f388b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9db1f388b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a3d74e940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a3d74e940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a3d74e940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a3d74e940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a3d74e940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a3d74e940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9f78a968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9f78a968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9f78a9685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9f78a9685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a45be60a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a45be60a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4176ebff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14176ebff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a502b18f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a502b18f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a502b18f7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a502b18f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a502b18f7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a502b18f7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9db1f388b5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9db1f388b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a502b18f7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a502b18f7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a502b18f7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a502b18f7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9ef6a9d7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9ef6a9d7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a6f8eddeb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a6f8eddeb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a6f8eddeb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a6f8eddeb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a6f8eddeb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a6f8eddeb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a727e834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a727e834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a727e8341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a727e8341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a727e8341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a727e8341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a727e8341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a727e8341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53adc71d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53adc71d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a6f79c4e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a6f79c4e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a6f79c4ef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a6f79c4ef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a6f79c4ef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a6f79c4ef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17a57ce60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17a57ce60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17a57ce603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17a57ce603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17a57ce603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17a57ce603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17a57ce603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17a57ce603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17a57ce6039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17a57ce6039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17a57ce6039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17a57ce6039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17a57ce6039_1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17a57ce6039_1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9b7ca0e2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9b7ca0e2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17a57ce6039_15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17a57ce6039_15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17a57ce6039_15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17a57ce6039_15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17a57ce6039_16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17a57ce6039_16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17a57ce6039_16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17a57ce6039_16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17a57ce6039_16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17a57ce6039_16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17c23758852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17c23758852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17c23758852_1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17c23758852_1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17c23758852_1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17c23758852_1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1974e4ff6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1974e4ff6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1974e4ff66b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1974e4ff66b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9b7ca0e21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9b7ca0e21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1974e4ff66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1974e4ff66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197c5350e8a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197c5350e8a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197c5350e8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197c5350e8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1974e4ff66b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1974e4ff66b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1974e4ff66b_0_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1974e4ff66b_0_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1980c18980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1980c18980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1980c189802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1980c189802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1980c189802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4" name="Google Shape;824;g1980c189802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19a74a05558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19a74a05558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198c0a5147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0" name="Google Shape;840;g198c0a5147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9b7ca0e21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9b7ca0e21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19a74a05558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19a74a05558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19a74a05558_3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19a74a05558_3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9b8138890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9b8138890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9b8138890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9b8138890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3" name="Shape 143"/>
        <p:cNvGrpSpPr/>
        <p:nvPr/>
      </p:nvGrpSpPr>
      <p:grpSpPr>
        <a:xfrm>
          <a:off x="0" y="0"/>
          <a:ext cx="0" cy="0"/>
          <a:chOff x="0" y="0"/>
          <a:chExt cx="0" cy="0"/>
        </a:xfrm>
      </p:grpSpPr>
      <p:grpSp>
        <p:nvGrpSpPr>
          <p:cNvPr id="144" name="Google Shape;144;p11"/>
          <p:cNvGrpSpPr/>
          <p:nvPr/>
        </p:nvGrpSpPr>
        <p:grpSpPr>
          <a:xfrm>
            <a:off x="52" y="4099200"/>
            <a:ext cx="9144036" cy="1044300"/>
            <a:chOff x="52" y="4099200"/>
            <a:chExt cx="9144036" cy="1044300"/>
          </a:xfrm>
        </p:grpSpPr>
        <p:grpSp>
          <p:nvGrpSpPr>
            <p:cNvPr id="145" name="Google Shape;145;p11"/>
            <p:cNvGrpSpPr/>
            <p:nvPr/>
          </p:nvGrpSpPr>
          <p:grpSpPr>
            <a:xfrm>
              <a:off x="52" y="4309200"/>
              <a:ext cx="231622" cy="834300"/>
              <a:chOff x="2688737" y="4301380"/>
              <a:chExt cx="231900" cy="834300"/>
            </a:xfrm>
          </p:grpSpPr>
          <p:sp>
            <p:nvSpPr>
              <p:cNvPr id="146" name="Google Shape;146;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 name="Google Shape;150;p11"/>
            <p:cNvGrpSpPr/>
            <p:nvPr/>
          </p:nvGrpSpPr>
          <p:grpSpPr>
            <a:xfrm>
              <a:off x="371406" y="4099200"/>
              <a:ext cx="231622" cy="1044300"/>
              <a:chOff x="2688737" y="4091380"/>
              <a:chExt cx="231900" cy="1044300"/>
            </a:xfrm>
          </p:grpSpPr>
          <p:sp>
            <p:nvSpPr>
              <p:cNvPr id="151" name="Google Shape;151;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 name="Google Shape;156;p11"/>
            <p:cNvGrpSpPr/>
            <p:nvPr/>
          </p:nvGrpSpPr>
          <p:grpSpPr>
            <a:xfrm>
              <a:off x="742761" y="4309200"/>
              <a:ext cx="231622" cy="834300"/>
              <a:chOff x="2688737" y="4301380"/>
              <a:chExt cx="231900" cy="834300"/>
            </a:xfrm>
          </p:grpSpPr>
          <p:sp>
            <p:nvSpPr>
              <p:cNvPr id="157" name="Google Shape;157;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11"/>
            <p:cNvGrpSpPr/>
            <p:nvPr/>
          </p:nvGrpSpPr>
          <p:grpSpPr>
            <a:xfrm>
              <a:off x="1114115" y="4518900"/>
              <a:ext cx="231622" cy="624600"/>
              <a:chOff x="2688737" y="4511080"/>
              <a:chExt cx="231900" cy="624600"/>
            </a:xfrm>
          </p:grpSpPr>
          <p:sp>
            <p:nvSpPr>
              <p:cNvPr id="162" name="Google Shape;162;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11"/>
            <p:cNvGrpSpPr/>
            <p:nvPr/>
          </p:nvGrpSpPr>
          <p:grpSpPr>
            <a:xfrm>
              <a:off x="1856753" y="4099200"/>
              <a:ext cx="231600" cy="1044300"/>
              <a:chOff x="1856753" y="4099200"/>
              <a:chExt cx="231600" cy="1044300"/>
            </a:xfrm>
          </p:grpSpPr>
          <p:sp>
            <p:nvSpPr>
              <p:cNvPr id="166" name="Google Shape;166;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 name="Google Shape;171;p11"/>
            <p:cNvGrpSpPr/>
            <p:nvPr/>
          </p:nvGrpSpPr>
          <p:grpSpPr>
            <a:xfrm>
              <a:off x="2228107" y="4309200"/>
              <a:ext cx="231600" cy="834300"/>
              <a:chOff x="2228107" y="4309200"/>
              <a:chExt cx="231600" cy="834300"/>
            </a:xfrm>
          </p:grpSpPr>
          <p:sp>
            <p:nvSpPr>
              <p:cNvPr id="172" name="Google Shape;172;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 name="Google Shape;176;p11"/>
            <p:cNvGrpSpPr/>
            <p:nvPr/>
          </p:nvGrpSpPr>
          <p:grpSpPr>
            <a:xfrm>
              <a:off x="2599462" y="4518900"/>
              <a:ext cx="231600" cy="624600"/>
              <a:chOff x="2599462" y="4518900"/>
              <a:chExt cx="231600" cy="624600"/>
            </a:xfrm>
          </p:grpSpPr>
          <p:sp>
            <p:nvSpPr>
              <p:cNvPr id="177" name="Google Shape;177;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 name="Google Shape;180;p11"/>
            <p:cNvGrpSpPr/>
            <p:nvPr/>
          </p:nvGrpSpPr>
          <p:grpSpPr>
            <a:xfrm>
              <a:off x="3342171" y="4099200"/>
              <a:ext cx="231600" cy="1044300"/>
              <a:chOff x="3342171" y="4099200"/>
              <a:chExt cx="231600" cy="1044300"/>
            </a:xfrm>
          </p:grpSpPr>
          <p:sp>
            <p:nvSpPr>
              <p:cNvPr id="181" name="Google Shape;181;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 name="Google Shape;186;p11"/>
            <p:cNvGrpSpPr/>
            <p:nvPr/>
          </p:nvGrpSpPr>
          <p:grpSpPr>
            <a:xfrm>
              <a:off x="3713525" y="4309200"/>
              <a:ext cx="231600" cy="834300"/>
              <a:chOff x="3713525" y="4309200"/>
              <a:chExt cx="231600" cy="834300"/>
            </a:xfrm>
          </p:grpSpPr>
          <p:sp>
            <p:nvSpPr>
              <p:cNvPr id="187" name="Google Shape;187;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11"/>
            <p:cNvGrpSpPr/>
            <p:nvPr/>
          </p:nvGrpSpPr>
          <p:grpSpPr>
            <a:xfrm>
              <a:off x="1485398" y="4309200"/>
              <a:ext cx="231600" cy="834300"/>
              <a:chOff x="1485398" y="4309200"/>
              <a:chExt cx="231600" cy="834300"/>
            </a:xfrm>
          </p:grpSpPr>
          <p:sp>
            <p:nvSpPr>
              <p:cNvPr id="192" name="Google Shape;192;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 name="Google Shape;196;p11"/>
            <p:cNvGrpSpPr/>
            <p:nvPr/>
          </p:nvGrpSpPr>
          <p:grpSpPr>
            <a:xfrm>
              <a:off x="4084879" y="4518900"/>
              <a:ext cx="231600" cy="624600"/>
              <a:chOff x="4084879" y="4518900"/>
              <a:chExt cx="231600" cy="624600"/>
            </a:xfrm>
          </p:grpSpPr>
          <p:sp>
            <p:nvSpPr>
              <p:cNvPr id="197" name="Google Shape;197;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 name="Google Shape;200;p11"/>
            <p:cNvGrpSpPr/>
            <p:nvPr/>
          </p:nvGrpSpPr>
          <p:grpSpPr>
            <a:xfrm>
              <a:off x="2970816" y="4309200"/>
              <a:ext cx="231600" cy="834300"/>
              <a:chOff x="2970816" y="4309200"/>
              <a:chExt cx="231600" cy="834300"/>
            </a:xfrm>
          </p:grpSpPr>
          <p:sp>
            <p:nvSpPr>
              <p:cNvPr id="201" name="Google Shape;201;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 name="Google Shape;205;p11"/>
            <p:cNvGrpSpPr/>
            <p:nvPr/>
          </p:nvGrpSpPr>
          <p:grpSpPr>
            <a:xfrm>
              <a:off x="4456234" y="4309200"/>
              <a:ext cx="231600" cy="834300"/>
              <a:chOff x="4456234" y="4309200"/>
              <a:chExt cx="231600" cy="834300"/>
            </a:xfrm>
          </p:grpSpPr>
          <p:sp>
            <p:nvSpPr>
              <p:cNvPr id="206" name="Google Shape;206;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11"/>
            <p:cNvGrpSpPr/>
            <p:nvPr/>
          </p:nvGrpSpPr>
          <p:grpSpPr>
            <a:xfrm>
              <a:off x="4827588" y="4099200"/>
              <a:ext cx="231600" cy="1044300"/>
              <a:chOff x="4827588" y="4099200"/>
              <a:chExt cx="231600" cy="1044300"/>
            </a:xfrm>
          </p:grpSpPr>
          <p:sp>
            <p:nvSpPr>
              <p:cNvPr id="211" name="Google Shape;211;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 name="Google Shape;216;p11"/>
            <p:cNvGrpSpPr/>
            <p:nvPr/>
          </p:nvGrpSpPr>
          <p:grpSpPr>
            <a:xfrm>
              <a:off x="5198943" y="4309200"/>
              <a:ext cx="231600" cy="834300"/>
              <a:chOff x="5198943" y="4309200"/>
              <a:chExt cx="231600" cy="834300"/>
            </a:xfrm>
          </p:grpSpPr>
          <p:sp>
            <p:nvSpPr>
              <p:cNvPr id="217" name="Google Shape;217;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 name="Google Shape;221;p11"/>
            <p:cNvGrpSpPr/>
            <p:nvPr/>
          </p:nvGrpSpPr>
          <p:grpSpPr>
            <a:xfrm>
              <a:off x="5570297" y="4518900"/>
              <a:ext cx="231600" cy="624600"/>
              <a:chOff x="5570297" y="4518900"/>
              <a:chExt cx="231600" cy="624600"/>
            </a:xfrm>
          </p:grpSpPr>
          <p:sp>
            <p:nvSpPr>
              <p:cNvPr id="222" name="Google Shape;222;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 name="Google Shape;225;p11"/>
            <p:cNvGrpSpPr/>
            <p:nvPr/>
          </p:nvGrpSpPr>
          <p:grpSpPr>
            <a:xfrm>
              <a:off x="5941652" y="4309200"/>
              <a:ext cx="231600" cy="834300"/>
              <a:chOff x="5941652" y="4309200"/>
              <a:chExt cx="231600" cy="834300"/>
            </a:xfrm>
          </p:grpSpPr>
          <p:sp>
            <p:nvSpPr>
              <p:cNvPr id="226" name="Google Shape;226;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 name="Google Shape;230;p11"/>
            <p:cNvGrpSpPr/>
            <p:nvPr/>
          </p:nvGrpSpPr>
          <p:grpSpPr>
            <a:xfrm>
              <a:off x="6313006" y="4099200"/>
              <a:ext cx="231600" cy="1044300"/>
              <a:chOff x="6313006" y="4099200"/>
              <a:chExt cx="231600" cy="1044300"/>
            </a:xfrm>
          </p:grpSpPr>
          <p:sp>
            <p:nvSpPr>
              <p:cNvPr id="231" name="Google Shape;231;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 name="Google Shape;236;p11"/>
            <p:cNvGrpSpPr/>
            <p:nvPr/>
          </p:nvGrpSpPr>
          <p:grpSpPr>
            <a:xfrm>
              <a:off x="6684361" y="4309200"/>
              <a:ext cx="231600" cy="834300"/>
              <a:chOff x="6684361" y="4309200"/>
              <a:chExt cx="231600" cy="834300"/>
            </a:xfrm>
          </p:grpSpPr>
          <p:sp>
            <p:nvSpPr>
              <p:cNvPr id="237" name="Google Shape;237;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 name="Google Shape;241;p11"/>
            <p:cNvGrpSpPr/>
            <p:nvPr/>
          </p:nvGrpSpPr>
          <p:grpSpPr>
            <a:xfrm>
              <a:off x="7055715" y="4518900"/>
              <a:ext cx="231600" cy="624600"/>
              <a:chOff x="7055715" y="4518900"/>
              <a:chExt cx="231600" cy="624600"/>
            </a:xfrm>
          </p:grpSpPr>
          <p:sp>
            <p:nvSpPr>
              <p:cNvPr id="242" name="Google Shape;242;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 name="Google Shape;245;p11"/>
            <p:cNvGrpSpPr/>
            <p:nvPr/>
          </p:nvGrpSpPr>
          <p:grpSpPr>
            <a:xfrm>
              <a:off x="7798424" y="4099200"/>
              <a:ext cx="231600" cy="1044300"/>
              <a:chOff x="7798424" y="4099200"/>
              <a:chExt cx="231600" cy="1044300"/>
            </a:xfrm>
          </p:grpSpPr>
          <p:sp>
            <p:nvSpPr>
              <p:cNvPr id="246" name="Google Shape;246;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 name="Google Shape;251;p11"/>
            <p:cNvGrpSpPr/>
            <p:nvPr/>
          </p:nvGrpSpPr>
          <p:grpSpPr>
            <a:xfrm>
              <a:off x="8169779" y="4309200"/>
              <a:ext cx="231600" cy="834300"/>
              <a:chOff x="8169779" y="4309200"/>
              <a:chExt cx="231600" cy="834300"/>
            </a:xfrm>
          </p:grpSpPr>
          <p:sp>
            <p:nvSpPr>
              <p:cNvPr id="252" name="Google Shape;252;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 name="Google Shape;256;p11"/>
            <p:cNvGrpSpPr/>
            <p:nvPr/>
          </p:nvGrpSpPr>
          <p:grpSpPr>
            <a:xfrm>
              <a:off x="7427070" y="4309200"/>
              <a:ext cx="231600" cy="834300"/>
              <a:chOff x="7427070" y="4309200"/>
              <a:chExt cx="231600" cy="834300"/>
            </a:xfrm>
          </p:grpSpPr>
          <p:sp>
            <p:nvSpPr>
              <p:cNvPr id="257" name="Google Shape;257;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1" name="Google Shape;261;p11"/>
            <p:cNvGrpSpPr/>
            <p:nvPr/>
          </p:nvGrpSpPr>
          <p:grpSpPr>
            <a:xfrm>
              <a:off x="8541133" y="4518900"/>
              <a:ext cx="231600" cy="624600"/>
              <a:chOff x="8541133" y="4518900"/>
              <a:chExt cx="231600" cy="624600"/>
            </a:xfrm>
          </p:grpSpPr>
          <p:sp>
            <p:nvSpPr>
              <p:cNvPr id="262" name="Google Shape;262;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 name="Google Shape;265;p11"/>
            <p:cNvGrpSpPr/>
            <p:nvPr/>
          </p:nvGrpSpPr>
          <p:grpSpPr>
            <a:xfrm>
              <a:off x="8912488" y="4309200"/>
              <a:ext cx="231600" cy="834300"/>
              <a:chOff x="8912488" y="4309200"/>
              <a:chExt cx="231600" cy="834300"/>
            </a:xfrm>
          </p:grpSpPr>
          <p:sp>
            <p:nvSpPr>
              <p:cNvPr id="266" name="Google Shape;266;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70" name="Google Shape;270;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71" name="Google Shape;271;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2" name="Google Shape;272;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3" name="Shape 273"/>
        <p:cNvGrpSpPr/>
        <p:nvPr/>
      </p:nvGrpSpPr>
      <p:grpSpPr>
        <a:xfrm>
          <a:off x="0" y="0"/>
          <a:ext cx="0" cy="0"/>
          <a:chOff x="0" y="0"/>
          <a:chExt cx="0" cy="0"/>
        </a:xfrm>
      </p:grpSpPr>
      <p:sp>
        <p:nvSpPr>
          <p:cNvPr id="274" name="Google Shape;274;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456200" y="1490675"/>
            <a:ext cx="7030500" cy="3193200"/>
          </a:xfrm>
          <a:prstGeom prst="rect">
            <a:avLst/>
          </a:prstGeom>
        </p:spPr>
        <p:txBody>
          <a:bodyPr anchorCtr="0" anchor="t" bIns="91425" lIns="91425" spcFirstLastPara="1" rIns="91425" wrap="square" tIns="91425">
            <a:noAutofit/>
          </a:bodyPr>
          <a:lstStyle>
            <a:lvl1pPr indent="-355600" lvl="0" marL="457200" rtl="0">
              <a:spcBef>
                <a:spcPts val="0"/>
              </a:spcBef>
              <a:spcAft>
                <a:spcPts val="0"/>
              </a:spcAft>
              <a:buSzPts val="2000"/>
              <a:buChar char="●"/>
              <a:defRPr sz="2000"/>
            </a:lvl1pPr>
            <a:lvl2pPr indent="-330200" lvl="1" marL="914400" rtl="0">
              <a:spcBef>
                <a:spcPts val="1600"/>
              </a:spcBef>
              <a:spcAft>
                <a:spcPts val="0"/>
              </a:spcAft>
              <a:buSzPts val="1600"/>
              <a:buChar char="○"/>
              <a:defRPr sz="1600"/>
            </a:lvl2pPr>
            <a:lvl3pPr indent="-311150" lvl="2" marL="1371600" rtl="0">
              <a:spcBef>
                <a:spcPts val="1600"/>
              </a:spcBef>
              <a:spcAft>
                <a:spcPts val="0"/>
              </a:spcAft>
              <a:buSzPts val="1300"/>
              <a:buChar char="■"/>
              <a:defRPr sz="1300"/>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0" name="Google Shape;90;p4"/>
          <p:cNvSpPr txBox="1"/>
          <p:nvPr/>
        </p:nvSpPr>
        <p:spPr>
          <a:xfrm>
            <a:off x="223825" y="4701325"/>
            <a:ext cx="2754300" cy="3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0000FF"/>
                </a:solidFill>
                <a:latin typeface="Trebuchet MS"/>
                <a:ea typeface="Trebuchet MS"/>
                <a:cs typeface="Trebuchet MS"/>
                <a:sym typeface="Trebuchet MS"/>
              </a:rPr>
              <a:t>Programar</a:t>
            </a:r>
            <a:r>
              <a:rPr lang="es">
                <a:solidFill>
                  <a:srgbClr val="0000FF"/>
                </a:solidFill>
                <a:latin typeface="Trebuchet MS"/>
                <a:ea typeface="Trebuchet MS"/>
                <a:cs typeface="Trebuchet MS"/>
                <a:sym typeface="Trebuchet MS"/>
              </a:rPr>
              <a:t> (en Python)</a:t>
            </a:r>
            <a:endParaRPr>
              <a:solidFill>
                <a:srgbClr val="0000FF"/>
              </a:solidFill>
              <a:latin typeface="Trebuchet MS"/>
              <a:ea typeface="Trebuchet MS"/>
              <a:cs typeface="Trebuchet MS"/>
              <a:sym typeface="Trebuchet MS"/>
            </a:endParaRPr>
          </a:p>
        </p:txBody>
      </p:sp>
      <p:sp>
        <p:nvSpPr>
          <p:cNvPr id="91" name="Google Shape;91;p4"/>
          <p:cNvSpPr txBox="1"/>
          <p:nvPr/>
        </p:nvSpPr>
        <p:spPr>
          <a:xfrm>
            <a:off x="6239500" y="4723825"/>
            <a:ext cx="2473500" cy="294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 sz="1500">
                <a:solidFill>
                  <a:srgbClr val="FF0000"/>
                </a:solidFill>
                <a:latin typeface="Caveat"/>
                <a:ea typeface="Caveat"/>
                <a:cs typeface="Caveat"/>
                <a:sym typeface="Caveat"/>
              </a:rPr>
              <a:t>Rafael del Castillo Gomariz</a:t>
            </a:r>
            <a:endParaRPr sz="1500">
              <a:solidFill>
                <a:srgbClr val="FF0000"/>
              </a:solidFill>
              <a:latin typeface="Caveat"/>
              <a:ea typeface="Caveat"/>
              <a:cs typeface="Caveat"/>
              <a:sym typeface="Caveat"/>
            </a:endParaRPr>
          </a:p>
        </p:txBody>
      </p:sp>
      <p:sp>
        <p:nvSpPr>
          <p:cNvPr id="92" name="Google Shape;92;p4"/>
          <p:cNvSpPr txBox="1"/>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sz="1300">
                <a:solidFill>
                  <a:srgbClr val="0000FF"/>
                </a:solidFill>
                <a:latin typeface="Nunito"/>
                <a:ea typeface="Nunito"/>
                <a:cs typeface="Nunito"/>
                <a:sym typeface="Nunito"/>
              </a:rPr>
              <a:t>‹#›</a:t>
            </a:fld>
            <a:endParaRPr sz="1300">
              <a:solidFill>
                <a:srgbClr val="0000FF"/>
              </a:solidFill>
              <a:latin typeface="Nunito"/>
              <a:ea typeface="Nunito"/>
              <a:cs typeface="Nunito"/>
              <a:sym typeface="Nuni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3" name="Shape 93"/>
        <p:cNvGrpSpPr/>
        <p:nvPr/>
      </p:nvGrpSpPr>
      <p:grpSpPr>
        <a:xfrm>
          <a:off x="0" y="0"/>
          <a:ext cx="0" cy="0"/>
          <a:chOff x="0" y="0"/>
          <a:chExt cx="0" cy="0"/>
        </a:xfrm>
      </p:grpSpPr>
      <p:grpSp>
        <p:nvGrpSpPr>
          <p:cNvPr id="94" name="Google Shape;94;p5"/>
          <p:cNvGrpSpPr/>
          <p:nvPr/>
        </p:nvGrpSpPr>
        <p:grpSpPr>
          <a:xfrm>
            <a:off x="625966" y="299376"/>
            <a:ext cx="999312" cy="999312"/>
            <a:chOff x="348199" y="179450"/>
            <a:chExt cx="1116300" cy="1116300"/>
          </a:xfrm>
        </p:grpSpPr>
        <p:sp>
          <p:nvSpPr>
            <p:cNvPr id="95" name="Google Shape;95;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8" name="Google Shape;98;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9" name="Google Shape;99;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0" name="Google Shape;100;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grpSp>
        <p:nvGrpSpPr>
          <p:cNvPr id="102" name="Google Shape;102;p6"/>
          <p:cNvGrpSpPr/>
          <p:nvPr/>
        </p:nvGrpSpPr>
        <p:grpSpPr>
          <a:xfrm>
            <a:off x="625966" y="299376"/>
            <a:ext cx="999312" cy="999312"/>
            <a:chOff x="348199" y="179450"/>
            <a:chExt cx="1116300" cy="1116300"/>
          </a:xfrm>
        </p:grpSpPr>
        <p:sp>
          <p:nvSpPr>
            <p:cNvPr id="103" name="Google Shape;103;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6" name="Google Shape;106;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7" name="Shape 107"/>
        <p:cNvGrpSpPr/>
        <p:nvPr/>
      </p:nvGrpSpPr>
      <p:grpSpPr>
        <a:xfrm>
          <a:off x="0" y="0"/>
          <a:ext cx="0" cy="0"/>
          <a:chOff x="0" y="0"/>
          <a:chExt cx="0" cy="0"/>
        </a:xfrm>
      </p:grpSpPr>
      <p:grpSp>
        <p:nvGrpSpPr>
          <p:cNvPr id="108" name="Google Shape;108;p7"/>
          <p:cNvGrpSpPr/>
          <p:nvPr/>
        </p:nvGrpSpPr>
        <p:grpSpPr>
          <a:xfrm>
            <a:off x="625966" y="299376"/>
            <a:ext cx="999312" cy="999312"/>
            <a:chOff x="348199" y="179450"/>
            <a:chExt cx="1116300" cy="1116300"/>
          </a:xfrm>
        </p:grpSpPr>
        <p:sp>
          <p:nvSpPr>
            <p:cNvPr id="109" name="Google Shape;109;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2" name="Google Shape;112;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3" name="Google Shape;113;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4" name="Shape 114"/>
        <p:cNvGrpSpPr/>
        <p:nvPr/>
      </p:nvGrpSpPr>
      <p:grpSpPr>
        <a:xfrm>
          <a:off x="0" y="0"/>
          <a:ext cx="0" cy="0"/>
          <a:chOff x="0" y="0"/>
          <a:chExt cx="0" cy="0"/>
        </a:xfrm>
      </p:grpSpPr>
      <p:grpSp>
        <p:nvGrpSpPr>
          <p:cNvPr id="115" name="Google Shape;115;p8"/>
          <p:cNvGrpSpPr/>
          <p:nvPr/>
        </p:nvGrpSpPr>
        <p:grpSpPr>
          <a:xfrm>
            <a:off x="6866714" y="1306"/>
            <a:ext cx="2267451" cy="2601690"/>
            <a:chOff x="6790514" y="1306"/>
            <a:chExt cx="2267451" cy="2601690"/>
          </a:xfrm>
        </p:grpSpPr>
        <p:grpSp>
          <p:nvGrpSpPr>
            <p:cNvPr id="116" name="Google Shape;116;p8"/>
            <p:cNvGrpSpPr/>
            <p:nvPr/>
          </p:nvGrpSpPr>
          <p:grpSpPr>
            <a:xfrm>
              <a:off x="7067465" y="1306"/>
              <a:ext cx="1990500" cy="1990200"/>
              <a:chOff x="7067465" y="1306"/>
              <a:chExt cx="1990500" cy="1990200"/>
            </a:xfrm>
          </p:grpSpPr>
          <p:sp>
            <p:nvSpPr>
              <p:cNvPr id="117" name="Google Shape;117;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 name="Google Shape;120;p8"/>
            <p:cNvGrpSpPr/>
            <p:nvPr/>
          </p:nvGrpSpPr>
          <p:grpSpPr>
            <a:xfrm>
              <a:off x="8207126" y="1807996"/>
              <a:ext cx="795000" cy="795000"/>
              <a:chOff x="8207126" y="1807996"/>
              <a:chExt cx="795000" cy="795000"/>
            </a:xfrm>
          </p:grpSpPr>
          <p:sp>
            <p:nvSpPr>
              <p:cNvPr id="121" name="Google Shape;121;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 name="Google Shape;124;p8"/>
            <p:cNvGrpSpPr/>
            <p:nvPr/>
          </p:nvGrpSpPr>
          <p:grpSpPr>
            <a:xfrm>
              <a:off x="6790514" y="118857"/>
              <a:ext cx="548700" cy="548700"/>
              <a:chOff x="6790514" y="118857"/>
              <a:chExt cx="548700" cy="548700"/>
            </a:xfrm>
          </p:grpSpPr>
          <p:sp>
            <p:nvSpPr>
              <p:cNvPr id="125" name="Google Shape;125;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7" name="Google Shape;127;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8" name="Google Shape;128;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9" name="Shape 129"/>
        <p:cNvGrpSpPr/>
        <p:nvPr/>
      </p:nvGrpSpPr>
      <p:grpSpPr>
        <a:xfrm>
          <a:off x="0" y="0"/>
          <a:ext cx="0" cy="0"/>
          <a:chOff x="0" y="0"/>
          <a:chExt cx="0" cy="0"/>
        </a:xfrm>
      </p:grpSpPr>
      <p:grpSp>
        <p:nvGrpSpPr>
          <p:cNvPr id="130" name="Google Shape;130;p9"/>
          <p:cNvGrpSpPr/>
          <p:nvPr/>
        </p:nvGrpSpPr>
        <p:grpSpPr>
          <a:xfrm>
            <a:off x="625966" y="299376"/>
            <a:ext cx="999312" cy="999312"/>
            <a:chOff x="348199" y="179450"/>
            <a:chExt cx="1116300" cy="1116300"/>
          </a:xfrm>
        </p:grpSpPr>
        <p:sp>
          <p:nvSpPr>
            <p:cNvPr id="131" name="Google Shape;131;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4" name="Google Shape;134;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5" name="Google Shape;135;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6" name="Google Shape;136;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7" name="Shape 137"/>
        <p:cNvGrpSpPr/>
        <p:nvPr/>
      </p:nvGrpSpPr>
      <p:grpSpPr>
        <a:xfrm>
          <a:off x="0" y="0"/>
          <a:ext cx="0" cy="0"/>
          <a:chOff x="0" y="0"/>
          <a:chExt cx="0" cy="0"/>
        </a:xfrm>
      </p:grpSpPr>
      <p:grpSp>
        <p:nvGrpSpPr>
          <p:cNvPr id="138" name="Google Shape;138;p10"/>
          <p:cNvGrpSpPr/>
          <p:nvPr/>
        </p:nvGrpSpPr>
        <p:grpSpPr>
          <a:xfrm>
            <a:off x="713373" y="3847119"/>
            <a:ext cx="825392" cy="825392"/>
            <a:chOff x="348199" y="179450"/>
            <a:chExt cx="1116300" cy="1116300"/>
          </a:xfrm>
        </p:grpSpPr>
        <p:sp>
          <p:nvSpPr>
            <p:cNvPr id="139" name="Google Shape;139;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2" name="Google Shape;142;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github.com/rdelcastillo/DAW-Python/blob/master/ejemplosclase/1alternativas/ecuacion_primer_grado.py" TargetMode="External"/><Relationship Id="rId4" Type="http://schemas.openxmlformats.org/officeDocument/2006/relationships/image" Target="../media/image20.png"/><Relationship Id="rId5"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3.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8.png"/><Relationship Id="rId4" Type="http://schemas.openxmlformats.org/officeDocument/2006/relationships/image" Target="../media/image19.png"/><Relationship Id="rId5" Type="http://schemas.openxmlformats.org/officeDocument/2006/relationships/image" Target="../media/image34.png"/><Relationship Id="rId6" Type="http://schemas.openxmlformats.org/officeDocument/2006/relationships/hyperlink" Target="https://wke.lt/w/s/3GiTRN" TargetMode="External"/><Relationship Id="rId7"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learnpython.com/blog/python-match-case-statement/" TargetMode="External"/><Relationship Id="rId4" Type="http://schemas.openxmlformats.org/officeDocument/2006/relationships/image" Target="../media/image22.png"/><Relationship Id="rId5" Type="http://schemas.openxmlformats.org/officeDocument/2006/relationships/image" Target="../media/image31.png"/><Relationship Id="rId6" Type="http://schemas.openxmlformats.org/officeDocument/2006/relationships/hyperlink" Target="https://colab.research.google.com/drive/1L0-y1ZpaWQRpTS3YqWONkMhnqfg2i_Yd?usp=sharing" TargetMode="External"/><Relationship Id="rId7"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docs.python.org/3/reference/compound_stmts.html#the-match-statement" TargetMode="External"/><Relationship Id="rId4" Type="http://schemas.openxmlformats.org/officeDocument/2006/relationships/image" Target="../media/image30.png"/><Relationship Id="rId5"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www.mclibre.org/consultar/python/lecciones/python-while.html#" TargetMode="External"/><Relationship Id="rId4" Type="http://schemas.openxmlformats.org/officeDocument/2006/relationships/image" Target="../media/image39.png"/><Relationship Id="rId5" Type="http://schemas.openxmlformats.org/officeDocument/2006/relationships/hyperlink" Target="https://www.mclibre.org/consultar/python/lecciones/python-while.html#diagrama-flujo" TargetMode="External"/><Relationship Id="rId6" Type="http://schemas.openxmlformats.org/officeDocument/2006/relationships/image" Target="../media/image37.png"/><Relationship Id="rId7" Type="http://schemas.openxmlformats.org/officeDocument/2006/relationships/hyperlink" Target="https://github.com/rdelcastillo/DAW-Python/blob/master/ejemplosclase/2repetitivos/cien_primeros_pares_con_while.py" TargetMode="External"/><Relationship Id="rId8"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llibrodepython.com/python-pep8"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8.png"/><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github.com/rdelcastillo/DAW-Python/blob/master/ejemplosclase/2repetitivos/cien_primeros_pares_con_repetir.py" TargetMode="Externa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6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www.mclibre.org/consultar/python/lecciones/python-for.html" TargetMode="External"/><Relationship Id="rId4" Type="http://schemas.openxmlformats.org/officeDocument/2006/relationships/image" Target="../media/image5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1.png"/><Relationship Id="rId4" Type="http://schemas.openxmlformats.org/officeDocument/2006/relationships/image" Target="../media/image4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github.com/rdelcastillo/DAW-Python/blob/master/ejemplosclase/2repetitivos/caja_bidimensional_con_for_3.py" TargetMode="Externa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wke.lt/w/s/MAYIAM" TargetMode="Externa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github.com/rdelcastillo/DAW-Python/blob/master/ej02repetitivas/ej02_contar_positivos_negativos_ceros.py" TargetMode="External"/><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wke.lt/w/s/PzQYZr" TargetMode="External"/><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github.com/rdelcastillo/DAW-Python/blob/master/ej02repetitivas/ej09_es_primo.py" TargetMode="External"/><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www.w3schools.com/python/python_strings_escape.asp" TargetMode="External"/><Relationship Id="rId4" Type="http://schemas.openxmlformats.org/officeDocument/2006/relationships/image" Target="../media/image59.png"/><Relationship Id="rId5" Type="http://schemas.openxmlformats.org/officeDocument/2006/relationships/image" Target="../media/image40.png"/><Relationship Id="rId6" Type="http://schemas.openxmlformats.org/officeDocument/2006/relationships/hyperlink" Target="https://www.w3schools.com/python/python_strings.asp" TargetMode="External"/><Relationship Id="rId7" Type="http://schemas.openxmlformats.org/officeDocument/2006/relationships/image" Target="../media/image3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45.png"/><Relationship Id="rId4" Type="http://schemas.openxmlformats.org/officeDocument/2006/relationships/image" Target="../media/image4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56.png"/><Relationship Id="rId4" Type="http://schemas.openxmlformats.org/officeDocument/2006/relationships/image" Target="../media/image55.png"/><Relationship Id="rId5" Type="http://schemas.openxmlformats.org/officeDocument/2006/relationships/image" Target="../media/image4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51.png"/><Relationship Id="rId4" Type="http://schemas.openxmlformats.org/officeDocument/2006/relationships/image" Target="../media/image44.png"/><Relationship Id="rId5" Type="http://schemas.openxmlformats.org/officeDocument/2006/relationships/hyperlink" Target="http://www.youtube.com/watch?v=VR2LQqhZ_Hs" TargetMode="External"/><Relationship Id="rId6" Type="http://schemas.openxmlformats.org/officeDocument/2006/relationships/image" Target="../media/image50.jpg"/><Relationship Id="rId7" Type="http://schemas.openxmlformats.org/officeDocument/2006/relationships/hyperlink" Target="https://www.w3schools.com/python/python_strings_slicing.asp" TargetMode="External"/><Relationship Id="rId8" Type="http://schemas.openxmlformats.org/officeDocument/2006/relationships/image" Target="../media/image3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s://www.w3schools.com/python/python_strings_methods.asp" TargetMode="External"/><Relationship Id="rId4" Type="http://schemas.openxmlformats.org/officeDocument/2006/relationships/image" Target="../media/image3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5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6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https://numpy.org/" TargetMode="External"/><Relationship Id="rId4" Type="http://schemas.openxmlformats.org/officeDocument/2006/relationships/hyperlink" Target="https://python-para-impacientes.blogspot.com/2019/07/el-modulo-array-frente-las-listas.html"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54.png"/><Relationship Id="rId4" Type="http://schemas.openxmlformats.org/officeDocument/2006/relationships/image" Target="../media/image5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hyperlink" Target="https://www.w3schools.com/python/python_lists.asp" TargetMode="External"/><Relationship Id="rId4" Type="http://schemas.openxmlformats.org/officeDocument/2006/relationships/image" Target="../media/image3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61.png"/><Relationship Id="rId4" Type="http://schemas.openxmlformats.org/officeDocument/2006/relationships/image" Target="../media/image49.png"/><Relationship Id="rId5" Type="http://schemas.openxmlformats.org/officeDocument/2006/relationships/image" Target="../media/image5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65.png"/><Relationship Id="rId4" Type="http://schemas.openxmlformats.org/officeDocument/2006/relationships/image" Target="../media/image64.png"/><Relationship Id="rId5" Type="http://schemas.openxmlformats.org/officeDocument/2006/relationships/hyperlink" Target="https://www.mclibre.org/consultar/python/lecciones/python-funciones-1.html" TargetMode="External"/><Relationship Id="rId6" Type="http://schemas.openxmlformats.org/officeDocument/2006/relationships/image" Target="../media/image3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3.png"/><Relationship Id="rId4" Type="http://schemas.openxmlformats.org/officeDocument/2006/relationships/image" Target="../media/image14.png"/><Relationship Id="rId5" Type="http://schemas.openxmlformats.org/officeDocument/2006/relationships/hyperlink" Target="https://colab.research.google.com/drive/1BmCh3WwabOiKFnmhiXABquoFakf2kiSC" TargetMode="External"/><Relationship Id="rId6"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67.png"/><Relationship Id="rId4" Type="http://schemas.openxmlformats.org/officeDocument/2006/relationships/image" Target="../media/image6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68.png"/><Relationship Id="rId4" Type="http://schemas.openxmlformats.org/officeDocument/2006/relationships/image" Target="../media/image65.png"/><Relationship Id="rId5" Type="http://schemas.openxmlformats.org/officeDocument/2006/relationships/hyperlink" Target="https://ellibrodepython.com/function-annotations" TargetMode="External"/><Relationship Id="rId6" Type="http://schemas.openxmlformats.org/officeDocument/2006/relationships/image" Target="../media/image3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hyperlink" Target="https://realpython.com/python-type-checking/#static-typing" TargetMode="External"/><Relationship Id="rId4" Type="http://schemas.openxmlformats.org/officeDocument/2006/relationships/hyperlink" Target="https://realpython.com/python-type-checking/#static-typing" TargetMode="External"/><Relationship Id="rId9" Type="http://schemas.openxmlformats.org/officeDocument/2006/relationships/image" Target="../media/image35.png"/><Relationship Id="rId5" Type="http://schemas.openxmlformats.org/officeDocument/2006/relationships/hyperlink" Target="https://realpython.com/python-type-checking/#pros-and-cons" TargetMode="External"/><Relationship Id="rId6" Type="http://schemas.openxmlformats.org/officeDocument/2006/relationships/hyperlink" Target="https://realpython.com/python-type-checking/#pros-and-cons" TargetMode="External"/><Relationship Id="rId7" Type="http://schemas.openxmlformats.org/officeDocument/2006/relationships/hyperlink" Target="https://ellibrodepython.com/function-annotations" TargetMode="External"/><Relationship Id="rId8" Type="http://schemas.openxmlformats.org/officeDocument/2006/relationships/hyperlink" Target="https://realpython.com/python-type-checking/"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hyperlink" Target="https://www.mclibre.org/consultar/python/lecciones/python-funciones-1.html#funciones-variables" TargetMode="External"/><Relationship Id="rId4" Type="http://schemas.openxmlformats.org/officeDocument/2006/relationships/image" Target="../media/image3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66.png"/><Relationship Id="rId4" Type="http://schemas.openxmlformats.org/officeDocument/2006/relationships/hyperlink" Target="https://www.mclibre.org/consultar/python/lecciones/python-funciones-1.html#variables-locales" TargetMode="External"/><Relationship Id="rId5" Type="http://schemas.openxmlformats.org/officeDocument/2006/relationships/image" Target="../media/image3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hyperlink" Target="https://www.mclibre.org/consultar/python/lecciones/python-funciones-1.html#variables-libres" TargetMode="External"/><Relationship Id="rId4" Type="http://schemas.openxmlformats.org/officeDocument/2006/relationships/image" Target="../media/image3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hyperlink" Target="https://ellibrodepython.com/paso-por-valor-y-referencia" TargetMode="External"/><Relationship Id="rId4" Type="http://schemas.openxmlformats.org/officeDocument/2006/relationships/image" Target="../media/image3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hyperlink" Target="https://ellibrodepython.com/funciones-en-python#pasando-argumentos-de-entrada" TargetMode="External"/><Relationship Id="rId4" Type="http://schemas.openxmlformats.org/officeDocument/2006/relationships/image" Target="../media/image3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hyperlink" Target="https://colab.research.google.com/drive/1waiwI8Dc8xsd_jkcIXf6O3xtD76DdC8u" TargetMode="External"/><Relationship Id="rId6"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hyperlink" Target="https://ellibrodepython.com/funciones-en-python#sentencia-return" TargetMode="External"/><Relationship Id="rId4" Type="http://schemas.openxmlformats.org/officeDocument/2006/relationships/image" Target="../media/image3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hyperlink" Target="https://ellibrodepython.com/recursividad" TargetMode="External"/><Relationship Id="rId4" Type="http://schemas.openxmlformats.org/officeDocument/2006/relationships/image" Target="../media/image3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Programar</a:t>
            </a:r>
            <a:endParaRPr/>
          </a:p>
          <a:p>
            <a:pPr indent="0" lvl="0" marL="0" rtl="0" algn="l">
              <a:spcBef>
                <a:spcPts val="0"/>
              </a:spcBef>
              <a:spcAft>
                <a:spcPts val="0"/>
              </a:spcAft>
              <a:buNone/>
            </a:pPr>
            <a:r>
              <a:rPr lang="es"/>
              <a:t>(en Python)</a:t>
            </a:r>
            <a:endParaRPr/>
          </a:p>
        </p:txBody>
      </p:sp>
      <p:sp>
        <p:nvSpPr>
          <p:cNvPr id="280" name="Google Shape;280;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Módulo de Programación. </a:t>
            </a:r>
            <a:endParaRPr/>
          </a:p>
          <a:p>
            <a:pPr indent="0" lvl="0" marL="0" rtl="0" algn="l">
              <a:spcBef>
                <a:spcPts val="0"/>
              </a:spcBef>
              <a:spcAft>
                <a:spcPts val="0"/>
              </a:spcAft>
              <a:buNone/>
            </a:pPr>
            <a:r>
              <a:rPr lang="es"/>
              <a:t>CFGS Desarrollo de Aplicaciones Web</a:t>
            </a:r>
            <a:endParaRPr/>
          </a:p>
          <a:p>
            <a:pPr indent="0" lvl="0" marL="0" rtl="0" algn="l">
              <a:spcBef>
                <a:spcPts val="0"/>
              </a:spcBef>
              <a:spcAft>
                <a:spcPts val="0"/>
              </a:spcAft>
              <a:buNone/>
            </a:pPr>
            <a:r>
              <a:rPr lang="es"/>
              <a:t>IES Gran Capitán</a:t>
            </a:r>
            <a:endParaRPr/>
          </a:p>
          <a:p>
            <a:pPr indent="0" lvl="0" marL="0" rtl="0" algn="l">
              <a:spcBef>
                <a:spcPts val="0"/>
              </a:spcBef>
              <a:spcAft>
                <a:spcPts val="0"/>
              </a:spcAft>
              <a:buNone/>
            </a:pPr>
            <a:r>
              <a:t/>
            </a:r>
            <a:endParaRPr/>
          </a:p>
        </p:txBody>
      </p:sp>
      <p:pic>
        <p:nvPicPr>
          <p:cNvPr id="281" name="Google Shape;281;p13"/>
          <p:cNvPicPr preferRelativeResize="0"/>
          <p:nvPr/>
        </p:nvPicPr>
        <p:blipFill>
          <a:blip r:embed="rId3">
            <a:alphaModFix/>
          </a:blip>
          <a:stretch>
            <a:fillRect/>
          </a:stretch>
        </p:blipFill>
        <p:spPr>
          <a:xfrm>
            <a:off x="6451100" y="3352800"/>
            <a:ext cx="3759700" cy="177541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2"/>
          <p:cNvSpPr txBox="1"/>
          <p:nvPr>
            <p:ph type="title"/>
          </p:nvPr>
        </p:nvSpPr>
        <p:spPr>
          <a:xfrm>
            <a:off x="1303800" y="-1102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Comentarios</a:t>
            </a:r>
            <a:endParaRPr/>
          </a:p>
        </p:txBody>
      </p:sp>
      <p:sp>
        <p:nvSpPr>
          <p:cNvPr id="348" name="Google Shape;348;p22"/>
          <p:cNvSpPr txBox="1"/>
          <p:nvPr>
            <p:ph idx="1" type="body"/>
          </p:nvPr>
        </p:nvSpPr>
        <p:spPr>
          <a:xfrm>
            <a:off x="1456200" y="1490675"/>
            <a:ext cx="70305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49" name="Google Shape;349;p22"/>
          <p:cNvPicPr preferRelativeResize="0"/>
          <p:nvPr/>
        </p:nvPicPr>
        <p:blipFill>
          <a:blip r:embed="rId3">
            <a:alphaModFix/>
          </a:blip>
          <a:stretch>
            <a:fillRect/>
          </a:stretch>
        </p:blipFill>
        <p:spPr>
          <a:xfrm>
            <a:off x="494450" y="584350"/>
            <a:ext cx="8155101" cy="4155050"/>
          </a:xfrm>
          <a:prstGeom prst="rect">
            <a:avLst/>
          </a:prstGeom>
          <a:noFill/>
          <a:ln>
            <a:noFill/>
          </a:ln>
        </p:spPr>
      </p:pic>
      <p:pic>
        <p:nvPicPr>
          <p:cNvPr id="350" name="Google Shape;350;p22"/>
          <p:cNvPicPr preferRelativeResize="0"/>
          <p:nvPr/>
        </p:nvPicPr>
        <p:blipFill>
          <a:blip r:embed="rId4">
            <a:alphaModFix/>
          </a:blip>
          <a:stretch>
            <a:fillRect/>
          </a:stretch>
        </p:blipFill>
        <p:spPr>
          <a:xfrm>
            <a:off x="2728725" y="-16375"/>
            <a:ext cx="884050" cy="683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Programación estructurada</a:t>
            </a:r>
            <a:endParaRPr/>
          </a:p>
        </p:txBody>
      </p:sp>
      <p:sp>
        <p:nvSpPr>
          <p:cNvPr id="356" name="Google Shape;356;p23"/>
          <p:cNvSpPr txBox="1"/>
          <p:nvPr>
            <p:ph idx="1" type="body"/>
          </p:nvPr>
        </p:nvSpPr>
        <p:spPr>
          <a:xfrm>
            <a:off x="1489600" y="1231825"/>
            <a:ext cx="70305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a:t>
            </a:r>
            <a:r>
              <a:rPr i="1" lang="es"/>
              <a:t>programación estructurada</a:t>
            </a:r>
            <a:r>
              <a:rPr lang="es"/>
              <a:t> es un </a:t>
            </a:r>
            <a:r>
              <a:rPr b="1" lang="es"/>
              <a:t>paradigma</a:t>
            </a:r>
            <a:r>
              <a:rPr lang="es"/>
              <a:t> de programación orientado a mejorar la claridad, calidad y tiempo de desarrollo de un programa de ordenador o algoritmo, utilizando únicamente </a:t>
            </a:r>
            <a:r>
              <a:rPr b="1" lang="es"/>
              <a:t>subrutinas</a:t>
            </a:r>
            <a:r>
              <a:rPr lang="es"/>
              <a:t> (funciones o procedimientos) y </a:t>
            </a:r>
            <a:r>
              <a:rPr b="1" lang="es"/>
              <a:t>tres estructuras de control</a:t>
            </a:r>
            <a:r>
              <a:rPr lang="es"/>
              <a:t>:</a:t>
            </a:r>
            <a:endParaRPr/>
          </a:p>
          <a:p>
            <a:pPr indent="-355600" lvl="0" marL="457200" rtl="0" algn="l">
              <a:spcBef>
                <a:spcPts val="1600"/>
              </a:spcBef>
              <a:spcAft>
                <a:spcPts val="0"/>
              </a:spcAft>
              <a:buSzPts val="2000"/>
              <a:buChar char="●"/>
            </a:pPr>
            <a:r>
              <a:rPr lang="es"/>
              <a:t>Secuenciales.</a:t>
            </a:r>
            <a:endParaRPr/>
          </a:p>
          <a:p>
            <a:pPr indent="-355600" lvl="0" marL="457200" rtl="0" algn="l">
              <a:spcBef>
                <a:spcPts val="0"/>
              </a:spcBef>
              <a:spcAft>
                <a:spcPts val="0"/>
              </a:spcAft>
              <a:buSzPts val="2000"/>
              <a:buChar char="●"/>
            </a:pPr>
            <a:r>
              <a:rPr lang="es"/>
              <a:t>Alternativas.</a:t>
            </a:r>
            <a:endParaRPr/>
          </a:p>
          <a:p>
            <a:pPr indent="-355600" lvl="0" marL="457200" rtl="0" algn="l">
              <a:spcBef>
                <a:spcPts val="0"/>
              </a:spcBef>
              <a:spcAft>
                <a:spcPts val="0"/>
              </a:spcAft>
              <a:buSzPts val="2000"/>
              <a:buChar char="●"/>
            </a:pPr>
            <a:r>
              <a:rPr lang="es"/>
              <a:t>Repetitivas.</a:t>
            </a:r>
            <a:endParaRPr/>
          </a:p>
        </p:txBody>
      </p:sp>
      <p:pic>
        <p:nvPicPr>
          <p:cNvPr descr="Estructuras de Control - Lógica de Programación UPP" id="357" name="Google Shape;357;p23"/>
          <p:cNvPicPr preferRelativeResize="0"/>
          <p:nvPr/>
        </p:nvPicPr>
        <p:blipFill>
          <a:blip r:embed="rId3">
            <a:alphaModFix/>
          </a:blip>
          <a:stretch>
            <a:fillRect/>
          </a:stretch>
        </p:blipFill>
        <p:spPr>
          <a:xfrm>
            <a:off x="3906025" y="3077525"/>
            <a:ext cx="3786499" cy="1771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Ejemplo: resolución ecuación 1er. grado</a:t>
            </a:r>
            <a:endParaRPr/>
          </a:p>
        </p:txBody>
      </p:sp>
      <p:sp>
        <p:nvSpPr>
          <p:cNvPr id="363" name="Google Shape;363;p24"/>
          <p:cNvSpPr txBox="1"/>
          <p:nvPr>
            <p:ph idx="1" type="body"/>
          </p:nvPr>
        </p:nvSpPr>
        <p:spPr>
          <a:xfrm>
            <a:off x="1456200" y="1490675"/>
            <a:ext cx="70305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¿Qué falla en este programa? ¿se puede arreglar? ¿cómo?</a:t>
            </a:r>
            <a:endParaRPr/>
          </a:p>
        </p:txBody>
      </p:sp>
      <p:pic>
        <p:nvPicPr>
          <p:cNvPr id="364" name="Google Shape;364;p24"/>
          <p:cNvPicPr preferRelativeResize="0"/>
          <p:nvPr/>
        </p:nvPicPr>
        <p:blipFill>
          <a:blip r:embed="rId3">
            <a:alphaModFix/>
          </a:blip>
          <a:stretch>
            <a:fillRect/>
          </a:stretch>
        </p:blipFill>
        <p:spPr>
          <a:xfrm>
            <a:off x="814388" y="2066925"/>
            <a:ext cx="7515225" cy="2381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Estructura alternativa SIMPLE</a:t>
            </a:r>
            <a:endParaRPr/>
          </a:p>
        </p:txBody>
      </p:sp>
      <p:sp>
        <p:nvSpPr>
          <p:cNvPr id="370" name="Google Shape;370;p25"/>
          <p:cNvSpPr txBox="1"/>
          <p:nvPr>
            <p:ph idx="1" type="body"/>
          </p:nvPr>
        </p:nvSpPr>
        <p:spPr>
          <a:xfrm>
            <a:off x="1456200" y="1490675"/>
            <a:ext cx="70305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Sentencia</a:t>
            </a:r>
            <a:r>
              <a:rPr lang="es"/>
              <a:t> que</a:t>
            </a:r>
            <a:r>
              <a:rPr b="1" lang="es"/>
              <a:t> evalúa </a:t>
            </a:r>
            <a:r>
              <a:rPr lang="es"/>
              <a:t>una </a:t>
            </a:r>
            <a:r>
              <a:rPr b="1" lang="es"/>
              <a:t>expresión lógica</a:t>
            </a:r>
            <a:r>
              <a:rPr lang="es"/>
              <a:t>:</a:t>
            </a:r>
            <a:endParaRPr/>
          </a:p>
          <a:p>
            <a:pPr indent="-355600" lvl="0" marL="457200" rtl="0" algn="l">
              <a:spcBef>
                <a:spcPts val="1600"/>
              </a:spcBef>
              <a:spcAft>
                <a:spcPts val="0"/>
              </a:spcAft>
              <a:buSzPts val="2000"/>
              <a:buChar char="●"/>
            </a:pPr>
            <a:r>
              <a:rPr lang="es"/>
              <a:t>Si es </a:t>
            </a:r>
            <a:r>
              <a:rPr b="1" lang="es"/>
              <a:t>verdadera</a:t>
            </a:r>
            <a:r>
              <a:rPr lang="es"/>
              <a:t> se ejecuta de manera secuencial un bloque de instrucciones.</a:t>
            </a:r>
            <a:endParaRPr/>
          </a:p>
          <a:p>
            <a:pPr indent="-355600" lvl="0" marL="457200" rtl="0" algn="l">
              <a:spcBef>
                <a:spcPts val="0"/>
              </a:spcBef>
              <a:spcAft>
                <a:spcPts val="0"/>
              </a:spcAft>
              <a:buSzPts val="2000"/>
              <a:buChar char="●"/>
            </a:pPr>
            <a:r>
              <a:rPr lang="es"/>
              <a:t>Si es </a:t>
            </a:r>
            <a:r>
              <a:rPr b="1" lang="es"/>
              <a:t>falsa</a:t>
            </a:r>
            <a:r>
              <a:rPr lang="es"/>
              <a:t> no se ejecuta nada.</a:t>
            </a:r>
            <a:endParaRPr/>
          </a:p>
          <a:p>
            <a:pPr indent="-355600" lvl="0" marL="457200" rtl="0" algn="l">
              <a:spcBef>
                <a:spcPts val="0"/>
              </a:spcBef>
              <a:spcAft>
                <a:spcPts val="0"/>
              </a:spcAft>
              <a:buSzPts val="2000"/>
              <a:buChar char="●"/>
            </a:pPr>
            <a:r>
              <a:rPr lang="es"/>
              <a:t>Una vez terminada se continúa la ejecución de forma secuencial por la siguiente instrucción.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6"/>
          <p:cNvSpPr txBox="1"/>
          <p:nvPr>
            <p:ph type="title"/>
          </p:nvPr>
        </p:nvSpPr>
        <p:spPr>
          <a:xfrm>
            <a:off x="1278750" y="2479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Estructura alternativa SIMPLE</a:t>
            </a:r>
            <a:endParaRPr/>
          </a:p>
        </p:txBody>
      </p:sp>
      <p:sp>
        <p:nvSpPr>
          <p:cNvPr id="376" name="Google Shape;376;p26"/>
          <p:cNvSpPr txBox="1"/>
          <p:nvPr>
            <p:ph idx="1" type="body"/>
          </p:nvPr>
        </p:nvSpPr>
        <p:spPr>
          <a:xfrm>
            <a:off x="1456200" y="1490675"/>
            <a:ext cx="70305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77" name="Google Shape;377;p26"/>
          <p:cNvPicPr preferRelativeResize="0"/>
          <p:nvPr/>
        </p:nvPicPr>
        <p:blipFill>
          <a:blip r:embed="rId3">
            <a:alphaModFix/>
          </a:blip>
          <a:stretch>
            <a:fillRect/>
          </a:stretch>
        </p:blipFill>
        <p:spPr>
          <a:xfrm>
            <a:off x="1356250" y="860450"/>
            <a:ext cx="3039524" cy="3823425"/>
          </a:xfrm>
          <a:prstGeom prst="rect">
            <a:avLst/>
          </a:prstGeom>
          <a:noFill/>
          <a:ln>
            <a:noFill/>
          </a:ln>
        </p:spPr>
      </p:pic>
      <p:pic>
        <p:nvPicPr>
          <p:cNvPr id="378" name="Google Shape;378;p26"/>
          <p:cNvPicPr preferRelativeResize="0"/>
          <p:nvPr/>
        </p:nvPicPr>
        <p:blipFill>
          <a:blip r:embed="rId4">
            <a:alphaModFix/>
          </a:blip>
          <a:stretch>
            <a:fillRect/>
          </a:stretch>
        </p:blipFill>
        <p:spPr>
          <a:xfrm>
            <a:off x="5056725" y="1247200"/>
            <a:ext cx="3039525" cy="329073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Sentencia </a:t>
            </a:r>
            <a:r>
              <a:rPr lang="es">
                <a:solidFill>
                  <a:srgbClr val="980000"/>
                </a:solidFill>
              </a:rPr>
              <a:t>if</a:t>
            </a:r>
            <a:endParaRPr>
              <a:solidFill>
                <a:srgbClr val="980000"/>
              </a:solidFill>
            </a:endParaRPr>
          </a:p>
        </p:txBody>
      </p:sp>
      <p:sp>
        <p:nvSpPr>
          <p:cNvPr id="384" name="Google Shape;384;p27"/>
          <p:cNvSpPr txBox="1"/>
          <p:nvPr>
            <p:ph idx="1" type="body"/>
          </p:nvPr>
        </p:nvSpPr>
        <p:spPr>
          <a:xfrm>
            <a:off x="1422800" y="1315325"/>
            <a:ext cx="70305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Las acciones, que serán sentencias Python válidas, se escriben con un sangrado mayor que el de la línea que contiene la condición. Estas acciones solo se ejecutan si la condición proporciona como resultado el valor booleano </a:t>
            </a:r>
            <a:r>
              <a:rPr i="1" lang="es"/>
              <a:t>True</a:t>
            </a:r>
            <a:r>
              <a:rPr lang="es"/>
              <a:t>.</a:t>
            </a:r>
            <a:endParaRPr/>
          </a:p>
          <a:p>
            <a:pPr indent="0" lvl="0" marL="0" rtl="0" algn="l">
              <a:spcBef>
                <a:spcPts val="1600"/>
              </a:spcBef>
              <a:spcAft>
                <a:spcPts val="1600"/>
              </a:spcAft>
              <a:buNone/>
            </a:pPr>
            <a:r>
              <a:t/>
            </a:r>
            <a:endParaRPr/>
          </a:p>
        </p:txBody>
      </p:sp>
      <p:pic>
        <p:nvPicPr>
          <p:cNvPr id="385" name="Google Shape;385;p27"/>
          <p:cNvPicPr preferRelativeResize="0"/>
          <p:nvPr/>
        </p:nvPicPr>
        <p:blipFill>
          <a:blip r:embed="rId3">
            <a:alphaModFix/>
          </a:blip>
          <a:stretch>
            <a:fillRect/>
          </a:stretch>
        </p:blipFill>
        <p:spPr>
          <a:xfrm>
            <a:off x="2524575" y="2908800"/>
            <a:ext cx="2266050" cy="1899025"/>
          </a:xfrm>
          <a:prstGeom prst="rect">
            <a:avLst/>
          </a:prstGeom>
          <a:noFill/>
          <a:ln>
            <a:noFill/>
          </a:ln>
        </p:spPr>
      </p:pic>
      <p:pic>
        <p:nvPicPr>
          <p:cNvPr id="386" name="Google Shape;386;p27"/>
          <p:cNvPicPr preferRelativeResize="0"/>
          <p:nvPr/>
        </p:nvPicPr>
        <p:blipFill>
          <a:blip r:embed="rId4">
            <a:alphaModFix/>
          </a:blip>
          <a:stretch>
            <a:fillRect/>
          </a:stretch>
        </p:blipFill>
        <p:spPr>
          <a:xfrm>
            <a:off x="4935605" y="3488500"/>
            <a:ext cx="4055995" cy="999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Ejemplo: resolución ecuación 1er. grado.</a:t>
            </a:r>
            <a:endParaRPr/>
          </a:p>
          <a:p>
            <a:pPr indent="0" lvl="0" marL="0" rtl="0" algn="l">
              <a:spcBef>
                <a:spcPts val="0"/>
              </a:spcBef>
              <a:spcAft>
                <a:spcPts val="0"/>
              </a:spcAft>
              <a:buNone/>
            </a:pPr>
            <a:r>
              <a:rPr lang="es"/>
              <a:t>Sentencia </a:t>
            </a:r>
            <a:r>
              <a:rPr lang="es">
                <a:solidFill>
                  <a:srgbClr val="980000"/>
                </a:solidFill>
              </a:rPr>
              <a:t>if</a:t>
            </a:r>
            <a:endParaRPr>
              <a:solidFill>
                <a:srgbClr val="000000"/>
              </a:solidFill>
            </a:endParaRPr>
          </a:p>
        </p:txBody>
      </p:sp>
      <p:sp>
        <p:nvSpPr>
          <p:cNvPr id="392" name="Google Shape;392;p28"/>
          <p:cNvSpPr txBox="1"/>
          <p:nvPr>
            <p:ph idx="1" type="body"/>
          </p:nvPr>
        </p:nvSpPr>
        <p:spPr>
          <a:xfrm>
            <a:off x="1456200" y="1871675"/>
            <a:ext cx="70305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s"/>
              <a:t>¿Algo que mejorar?</a:t>
            </a:r>
            <a:endParaRPr/>
          </a:p>
        </p:txBody>
      </p:sp>
      <p:pic>
        <p:nvPicPr>
          <p:cNvPr id="393" name="Google Shape;393;p28"/>
          <p:cNvPicPr preferRelativeResize="0"/>
          <p:nvPr/>
        </p:nvPicPr>
        <p:blipFill>
          <a:blip r:embed="rId3">
            <a:alphaModFix/>
          </a:blip>
          <a:stretch>
            <a:fillRect/>
          </a:stretch>
        </p:blipFill>
        <p:spPr>
          <a:xfrm>
            <a:off x="1443038" y="1604963"/>
            <a:ext cx="7477125" cy="2390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Ejemplo: resolución ecuación 1er. grado.</a:t>
            </a:r>
            <a:endParaRPr/>
          </a:p>
          <a:p>
            <a:pPr indent="0" lvl="0" marL="0" rtl="0" algn="l">
              <a:spcBef>
                <a:spcPts val="0"/>
              </a:spcBef>
              <a:spcAft>
                <a:spcPts val="0"/>
              </a:spcAft>
              <a:buNone/>
            </a:pPr>
            <a:r>
              <a:rPr lang="es"/>
              <a:t>Sentencia </a:t>
            </a:r>
            <a:r>
              <a:rPr lang="es">
                <a:solidFill>
                  <a:srgbClr val="980000"/>
                </a:solidFill>
              </a:rPr>
              <a:t>if</a:t>
            </a:r>
            <a:endParaRPr/>
          </a:p>
        </p:txBody>
      </p:sp>
      <p:sp>
        <p:nvSpPr>
          <p:cNvPr id="399" name="Google Shape;399;p29"/>
          <p:cNvSpPr txBox="1"/>
          <p:nvPr>
            <p:ph idx="1" type="body"/>
          </p:nvPr>
        </p:nvSpPr>
        <p:spPr>
          <a:xfrm>
            <a:off x="1456200" y="1490675"/>
            <a:ext cx="70305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00" name="Google Shape;400;p29">
            <a:hlinkClick r:id="rId3"/>
          </p:cNvPr>
          <p:cNvPicPr preferRelativeResize="0"/>
          <p:nvPr/>
        </p:nvPicPr>
        <p:blipFill>
          <a:blip r:embed="rId4">
            <a:alphaModFix/>
          </a:blip>
          <a:stretch>
            <a:fillRect/>
          </a:stretch>
        </p:blipFill>
        <p:spPr>
          <a:xfrm>
            <a:off x="1400175" y="1557338"/>
            <a:ext cx="7410450" cy="2638425"/>
          </a:xfrm>
          <a:prstGeom prst="rect">
            <a:avLst/>
          </a:prstGeom>
          <a:noFill/>
          <a:ln>
            <a:noFill/>
          </a:ln>
        </p:spPr>
      </p:pic>
      <p:pic>
        <p:nvPicPr>
          <p:cNvPr id="401" name="Google Shape;401;p29"/>
          <p:cNvPicPr preferRelativeResize="0"/>
          <p:nvPr/>
        </p:nvPicPr>
        <p:blipFill>
          <a:blip r:embed="rId5">
            <a:alphaModFix/>
          </a:blip>
          <a:stretch>
            <a:fillRect/>
          </a:stretch>
        </p:blipFill>
        <p:spPr>
          <a:xfrm>
            <a:off x="1447800" y="4165375"/>
            <a:ext cx="7362826" cy="499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0"/>
          <p:cNvSpPr txBox="1"/>
          <p:nvPr>
            <p:ph type="title"/>
          </p:nvPr>
        </p:nvSpPr>
        <p:spPr>
          <a:xfrm>
            <a:off x="1278750" y="4232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Sentencia </a:t>
            </a:r>
            <a:r>
              <a:rPr lang="es">
                <a:solidFill>
                  <a:srgbClr val="980000"/>
                </a:solidFill>
              </a:rPr>
              <a:t>if</a:t>
            </a:r>
            <a:r>
              <a:rPr lang="es"/>
              <a:t> </a:t>
            </a:r>
            <a:r>
              <a:rPr i="1" lang="es"/>
              <a:t>anidada</a:t>
            </a:r>
            <a:endParaRPr i="1"/>
          </a:p>
        </p:txBody>
      </p:sp>
      <p:sp>
        <p:nvSpPr>
          <p:cNvPr id="407" name="Google Shape;407;p30"/>
          <p:cNvSpPr txBox="1"/>
          <p:nvPr>
            <p:ph idx="1" type="body"/>
          </p:nvPr>
        </p:nvSpPr>
        <p:spPr>
          <a:xfrm>
            <a:off x="1344150" y="969000"/>
            <a:ext cx="7030500" cy="320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Las estructuras de control </a:t>
            </a:r>
            <a:r>
              <a:rPr lang="es"/>
              <a:t>pueden</a:t>
            </a:r>
            <a:r>
              <a:rPr b="1" lang="es"/>
              <a:t> anidarse</a:t>
            </a:r>
            <a:r>
              <a:rPr lang="es"/>
              <a:t>.</a:t>
            </a:r>
            <a:endParaRPr/>
          </a:p>
        </p:txBody>
      </p:sp>
      <p:pic>
        <p:nvPicPr>
          <p:cNvPr id="408" name="Google Shape;408;p30"/>
          <p:cNvPicPr preferRelativeResize="0"/>
          <p:nvPr/>
        </p:nvPicPr>
        <p:blipFill>
          <a:blip r:embed="rId3">
            <a:alphaModFix/>
          </a:blip>
          <a:stretch>
            <a:fillRect/>
          </a:stretch>
        </p:blipFill>
        <p:spPr>
          <a:xfrm>
            <a:off x="1385888" y="1438275"/>
            <a:ext cx="6372225" cy="3333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Estructura alternativa DOBLE</a:t>
            </a:r>
            <a:endParaRPr/>
          </a:p>
        </p:txBody>
      </p:sp>
      <p:sp>
        <p:nvSpPr>
          <p:cNvPr id="414" name="Google Shape;414;p31"/>
          <p:cNvSpPr txBox="1"/>
          <p:nvPr>
            <p:ph idx="1" type="body"/>
          </p:nvPr>
        </p:nvSpPr>
        <p:spPr>
          <a:xfrm>
            <a:off x="1456200" y="1490675"/>
            <a:ext cx="70305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Sentencia</a:t>
            </a:r>
            <a:r>
              <a:rPr lang="es"/>
              <a:t> que</a:t>
            </a:r>
            <a:r>
              <a:rPr b="1" lang="es"/>
              <a:t> evalúa </a:t>
            </a:r>
            <a:r>
              <a:rPr lang="es"/>
              <a:t>una </a:t>
            </a:r>
            <a:r>
              <a:rPr b="1" lang="es"/>
              <a:t>expresión lógica</a:t>
            </a:r>
            <a:r>
              <a:rPr lang="es"/>
              <a:t>:</a:t>
            </a:r>
            <a:endParaRPr/>
          </a:p>
          <a:p>
            <a:pPr indent="-355600" lvl="0" marL="457200" rtl="0" algn="l">
              <a:spcBef>
                <a:spcPts val="1600"/>
              </a:spcBef>
              <a:spcAft>
                <a:spcPts val="0"/>
              </a:spcAft>
              <a:buSzPts val="2000"/>
              <a:buChar char="●"/>
            </a:pPr>
            <a:r>
              <a:rPr lang="es"/>
              <a:t>Si es </a:t>
            </a:r>
            <a:r>
              <a:rPr b="1" lang="es"/>
              <a:t>verdadera</a:t>
            </a:r>
            <a:r>
              <a:rPr lang="es"/>
              <a:t> se ejecuta de manera secuencial un bloque de instrucciones.</a:t>
            </a:r>
            <a:endParaRPr/>
          </a:p>
          <a:p>
            <a:pPr indent="-355600" lvl="0" marL="457200" rtl="0" algn="l">
              <a:spcBef>
                <a:spcPts val="0"/>
              </a:spcBef>
              <a:spcAft>
                <a:spcPts val="0"/>
              </a:spcAft>
              <a:buSzPts val="2000"/>
              <a:buChar char="●"/>
            </a:pPr>
            <a:r>
              <a:rPr lang="es"/>
              <a:t>Si es </a:t>
            </a:r>
            <a:r>
              <a:rPr b="1" lang="es"/>
              <a:t>falsa</a:t>
            </a:r>
            <a:r>
              <a:rPr lang="es"/>
              <a:t> se ejecuta otro bloque de instrucciones.</a:t>
            </a:r>
            <a:endParaRPr/>
          </a:p>
          <a:p>
            <a:pPr indent="-355600" lvl="0" marL="457200" rtl="0" algn="l">
              <a:spcBef>
                <a:spcPts val="0"/>
              </a:spcBef>
              <a:spcAft>
                <a:spcPts val="0"/>
              </a:spcAft>
              <a:buSzPts val="2000"/>
              <a:buChar char="●"/>
            </a:pPr>
            <a:r>
              <a:rPr lang="es"/>
              <a:t>Una vez terminada se continúa la ejecución de forma secuencial por la siguiente instrucción.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¿Cómo hacer programas en Python?</a:t>
            </a:r>
            <a:endParaRPr/>
          </a:p>
        </p:txBody>
      </p:sp>
      <p:sp>
        <p:nvSpPr>
          <p:cNvPr id="287" name="Google Shape;287;p14"/>
          <p:cNvSpPr txBox="1"/>
          <p:nvPr>
            <p:ph idx="1" type="body"/>
          </p:nvPr>
        </p:nvSpPr>
        <p:spPr>
          <a:xfrm>
            <a:off x="1456200" y="1272075"/>
            <a:ext cx="7030500" cy="3193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s"/>
              <a:t>Editor de textos</a:t>
            </a:r>
            <a:endParaRPr/>
          </a:p>
          <a:p>
            <a:pPr indent="-330200" lvl="1" marL="914400" rtl="0" algn="l">
              <a:spcBef>
                <a:spcPts val="0"/>
              </a:spcBef>
              <a:spcAft>
                <a:spcPts val="0"/>
              </a:spcAft>
              <a:buSzPts val="1600"/>
              <a:buChar char="○"/>
            </a:pPr>
            <a:r>
              <a:rPr lang="es"/>
              <a:t>Visual Studio Code</a:t>
            </a:r>
            <a:endParaRPr/>
          </a:p>
          <a:p>
            <a:pPr indent="-330200" lvl="1" marL="914400" rtl="0" algn="l">
              <a:spcBef>
                <a:spcPts val="0"/>
              </a:spcBef>
              <a:spcAft>
                <a:spcPts val="0"/>
              </a:spcAft>
              <a:buSzPts val="1600"/>
              <a:buChar char="○"/>
            </a:pPr>
            <a:r>
              <a:rPr lang="es"/>
              <a:t>Geany</a:t>
            </a:r>
            <a:endParaRPr/>
          </a:p>
          <a:p>
            <a:pPr indent="-330200" lvl="1" marL="914400" rtl="0" algn="l">
              <a:spcBef>
                <a:spcPts val="0"/>
              </a:spcBef>
              <a:spcAft>
                <a:spcPts val="0"/>
              </a:spcAft>
              <a:buSzPts val="1600"/>
              <a:buChar char="○"/>
            </a:pPr>
            <a:r>
              <a:rPr lang="es"/>
              <a:t>Sublime Text</a:t>
            </a:r>
            <a:endParaRPr/>
          </a:p>
          <a:p>
            <a:pPr indent="0" lvl="0" marL="914400" rtl="0" algn="l">
              <a:spcBef>
                <a:spcPts val="1600"/>
              </a:spcBef>
              <a:spcAft>
                <a:spcPts val="0"/>
              </a:spcAft>
              <a:buNone/>
            </a:pPr>
            <a:r>
              <a:t/>
            </a:r>
            <a:endParaRPr/>
          </a:p>
          <a:p>
            <a:pPr indent="-355600" lvl="0" marL="457200" rtl="0" algn="l">
              <a:spcBef>
                <a:spcPts val="1600"/>
              </a:spcBef>
              <a:spcAft>
                <a:spcPts val="0"/>
              </a:spcAft>
              <a:buSzPts val="2000"/>
              <a:buChar char="●"/>
            </a:pPr>
            <a:r>
              <a:rPr lang="es"/>
              <a:t>IDE</a:t>
            </a:r>
            <a:endParaRPr/>
          </a:p>
          <a:p>
            <a:pPr indent="-330200" lvl="1" marL="914400" rtl="0" algn="l">
              <a:spcBef>
                <a:spcPts val="0"/>
              </a:spcBef>
              <a:spcAft>
                <a:spcPts val="0"/>
              </a:spcAft>
              <a:buSzPts val="1600"/>
              <a:buChar char="○"/>
            </a:pPr>
            <a:r>
              <a:rPr lang="es"/>
              <a:t>Eclipse</a:t>
            </a:r>
            <a:endParaRPr/>
          </a:p>
          <a:p>
            <a:pPr indent="-311150" lvl="2" marL="1371600" rtl="0" algn="l">
              <a:spcBef>
                <a:spcPts val="0"/>
              </a:spcBef>
              <a:spcAft>
                <a:spcPts val="0"/>
              </a:spcAft>
              <a:buSzPts val="1300"/>
              <a:buChar char="■"/>
            </a:pPr>
            <a:r>
              <a:rPr lang="es"/>
              <a:t>Extensión PyDev</a:t>
            </a:r>
            <a:endParaRPr/>
          </a:p>
          <a:p>
            <a:pPr indent="-330200" lvl="1" marL="914400" rtl="0" algn="l">
              <a:spcBef>
                <a:spcPts val="0"/>
              </a:spcBef>
              <a:spcAft>
                <a:spcPts val="0"/>
              </a:spcAft>
              <a:buSzPts val="1600"/>
              <a:buChar char="○"/>
            </a:pPr>
            <a:r>
              <a:rPr lang="es"/>
              <a:t>PyCharm</a:t>
            </a:r>
            <a:endParaRPr/>
          </a:p>
          <a:p>
            <a:pPr indent="-330200" lvl="1" marL="914400" rtl="0" algn="l">
              <a:spcBef>
                <a:spcPts val="0"/>
              </a:spcBef>
              <a:spcAft>
                <a:spcPts val="0"/>
              </a:spcAft>
              <a:buSzPts val="1600"/>
              <a:buChar char="○"/>
            </a:pPr>
            <a:r>
              <a:rPr lang="es"/>
              <a:t>NetBeans</a:t>
            </a:r>
            <a:endParaRPr/>
          </a:p>
        </p:txBody>
      </p:sp>
      <p:pic>
        <p:nvPicPr>
          <p:cNvPr descr="Get Started Tutorial for Python in Visual Studio Code" id="288" name="Google Shape;288;p14"/>
          <p:cNvPicPr preferRelativeResize="0"/>
          <p:nvPr/>
        </p:nvPicPr>
        <p:blipFill>
          <a:blip r:embed="rId3">
            <a:alphaModFix/>
          </a:blip>
          <a:stretch>
            <a:fillRect/>
          </a:stretch>
        </p:blipFill>
        <p:spPr>
          <a:xfrm>
            <a:off x="4478250" y="1272075"/>
            <a:ext cx="4008449" cy="1678526"/>
          </a:xfrm>
          <a:prstGeom prst="rect">
            <a:avLst/>
          </a:prstGeom>
          <a:noFill/>
          <a:ln>
            <a:noFill/>
          </a:ln>
        </p:spPr>
      </p:pic>
      <p:pic>
        <p:nvPicPr>
          <p:cNvPr id="289" name="Google Shape;289;p14"/>
          <p:cNvPicPr preferRelativeResize="0"/>
          <p:nvPr/>
        </p:nvPicPr>
        <p:blipFill>
          <a:blip r:embed="rId4">
            <a:alphaModFix/>
          </a:blip>
          <a:stretch>
            <a:fillRect/>
          </a:stretch>
        </p:blipFill>
        <p:spPr>
          <a:xfrm>
            <a:off x="4478250" y="2950600"/>
            <a:ext cx="3337475" cy="19206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2"/>
          <p:cNvSpPr txBox="1"/>
          <p:nvPr>
            <p:ph type="title"/>
          </p:nvPr>
        </p:nvSpPr>
        <p:spPr>
          <a:xfrm>
            <a:off x="1303800" y="3564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Estructura alternativa DOBLE</a:t>
            </a:r>
            <a:endParaRPr/>
          </a:p>
        </p:txBody>
      </p:sp>
      <p:sp>
        <p:nvSpPr>
          <p:cNvPr id="420" name="Google Shape;420;p32"/>
          <p:cNvSpPr txBox="1"/>
          <p:nvPr>
            <p:ph idx="1" type="body"/>
          </p:nvPr>
        </p:nvSpPr>
        <p:spPr>
          <a:xfrm>
            <a:off x="1456200" y="1490675"/>
            <a:ext cx="70305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21" name="Google Shape;421;p32"/>
          <p:cNvPicPr preferRelativeResize="0"/>
          <p:nvPr/>
        </p:nvPicPr>
        <p:blipFill>
          <a:blip r:embed="rId3">
            <a:alphaModFix/>
          </a:blip>
          <a:stretch>
            <a:fillRect/>
          </a:stretch>
        </p:blipFill>
        <p:spPr>
          <a:xfrm>
            <a:off x="1103350" y="883400"/>
            <a:ext cx="3653074" cy="3802899"/>
          </a:xfrm>
          <a:prstGeom prst="rect">
            <a:avLst/>
          </a:prstGeom>
          <a:noFill/>
          <a:ln>
            <a:noFill/>
          </a:ln>
        </p:spPr>
      </p:pic>
      <p:pic>
        <p:nvPicPr>
          <p:cNvPr id="422" name="Google Shape;422;p32"/>
          <p:cNvPicPr preferRelativeResize="0"/>
          <p:nvPr/>
        </p:nvPicPr>
        <p:blipFill>
          <a:blip r:embed="rId4">
            <a:alphaModFix/>
          </a:blip>
          <a:stretch>
            <a:fillRect/>
          </a:stretch>
        </p:blipFill>
        <p:spPr>
          <a:xfrm>
            <a:off x="5834650" y="1027450"/>
            <a:ext cx="2575850" cy="3709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Sentencia </a:t>
            </a:r>
            <a:r>
              <a:rPr lang="es">
                <a:solidFill>
                  <a:srgbClr val="980000"/>
                </a:solidFill>
              </a:rPr>
              <a:t>if</a:t>
            </a:r>
            <a:r>
              <a:rPr lang="es"/>
              <a:t> (doble)</a:t>
            </a:r>
            <a:endParaRPr/>
          </a:p>
        </p:txBody>
      </p:sp>
      <p:sp>
        <p:nvSpPr>
          <p:cNvPr id="428" name="Google Shape;428;p33"/>
          <p:cNvSpPr txBox="1"/>
          <p:nvPr>
            <p:ph idx="1" type="body"/>
          </p:nvPr>
        </p:nvSpPr>
        <p:spPr>
          <a:xfrm>
            <a:off x="1456200" y="1490675"/>
            <a:ext cx="70305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29" name="Google Shape;429;p33"/>
          <p:cNvPicPr preferRelativeResize="0"/>
          <p:nvPr/>
        </p:nvPicPr>
        <p:blipFill>
          <a:blip r:embed="rId3">
            <a:alphaModFix/>
          </a:blip>
          <a:stretch>
            <a:fillRect/>
          </a:stretch>
        </p:blipFill>
        <p:spPr>
          <a:xfrm>
            <a:off x="1506877" y="3248450"/>
            <a:ext cx="2568950" cy="1377775"/>
          </a:xfrm>
          <a:prstGeom prst="rect">
            <a:avLst/>
          </a:prstGeom>
          <a:noFill/>
          <a:ln>
            <a:noFill/>
          </a:ln>
        </p:spPr>
      </p:pic>
      <p:pic>
        <p:nvPicPr>
          <p:cNvPr id="430" name="Google Shape;430;p33"/>
          <p:cNvPicPr preferRelativeResize="0"/>
          <p:nvPr/>
        </p:nvPicPr>
        <p:blipFill>
          <a:blip r:embed="rId4">
            <a:alphaModFix/>
          </a:blip>
          <a:stretch>
            <a:fillRect/>
          </a:stretch>
        </p:blipFill>
        <p:spPr>
          <a:xfrm>
            <a:off x="1506875" y="1540500"/>
            <a:ext cx="2568950" cy="1131281"/>
          </a:xfrm>
          <a:prstGeom prst="rect">
            <a:avLst/>
          </a:prstGeom>
          <a:noFill/>
          <a:ln>
            <a:noFill/>
          </a:ln>
        </p:spPr>
      </p:pic>
      <p:cxnSp>
        <p:nvCxnSpPr>
          <p:cNvPr id="431" name="Google Shape;431;p33"/>
          <p:cNvCxnSpPr>
            <a:endCxn id="429" idx="0"/>
          </p:cNvCxnSpPr>
          <p:nvPr/>
        </p:nvCxnSpPr>
        <p:spPr>
          <a:xfrm>
            <a:off x="2791352" y="2671850"/>
            <a:ext cx="0" cy="576600"/>
          </a:xfrm>
          <a:prstGeom prst="straightConnector1">
            <a:avLst/>
          </a:prstGeom>
          <a:noFill/>
          <a:ln cap="flat" cmpd="sng" w="9525">
            <a:solidFill>
              <a:schemeClr val="dk2"/>
            </a:solidFill>
            <a:prstDash val="solid"/>
            <a:round/>
            <a:headEnd len="med" w="med" type="none"/>
            <a:tailEnd len="med" w="med" type="triangle"/>
          </a:ln>
        </p:spPr>
      </p:cxnSp>
      <p:pic>
        <p:nvPicPr>
          <p:cNvPr id="432" name="Google Shape;432;p33"/>
          <p:cNvPicPr preferRelativeResize="0"/>
          <p:nvPr/>
        </p:nvPicPr>
        <p:blipFill>
          <a:blip r:embed="rId5">
            <a:alphaModFix/>
          </a:blip>
          <a:stretch>
            <a:fillRect/>
          </a:stretch>
        </p:blipFill>
        <p:spPr>
          <a:xfrm>
            <a:off x="4338200" y="2273263"/>
            <a:ext cx="4057925" cy="1628025"/>
          </a:xfrm>
          <a:prstGeom prst="rect">
            <a:avLst/>
          </a:prstGeom>
          <a:noFill/>
          <a:ln>
            <a:noFill/>
          </a:ln>
        </p:spPr>
      </p:pic>
      <p:pic>
        <p:nvPicPr>
          <p:cNvPr id="433" name="Google Shape;433;p33">
            <a:hlinkClick r:id="rId6"/>
          </p:cNvPr>
          <p:cNvPicPr preferRelativeResize="0"/>
          <p:nvPr/>
        </p:nvPicPr>
        <p:blipFill>
          <a:blip r:embed="rId7">
            <a:alphaModFix/>
          </a:blip>
          <a:stretch>
            <a:fillRect/>
          </a:stretch>
        </p:blipFill>
        <p:spPr>
          <a:xfrm>
            <a:off x="7964925" y="3954300"/>
            <a:ext cx="611150" cy="611150"/>
          </a:xfrm>
          <a:prstGeom prst="rect">
            <a:avLst/>
          </a:prstGeom>
          <a:noFill/>
          <a:ln>
            <a:noFill/>
          </a:ln>
        </p:spPr>
      </p:pic>
      <p:sp>
        <p:nvSpPr>
          <p:cNvPr id="434" name="Google Shape;434;p33"/>
          <p:cNvSpPr txBox="1"/>
          <p:nvPr/>
        </p:nvSpPr>
        <p:spPr>
          <a:xfrm>
            <a:off x="7890275" y="4461575"/>
            <a:ext cx="978600" cy="1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s" sz="1000">
                <a:solidFill>
                  <a:srgbClr val="980000"/>
                </a:solidFill>
                <a:latin typeface="Nunito"/>
                <a:ea typeface="Nunito"/>
                <a:cs typeface="Nunito"/>
                <a:sym typeface="Nunito"/>
              </a:rPr>
              <a:t>Ejemplo</a:t>
            </a:r>
            <a:endParaRPr i="1" sz="1000">
              <a:solidFill>
                <a:srgbClr val="980000"/>
              </a:solidFill>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Evaluación con </a:t>
            </a:r>
            <a:r>
              <a:rPr lang="es">
                <a:solidFill>
                  <a:srgbClr val="980000"/>
                </a:solidFill>
              </a:rPr>
              <a:t>cortocircuitos</a:t>
            </a:r>
            <a:endParaRPr>
              <a:solidFill>
                <a:srgbClr val="980000"/>
              </a:solidFill>
            </a:endParaRPr>
          </a:p>
        </p:txBody>
      </p:sp>
      <p:sp>
        <p:nvSpPr>
          <p:cNvPr id="440" name="Google Shape;440;p34"/>
          <p:cNvSpPr txBox="1"/>
          <p:nvPr>
            <p:ph idx="1" type="body"/>
          </p:nvPr>
        </p:nvSpPr>
        <p:spPr>
          <a:xfrm>
            <a:off x="1456200" y="1490675"/>
            <a:ext cx="71373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No provoca una </a:t>
            </a:r>
            <a:r>
              <a:rPr i="1" lang="es"/>
              <a:t>división por cero</a:t>
            </a:r>
            <a:r>
              <a:rPr lang="es"/>
              <a:t>:</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s"/>
              <a:t>Al calcular el resultado de una expresión lógica, normalmente se evalúa (siguiendo las reglas de asociatividad y precedencia oportunas) </a:t>
            </a:r>
            <a:r>
              <a:rPr b="1" lang="es"/>
              <a:t>lo justo</a:t>
            </a:r>
            <a:r>
              <a:rPr lang="es"/>
              <a:t> hasta </a:t>
            </a:r>
            <a:r>
              <a:rPr b="1" lang="es"/>
              <a:t>conocer</a:t>
            </a:r>
            <a:r>
              <a:rPr lang="es"/>
              <a:t> el resultado.</a:t>
            </a:r>
            <a:endParaRPr/>
          </a:p>
        </p:txBody>
      </p:sp>
      <p:pic>
        <p:nvPicPr>
          <p:cNvPr id="441" name="Google Shape;441;p34"/>
          <p:cNvPicPr preferRelativeResize="0"/>
          <p:nvPr/>
        </p:nvPicPr>
        <p:blipFill>
          <a:blip r:embed="rId3">
            <a:alphaModFix/>
          </a:blip>
          <a:stretch>
            <a:fillRect/>
          </a:stretch>
        </p:blipFill>
        <p:spPr>
          <a:xfrm>
            <a:off x="5440975" y="1512300"/>
            <a:ext cx="2983575" cy="675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3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Estructura alternativa MÚLTIPLE</a:t>
            </a:r>
            <a:endParaRPr/>
          </a:p>
        </p:txBody>
      </p:sp>
      <p:sp>
        <p:nvSpPr>
          <p:cNvPr id="447" name="Google Shape;447;p35"/>
          <p:cNvSpPr txBox="1"/>
          <p:nvPr>
            <p:ph idx="1" type="body"/>
          </p:nvPr>
        </p:nvSpPr>
        <p:spPr>
          <a:xfrm>
            <a:off x="1456200" y="1490675"/>
            <a:ext cx="70305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Una sentencia alternativa múltiple permite </a:t>
            </a:r>
            <a:r>
              <a:rPr b="1" lang="es"/>
              <a:t>seleccionar</a:t>
            </a:r>
            <a:r>
              <a:rPr lang="es"/>
              <a:t>, por medio del </a:t>
            </a:r>
            <a:r>
              <a:rPr b="1" lang="es"/>
              <a:t>valor de una expresión</a:t>
            </a:r>
            <a:r>
              <a:rPr lang="es"/>
              <a:t>, el siguiente bloque de instrucciones a ejecutar de entre varios posibles. </a:t>
            </a:r>
            <a:endParaRPr/>
          </a:p>
          <a:p>
            <a:pPr indent="0" lvl="0" marL="0" rtl="0" algn="l">
              <a:spcBef>
                <a:spcPts val="1600"/>
              </a:spcBef>
              <a:spcAft>
                <a:spcPts val="1600"/>
              </a:spcAft>
              <a:buNone/>
            </a:pPr>
            <a:r>
              <a:rPr lang="es"/>
              <a:t>Opcionalmente, se puede escribir un bloque de instrucciones a ejecutar en el caso de que el valor obtenido al evaluar la expresión, no se encuentre en ninguna de las listas de valores especificadas.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6"/>
          <p:cNvSpPr txBox="1"/>
          <p:nvPr>
            <p:ph type="title"/>
          </p:nvPr>
        </p:nvSpPr>
        <p:spPr>
          <a:xfrm>
            <a:off x="1279000" y="2512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Estructura alternativa MÚLTIPLE</a:t>
            </a:r>
            <a:endParaRPr/>
          </a:p>
        </p:txBody>
      </p:sp>
      <p:sp>
        <p:nvSpPr>
          <p:cNvPr id="453" name="Google Shape;453;p36"/>
          <p:cNvSpPr txBox="1"/>
          <p:nvPr>
            <p:ph idx="1" type="body"/>
          </p:nvPr>
        </p:nvSpPr>
        <p:spPr>
          <a:xfrm>
            <a:off x="1456200" y="1490675"/>
            <a:ext cx="70305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54" name="Google Shape;454;p36"/>
          <p:cNvPicPr preferRelativeResize="0"/>
          <p:nvPr/>
        </p:nvPicPr>
        <p:blipFill>
          <a:blip r:embed="rId3">
            <a:alphaModFix/>
          </a:blip>
          <a:stretch>
            <a:fillRect/>
          </a:stretch>
        </p:blipFill>
        <p:spPr>
          <a:xfrm>
            <a:off x="518151" y="804875"/>
            <a:ext cx="4429339" cy="3879000"/>
          </a:xfrm>
          <a:prstGeom prst="rect">
            <a:avLst/>
          </a:prstGeom>
          <a:noFill/>
          <a:ln>
            <a:noFill/>
          </a:ln>
        </p:spPr>
      </p:pic>
      <p:sp>
        <p:nvSpPr>
          <p:cNvPr id="455" name="Google Shape;455;p36"/>
          <p:cNvSpPr txBox="1"/>
          <p:nvPr/>
        </p:nvSpPr>
        <p:spPr>
          <a:xfrm>
            <a:off x="5134150" y="1340175"/>
            <a:ext cx="3795600" cy="31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latin typeface="Nunito"/>
                <a:ea typeface="Nunito"/>
                <a:cs typeface="Nunito"/>
                <a:sym typeface="Nunito"/>
              </a:rPr>
              <a:t>SEGÚN </a:t>
            </a:r>
            <a:r>
              <a:rPr lang="es" sz="1800">
                <a:solidFill>
                  <a:srgbClr val="0000FF"/>
                </a:solidFill>
                <a:latin typeface="Nunito"/>
                <a:ea typeface="Nunito"/>
                <a:cs typeface="Nunito"/>
                <a:sym typeface="Nunito"/>
              </a:rPr>
              <a:t>expresión</a:t>
            </a:r>
            <a:endParaRPr sz="1800">
              <a:solidFill>
                <a:srgbClr val="0000FF"/>
              </a:solidFill>
              <a:latin typeface="Nunito"/>
              <a:ea typeface="Nunito"/>
              <a:cs typeface="Nunito"/>
              <a:sym typeface="Nunito"/>
            </a:endParaRPr>
          </a:p>
          <a:p>
            <a:pPr indent="0" lvl="0" marL="0" rtl="0" algn="l">
              <a:spcBef>
                <a:spcPts val="0"/>
              </a:spcBef>
              <a:spcAft>
                <a:spcPts val="0"/>
              </a:spcAft>
              <a:buNone/>
            </a:pPr>
            <a:r>
              <a:t/>
            </a:r>
            <a:endParaRPr sz="1800">
              <a:solidFill>
                <a:srgbClr val="0000FF"/>
              </a:solidFill>
              <a:latin typeface="Nunito"/>
              <a:ea typeface="Nunito"/>
              <a:cs typeface="Nunito"/>
              <a:sym typeface="Nunito"/>
            </a:endParaRPr>
          </a:p>
          <a:p>
            <a:pPr indent="0" lvl="0" marL="0" rtl="0" algn="l">
              <a:spcBef>
                <a:spcPts val="0"/>
              </a:spcBef>
              <a:spcAft>
                <a:spcPts val="0"/>
              </a:spcAft>
              <a:buNone/>
            </a:pPr>
            <a:r>
              <a:rPr lang="es" sz="1800">
                <a:solidFill>
                  <a:srgbClr val="0000FF"/>
                </a:solidFill>
                <a:latin typeface="Nunito"/>
                <a:ea typeface="Nunito"/>
                <a:cs typeface="Nunito"/>
                <a:sym typeface="Nunito"/>
              </a:rPr>
              <a:t>	</a:t>
            </a:r>
            <a:r>
              <a:rPr lang="es" sz="1800">
                <a:latin typeface="Nunito"/>
                <a:ea typeface="Nunito"/>
                <a:cs typeface="Nunito"/>
                <a:sym typeface="Nunito"/>
              </a:rPr>
              <a:t>CASO</a:t>
            </a:r>
            <a:r>
              <a:rPr lang="es" sz="1800">
                <a:solidFill>
                  <a:srgbClr val="0000FF"/>
                </a:solidFill>
                <a:latin typeface="Nunito"/>
                <a:ea typeface="Nunito"/>
                <a:cs typeface="Nunito"/>
                <a:sym typeface="Nunito"/>
              </a:rPr>
              <a:t> </a:t>
            </a:r>
            <a:r>
              <a:rPr lang="es" sz="1800">
                <a:solidFill>
                  <a:srgbClr val="FF0000"/>
                </a:solidFill>
                <a:latin typeface="Nunito"/>
                <a:ea typeface="Nunito"/>
                <a:cs typeface="Nunito"/>
                <a:sym typeface="Nunito"/>
              </a:rPr>
              <a:t>valor1</a:t>
            </a:r>
            <a:r>
              <a:rPr lang="es" sz="1800">
                <a:latin typeface="Nunito"/>
                <a:ea typeface="Nunito"/>
                <a:cs typeface="Nunito"/>
                <a:sym typeface="Nunito"/>
              </a:rPr>
              <a:t>:  </a:t>
            </a:r>
            <a:r>
              <a:rPr i="1" lang="es" sz="1800">
                <a:solidFill>
                  <a:srgbClr val="0000FF"/>
                </a:solidFill>
                <a:latin typeface="Nunito"/>
                <a:ea typeface="Nunito"/>
                <a:cs typeface="Nunito"/>
                <a:sym typeface="Nunito"/>
              </a:rPr>
              <a:t>instrucciones 1</a:t>
            </a:r>
            <a:endParaRPr i="1" sz="1800">
              <a:solidFill>
                <a:srgbClr val="0000FF"/>
              </a:solidFill>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0" lvl="0" marL="0" rtl="0" algn="l">
              <a:spcBef>
                <a:spcPts val="0"/>
              </a:spcBef>
              <a:spcAft>
                <a:spcPts val="0"/>
              </a:spcAft>
              <a:buNone/>
            </a:pPr>
            <a:r>
              <a:rPr lang="es" sz="1800">
                <a:latin typeface="Nunito"/>
                <a:ea typeface="Nunito"/>
                <a:cs typeface="Nunito"/>
                <a:sym typeface="Nunito"/>
              </a:rPr>
              <a:t>	</a:t>
            </a:r>
            <a:r>
              <a:rPr lang="es" sz="1800">
                <a:latin typeface="Nunito"/>
                <a:ea typeface="Nunito"/>
                <a:cs typeface="Nunito"/>
                <a:sym typeface="Nunito"/>
              </a:rPr>
              <a:t>CASO </a:t>
            </a:r>
            <a:r>
              <a:rPr lang="es" sz="1800">
                <a:solidFill>
                  <a:srgbClr val="FF0000"/>
                </a:solidFill>
                <a:latin typeface="Nunito"/>
                <a:ea typeface="Nunito"/>
                <a:cs typeface="Nunito"/>
                <a:sym typeface="Nunito"/>
              </a:rPr>
              <a:t>valor2</a:t>
            </a:r>
            <a:r>
              <a:rPr lang="es" sz="1800">
                <a:latin typeface="Nunito"/>
                <a:ea typeface="Nunito"/>
                <a:cs typeface="Nunito"/>
                <a:sym typeface="Nunito"/>
              </a:rPr>
              <a:t>:   </a:t>
            </a:r>
            <a:r>
              <a:rPr i="1" lang="es" sz="1800">
                <a:solidFill>
                  <a:srgbClr val="0000FF"/>
                </a:solidFill>
                <a:latin typeface="Nunito"/>
                <a:ea typeface="Nunito"/>
                <a:cs typeface="Nunito"/>
                <a:sym typeface="Nunito"/>
              </a:rPr>
              <a:t>instrucciones 2</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0" lvl="0" marL="0" rtl="0" algn="l">
              <a:spcBef>
                <a:spcPts val="0"/>
              </a:spcBef>
              <a:spcAft>
                <a:spcPts val="0"/>
              </a:spcAft>
              <a:buNone/>
            </a:pPr>
            <a:r>
              <a:rPr lang="es" sz="1800">
                <a:latin typeface="Nunito"/>
                <a:ea typeface="Nunito"/>
                <a:cs typeface="Nunito"/>
                <a:sym typeface="Nunito"/>
              </a:rPr>
              <a:t>	</a:t>
            </a:r>
            <a:r>
              <a:rPr lang="es" sz="1800">
                <a:solidFill>
                  <a:srgbClr val="FF0000"/>
                </a:solidFill>
                <a:latin typeface="Nunito"/>
                <a:ea typeface="Nunito"/>
                <a:cs typeface="Nunito"/>
                <a:sym typeface="Nunito"/>
              </a:rPr>
              <a:t>…</a:t>
            </a:r>
            <a:endParaRPr sz="1800">
              <a:solidFill>
                <a:srgbClr val="FF0000"/>
              </a:solidFill>
              <a:latin typeface="Nunito"/>
              <a:ea typeface="Nunito"/>
              <a:cs typeface="Nunito"/>
              <a:sym typeface="Nunito"/>
            </a:endParaRPr>
          </a:p>
          <a:p>
            <a:pPr indent="0" lvl="0" marL="0" rtl="0" algn="l">
              <a:spcBef>
                <a:spcPts val="0"/>
              </a:spcBef>
              <a:spcAft>
                <a:spcPts val="0"/>
              </a:spcAft>
              <a:buNone/>
            </a:pPr>
            <a:r>
              <a:t/>
            </a:r>
            <a:endParaRPr sz="1800">
              <a:solidFill>
                <a:srgbClr val="FF0000"/>
              </a:solidFill>
              <a:latin typeface="Nunito"/>
              <a:ea typeface="Nunito"/>
              <a:cs typeface="Nunito"/>
              <a:sym typeface="Nunito"/>
            </a:endParaRPr>
          </a:p>
          <a:p>
            <a:pPr indent="0" lvl="0" marL="0" rtl="0" algn="l">
              <a:spcBef>
                <a:spcPts val="0"/>
              </a:spcBef>
              <a:spcAft>
                <a:spcPts val="0"/>
              </a:spcAft>
              <a:buNone/>
            </a:pPr>
            <a:r>
              <a:rPr lang="es" sz="1800">
                <a:solidFill>
                  <a:srgbClr val="FF0000"/>
                </a:solidFill>
                <a:latin typeface="Nunito"/>
                <a:ea typeface="Nunito"/>
                <a:cs typeface="Nunito"/>
                <a:sym typeface="Nunito"/>
              </a:rPr>
              <a:t>	</a:t>
            </a:r>
            <a:r>
              <a:rPr lang="es" sz="1800">
                <a:latin typeface="Nunito"/>
                <a:ea typeface="Nunito"/>
                <a:cs typeface="Nunito"/>
                <a:sym typeface="Nunito"/>
              </a:rPr>
              <a:t>OTROS:   </a:t>
            </a:r>
            <a:r>
              <a:rPr i="1" lang="es" sz="1800">
                <a:solidFill>
                  <a:srgbClr val="0000FF"/>
                </a:solidFill>
                <a:latin typeface="Nunito"/>
                <a:ea typeface="Nunito"/>
                <a:cs typeface="Nunito"/>
                <a:sym typeface="Nunito"/>
              </a:rPr>
              <a:t>instrucciones Otros</a:t>
            </a:r>
            <a:endParaRPr sz="1800">
              <a:latin typeface="Nunito"/>
              <a:ea typeface="Nunito"/>
              <a:cs typeface="Nunito"/>
              <a:sym typeface="Nunito"/>
            </a:endParaRPr>
          </a:p>
          <a:p>
            <a:pPr indent="0" lvl="0" marL="0" rtl="0" algn="l">
              <a:spcBef>
                <a:spcPts val="0"/>
              </a:spcBef>
              <a:spcAft>
                <a:spcPts val="0"/>
              </a:spcAft>
              <a:buNone/>
            </a:pPr>
            <a:r>
              <a:t/>
            </a:r>
            <a:endParaRPr sz="1800">
              <a:latin typeface="Nunito"/>
              <a:ea typeface="Nunito"/>
              <a:cs typeface="Nunito"/>
              <a:sym typeface="Nunito"/>
            </a:endParaRPr>
          </a:p>
          <a:p>
            <a:pPr indent="0" lvl="0" marL="0" rtl="0" algn="l">
              <a:spcBef>
                <a:spcPts val="0"/>
              </a:spcBef>
              <a:spcAft>
                <a:spcPts val="0"/>
              </a:spcAft>
              <a:buNone/>
            </a:pPr>
            <a:r>
              <a:rPr lang="es" sz="1800">
                <a:latin typeface="Nunito"/>
                <a:ea typeface="Nunito"/>
                <a:cs typeface="Nunito"/>
                <a:sym typeface="Nunito"/>
              </a:rPr>
              <a:t>FIN-SEGÚN</a:t>
            </a:r>
            <a:endParaRPr sz="1800">
              <a:latin typeface="Nunito"/>
              <a:ea typeface="Nunito"/>
              <a:cs typeface="Nunito"/>
              <a:sym typeface="Nuni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Estructura alternativa MÚLTIPLE</a:t>
            </a:r>
            <a:endParaRPr/>
          </a:p>
        </p:txBody>
      </p:sp>
      <p:sp>
        <p:nvSpPr>
          <p:cNvPr id="461" name="Google Shape;461;p37"/>
          <p:cNvSpPr txBox="1"/>
          <p:nvPr>
            <p:ph idx="1" type="body"/>
          </p:nvPr>
        </p:nvSpPr>
        <p:spPr>
          <a:xfrm>
            <a:off x="1448600" y="1262750"/>
            <a:ext cx="7030500" cy="3193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s"/>
              <a:t>Los lenguajes de alto nivel suelen implementar esta estructura con sentencias </a:t>
            </a:r>
            <a:r>
              <a:rPr b="1" i="1" lang="es"/>
              <a:t>switch</a:t>
            </a:r>
            <a:r>
              <a:rPr lang="es"/>
              <a:t>.</a:t>
            </a:r>
            <a:endParaRPr/>
          </a:p>
          <a:p>
            <a:pPr indent="-355600" lvl="0" marL="457200" rtl="0" algn="l">
              <a:spcBef>
                <a:spcPts val="0"/>
              </a:spcBef>
              <a:spcAft>
                <a:spcPts val="0"/>
              </a:spcAft>
              <a:buSzPts val="2000"/>
              <a:buChar char="●"/>
            </a:pPr>
            <a:r>
              <a:rPr lang="es"/>
              <a:t>Python (</a:t>
            </a:r>
            <a:r>
              <a:rPr i="1" lang="es" u="sng">
                <a:solidFill>
                  <a:schemeClr val="hlink"/>
                </a:solidFill>
                <a:hlinkClick r:id="rId3"/>
              </a:rPr>
              <a:t>hasta la versión 3.10</a:t>
            </a:r>
            <a:r>
              <a:rPr lang="es"/>
              <a:t>) no trae esa sentencia, en su lugar se usa la forma compacta de la sentencia </a:t>
            </a:r>
            <a:r>
              <a:rPr b="1" lang="es"/>
              <a:t>if</a:t>
            </a:r>
            <a:r>
              <a:rPr lang="es"/>
              <a:t>.</a:t>
            </a:r>
            <a:endParaRPr/>
          </a:p>
        </p:txBody>
      </p:sp>
      <p:pic>
        <p:nvPicPr>
          <p:cNvPr id="462" name="Google Shape;462;p37"/>
          <p:cNvPicPr preferRelativeResize="0"/>
          <p:nvPr/>
        </p:nvPicPr>
        <p:blipFill>
          <a:blip r:embed="rId4">
            <a:alphaModFix/>
          </a:blip>
          <a:stretch>
            <a:fillRect/>
          </a:stretch>
        </p:blipFill>
        <p:spPr>
          <a:xfrm>
            <a:off x="958672" y="2846347"/>
            <a:ext cx="3037075" cy="1768525"/>
          </a:xfrm>
          <a:prstGeom prst="rect">
            <a:avLst/>
          </a:prstGeom>
          <a:noFill/>
          <a:ln>
            <a:noFill/>
          </a:ln>
        </p:spPr>
      </p:pic>
      <p:pic>
        <p:nvPicPr>
          <p:cNvPr id="463" name="Google Shape;463;p37"/>
          <p:cNvPicPr preferRelativeResize="0"/>
          <p:nvPr/>
        </p:nvPicPr>
        <p:blipFill>
          <a:blip r:embed="rId5">
            <a:alphaModFix/>
          </a:blip>
          <a:stretch>
            <a:fillRect/>
          </a:stretch>
        </p:blipFill>
        <p:spPr>
          <a:xfrm>
            <a:off x="5645698" y="2960723"/>
            <a:ext cx="3175875" cy="1608575"/>
          </a:xfrm>
          <a:prstGeom prst="rect">
            <a:avLst/>
          </a:prstGeom>
          <a:noFill/>
          <a:ln>
            <a:noFill/>
          </a:ln>
        </p:spPr>
      </p:pic>
      <p:sp>
        <p:nvSpPr>
          <p:cNvPr id="464" name="Google Shape;464;p37"/>
          <p:cNvSpPr/>
          <p:nvPr/>
        </p:nvSpPr>
        <p:spPr>
          <a:xfrm>
            <a:off x="3989900" y="3875250"/>
            <a:ext cx="1640100" cy="189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65" name="Google Shape;465;p37">
            <a:hlinkClick r:id="rId6"/>
          </p:cNvPr>
          <p:cNvPicPr preferRelativeResize="0"/>
          <p:nvPr/>
        </p:nvPicPr>
        <p:blipFill>
          <a:blip r:embed="rId7">
            <a:alphaModFix/>
          </a:blip>
          <a:stretch>
            <a:fillRect/>
          </a:stretch>
        </p:blipFill>
        <p:spPr>
          <a:xfrm>
            <a:off x="8422125" y="1744500"/>
            <a:ext cx="611150" cy="611150"/>
          </a:xfrm>
          <a:prstGeom prst="rect">
            <a:avLst/>
          </a:prstGeom>
          <a:noFill/>
          <a:ln>
            <a:noFill/>
          </a:ln>
        </p:spPr>
      </p:pic>
      <p:sp>
        <p:nvSpPr>
          <p:cNvPr id="466" name="Google Shape;466;p37"/>
          <p:cNvSpPr txBox="1"/>
          <p:nvPr/>
        </p:nvSpPr>
        <p:spPr>
          <a:xfrm>
            <a:off x="8347475" y="2251775"/>
            <a:ext cx="978600" cy="1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s" sz="1000">
                <a:solidFill>
                  <a:srgbClr val="980000"/>
                </a:solidFill>
                <a:latin typeface="Nunito"/>
                <a:ea typeface="Nunito"/>
                <a:cs typeface="Nunito"/>
                <a:sym typeface="Nunito"/>
              </a:rPr>
              <a:t>Ejemplo</a:t>
            </a:r>
            <a:endParaRPr i="1" sz="1000">
              <a:solidFill>
                <a:srgbClr val="980000"/>
              </a:solidFill>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3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Estructura alternativa MÚLTIPLE</a:t>
            </a:r>
            <a:endParaRPr/>
          </a:p>
        </p:txBody>
      </p:sp>
      <p:sp>
        <p:nvSpPr>
          <p:cNvPr id="472" name="Google Shape;472;p38"/>
          <p:cNvSpPr txBox="1"/>
          <p:nvPr>
            <p:ph idx="1" type="body"/>
          </p:nvPr>
        </p:nvSpPr>
        <p:spPr>
          <a:xfrm>
            <a:off x="1448600" y="1262750"/>
            <a:ext cx="71220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la versión 3.10 una de las novedades fue la sentencia</a:t>
            </a:r>
            <a:r>
              <a:rPr lang="es"/>
              <a:t> </a:t>
            </a:r>
            <a:r>
              <a:rPr lang="es" u="sng">
                <a:solidFill>
                  <a:schemeClr val="hlink"/>
                </a:solidFill>
                <a:latin typeface="Roboto Mono"/>
                <a:ea typeface="Roboto Mono"/>
                <a:cs typeface="Roboto Mono"/>
                <a:sym typeface="Roboto Mono"/>
                <a:hlinkClick r:id="rId3"/>
              </a:rPr>
              <a:t>match</a:t>
            </a:r>
            <a:r>
              <a:rPr lang="es"/>
              <a:t> que simplifica la forma compacta de </a:t>
            </a:r>
            <a:r>
              <a:rPr lang="es">
                <a:latin typeface="Roboto Mono"/>
                <a:ea typeface="Roboto Mono"/>
                <a:cs typeface="Roboto Mono"/>
                <a:sym typeface="Roboto Mono"/>
              </a:rPr>
              <a:t>if</a:t>
            </a:r>
            <a:endParaRPr/>
          </a:p>
          <a:p>
            <a:pPr indent="0" lvl="0" marL="457200" rtl="0" algn="l">
              <a:spcBef>
                <a:spcPts val="1600"/>
              </a:spcBef>
              <a:spcAft>
                <a:spcPts val="1600"/>
              </a:spcAft>
              <a:buNone/>
            </a:pPr>
            <a:r>
              <a:t/>
            </a:r>
            <a:endParaRPr/>
          </a:p>
        </p:txBody>
      </p:sp>
      <p:pic>
        <p:nvPicPr>
          <p:cNvPr id="473" name="Google Shape;473;p38"/>
          <p:cNvPicPr preferRelativeResize="0"/>
          <p:nvPr/>
        </p:nvPicPr>
        <p:blipFill>
          <a:blip r:embed="rId4">
            <a:alphaModFix/>
          </a:blip>
          <a:stretch>
            <a:fillRect/>
          </a:stretch>
        </p:blipFill>
        <p:spPr>
          <a:xfrm>
            <a:off x="1519250" y="2117300"/>
            <a:ext cx="3667949" cy="2669025"/>
          </a:xfrm>
          <a:prstGeom prst="rect">
            <a:avLst/>
          </a:prstGeom>
          <a:noFill/>
          <a:ln>
            <a:noFill/>
          </a:ln>
        </p:spPr>
      </p:pic>
      <p:pic>
        <p:nvPicPr>
          <p:cNvPr id="474" name="Google Shape;474;p38"/>
          <p:cNvPicPr preferRelativeResize="0"/>
          <p:nvPr/>
        </p:nvPicPr>
        <p:blipFill>
          <a:blip r:embed="rId5">
            <a:alphaModFix/>
          </a:blip>
          <a:stretch>
            <a:fillRect/>
          </a:stretch>
        </p:blipFill>
        <p:spPr>
          <a:xfrm>
            <a:off x="5180975" y="2160125"/>
            <a:ext cx="3262950" cy="255475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Estructura repetitiva (o iterativa)</a:t>
            </a:r>
            <a:endParaRPr/>
          </a:p>
        </p:txBody>
      </p:sp>
      <p:sp>
        <p:nvSpPr>
          <p:cNvPr id="480" name="Google Shape;480;p39"/>
          <p:cNvSpPr txBox="1"/>
          <p:nvPr>
            <p:ph idx="1" type="body"/>
          </p:nvPr>
        </p:nvSpPr>
        <p:spPr>
          <a:xfrm>
            <a:off x="1456200" y="1490675"/>
            <a:ext cx="70305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 estructura repetitiva, </a:t>
            </a:r>
            <a:r>
              <a:rPr b="1" lang="es"/>
              <a:t>bucle</a:t>
            </a:r>
            <a:r>
              <a:rPr lang="es"/>
              <a:t> o </a:t>
            </a:r>
            <a:r>
              <a:rPr b="1" lang="es"/>
              <a:t>ciclo</a:t>
            </a:r>
            <a:r>
              <a:rPr lang="es"/>
              <a:t> es una secuencia de código que se ejecuta repetidas veces por una </a:t>
            </a:r>
            <a:r>
              <a:rPr i="1" lang="es"/>
              <a:t>sentencia</a:t>
            </a:r>
            <a:r>
              <a:rPr lang="es"/>
              <a:t>, hasta que la condición asignada a dicho bucle deja de cumplirse. </a:t>
            </a:r>
            <a:endParaRPr/>
          </a:p>
          <a:p>
            <a:pPr indent="0" lvl="0" marL="0" rtl="0" algn="l">
              <a:spcBef>
                <a:spcPts val="1600"/>
              </a:spcBef>
              <a:spcAft>
                <a:spcPts val="1600"/>
              </a:spcAft>
              <a:buNone/>
            </a:pPr>
            <a:r>
              <a:rPr lang="es"/>
              <a:t>Denominamos </a:t>
            </a:r>
            <a:r>
              <a:rPr b="1" lang="es"/>
              <a:t>iteración</a:t>
            </a:r>
            <a:r>
              <a:rPr lang="es"/>
              <a:t> al hecho de repetir un grupo de acciones varias veces. A veces se conoce el número de iteraciones y otras no.</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4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Bucle </a:t>
            </a:r>
            <a:r>
              <a:rPr lang="es">
                <a:solidFill>
                  <a:srgbClr val="980000"/>
                </a:solidFill>
              </a:rPr>
              <a:t>while</a:t>
            </a:r>
            <a:r>
              <a:rPr lang="es"/>
              <a:t>. Precondición.</a:t>
            </a:r>
            <a:endParaRPr/>
          </a:p>
        </p:txBody>
      </p:sp>
      <p:sp>
        <p:nvSpPr>
          <p:cNvPr id="486" name="Google Shape;486;p40"/>
          <p:cNvSpPr txBox="1"/>
          <p:nvPr>
            <p:ph idx="1" type="body"/>
          </p:nvPr>
        </p:nvSpPr>
        <p:spPr>
          <a:xfrm>
            <a:off x="537700" y="1432225"/>
            <a:ext cx="57012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 bucle </a:t>
            </a:r>
            <a:r>
              <a:rPr b="1" i="1" lang="es"/>
              <a:t>while</a:t>
            </a:r>
            <a:r>
              <a:rPr lang="es"/>
              <a:t> o bucle </a:t>
            </a:r>
            <a:r>
              <a:rPr b="1" i="1" lang="es"/>
              <a:t>mientras</a:t>
            </a:r>
            <a:r>
              <a:rPr lang="es"/>
              <a:t> es un ciclo repetitivo basado en los resultados de una expresión lógica; se encuentra en la mayoría de los lenguajes de programación estructurados. </a:t>
            </a:r>
            <a:endParaRPr/>
          </a:p>
          <a:p>
            <a:pPr indent="0" lvl="0" marL="0" rtl="0" algn="l">
              <a:spcBef>
                <a:spcPts val="1600"/>
              </a:spcBef>
              <a:spcAft>
                <a:spcPts val="0"/>
              </a:spcAft>
              <a:buNone/>
            </a:pPr>
            <a:r>
              <a:rPr lang="es"/>
              <a:t>El propósito es repetir un bloque de código mientras una condición se mantenga verdadera.</a:t>
            </a:r>
            <a:endParaRPr/>
          </a:p>
          <a:p>
            <a:pPr indent="0" lvl="0" marL="0" rtl="0" algn="r">
              <a:spcBef>
                <a:spcPts val="1600"/>
              </a:spcBef>
              <a:spcAft>
                <a:spcPts val="1600"/>
              </a:spcAft>
              <a:buNone/>
            </a:pPr>
            <a:r>
              <a:rPr lang="es"/>
              <a:t>En Python 🢂</a:t>
            </a:r>
            <a:endParaRPr/>
          </a:p>
        </p:txBody>
      </p:sp>
      <p:pic>
        <p:nvPicPr>
          <p:cNvPr id="487" name="Google Shape;487;p40">
            <a:hlinkClick r:id="rId3"/>
          </p:cNvPr>
          <p:cNvPicPr preferRelativeResize="0"/>
          <p:nvPr/>
        </p:nvPicPr>
        <p:blipFill>
          <a:blip r:embed="rId4">
            <a:alphaModFix/>
          </a:blip>
          <a:stretch>
            <a:fillRect/>
          </a:stretch>
        </p:blipFill>
        <p:spPr>
          <a:xfrm>
            <a:off x="6557963" y="3219450"/>
            <a:ext cx="2428875" cy="1600200"/>
          </a:xfrm>
          <a:prstGeom prst="rect">
            <a:avLst/>
          </a:prstGeom>
          <a:noFill/>
          <a:ln>
            <a:noFill/>
          </a:ln>
        </p:spPr>
      </p:pic>
      <p:pic>
        <p:nvPicPr>
          <p:cNvPr descr="Otras sentencias | Java" id="488" name="Google Shape;488;p40">
            <a:hlinkClick r:id="rId5"/>
          </p:cNvPr>
          <p:cNvPicPr preferRelativeResize="0"/>
          <p:nvPr/>
        </p:nvPicPr>
        <p:blipFill>
          <a:blip r:embed="rId6">
            <a:alphaModFix/>
          </a:blip>
          <a:stretch>
            <a:fillRect/>
          </a:stretch>
        </p:blipFill>
        <p:spPr>
          <a:xfrm>
            <a:off x="6600875" y="66050"/>
            <a:ext cx="2552700" cy="3067050"/>
          </a:xfrm>
          <a:prstGeom prst="rect">
            <a:avLst/>
          </a:prstGeom>
          <a:noFill/>
          <a:ln>
            <a:noFill/>
          </a:ln>
        </p:spPr>
      </p:pic>
      <p:pic>
        <p:nvPicPr>
          <p:cNvPr id="489" name="Google Shape;489;p40">
            <a:hlinkClick r:id="rId7"/>
          </p:cNvPr>
          <p:cNvPicPr preferRelativeResize="0"/>
          <p:nvPr/>
        </p:nvPicPr>
        <p:blipFill>
          <a:blip r:embed="rId8">
            <a:alphaModFix/>
          </a:blip>
          <a:stretch>
            <a:fillRect/>
          </a:stretch>
        </p:blipFill>
        <p:spPr>
          <a:xfrm>
            <a:off x="2554725" y="3954300"/>
            <a:ext cx="611150" cy="611150"/>
          </a:xfrm>
          <a:prstGeom prst="rect">
            <a:avLst/>
          </a:prstGeom>
          <a:noFill/>
          <a:ln>
            <a:noFill/>
          </a:ln>
        </p:spPr>
      </p:pic>
      <p:sp>
        <p:nvSpPr>
          <p:cNvPr id="490" name="Google Shape;490;p40"/>
          <p:cNvSpPr txBox="1"/>
          <p:nvPr/>
        </p:nvSpPr>
        <p:spPr>
          <a:xfrm>
            <a:off x="2480075" y="4461575"/>
            <a:ext cx="978600" cy="1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s" sz="1000">
                <a:solidFill>
                  <a:srgbClr val="980000"/>
                </a:solidFill>
                <a:latin typeface="Nunito"/>
                <a:ea typeface="Nunito"/>
                <a:cs typeface="Nunito"/>
                <a:sym typeface="Nunito"/>
              </a:rPr>
              <a:t>Ejemplo</a:t>
            </a:r>
            <a:endParaRPr i="1" sz="1000">
              <a:solidFill>
                <a:srgbClr val="980000"/>
              </a:solidFill>
              <a:latin typeface="Nunito"/>
              <a:ea typeface="Nunito"/>
              <a:cs typeface="Nunito"/>
              <a:sym typeface="Nuni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41"/>
          <p:cNvSpPr txBox="1"/>
          <p:nvPr>
            <p:ph type="title"/>
          </p:nvPr>
        </p:nvSpPr>
        <p:spPr>
          <a:xfrm>
            <a:off x="12871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Bucle </a:t>
            </a:r>
            <a:r>
              <a:rPr lang="es">
                <a:solidFill>
                  <a:srgbClr val="980000"/>
                </a:solidFill>
              </a:rPr>
              <a:t>repetir</a:t>
            </a:r>
            <a:r>
              <a:rPr lang="es"/>
              <a:t> / </a:t>
            </a:r>
            <a:r>
              <a:rPr lang="es">
                <a:solidFill>
                  <a:srgbClr val="980000"/>
                </a:solidFill>
              </a:rPr>
              <a:t>do-while</a:t>
            </a:r>
            <a:r>
              <a:rPr lang="es"/>
              <a:t>. Postcondición.</a:t>
            </a:r>
            <a:endParaRPr/>
          </a:p>
        </p:txBody>
      </p:sp>
      <p:sp>
        <p:nvSpPr>
          <p:cNvPr id="496" name="Google Shape;496;p41"/>
          <p:cNvSpPr txBox="1"/>
          <p:nvPr>
            <p:ph idx="1" type="body"/>
          </p:nvPr>
        </p:nvSpPr>
        <p:spPr>
          <a:xfrm>
            <a:off x="779875" y="1515725"/>
            <a:ext cx="51501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 bucle </a:t>
            </a:r>
            <a:r>
              <a:rPr b="1" i="1" lang="es"/>
              <a:t>repetir</a:t>
            </a:r>
            <a:r>
              <a:rPr lang="es"/>
              <a:t> comprueba la condición de finalización al final del cuerpo del bucle, y si esta es cierta </a:t>
            </a:r>
            <a:r>
              <a:rPr lang="es"/>
              <a:t>continúa</a:t>
            </a:r>
            <a:r>
              <a:rPr lang="es"/>
              <a:t> con el resto del programa. Las instrucciones se ejecutarán al menos una vez.</a:t>
            </a:r>
            <a:endParaRPr/>
          </a:p>
          <a:p>
            <a:pPr indent="0" lvl="0" marL="0" rtl="0" algn="l">
              <a:spcBef>
                <a:spcPts val="1600"/>
              </a:spcBef>
              <a:spcAft>
                <a:spcPts val="1600"/>
              </a:spcAft>
              <a:buNone/>
            </a:pPr>
            <a:r>
              <a:rPr lang="es"/>
              <a:t>El bucle </a:t>
            </a:r>
            <a:r>
              <a:rPr b="1" i="1" lang="es"/>
              <a:t>do-while</a:t>
            </a:r>
            <a:r>
              <a:rPr lang="es"/>
              <a:t> es similar, pero el ciclo terminará si la condición es falsa, al contrario del anterior.</a:t>
            </a:r>
            <a:endParaRPr/>
          </a:p>
        </p:txBody>
      </p:sp>
      <p:pic>
        <p:nvPicPr>
          <p:cNvPr descr="Estructura repetitiva repeat/until" id="497" name="Google Shape;497;p41"/>
          <p:cNvPicPr preferRelativeResize="0"/>
          <p:nvPr/>
        </p:nvPicPr>
        <p:blipFill>
          <a:blip r:embed="rId3">
            <a:alphaModFix/>
          </a:blip>
          <a:stretch>
            <a:fillRect/>
          </a:stretch>
        </p:blipFill>
        <p:spPr>
          <a:xfrm>
            <a:off x="5796225" y="1597875"/>
            <a:ext cx="3347775" cy="2861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Convenciones y estilo</a:t>
            </a:r>
            <a:endParaRPr/>
          </a:p>
        </p:txBody>
      </p:sp>
      <p:sp>
        <p:nvSpPr>
          <p:cNvPr id="295" name="Google Shape;295;p15"/>
          <p:cNvSpPr txBox="1"/>
          <p:nvPr>
            <p:ph idx="1" type="body"/>
          </p:nvPr>
        </p:nvSpPr>
        <p:spPr>
          <a:xfrm>
            <a:off x="1456200" y="1490675"/>
            <a:ext cx="7030500" cy="3193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s"/>
              <a:t>Los ficheros con los programas tienen extensión </a:t>
            </a:r>
            <a:r>
              <a:rPr b="1" lang="es"/>
              <a:t>py</a:t>
            </a:r>
            <a:r>
              <a:rPr lang="es"/>
              <a:t>.</a:t>
            </a:r>
            <a:endParaRPr/>
          </a:p>
          <a:p>
            <a:pPr indent="-355600" lvl="0" marL="457200" rtl="0" algn="l">
              <a:spcBef>
                <a:spcPts val="0"/>
              </a:spcBef>
              <a:spcAft>
                <a:spcPts val="0"/>
              </a:spcAft>
              <a:buSzPts val="2000"/>
              <a:buChar char="●"/>
            </a:pPr>
            <a:r>
              <a:rPr lang="es"/>
              <a:t>Usar comentarios.</a:t>
            </a:r>
            <a:endParaRPr/>
          </a:p>
          <a:p>
            <a:pPr indent="-330200" lvl="1" marL="914400" rtl="0" algn="l">
              <a:spcBef>
                <a:spcPts val="0"/>
              </a:spcBef>
              <a:spcAft>
                <a:spcPts val="0"/>
              </a:spcAft>
              <a:buSzPts val="1600"/>
              <a:buChar char="○"/>
            </a:pPr>
            <a:r>
              <a:rPr lang="es"/>
              <a:t>Al principio para indicar qué hace el programa, autor/a, versión.</a:t>
            </a:r>
            <a:endParaRPr/>
          </a:p>
          <a:p>
            <a:pPr indent="-330200" lvl="1" marL="914400" rtl="0" algn="l">
              <a:spcBef>
                <a:spcPts val="0"/>
              </a:spcBef>
              <a:spcAft>
                <a:spcPts val="0"/>
              </a:spcAft>
              <a:buSzPts val="1600"/>
              <a:buChar char="○"/>
            </a:pPr>
            <a:r>
              <a:rPr lang="es"/>
              <a:t>Es interesante, sobre todo al principio, poner el algoritmo.</a:t>
            </a:r>
            <a:endParaRPr/>
          </a:p>
          <a:p>
            <a:pPr indent="-330200" lvl="1" marL="914400" rtl="0" algn="l">
              <a:spcBef>
                <a:spcPts val="0"/>
              </a:spcBef>
              <a:spcAft>
                <a:spcPts val="0"/>
              </a:spcAft>
              <a:buSzPts val="1600"/>
              <a:buChar char="○"/>
            </a:pPr>
            <a:r>
              <a:rPr lang="es"/>
              <a:t>Donde haya más complejidad. </a:t>
            </a:r>
            <a:endParaRPr/>
          </a:p>
          <a:p>
            <a:pPr indent="-355600" lvl="0" marL="457200" rtl="0" algn="l">
              <a:spcBef>
                <a:spcPts val="0"/>
              </a:spcBef>
              <a:spcAft>
                <a:spcPts val="0"/>
              </a:spcAft>
              <a:buSzPts val="2000"/>
              <a:buChar char="●"/>
            </a:pPr>
            <a:r>
              <a:rPr lang="es"/>
              <a:t>Separar partes del programa con líneas en blanco.</a:t>
            </a:r>
            <a:endParaRPr/>
          </a:p>
          <a:p>
            <a:pPr indent="-355600" lvl="0" marL="457200" rtl="0" algn="l">
              <a:spcBef>
                <a:spcPts val="0"/>
              </a:spcBef>
              <a:spcAft>
                <a:spcPts val="0"/>
              </a:spcAft>
              <a:buSzPts val="2000"/>
              <a:buChar char="●"/>
            </a:pPr>
            <a:r>
              <a:rPr lang="es"/>
              <a:t>Python recomienda una guía de estilo recogida en documentos PEPs (</a:t>
            </a:r>
            <a:r>
              <a:rPr i="1" lang="es"/>
              <a:t>Python Enhancement Proposals</a:t>
            </a:r>
            <a:r>
              <a:rPr lang="es"/>
              <a:t>).</a:t>
            </a:r>
            <a:endParaRPr/>
          </a:p>
          <a:p>
            <a:pPr indent="-330200" lvl="1" marL="914400" rtl="0" algn="l">
              <a:spcBef>
                <a:spcPts val="0"/>
              </a:spcBef>
              <a:spcAft>
                <a:spcPts val="0"/>
              </a:spcAft>
              <a:buSzPts val="1600"/>
              <a:buChar char="○"/>
            </a:pPr>
            <a:r>
              <a:rPr lang="es"/>
              <a:t>El actual se llama </a:t>
            </a:r>
            <a:r>
              <a:rPr lang="es" u="sng">
                <a:solidFill>
                  <a:schemeClr val="hlink"/>
                </a:solidFill>
                <a:hlinkClick r:id="rId3"/>
              </a:rPr>
              <a:t>PEP8</a:t>
            </a:r>
            <a:r>
              <a:rPr lang="es"/>
              <a:t>.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Bucle </a:t>
            </a:r>
            <a:r>
              <a:rPr lang="es">
                <a:solidFill>
                  <a:srgbClr val="980000"/>
                </a:solidFill>
              </a:rPr>
              <a:t>repetir</a:t>
            </a:r>
            <a:r>
              <a:rPr lang="es"/>
              <a:t> / </a:t>
            </a:r>
            <a:r>
              <a:rPr lang="es">
                <a:solidFill>
                  <a:srgbClr val="980000"/>
                </a:solidFill>
              </a:rPr>
              <a:t>do-while</a:t>
            </a:r>
            <a:r>
              <a:rPr lang="es"/>
              <a:t>. Postcondición.</a:t>
            </a:r>
            <a:endParaRPr/>
          </a:p>
        </p:txBody>
      </p:sp>
      <p:sp>
        <p:nvSpPr>
          <p:cNvPr id="503" name="Google Shape;503;p42"/>
          <p:cNvSpPr txBox="1"/>
          <p:nvPr>
            <p:ph idx="1" type="body"/>
          </p:nvPr>
        </p:nvSpPr>
        <p:spPr>
          <a:xfrm>
            <a:off x="1456200" y="1490675"/>
            <a:ext cx="70305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a:t>
            </a:r>
            <a:r>
              <a:rPr lang="es"/>
              <a:t>l bucle </a:t>
            </a:r>
            <a:r>
              <a:rPr b="1" i="1" lang="es"/>
              <a:t>repetir</a:t>
            </a:r>
            <a:r>
              <a:rPr lang="es"/>
              <a:t> puede ser sustituido por un bucle </a:t>
            </a:r>
            <a:r>
              <a:rPr b="1" i="1" lang="es"/>
              <a:t>mientras</a:t>
            </a:r>
            <a:r>
              <a:rPr lang="es"/>
              <a: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s"/>
              <a:t>Este bucle es útil cuando se desean realizar las acciones que están dentro al menos en una ocasión. </a:t>
            </a:r>
            <a:endParaRPr/>
          </a:p>
          <a:p>
            <a:pPr indent="0" lvl="0" marL="0" rtl="0" algn="l">
              <a:spcBef>
                <a:spcPts val="1600"/>
              </a:spcBef>
              <a:spcAft>
                <a:spcPts val="1600"/>
              </a:spcAft>
              <a:buNone/>
            </a:pPr>
            <a:r>
              <a:rPr lang="es"/>
              <a:t>Algunos lenguajes, como Python, prescinden de este bucle.</a:t>
            </a:r>
            <a:endParaRPr/>
          </a:p>
        </p:txBody>
      </p:sp>
      <p:pic>
        <p:nvPicPr>
          <p:cNvPr id="504" name="Google Shape;504;p42"/>
          <p:cNvPicPr preferRelativeResize="0"/>
          <p:nvPr/>
        </p:nvPicPr>
        <p:blipFill>
          <a:blip r:embed="rId3">
            <a:alphaModFix/>
          </a:blip>
          <a:stretch>
            <a:fillRect/>
          </a:stretch>
        </p:blipFill>
        <p:spPr>
          <a:xfrm>
            <a:off x="1655300" y="2112263"/>
            <a:ext cx="2343150" cy="1019175"/>
          </a:xfrm>
          <a:prstGeom prst="rect">
            <a:avLst/>
          </a:prstGeom>
          <a:noFill/>
          <a:ln>
            <a:noFill/>
          </a:ln>
        </p:spPr>
      </p:pic>
      <p:pic>
        <p:nvPicPr>
          <p:cNvPr id="505" name="Google Shape;505;p42"/>
          <p:cNvPicPr preferRelativeResize="0"/>
          <p:nvPr/>
        </p:nvPicPr>
        <p:blipFill>
          <a:blip r:embed="rId4">
            <a:alphaModFix/>
          </a:blip>
          <a:stretch>
            <a:fillRect/>
          </a:stretch>
        </p:blipFill>
        <p:spPr>
          <a:xfrm>
            <a:off x="5791200" y="2033588"/>
            <a:ext cx="2438400" cy="1076325"/>
          </a:xfrm>
          <a:prstGeom prst="rect">
            <a:avLst/>
          </a:prstGeom>
          <a:noFill/>
          <a:ln>
            <a:noFill/>
          </a:ln>
        </p:spPr>
      </p:pic>
      <p:cxnSp>
        <p:nvCxnSpPr>
          <p:cNvPr id="506" name="Google Shape;506;p42"/>
          <p:cNvCxnSpPr>
            <a:stCxn id="504" idx="3"/>
            <a:endCxn id="505" idx="1"/>
          </p:cNvCxnSpPr>
          <p:nvPr/>
        </p:nvCxnSpPr>
        <p:spPr>
          <a:xfrm flipH="1" rot="10800000">
            <a:off x="3998450" y="2571750"/>
            <a:ext cx="1792800" cy="50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4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Bucle </a:t>
            </a:r>
            <a:r>
              <a:rPr lang="es">
                <a:solidFill>
                  <a:srgbClr val="980000"/>
                </a:solidFill>
              </a:rPr>
              <a:t>repetir</a:t>
            </a:r>
            <a:r>
              <a:rPr lang="es"/>
              <a:t> / </a:t>
            </a:r>
            <a:r>
              <a:rPr lang="es">
                <a:solidFill>
                  <a:srgbClr val="980000"/>
                </a:solidFill>
              </a:rPr>
              <a:t>do-while</a:t>
            </a:r>
            <a:r>
              <a:rPr lang="es"/>
              <a:t> ¿en Python?</a:t>
            </a:r>
            <a:endParaRPr/>
          </a:p>
        </p:txBody>
      </p:sp>
      <p:sp>
        <p:nvSpPr>
          <p:cNvPr id="512" name="Google Shape;512;p43"/>
          <p:cNvSpPr txBox="1"/>
          <p:nvPr>
            <p:ph idx="1" type="body"/>
          </p:nvPr>
        </p:nvSpPr>
        <p:spPr>
          <a:xfrm>
            <a:off x="1456200" y="1490675"/>
            <a:ext cx="7030500" cy="128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 pesar de que Python no cuenta con el ciclo REPETIR (o con el DO-WHILE) es muy fácil emularlo con un "while True:" y un "if" con un "break" al final del cuerpo del ciclo.</a:t>
            </a:r>
            <a:endParaRPr/>
          </a:p>
          <a:p>
            <a:pPr indent="0" lvl="0" marL="0" rtl="0" algn="l">
              <a:spcBef>
                <a:spcPts val="1600"/>
              </a:spcBef>
              <a:spcAft>
                <a:spcPts val="1600"/>
              </a:spcAft>
              <a:buNone/>
            </a:pPr>
            <a:r>
              <a:t/>
            </a:r>
            <a:endParaRPr/>
          </a:p>
        </p:txBody>
      </p:sp>
      <p:sp>
        <p:nvSpPr>
          <p:cNvPr id="513" name="Google Shape;513;p43"/>
          <p:cNvSpPr txBox="1"/>
          <p:nvPr/>
        </p:nvSpPr>
        <p:spPr>
          <a:xfrm>
            <a:off x="1545150" y="2872175"/>
            <a:ext cx="3390000" cy="16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500">
                <a:latin typeface="Roboto Mono"/>
                <a:ea typeface="Roboto Mono"/>
                <a:cs typeface="Roboto Mono"/>
                <a:sym typeface="Roboto Mono"/>
              </a:rPr>
              <a:t># Bucle REPETIR</a:t>
            </a:r>
            <a:endParaRPr sz="1500">
              <a:latin typeface="Roboto Mono"/>
              <a:ea typeface="Roboto Mono"/>
              <a:cs typeface="Roboto Mono"/>
              <a:sym typeface="Roboto Mono"/>
            </a:endParaRPr>
          </a:p>
          <a:p>
            <a:pPr indent="0" lvl="0" marL="0" rtl="0" algn="l">
              <a:spcBef>
                <a:spcPts val="0"/>
              </a:spcBef>
              <a:spcAft>
                <a:spcPts val="0"/>
              </a:spcAft>
              <a:buNone/>
            </a:pPr>
            <a:r>
              <a:t/>
            </a:r>
            <a:endParaRPr sz="1500">
              <a:latin typeface="Roboto Mono"/>
              <a:ea typeface="Roboto Mono"/>
              <a:cs typeface="Roboto Mono"/>
              <a:sym typeface="Roboto Mono"/>
            </a:endParaRPr>
          </a:p>
          <a:p>
            <a:pPr indent="0" lvl="0" marL="0" rtl="0" algn="l">
              <a:spcBef>
                <a:spcPts val="0"/>
              </a:spcBef>
              <a:spcAft>
                <a:spcPts val="0"/>
              </a:spcAft>
              <a:buNone/>
            </a:pPr>
            <a:r>
              <a:rPr lang="es" sz="1500">
                <a:latin typeface="Roboto Mono"/>
                <a:ea typeface="Roboto Mono"/>
                <a:cs typeface="Roboto Mono"/>
                <a:sym typeface="Roboto Mono"/>
              </a:rPr>
              <a:t>while True:</a:t>
            </a:r>
            <a:endParaRPr sz="1500">
              <a:latin typeface="Roboto Mono"/>
              <a:ea typeface="Roboto Mono"/>
              <a:cs typeface="Roboto Mono"/>
              <a:sym typeface="Roboto Mono"/>
            </a:endParaRPr>
          </a:p>
          <a:p>
            <a:pPr indent="0" lvl="0" marL="0" rtl="0" algn="l">
              <a:spcBef>
                <a:spcPts val="0"/>
              </a:spcBef>
              <a:spcAft>
                <a:spcPts val="0"/>
              </a:spcAft>
              <a:buNone/>
            </a:pPr>
            <a:r>
              <a:rPr lang="es" sz="1500">
                <a:latin typeface="Roboto Mono"/>
                <a:ea typeface="Roboto Mono"/>
                <a:cs typeface="Roboto Mono"/>
                <a:sym typeface="Roboto Mono"/>
              </a:rPr>
              <a:t>	</a:t>
            </a:r>
            <a:r>
              <a:rPr lang="es" sz="1500">
                <a:solidFill>
                  <a:srgbClr val="0000FF"/>
                </a:solidFill>
                <a:latin typeface="Roboto Mono"/>
                <a:ea typeface="Roboto Mono"/>
                <a:cs typeface="Roboto Mono"/>
                <a:sym typeface="Roboto Mono"/>
              </a:rPr>
              <a:t>instrucciones</a:t>
            </a:r>
            <a:endParaRPr sz="1500">
              <a:solidFill>
                <a:srgbClr val="0000FF"/>
              </a:solidFill>
              <a:latin typeface="Roboto Mono"/>
              <a:ea typeface="Roboto Mono"/>
              <a:cs typeface="Roboto Mono"/>
              <a:sym typeface="Roboto Mono"/>
            </a:endParaRPr>
          </a:p>
          <a:p>
            <a:pPr indent="0" lvl="0" marL="0" rtl="0" algn="l">
              <a:spcBef>
                <a:spcPts val="0"/>
              </a:spcBef>
              <a:spcAft>
                <a:spcPts val="0"/>
              </a:spcAft>
              <a:buNone/>
            </a:pPr>
            <a:r>
              <a:rPr lang="es" sz="1500">
                <a:latin typeface="Roboto Mono"/>
                <a:ea typeface="Roboto Mono"/>
                <a:cs typeface="Roboto Mono"/>
                <a:sym typeface="Roboto Mono"/>
              </a:rPr>
              <a:t>	if </a:t>
            </a:r>
            <a:r>
              <a:rPr lang="es" sz="1500">
                <a:solidFill>
                  <a:srgbClr val="0000FF"/>
                </a:solidFill>
                <a:latin typeface="Roboto Mono"/>
                <a:ea typeface="Roboto Mono"/>
                <a:cs typeface="Roboto Mono"/>
                <a:sym typeface="Roboto Mono"/>
              </a:rPr>
              <a:t>condicion_de_salida</a:t>
            </a:r>
            <a:r>
              <a:rPr lang="es" sz="1500">
                <a:latin typeface="Roboto Mono"/>
                <a:ea typeface="Roboto Mono"/>
                <a:cs typeface="Roboto Mono"/>
                <a:sym typeface="Roboto Mono"/>
              </a:rPr>
              <a:t>:</a:t>
            </a:r>
            <a:endParaRPr sz="1500">
              <a:latin typeface="Roboto Mono"/>
              <a:ea typeface="Roboto Mono"/>
              <a:cs typeface="Roboto Mono"/>
              <a:sym typeface="Roboto Mono"/>
            </a:endParaRPr>
          </a:p>
          <a:p>
            <a:pPr indent="0" lvl="0" marL="0" rtl="0" algn="l">
              <a:spcBef>
                <a:spcPts val="0"/>
              </a:spcBef>
              <a:spcAft>
                <a:spcPts val="0"/>
              </a:spcAft>
              <a:buNone/>
            </a:pPr>
            <a:r>
              <a:rPr lang="es" sz="1500">
                <a:latin typeface="Roboto Mono"/>
                <a:ea typeface="Roboto Mono"/>
                <a:cs typeface="Roboto Mono"/>
                <a:sym typeface="Roboto Mono"/>
              </a:rPr>
              <a:t>		break</a:t>
            </a:r>
            <a:endParaRPr sz="1500">
              <a:latin typeface="Roboto Mono"/>
              <a:ea typeface="Roboto Mono"/>
              <a:cs typeface="Roboto Mono"/>
              <a:sym typeface="Roboto Mono"/>
            </a:endParaRPr>
          </a:p>
        </p:txBody>
      </p:sp>
      <p:sp>
        <p:nvSpPr>
          <p:cNvPr id="514" name="Google Shape;514;p43"/>
          <p:cNvSpPr txBox="1"/>
          <p:nvPr/>
        </p:nvSpPr>
        <p:spPr>
          <a:xfrm>
            <a:off x="4897950" y="2872175"/>
            <a:ext cx="3887400" cy="16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500">
                <a:latin typeface="Roboto Mono"/>
                <a:ea typeface="Roboto Mono"/>
                <a:cs typeface="Roboto Mono"/>
                <a:sym typeface="Roboto Mono"/>
              </a:rPr>
              <a:t># Bucle DO-WHILE</a:t>
            </a:r>
            <a:endParaRPr sz="1500">
              <a:latin typeface="Roboto Mono"/>
              <a:ea typeface="Roboto Mono"/>
              <a:cs typeface="Roboto Mono"/>
              <a:sym typeface="Roboto Mono"/>
            </a:endParaRPr>
          </a:p>
          <a:p>
            <a:pPr indent="0" lvl="0" marL="0" rtl="0" algn="l">
              <a:spcBef>
                <a:spcPts val="0"/>
              </a:spcBef>
              <a:spcAft>
                <a:spcPts val="0"/>
              </a:spcAft>
              <a:buNone/>
            </a:pPr>
            <a:r>
              <a:t/>
            </a:r>
            <a:endParaRPr sz="1500">
              <a:latin typeface="Roboto Mono"/>
              <a:ea typeface="Roboto Mono"/>
              <a:cs typeface="Roboto Mono"/>
              <a:sym typeface="Roboto Mono"/>
            </a:endParaRPr>
          </a:p>
          <a:p>
            <a:pPr indent="0" lvl="0" marL="0" rtl="0" algn="l">
              <a:spcBef>
                <a:spcPts val="0"/>
              </a:spcBef>
              <a:spcAft>
                <a:spcPts val="0"/>
              </a:spcAft>
              <a:buNone/>
            </a:pPr>
            <a:r>
              <a:rPr lang="es" sz="1500">
                <a:latin typeface="Roboto Mono"/>
                <a:ea typeface="Roboto Mono"/>
                <a:cs typeface="Roboto Mono"/>
                <a:sym typeface="Roboto Mono"/>
              </a:rPr>
              <a:t>while True:</a:t>
            </a:r>
            <a:endParaRPr sz="1500">
              <a:latin typeface="Roboto Mono"/>
              <a:ea typeface="Roboto Mono"/>
              <a:cs typeface="Roboto Mono"/>
              <a:sym typeface="Roboto Mono"/>
            </a:endParaRPr>
          </a:p>
          <a:p>
            <a:pPr indent="0" lvl="0" marL="0" rtl="0" algn="l">
              <a:spcBef>
                <a:spcPts val="0"/>
              </a:spcBef>
              <a:spcAft>
                <a:spcPts val="0"/>
              </a:spcAft>
              <a:buNone/>
            </a:pPr>
            <a:r>
              <a:rPr lang="es" sz="1500">
                <a:latin typeface="Roboto Mono"/>
                <a:ea typeface="Roboto Mono"/>
                <a:cs typeface="Roboto Mono"/>
                <a:sym typeface="Roboto Mono"/>
              </a:rPr>
              <a:t>	</a:t>
            </a:r>
            <a:r>
              <a:rPr lang="es" sz="1500">
                <a:solidFill>
                  <a:srgbClr val="0000FF"/>
                </a:solidFill>
                <a:latin typeface="Roboto Mono"/>
                <a:ea typeface="Roboto Mono"/>
                <a:cs typeface="Roboto Mono"/>
                <a:sym typeface="Roboto Mono"/>
              </a:rPr>
              <a:t>instrucciones</a:t>
            </a:r>
            <a:endParaRPr sz="1500">
              <a:solidFill>
                <a:srgbClr val="0000FF"/>
              </a:solidFill>
              <a:latin typeface="Roboto Mono"/>
              <a:ea typeface="Roboto Mono"/>
              <a:cs typeface="Roboto Mono"/>
              <a:sym typeface="Roboto Mono"/>
            </a:endParaRPr>
          </a:p>
          <a:p>
            <a:pPr indent="0" lvl="0" marL="0" rtl="0" algn="l">
              <a:spcBef>
                <a:spcPts val="0"/>
              </a:spcBef>
              <a:spcAft>
                <a:spcPts val="0"/>
              </a:spcAft>
              <a:buNone/>
            </a:pPr>
            <a:r>
              <a:rPr lang="es" sz="1500">
                <a:latin typeface="Roboto Mono"/>
                <a:ea typeface="Roboto Mono"/>
                <a:cs typeface="Roboto Mono"/>
                <a:sym typeface="Roboto Mono"/>
              </a:rPr>
              <a:t>	if not</a:t>
            </a:r>
            <a:r>
              <a:rPr lang="es" sz="1500">
                <a:latin typeface="Roboto Mono"/>
                <a:ea typeface="Roboto Mono"/>
                <a:cs typeface="Roboto Mono"/>
                <a:sym typeface="Roboto Mono"/>
              </a:rPr>
              <a:t> </a:t>
            </a:r>
            <a:r>
              <a:rPr lang="es" sz="1500">
                <a:solidFill>
                  <a:srgbClr val="0000FF"/>
                </a:solidFill>
                <a:latin typeface="Roboto Mono"/>
                <a:ea typeface="Roboto Mono"/>
                <a:cs typeface="Roboto Mono"/>
                <a:sym typeface="Roboto Mono"/>
              </a:rPr>
              <a:t>condicion_de_seguir</a:t>
            </a:r>
            <a:r>
              <a:rPr lang="es" sz="1500">
                <a:latin typeface="Roboto Mono"/>
                <a:ea typeface="Roboto Mono"/>
                <a:cs typeface="Roboto Mono"/>
                <a:sym typeface="Roboto Mono"/>
              </a:rPr>
              <a:t>:</a:t>
            </a:r>
            <a:endParaRPr sz="1500">
              <a:latin typeface="Roboto Mono"/>
              <a:ea typeface="Roboto Mono"/>
              <a:cs typeface="Roboto Mono"/>
              <a:sym typeface="Roboto Mono"/>
            </a:endParaRPr>
          </a:p>
          <a:p>
            <a:pPr indent="0" lvl="0" marL="0" rtl="0" algn="l">
              <a:spcBef>
                <a:spcPts val="0"/>
              </a:spcBef>
              <a:spcAft>
                <a:spcPts val="0"/>
              </a:spcAft>
              <a:buNone/>
            </a:pPr>
            <a:r>
              <a:rPr lang="es" sz="1500">
                <a:latin typeface="Roboto Mono"/>
                <a:ea typeface="Roboto Mono"/>
                <a:cs typeface="Roboto Mono"/>
                <a:sym typeface="Roboto Mono"/>
              </a:rPr>
              <a:t>		break</a:t>
            </a:r>
            <a:endParaRPr sz="1500">
              <a:latin typeface="Roboto Mono"/>
              <a:ea typeface="Roboto Mono"/>
              <a:cs typeface="Roboto Mono"/>
              <a:sym typeface="Roboto Mono"/>
            </a:endParaRPr>
          </a:p>
        </p:txBody>
      </p:sp>
      <p:pic>
        <p:nvPicPr>
          <p:cNvPr id="515" name="Google Shape;515;p43">
            <a:hlinkClick r:id="rId3"/>
          </p:cNvPr>
          <p:cNvPicPr preferRelativeResize="0"/>
          <p:nvPr/>
        </p:nvPicPr>
        <p:blipFill>
          <a:blip r:embed="rId4">
            <a:alphaModFix/>
          </a:blip>
          <a:stretch>
            <a:fillRect/>
          </a:stretch>
        </p:blipFill>
        <p:spPr>
          <a:xfrm>
            <a:off x="7964925" y="2811300"/>
            <a:ext cx="611150" cy="611150"/>
          </a:xfrm>
          <a:prstGeom prst="rect">
            <a:avLst/>
          </a:prstGeom>
          <a:noFill/>
          <a:ln>
            <a:noFill/>
          </a:ln>
        </p:spPr>
      </p:pic>
      <p:sp>
        <p:nvSpPr>
          <p:cNvPr id="516" name="Google Shape;516;p43"/>
          <p:cNvSpPr txBox="1"/>
          <p:nvPr/>
        </p:nvSpPr>
        <p:spPr>
          <a:xfrm>
            <a:off x="7890275" y="3318575"/>
            <a:ext cx="978600" cy="1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s" sz="1000">
                <a:solidFill>
                  <a:srgbClr val="980000"/>
                </a:solidFill>
                <a:latin typeface="Nunito"/>
                <a:ea typeface="Nunito"/>
                <a:cs typeface="Nunito"/>
                <a:sym typeface="Nunito"/>
              </a:rPr>
              <a:t>Ejemplo</a:t>
            </a:r>
            <a:endParaRPr i="1" sz="1000">
              <a:solidFill>
                <a:srgbClr val="980000"/>
              </a:solidFill>
              <a:latin typeface="Nunito"/>
              <a:ea typeface="Nunito"/>
              <a:cs typeface="Nunito"/>
              <a:sym typeface="Nuni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4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Bucle </a:t>
            </a:r>
            <a:r>
              <a:rPr lang="es">
                <a:solidFill>
                  <a:srgbClr val="980000"/>
                </a:solidFill>
              </a:rPr>
              <a:t>para</a:t>
            </a:r>
            <a:r>
              <a:rPr lang="es"/>
              <a:t> (o </a:t>
            </a:r>
            <a:r>
              <a:rPr lang="es">
                <a:solidFill>
                  <a:srgbClr val="980000"/>
                </a:solidFill>
              </a:rPr>
              <a:t>for</a:t>
            </a:r>
            <a:r>
              <a:rPr lang="es"/>
              <a:t>) </a:t>
            </a:r>
            <a:endParaRPr/>
          </a:p>
        </p:txBody>
      </p:sp>
      <p:sp>
        <p:nvSpPr>
          <p:cNvPr id="522" name="Google Shape;522;p44"/>
          <p:cNvSpPr txBox="1"/>
          <p:nvPr>
            <p:ph idx="1" type="body"/>
          </p:nvPr>
        </p:nvSpPr>
        <p:spPr>
          <a:xfrm>
            <a:off x="1437750" y="1369100"/>
            <a:ext cx="70305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El bucle </a:t>
            </a:r>
            <a:r>
              <a:rPr b="1" lang="es"/>
              <a:t>for</a:t>
            </a:r>
            <a:r>
              <a:rPr lang="es"/>
              <a:t> es una estructura de control en programación en la que se puede indicar de antemano el número máximo de iteraciones.</a:t>
            </a:r>
            <a:endParaRPr/>
          </a:p>
        </p:txBody>
      </p:sp>
      <p:pic>
        <p:nvPicPr>
          <p:cNvPr id="523" name="Google Shape;523;p44"/>
          <p:cNvPicPr preferRelativeResize="0"/>
          <p:nvPr/>
        </p:nvPicPr>
        <p:blipFill>
          <a:blip r:embed="rId3">
            <a:alphaModFix/>
          </a:blip>
          <a:stretch>
            <a:fillRect/>
          </a:stretch>
        </p:blipFill>
        <p:spPr>
          <a:xfrm>
            <a:off x="1381125" y="2619375"/>
            <a:ext cx="7143750" cy="20383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4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Elementos del bucle </a:t>
            </a:r>
            <a:r>
              <a:rPr lang="es">
                <a:solidFill>
                  <a:srgbClr val="980000"/>
                </a:solidFill>
              </a:rPr>
              <a:t>for</a:t>
            </a:r>
            <a:endParaRPr>
              <a:solidFill>
                <a:srgbClr val="980000"/>
              </a:solidFill>
            </a:endParaRPr>
          </a:p>
        </p:txBody>
      </p:sp>
      <p:sp>
        <p:nvSpPr>
          <p:cNvPr id="529" name="Google Shape;529;p45"/>
          <p:cNvSpPr txBox="1"/>
          <p:nvPr>
            <p:ph idx="1" type="body"/>
          </p:nvPr>
        </p:nvSpPr>
        <p:spPr>
          <a:xfrm>
            <a:off x="1456200" y="1490675"/>
            <a:ext cx="7030500" cy="3193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s"/>
              <a:t>Variable de control.</a:t>
            </a:r>
            <a:endParaRPr/>
          </a:p>
          <a:p>
            <a:pPr indent="-355600" lvl="0" marL="457200" rtl="0" algn="l">
              <a:spcBef>
                <a:spcPts val="0"/>
              </a:spcBef>
              <a:spcAft>
                <a:spcPts val="0"/>
              </a:spcAft>
              <a:buSzPts val="2000"/>
              <a:buChar char="●"/>
            </a:pPr>
            <a:r>
              <a:rPr lang="es"/>
              <a:t>Inicialización de la variable de control.</a:t>
            </a:r>
            <a:endParaRPr/>
          </a:p>
          <a:p>
            <a:pPr indent="-355600" lvl="0" marL="457200" rtl="0" algn="l">
              <a:spcBef>
                <a:spcPts val="0"/>
              </a:spcBef>
              <a:spcAft>
                <a:spcPts val="0"/>
              </a:spcAft>
              <a:buSzPts val="2000"/>
              <a:buChar char="●"/>
            </a:pPr>
            <a:r>
              <a:rPr lang="es"/>
              <a:t>Condición de control.</a:t>
            </a:r>
            <a:endParaRPr/>
          </a:p>
          <a:p>
            <a:pPr indent="-355600" lvl="0" marL="457200" rtl="0" algn="l">
              <a:spcBef>
                <a:spcPts val="0"/>
              </a:spcBef>
              <a:spcAft>
                <a:spcPts val="0"/>
              </a:spcAft>
              <a:buSzPts val="2000"/>
              <a:buChar char="●"/>
            </a:pPr>
            <a:r>
              <a:rPr lang="es"/>
              <a:t>Incremento: se toma por defecto el valor 1.</a:t>
            </a:r>
            <a:endParaRPr/>
          </a:p>
          <a:p>
            <a:pPr indent="-355600" lvl="0" marL="457200" rtl="0" algn="l">
              <a:spcBef>
                <a:spcPts val="0"/>
              </a:spcBef>
              <a:spcAft>
                <a:spcPts val="0"/>
              </a:spcAft>
              <a:buSzPts val="2000"/>
              <a:buChar char="●"/>
            </a:pPr>
            <a:r>
              <a:rPr lang="es"/>
              <a:t>Cuerpo: es lo que se hará en cada iteración, pueden ser una o más instrucciones.</a:t>
            </a:r>
            <a:endParaRPr/>
          </a:p>
          <a:p>
            <a:pPr indent="0" lvl="0" marL="0" rtl="0" algn="l">
              <a:spcBef>
                <a:spcPts val="160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4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Bucle </a:t>
            </a:r>
            <a:r>
              <a:rPr lang="es">
                <a:solidFill>
                  <a:srgbClr val="980000"/>
                </a:solidFill>
              </a:rPr>
              <a:t>for</a:t>
            </a:r>
            <a:r>
              <a:rPr lang="es"/>
              <a:t> en Python</a:t>
            </a:r>
            <a:endParaRPr/>
          </a:p>
        </p:txBody>
      </p:sp>
      <p:sp>
        <p:nvSpPr>
          <p:cNvPr id="535" name="Google Shape;535;p46"/>
          <p:cNvSpPr txBox="1"/>
          <p:nvPr>
            <p:ph idx="1" type="body"/>
          </p:nvPr>
        </p:nvSpPr>
        <p:spPr>
          <a:xfrm>
            <a:off x="1456200" y="1299700"/>
            <a:ext cx="7030500" cy="338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 </a:t>
            </a:r>
            <a:r>
              <a:rPr lang="es" u="sng">
                <a:solidFill>
                  <a:schemeClr val="hlink"/>
                </a:solidFill>
                <a:hlinkClick r:id="rId3"/>
              </a:rPr>
              <a:t>bucle for de Python</a:t>
            </a:r>
            <a:r>
              <a:rPr lang="es"/>
              <a:t> es una evolución del concepto de visto anteriormente. Se le suele llamar </a:t>
            </a:r>
            <a:r>
              <a:rPr b="1" i="1" lang="es"/>
              <a:t>for-each</a:t>
            </a:r>
            <a:r>
              <a:rPr lang="es"/>
              <a: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s"/>
              <a:t>S</a:t>
            </a:r>
            <a:r>
              <a:rPr lang="es"/>
              <a:t>e lee como </a:t>
            </a:r>
            <a:r>
              <a:rPr i="1" lang="es"/>
              <a:t>«para todo elemento de una serie, hacer. . . »</a:t>
            </a:r>
            <a:r>
              <a:rPr lang="es"/>
              <a:t>.</a:t>
            </a:r>
            <a:endParaRPr/>
          </a:p>
        </p:txBody>
      </p:sp>
      <p:pic>
        <p:nvPicPr>
          <p:cNvPr id="536" name="Google Shape;536;p46"/>
          <p:cNvPicPr preferRelativeResize="0"/>
          <p:nvPr/>
        </p:nvPicPr>
        <p:blipFill>
          <a:blip r:embed="rId4">
            <a:alphaModFix/>
          </a:blip>
          <a:stretch>
            <a:fillRect/>
          </a:stretch>
        </p:blipFill>
        <p:spPr>
          <a:xfrm>
            <a:off x="2228850" y="2133600"/>
            <a:ext cx="4686300" cy="17907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4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Bucle </a:t>
            </a:r>
            <a:r>
              <a:rPr lang="es">
                <a:solidFill>
                  <a:srgbClr val="980000"/>
                </a:solidFill>
              </a:rPr>
              <a:t>for</a:t>
            </a:r>
            <a:r>
              <a:rPr lang="es"/>
              <a:t> en Python</a:t>
            </a:r>
            <a:endParaRPr/>
          </a:p>
        </p:txBody>
      </p:sp>
      <p:sp>
        <p:nvSpPr>
          <p:cNvPr id="542" name="Google Shape;542;p47"/>
          <p:cNvSpPr txBox="1"/>
          <p:nvPr>
            <p:ph idx="1" type="body"/>
          </p:nvPr>
        </p:nvSpPr>
        <p:spPr>
          <a:xfrm>
            <a:off x="1456200" y="1490675"/>
            <a:ext cx="70305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543" name="Google Shape;543;p47"/>
          <p:cNvPicPr preferRelativeResize="0"/>
          <p:nvPr/>
        </p:nvPicPr>
        <p:blipFill>
          <a:blip r:embed="rId3">
            <a:alphaModFix/>
          </a:blip>
          <a:stretch>
            <a:fillRect/>
          </a:stretch>
        </p:blipFill>
        <p:spPr>
          <a:xfrm>
            <a:off x="330763" y="1437875"/>
            <a:ext cx="8482474" cy="1302525"/>
          </a:xfrm>
          <a:prstGeom prst="rect">
            <a:avLst/>
          </a:prstGeom>
          <a:noFill/>
          <a:ln>
            <a:noFill/>
          </a:ln>
        </p:spPr>
      </p:pic>
      <p:pic>
        <p:nvPicPr>
          <p:cNvPr id="544" name="Google Shape;544;p47"/>
          <p:cNvPicPr preferRelativeResize="0"/>
          <p:nvPr/>
        </p:nvPicPr>
        <p:blipFill>
          <a:blip r:embed="rId4">
            <a:alphaModFix/>
          </a:blip>
          <a:stretch>
            <a:fillRect/>
          </a:stretch>
        </p:blipFill>
        <p:spPr>
          <a:xfrm>
            <a:off x="330774" y="3097625"/>
            <a:ext cx="8482451" cy="13386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4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Esquema iterativo general</a:t>
            </a:r>
            <a:endParaRPr/>
          </a:p>
        </p:txBody>
      </p:sp>
      <p:sp>
        <p:nvSpPr>
          <p:cNvPr id="550" name="Google Shape;550;p48"/>
          <p:cNvSpPr txBox="1"/>
          <p:nvPr>
            <p:ph idx="1" type="body"/>
          </p:nvPr>
        </p:nvSpPr>
        <p:spPr>
          <a:xfrm>
            <a:off x="1456200" y="1490675"/>
            <a:ext cx="70305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Las tres estructuras vistas NO RESUELVEN todos los casos que nos podemos encontrar de la forma más EFICIENTE posible:</a:t>
            </a:r>
            <a:endParaRPr/>
          </a:p>
          <a:p>
            <a:pPr indent="-355600" lvl="0" marL="457200" rtl="0" algn="l">
              <a:spcBef>
                <a:spcPts val="1600"/>
              </a:spcBef>
              <a:spcAft>
                <a:spcPts val="0"/>
              </a:spcAft>
              <a:buSzPts val="2000"/>
              <a:buChar char="●"/>
            </a:pPr>
            <a:r>
              <a:rPr lang="es"/>
              <a:t>El esquema PARA no nos sirve cuando no conocemos a priori el número de iteraciones.</a:t>
            </a:r>
            <a:endParaRPr/>
          </a:p>
          <a:p>
            <a:pPr indent="-355600" lvl="0" marL="457200" rtl="0" algn="l">
              <a:spcBef>
                <a:spcPts val="0"/>
              </a:spcBef>
              <a:spcAft>
                <a:spcPts val="0"/>
              </a:spcAft>
              <a:buSzPts val="2000"/>
              <a:buChar char="●"/>
            </a:pPr>
            <a:r>
              <a:rPr lang="es"/>
              <a:t>Los esquemas REPETIR y MIENTRAS no son la solución más eficiente en algunas circunstancias por el hecho de testear la condición al final o al principio únicamente.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4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Esquema iterativo general</a:t>
            </a:r>
            <a:endParaRPr/>
          </a:p>
        </p:txBody>
      </p:sp>
      <p:sp>
        <p:nvSpPr>
          <p:cNvPr id="556" name="Google Shape;556;p49"/>
          <p:cNvSpPr txBox="1"/>
          <p:nvPr>
            <p:ph idx="1" type="body"/>
          </p:nvPr>
        </p:nvSpPr>
        <p:spPr>
          <a:xfrm>
            <a:off x="1456200" y="1490675"/>
            <a:ext cx="7030500" cy="1169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La solución estaría en un esquema que nos permita controlar el grupo de acciones que se repiten en cualquier punto. A este esquema le vamos a llamar </a:t>
            </a:r>
            <a:r>
              <a:rPr b="1" lang="es"/>
              <a:t>ITERAR</a:t>
            </a:r>
            <a:r>
              <a:rPr lang="es"/>
              <a:t>.</a:t>
            </a:r>
            <a:endParaRPr/>
          </a:p>
        </p:txBody>
      </p:sp>
      <p:sp>
        <p:nvSpPr>
          <p:cNvPr id="557" name="Google Shape;557;p49"/>
          <p:cNvSpPr txBox="1"/>
          <p:nvPr/>
        </p:nvSpPr>
        <p:spPr>
          <a:xfrm>
            <a:off x="1573925" y="2781225"/>
            <a:ext cx="2864100" cy="18387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rPr b="1" lang="es" sz="1600">
                <a:latin typeface="Roboto Mono"/>
                <a:ea typeface="Roboto Mono"/>
                <a:cs typeface="Roboto Mono"/>
                <a:sym typeface="Roboto Mono"/>
              </a:rPr>
              <a:t>ITERAR</a:t>
            </a:r>
            <a:endParaRPr b="1" sz="1600">
              <a:latin typeface="Roboto Mono"/>
              <a:ea typeface="Roboto Mono"/>
              <a:cs typeface="Roboto Mono"/>
              <a:sym typeface="Roboto Mono"/>
            </a:endParaRPr>
          </a:p>
          <a:p>
            <a:pPr indent="457200" lvl="0" marL="0" rtl="0" algn="l">
              <a:lnSpc>
                <a:spcPct val="125000"/>
              </a:lnSpc>
              <a:spcBef>
                <a:spcPts val="0"/>
              </a:spcBef>
              <a:spcAft>
                <a:spcPts val="0"/>
              </a:spcAft>
              <a:buNone/>
            </a:pPr>
            <a:r>
              <a:rPr lang="es" sz="1600">
                <a:solidFill>
                  <a:srgbClr val="0000FF"/>
                </a:solidFill>
                <a:latin typeface="Roboto Mono"/>
                <a:ea typeface="Roboto Mono"/>
                <a:cs typeface="Roboto Mono"/>
                <a:sym typeface="Roboto Mono"/>
              </a:rPr>
              <a:t>instrucciones</a:t>
            </a:r>
            <a:endParaRPr sz="1600">
              <a:solidFill>
                <a:srgbClr val="0000FF"/>
              </a:solidFill>
              <a:latin typeface="Roboto Mono"/>
              <a:ea typeface="Roboto Mono"/>
              <a:cs typeface="Roboto Mono"/>
              <a:sym typeface="Roboto Mono"/>
            </a:endParaRPr>
          </a:p>
          <a:p>
            <a:pPr indent="0" lvl="0" marL="0" rtl="0" algn="l">
              <a:lnSpc>
                <a:spcPct val="125000"/>
              </a:lnSpc>
              <a:spcBef>
                <a:spcPts val="0"/>
              </a:spcBef>
              <a:spcAft>
                <a:spcPts val="0"/>
              </a:spcAft>
              <a:buNone/>
            </a:pPr>
            <a:r>
              <a:rPr b="1" lang="es" sz="1600">
                <a:latin typeface="Roboto Mono"/>
                <a:ea typeface="Roboto Mono"/>
                <a:cs typeface="Roboto Mono"/>
                <a:sym typeface="Roboto Mono"/>
              </a:rPr>
              <a:t>SALIR SI</a:t>
            </a:r>
            <a:r>
              <a:rPr lang="es" sz="1600">
                <a:latin typeface="Roboto Mono"/>
                <a:ea typeface="Roboto Mono"/>
                <a:cs typeface="Roboto Mono"/>
                <a:sym typeface="Roboto Mono"/>
              </a:rPr>
              <a:t> </a:t>
            </a:r>
            <a:r>
              <a:rPr lang="es" sz="1600">
                <a:solidFill>
                  <a:srgbClr val="0000FF"/>
                </a:solidFill>
                <a:latin typeface="Roboto Mono"/>
                <a:ea typeface="Roboto Mono"/>
                <a:cs typeface="Roboto Mono"/>
                <a:sym typeface="Roboto Mono"/>
              </a:rPr>
              <a:t>condición</a:t>
            </a:r>
            <a:endParaRPr sz="1600">
              <a:solidFill>
                <a:srgbClr val="0000FF"/>
              </a:solidFill>
              <a:latin typeface="Roboto Mono"/>
              <a:ea typeface="Roboto Mono"/>
              <a:cs typeface="Roboto Mono"/>
              <a:sym typeface="Roboto Mono"/>
            </a:endParaRPr>
          </a:p>
          <a:p>
            <a:pPr indent="457200" lvl="0" marL="0" rtl="0" algn="l">
              <a:lnSpc>
                <a:spcPct val="125000"/>
              </a:lnSpc>
              <a:spcBef>
                <a:spcPts val="0"/>
              </a:spcBef>
              <a:spcAft>
                <a:spcPts val="0"/>
              </a:spcAft>
              <a:buNone/>
            </a:pPr>
            <a:r>
              <a:rPr lang="es" sz="1600">
                <a:solidFill>
                  <a:srgbClr val="0000FF"/>
                </a:solidFill>
                <a:latin typeface="Roboto Mono"/>
                <a:ea typeface="Roboto Mono"/>
                <a:cs typeface="Roboto Mono"/>
                <a:sym typeface="Roboto Mono"/>
              </a:rPr>
              <a:t>instrucciones</a:t>
            </a:r>
            <a:endParaRPr sz="1600">
              <a:latin typeface="Roboto Mono"/>
              <a:ea typeface="Roboto Mono"/>
              <a:cs typeface="Roboto Mono"/>
              <a:sym typeface="Roboto Mono"/>
            </a:endParaRPr>
          </a:p>
          <a:p>
            <a:pPr indent="0" lvl="0" marL="0" rtl="0" algn="l">
              <a:lnSpc>
                <a:spcPct val="125000"/>
              </a:lnSpc>
              <a:spcBef>
                <a:spcPts val="0"/>
              </a:spcBef>
              <a:spcAft>
                <a:spcPts val="0"/>
              </a:spcAft>
              <a:buNone/>
            </a:pPr>
            <a:r>
              <a:rPr b="1" lang="es" sz="1600">
                <a:latin typeface="Roboto Mono"/>
                <a:ea typeface="Roboto Mono"/>
                <a:cs typeface="Roboto Mono"/>
                <a:sym typeface="Roboto Mono"/>
              </a:rPr>
              <a:t>FIN-ITERAR</a:t>
            </a:r>
            <a:endParaRPr b="1" sz="1600">
              <a:latin typeface="Roboto Mono"/>
              <a:ea typeface="Roboto Mono"/>
              <a:cs typeface="Roboto Mono"/>
              <a:sym typeface="Roboto Mono"/>
            </a:endParaRPr>
          </a:p>
          <a:p>
            <a:pPr indent="0" lvl="0" marL="0" rtl="0" algn="l">
              <a:spcBef>
                <a:spcPts val="0"/>
              </a:spcBef>
              <a:spcAft>
                <a:spcPts val="0"/>
              </a:spcAft>
              <a:buNone/>
            </a:pPr>
            <a:r>
              <a:t/>
            </a:r>
            <a:endParaRPr>
              <a:latin typeface="Nunito"/>
              <a:ea typeface="Nunito"/>
              <a:cs typeface="Nunito"/>
              <a:sym typeface="Nunito"/>
            </a:endParaRPr>
          </a:p>
        </p:txBody>
      </p:sp>
      <p:sp>
        <p:nvSpPr>
          <p:cNvPr id="558" name="Google Shape;558;p49"/>
          <p:cNvSpPr txBox="1"/>
          <p:nvPr/>
        </p:nvSpPr>
        <p:spPr>
          <a:xfrm>
            <a:off x="5231525" y="2781225"/>
            <a:ext cx="2864100" cy="18387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rPr b="1" lang="es" sz="1600">
                <a:latin typeface="Roboto Mono"/>
                <a:ea typeface="Roboto Mono"/>
                <a:cs typeface="Roboto Mono"/>
                <a:sym typeface="Roboto Mono"/>
              </a:rPr>
              <a:t>while True:</a:t>
            </a:r>
            <a:endParaRPr b="1" sz="1600">
              <a:latin typeface="Roboto Mono"/>
              <a:ea typeface="Roboto Mono"/>
              <a:cs typeface="Roboto Mono"/>
              <a:sym typeface="Roboto Mono"/>
            </a:endParaRPr>
          </a:p>
          <a:p>
            <a:pPr indent="457200" lvl="0" marL="0" rtl="0" algn="l">
              <a:lnSpc>
                <a:spcPct val="125000"/>
              </a:lnSpc>
              <a:spcBef>
                <a:spcPts val="0"/>
              </a:spcBef>
              <a:spcAft>
                <a:spcPts val="0"/>
              </a:spcAft>
              <a:buNone/>
            </a:pPr>
            <a:r>
              <a:rPr lang="es" sz="1600">
                <a:solidFill>
                  <a:srgbClr val="0000FF"/>
                </a:solidFill>
                <a:latin typeface="Roboto Mono"/>
                <a:ea typeface="Roboto Mono"/>
                <a:cs typeface="Roboto Mono"/>
                <a:sym typeface="Roboto Mono"/>
              </a:rPr>
              <a:t>instrucciones</a:t>
            </a:r>
            <a:endParaRPr sz="1600">
              <a:latin typeface="Roboto Mono"/>
              <a:ea typeface="Roboto Mono"/>
              <a:cs typeface="Roboto Mono"/>
              <a:sym typeface="Roboto Mono"/>
            </a:endParaRPr>
          </a:p>
          <a:p>
            <a:pPr indent="457200" lvl="0" marL="0" rtl="0" algn="l">
              <a:lnSpc>
                <a:spcPct val="125000"/>
              </a:lnSpc>
              <a:spcBef>
                <a:spcPts val="0"/>
              </a:spcBef>
              <a:spcAft>
                <a:spcPts val="0"/>
              </a:spcAft>
              <a:buNone/>
            </a:pPr>
            <a:r>
              <a:rPr b="1" lang="es" sz="1600">
                <a:latin typeface="Roboto Mono"/>
                <a:ea typeface="Roboto Mono"/>
                <a:cs typeface="Roboto Mono"/>
                <a:sym typeface="Roboto Mono"/>
              </a:rPr>
              <a:t>if</a:t>
            </a:r>
            <a:r>
              <a:rPr lang="es" sz="1600">
                <a:latin typeface="Roboto Mono"/>
                <a:ea typeface="Roboto Mono"/>
                <a:cs typeface="Roboto Mono"/>
                <a:sym typeface="Roboto Mono"/>
              </a:rPr>
              <a:t> </a:t>
            </a:r>
            <a:r>
              <a:rPr lang="es" sz="1600">
                <a:solidFill>
                  <a:srgbClr val="0000FF"/>
                </a:solidFill>
                <a:latin typeface="Roboto Mono"/>
                <a:ea typeface="Roboto Mono"/>
                <a:cs typeface="Roboto Mono"/>
                <a:sym typeface="Roboto Mono"/>
              </a:rPr>
              <a:t>condición</a:t>
            </a:r>
            <a:r>
              <a:rPr lang="es" sz="1600">
                <a:latin typeface="Roboto Mono"/>
                <a:ea typeface="Roboto Mono"/>
                <a:cs typeface="Roboto Mono"/>
                <a:sym typeface="Roboto Mono"/>
              </a:rPr>
              <a:t>:</a:t>
            </a:r>
            <a:endParaRPr sz="1600">
              <a:latin typeface="Roboto Mono"/>
              <a:ea typeface="Roboto Mono"/>
              <a:cs typeface="Roboto Mono"/>
              <a:sym typeface="Roboto Mono"/>
            </a:endParaRPr>
          </a:p>
          <a:p>
            <a:pPr indent="0" lvl="0" marL="0" rtl="0" algn="l">
              <a:lnSpc>
                <a:spcPct val="125000"/>
              </a:lnSpc>
              <a:spcBef>
                <a:spcPts val="0"/>
              </a:spcBef>
              <a:spcAft>
                <a:spcPts val="0"/>
              </a:spcAft>
              <a:buNone/>
            </a:pPr>
            <a:r>
              <a:rPr lang="es" sz="1600">
                <a:latin typeface="Roboto Mono"/>
                <a:ea typeface="Roboto Mono"/>
                <a:cs typeface="Roboto Mono"/>
                <a:sym typeface="Roboto Mono"/>
              </a:rPr>
              <a:t>		</a:t>
            </a:r>
            <a:r>
              <a:rPr b="1" lang="es" sz="1600">
                <a:latin typeface="Roboto Mono"/>
                <a:ea typeface="Roboto Mono"/>
                <a:cs typeface="Roboto Mono"/>
                <a:sym typeface="Roboto Mono"/>
              </a:rPr>
              <a:t>break</a:t>
            </a:r>
            <a:endParaRPr b="1" sz="1600">
              <a:latin typeface="Roboto Mono"/>
              <a:ea typeface="Roboto Mono"/>
              <a:cs typeface="Roboto Mono"/>
              <a:sym typeface="Roboto Mono"/>
            </a:endParaRPr>
          </a:p>
          <a:p>
            <a:pPr indent="457200" lvl="0" marL="0" rtl="0" algn="l">
              <a:lnSpc>
                <a:spcPct val="125000"/>
              </a:lnSpc>
              <a:spcBef>
                <a:spcPts val="0"/>
              </a:spcBef>
              <a:spcAft>
                <a:spcPts val="0"/>
              </a:spcAft>
              <a:buNone/>
            </a:pPr>
            <a:r>
              <a:rPr lang="es" sz="1600">
                <a:solidFill>
                  <a:srgbClr val="0000FF"/>
                </a:solidFill>
                <a:latin typeface="Roboto Mono"/>
                <a:ea typeface="Roboto Mono"/>
                <a:cs typeface="Roboto Mono"/>
                <a:sym typeface="Roboto Mono"/>
              </a:rPr>
              <a:t>instrucciones</a:t>
            </a:r>
            <a:endParaRPr sz="1600">
              <a:latin typeface="Roboto Mono"/>
              <a:ea typeface="Roboto Mono"/>
              <a:cs typeface="Roboto Mono"/>
              <a:sym typeface="Roboto Mono"/>
            </a:endParaRPr>
          </a:p>
          <a:p>
            <a:pPr indent="0" lvl="0" marL="0" rtl="0" algn="l">
              <a:spcBef>
                <a:spcPts val="0"/>
              </a:spcBef>
              <a:spcAft>
                <a:spcPts val="0"/>
              </a:spcAft>
              <a:buNone/>
            </a:pPr>
            <a:r>
              <a:t/>
            </a:r>
            <a:endParaRPr b="1" sz="1600">
              <a:latin typeface="Roboto Mono"/>
              <a:ea typeface="Roboto Mono"/>
              <a:cs typeface="Roboto Mono"/>
              <a:sym typeface="Roboto Mono"/>
            </a:endParaRPr>
          </a:p>
          <a:p>
            <a:pPr indent="0" lvl="0" marL="0" rtl="0" algn="l">
              <a:spcBef>
                <a:spcPts val="0"/>
              </a:spcBef>
              <a:spcAft>
                <a:spcPts val="0"/>
              </a:spcAft>
              <a:buNone/>
            </a:pPr>
            <a:r>
              <a:t/>
            </a:r>
            <a:endParaRPr>
              <a:latin typeface="Nunito"/>
              <a:ea typeface="Nunito"/>
              <a:cs typeface="Nunito"/>
              <a:sym typeface="Nunito"/>
            </a:endParaRPr>
          </a:p>
        </p:txBody>
      </p:sp>
      <p:cxnSp>
        <p:nvCxnSpPr>
          <p:cNvPr id="559" name="Google Shape;559;p49"/>
          <p:cNvCxnSpPr>
            <a:endCxn id="558" idx="1"/>
          </p:cNvCxnSpPr>
          <p:nvPr/>
        </p:nvCxnSpPr>
        <p:spPr>
          <a:xfrm>
            <a:off x="4088225" y="3700575"/>
            <a:ext cx="1143300" cy="0"/>
          </a:xfrm>
          <a:prstGeom prst="straightConnector1">
            <a:avLst/>
          </a:prstGeom>
          <a:noFill/>
          <a:ln cap="flat" cmpd="sng" w="9525">
            <a:solidFill>
              <a:schemeClr val="dk2"/>
            </a:solidFill>
            <a:prstDash val="solid"/>
            <a:round/>
            <a:headEnd len="med" w="med" type="none"/>
            <a:tailEnd len="med" w="med" type="triangle"/>
          </a:ln>
        </p:spPr>
      </p:cxnSp>
      <p:sp>
        <p:nvSpPr>
          <p:cNvPr id="560" name="Google Shape;560;p49"/>
          <p:cNvSpPr txBox="1"/>
          <p:nvPr/>
        </p:nvSpPr>
        <p:spPr>
          <a:xfrm>
            <a:off x="4088225" y="3737825"/>
            <a:ext cx="1056600" cy="27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s">
                <a:solidFill>
                  <a:srgbClr val="FF0000"/>
                </a:solidFill>
                <a:latin typeface="Nunito"/>
                <a:ea typeface="Nunito"/>
                <a:cs typeface="Nunito"/>
                <a:sym typeface="Nunito"/>
              </a:rPr>
              <a:t>en Python</a:t>
            </a:r>
            <a:endParaRPr i="1">
              <a:solidFill>
                <a:srgbClr val="FF0000"/>
              </a:solidFill>
              <a:latin typeface="Nunito"/>
              <a:ea typeface="Nunito"/>
              <a:cs typeface="Nunito"/>
              <a:sym typeface="Nunito"/>
            </a:endParaRPr>
          </a:p>
        </p:txBody>
      </p:sp>
      <p:pic>
        <p:nvPicPr>
          <p:cNvPr id="561" name="Google Shape;561;p49">
            <a:hlinkClick r:id="rId3"/>
          </p:cNvPr>
          <p:cNvPicPr preferRelativeResize="0"/>
          <p:nvPr/>
        </p:nvPicPr>
        <p:blipFill>
          <a:blip r:embed="rId4">
            <a:alphaModFix/>
          </a:blip>
          <a:stretch>
            <a:fillRect/>
          </a:stretch>
        </p:blipFill>
        <p:spPr>
          <a:xfrm>
            <a:off x="8117325" y="3954300"/>
            <a:ext cx="611150" cy="611150"/>
          </a:xfrm>
          <a:prstGeom prst="rect">
            <a:avLst/>
          </a:prstGeom>
          <a:noFill/>
          <a:ln>
            <a:noFill/>
          </a:ln>
        </p:spPr>
      </p:pic>
      <p:sp>
        <p:nvSpPr>
          <p:cNvPr id="562" name="Google Shape;562;p49"/>
          <p:cNvSpPr txBox="1"/>
          <p:nvPr/>
        </p:nvSpPr>
        <p:spPr>
          <a:xfrm>
            <a:off x="8042675" y="4461575"/>
            <a:ext cx="978600" cy="1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s" sz="1000">
                <a:solidFill>
                  <a:srgbClr val="980000"/>
                </a:solidFill>
                <a:latin typeface="Nunito"/>
                <a:ea typeface="Nunito"/>
                <a:cs typeface="Nunito"/>
                <a:sym typeface="Nunito"/>
              </a:rPr>
              <a:t>Ejemplo</a:t>
            </a:r>
            <a:endParaRPr i="1" sz="1000">
              <a:solidFill>
                <a:srgbClr val="980000"/>
              </a:solidFill>
              <a:latin typeface="Nunito"/>
              <a:ea typeface="Nunito"/>
              <a:cs typeface="Nunito"/>
              <a:sym typeface="Nuni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5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Esquemas iterativos anidados</a:t>
            </a:r>
            <a:endParaRPr/>
          </a:p>
        </p:txBody>
      </p:sp>
      <p:sp>
        <p:nvSpPr>
          <p:cNvPr id="568" name="Google Shape;568;p50"/>
          <p:cNvSpPr txBox="1"/>
          <p:nvPr>
            <p:ph idx="1" type="body"/>
          </p:nvPr>
        </p:nvSpPr>
        <p:spPr>
          <a:xfrm>
            <a:off x="1456200" y="1490675"/>
            <a:ext cx="70305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000000"/>
                </a:solidFill>
              </a:rPr>
              <a:t>De la misma forma que los esquemas condicionales, l</a:t>
            </a:r>
            <a:r>
              <a:rPr lang="es">
                <a:solidFill>
                  <a:srgbClr val="000000"/>
                </a:solidFill>
              </a:rPr>
              <a:t>os esquemas iterativos también pueden anidarse</a:t>
            </a:r>
            <a:r>
              <a:rPr lang="es">
                <a:solidFill>
                  <a:srgbClr val="000000"/>
                </a:solidFill>
              </a:rPr>
              <a:t>, las reglas son similares. A tener en cuenta</a:t>
            </a:r>
            <a:r>
              <a:rPr lang="es">
                <a:solidFill>
                  <a:srgbClr val="000000"/>
                </a:solidFill>
              </a:rPr>
              <a:t>:</a:t>
            </a:r>
            <a:endParaRPr>
              <a:solidFill>
                <a:srgbClr val="000000"/>
              </a:solidFill>
            </a:endParaRPr>
          </a:p>
          <a:p>
            <a:pPr indent="-355600" lvl="0" marL="457200" rtl="0" algn="l">
              <a:spcBef>
                <a:spcPts val="1600"/>
              </a:spcBef>
              <a:spcAft>
                <a:spcPts val="0"/>
              </a:spcAft>
              <a:buClr>
                <a:srgbClr val="000000"/>
              </a:buClr>
              <a:buSzPts val="2000"/>
              <a:buChar char="●"/>
            </a:pPr>
            <a:r>
              <a:rPr lang="es">
                <a:solidFill>
                  <a:srgbClr val="000000"/>
                </a:solidFill>
              </a:rPr>
              <a:t>La estructura interna debe estar incluida </a:t>
            </a:r>
            <a:r>
              <a:rPr lang="es">
                <a:solidFill>
                  <a:srgbClr val="000000"/>
                </a:solidFill>
              </a:rPr>
              <a:t>dentro de</a:t>
            </a:r>
            <a:r>
              <a:rPr lang="es">
                <a:solidFill>
                  <a:srgbClr val="000000"/>
                </a:solidFill>
              </a:rPr>
              <a:t> la externa.</a:t>
            </a:r>
            <a:endParaRPr>
              <a:solidFill>
                <a:srgbClr val="000000"/>
              </a:solidFill>
            </a:endParaRPr>
          </a:p>
          <a:p>
            <a:pPr indent="-355600" lvl="0" marL="457200" rtl="0" algn="l">
              <a:spcBef>
                <a:spcPts val="0"/>
              </a:spcBef>
              <a:spcAft>
                <a:spcPts val="0"/>
              </a:spcAft>
              <a:buClr>
                <a:srgbClr val="000000"/>
              </a:buClr>
              <a:buSzPts val="2000"/>
              <a:buChar char="●"/>
            </a:pPr>
            <a:r>
              <a:rPr lang="es">
                <a:solidFill>
                  <a:srgbClr val="000000"/>
                </a:solidFill>
              </a:rPr>
              <a:t>No puede haber solapamiento.</a:t>
            </a:r>
            <a:endParaRPr>
              <a:solidFill>
                <a:srgbClr val="000000"/>
              </a:solidFill>
            </a:endParaRPr>
          </a:p>
          <a:p>
            <a:pPr indent="0" lvl="0" marL="0" rtl="0" algn="l">
              <a:spcBef>
                <a:spcPts val="1600"/>
              </a:spcBef>
              <a:spcAft>
                <a:spcPts val="0"/>
              </a:spcAft>
              <a:buNone/>
            </a:pPr>
            <a:r>
              <a:rPr lang="es">
                <a:solidFill>
                  <a:srgbClr val="000000"/>
                </a:solidFill>
              </a:rPr>
              <a:t>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rPr lang="es">
                <a:solidFill>
                  <a:srgbClr val="000000"/>
                </a:solidFill>
              </a:rPr>
              <a:t>								CORRECTOS</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rPr lang="es">
                <a:solidFill>
                  <a:srgbClr val="000000"/>
                </a:solidFill>
              </a:rPr>
              <a:t>								INCORRECTOS</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t/>
            </a:r>
            <a:endParaRPr/>
          </a:p>
        </p:txBody>
      </p:sp>
      <p:pic>
        <p:nvPicPr>
          <p:cNvPr id="569" name="Google Shape;569;p50">
            <a:hlinkClick r:id="rId3"/>
          </p:cNvPr>
          <p:cNvPicPr preferRelativeResize="0"/>
          <p:nvPr/>
        </p:nvPicPr>
        <p:blipFill>
          <a:blip r:embed="rId4">
            <a:alphaModFix/>
          </a:blip>
          <a:stretch>
            <a:fillRect/>
          </a:stretch>
        </p:blipFill>
        <p:spPr>
          <a:xfrm>
            <a:off x="7507725" y="3725700"/>
            <a:ext cx="611150" cy="611150"/>
          </a:xfrm>
          <a:prstGeom prst="rect">
            <a:avLst/>
          </a:prstGeom>
          <a:noFill/>
          <a:ln>
            <a:noFill/>
          </a:ln>
        </p:spPr>
      </p:pic>
      <p:sp>
        <p:nvSpPr>
          <p:cNvPr id="570" name="Google Shape;570;p50"/>
          <p:cNvSpPr txBox="1"/>
          <p:nvPr/>
        </p:nvSpPr>
        <p:spPr>
          <a:xfrm>
            <a:off x="7433075" y="4232975"/>
            <a:ext cx="978600" cy="1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s" sz="1000">
                <a:solidFill>
                  <a:srgbClr val="980000"/>
                </a:solidFill>
                <a:latin typeface="Nunito"/>
                <a:ea typeface="Nunito"/>
                <a:cs typeface="Nunito"/>
                <a:sym typeface="Nunito"/>
              </a:rPr>
              <a:t>Ejemplo</a:t>
            </a:r>
            <a:endParaRPr i="1" sz="1000">
              <a:solidFill>
                <a:srgbClr val="980000"/>
              </a:solidFill>
              <a:latin typeface="Nunito"/>
              <a:ea typeface="Nunito"/>
              <a:cs typeface="Nunito"/>
              <a:sym typeface="Nuni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51"/>
          <p:cNvSpPr txBox="1"/>
          <p:nvPr>
            <p:ph type="title"/>
          </p:nvPr>
        </p:nvSpPr>
        <p:spPr>
          <a:xfrm>
            <a:off x="1303800" y="1413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Esquemas iterativos anidados</a:t>
            </a:r>
            <a:endParaRPr/>
          </a:p>
        </p:txBody>
      </p:sp>
      <p:sp>
        <p:nvSpPr>
          <p:cNvPr id="576" name="Google Shape;576;p51"/>
          <p:cNvSpPr txBox="1"/>
          <p:nvPr>
            <p:ph idx="1" type="body"/>
          </p:nvPr>
        </p:nvSpPr>
        <p:spPr>
          <a:xfrm>
            <a:off x="1456200" y="1490675"/>
            <a:ext cx="70305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577" name="Google Shape;577;p51"/>
          <p:cNvPicPr preferRelativeResize="0"/>
          <p:nvPr/>
        </p:nvPicPr>
        <p:blipFill>
          <a:blip r:embed="rId3">
            <a:alphaModFix/>
          </a:blip>
          <a:stretch>
            <a:fillRect/>
          </a:stretch>
        </p:blipFill>
        <p:spPr>
          <a:xfrm>
            <a:off x="1374575" y="861150"/>
            <a:ext cx="7159825" cy="38894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Primer programa</a:t>
            </a:r>
            <a:endParaRPr/>
          </a:p>
        </p:txBody>
      </p:sp>
      <p:sp>
        <p:nvSpPr>
          <p:cNvPr id="301" name="Google Shape;301;p16"/>
          <p:cNvSpPr txBox="1"/>
          <p:nvPr>
            <p:ph idx="1" type="body"/>
          </p:nvPr>
        </p:nvSpPr>
        <p:spPr>
          <a:xfrm>
            <a:off x="1456200" y="1490675"/>
            <a:ext cx="70305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s"/>
              <a:t>¿Qué hace? 		</a:t>
            </a:r>
            <a:r>
              <a:rPr lang="es"/>
              <a:t>¿funciona? </a:t>
            </a:r>
            <a:endParaRPr/>
          </a:p>
          <a:p>
            <a:pPr indent="0" lvl="0" marL="0" rtl="0" algn="l">
              <a:spcBef>
                <a:spcPts val="1600"/>
              </a:spcBef>
              <a:spcAft>
                <a:spcPts val="1600"/>
              </a:spcAft>
              <a:buNone/>
            </a:pPr>
            <a:r>
              <a:rPr lang="es"/>
              <a:t>¿qué le falta? 	¿cómo lo podemos mejorar?</a:t>
            </a:r>
            <a:endParaRPr/>
          </a:p>
        </p:txBody>
      </p:sp>
      <p:pic>
        <p:nvPicPr>
          <p:cNvPr id="302" name="Google Shape;302;p16"/>
          <p:cNvPicPr preferRelativeResize="0"/>
          <p:nvPr/>
        </p:nvPicPr>
        <p:blipFill>
          <a:blip r:embed="rId3">
            <a:alphaModFix/>
          </a:blip>
          <a:stretch>
            <a:fillRect/>
          </a:stretch>
        </p:blipFill>
        <p:spPr>
          <a:xfrm>
            <a:off x="1202975" y="1347175"/>
            <a:ext cx="10735401" cy="16088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5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Elementos auxiliares: </a:t>
            </a:r>
            <a:r>
              <a:rPr lang="es">
                <a:solidFill>
                  <a:srgbClr val="980000"/>
                </a:solidFill>
              </a:rPr>
              <a:t>contador</a:t>
            </a:r>
            <a:endParaRPr>
              <a:solidFill>
                <a:srgbClr val="980000"/>
              </a:solidFill>
            </a:endParaRPr>
          </a:p>
        </p:txBody>
      </p:sp>
      <p:sp>
        <p:nvSpPr>
          <p:cNvPr id="583" name="Google Shape;583;p52"/>
          <p:cNvSpPr txBox="1"/>
          <p:nvPr>
            <p:ph idx="1" type="body"/>
          </p:nvPr>
        </p:nvSpPr>
        <p:spPr>
          <a:xfrm>
            <a:off x="1456200" y="1338275"/>
            <a:ext cx="70305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 </a:t>
            </a:r>
            <a:r>
              <a:rPr b="1" lang="es"/>
              <a:t>contador</a:t>
            </a:r>
            <a:r>
              <a:rPr lang="es"/>
              <a:t> es una variable cuyo valor se incrementa en una cantidad fija, positiva o negativa, y generalmente asociado a un bucle. </a:t>
            </a:r>
            <a:endParaRPr/>
          </a:p>
          <a:p>
            <a:pPr indent="0" lvl="0" marL="0" rtl="0" algn="l">
              <a:spcBef>
                <a:spcPts val="1600"/>
              </a:spcBef>
              <a:spcAft>
                <a:spcPts val="0"/>
              </a:spcAft>
              <a:buNone/>
            </a:pPr>
            <a:r>
              <a:rPr lang="es"/>
              <a:t>Se utiliza para contabilizar el número de veces que es necesario repetir una acción o para contar las repeticiones de un suceso particular.</a:t>
            </a:r>
            <a:endParaRPr/>
          </a:p>
          <a:p>
            <a:pPr indent="0" lvl="0" marL="0" rtl="0" algn="l">
              <a:spcBef>
                <a:spcPts val="1600"/>
              </a:spcBef>
              <a:spcAft>
                <a:spcPts val="1600"/>
              </a:spcAft>
              <a:buNone/>
            </a:pPr>
            <a:r>
              <a:rPr lang="es"/>
              <a:t>T</a:t>
            </a:r>
            <a:r>
              <a:rPr lang="es"/>
              <a:t>oma un valor inicial (0 normalmente) y cuando se realiza el suceso a contar incrementa su valor (1 normalmente).</a:t>
            </a:r>
            <a:endParaRPr/>
          </a:p>
        </p:txBody>
      </p:sp>
      <p:pic>
        <p:nvPicPr>
          <p:cNvPr id="584" name="Google Shape;584;p52">
            <a:hlinkClick r:id="rId3"/>
          </p:cNvPr>
          <p:cNvPicPr preferRelativeResize="0"/>
          <p:nvPr/>
        </p:nvPicPr>
        <p:blipFill>
          <a:blip r:embed="rId4">
            <a:alphaModFix/>
          </a:blip>
          <a:stretch>
            <a:fillRect/>
          </a:stretch>
        </p:blipFill>
        <p:spPr>
          <a:xfrm>
            <a:off x="8117325" y="601500"/>
            <a:ext cx="611150" cy="611150"/>
          </a:xfrm>
          <a:prstGeom prst="rect">
            <a:avLst/>
          </a:prstGeom>
          <a:noFill/>
          <a:ln>
            <a:noFill/>
          </a:ln>
        </p:spPr>
      </p:pic>
      <p:sp>
        <p:nvSpPr>
          <p:cNvPr id="585" name="Google Shape;585;p52"/>
          <p:cNvSpPr txBox="1"/>
          <p:nvPr/>
        </p:nvSpPr>
        <p:spPr>
          <a:xfrm>
            <a:off x="8042675" y="1108775"/>
            <a:ext cx="978600" cy="1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s" sz="1000">
                <a:solidFill>
                  <a:srgbClr val="980000"/>
                </a:solidFill>
                <a:latin typeface="Nunito"/>
                <a:ea typeface="Nunito"/>
                <a:cs typeface="Nunito"/>
                <a:sym typeface="Nunito"/>
              </a:rPr>
              <a:t>Ejemplo</a:t>
            </a:r>
            <a:endParaRPr i="1" sz="1000">
              <a:solidFill>
                <a:srgbClr val="980000"/>
              </a:solidFill>
              <a:latin typeface="Nunito"/>
              <a:ea typeface="Nunito"/>
              <a:cs typeface="Nunito"/>
              <a:sym typeface="Nuni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5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Elementos auxiliares: </a:t>
            </a:r>
            <a:r>
              <a:rPr lang="es">
                <a:solidFill>
                  <a:srgbClr val="980000"/>
                </a:solidFill>
              </a:rPr>
              <a:t>a</a:t>
            </a:r>
            <a:r>
              <a:rPr lang="es">
                <a:solidFill>
                  <a:srgbClr val="980000"/>
                </a:solidFill>
              </a:rPr>
              <a:t>cumulador</a:t>
            </a:r>
            <a:endParaRPr>
              <a:solidFill>
                <a:srgbClr val="980000"/>
              </a:solidFill>
            </a:endParaRPr>
          </a:p>
        </p:txBody>
      </p:sp>
      <p:sp>
        <p:nvSpPr>
          <p:cNvPr id="591" name="Google Shape;591;p53"/>
          <p:cNvSpPr txBox="1"/>
          <p:nvPr>
            <p:ph idx="1" type="body"/>
          </p:nvPr>
        </p:nvSpPr>
        <p:spPr>
          <a:xfrm>
            <a:off x="1456200" y="1338275"/>
            <a:ext cx="70305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 </a:t>
            </a:r>
            <a:r>
              <a:rPr b="1" lang="es"/>
              <a:t>acumulador</a:t>
            </a:r>
            <a:r>
              <a:rPr lang="es"/>
              <a:t> es una variable cuyo valor se incrementa sucesivas veces en cantidades variables.</a:t>
            </a:r>
            <a:endParaRPr/>
          </a:p>
          <a:p>
            <a:pPr indent="0" lvl="0" marL="0" rtl="0" algn="l">
              <a:spcBef>
                <a:spcPts val="1600"/>
              </a:spcBef>
              <a:spcAft>
                <a:spcPts val="0"/>
              </a:spcAft>
              <a:buNone/>
            </a:pPr>
            <a:r>
              <a:rPr lang="es"/>
              <a:t>Se utiliza en aquellos casos en que se desea obtener el total acumulado de un conjunto de cantidades, siendo preciso inicializarlo con el valor 0.</a:t>
            </a:r>
            <a:endParaRPr/>
          </a:p>
          <a:p>
            <a:pPr indent="0" lvl="0" marL="0" rtl="0" algn="l">
              <a:spcBef>
                <a:spcPts val="1600"/>
              </a:spcBef>
              <a:spcAft>
                <a:spcPts val="1600"/>
              </a:spcAft>
              <a:buNone/>
            </a:pPr>
            <a:r>
              <a:rPr lang="es"/>
              <a:t>También se usa en las situaciones en que hay que obtener un total como producto de distintas cantidades, debiéndose inicializar con el valor 1.</a:t>
            </a:r>
            <a:endParaRPr/>
          </a:p>
        </p:txBody>
      </p:sp>
      <p:pic>
        <p:nvPicPr>
          <p:cNvPr id="592" name="Google Shape;592;p53">
            <a:hlinkClick r:id="rId3"/>
          </p:cNvPr>
          <p:cNvPicPr preferRelativeResize="0"/>
          <p:nvPr/>
        </p:nvPicPr>
        <p:blipFill>
          <a:blip r:embed="rId4">
            <a:alphaModFix/>
          </a:blip>
          <a:stretch>
            <a:fillRect/>
          </a:stretch>
        </p:blipFill>
        <p:spPr>
          <a:xfrm>
            <a:off x="8117325" y="677700"/>
            <a:ext cx="611150" cy="611150"/>
          </a:xfrm>
          <a:prstGeom prst="rect">
            <a:avLst/>
          </a:prstGeom>
          <a:noFill/>
          <a:ln>
            <a:noFill/>
          </a:ln>
        </p:spPr>
      </p:pic>
      <p:sp>
        <p:nvSpPr>
          <p:cNvPr id="593" name="Google Shape;593;p53"/>
          <p:cNvSpPr txBox="1"/>
          <p:nvPr/>
        </p:nvSpPr>
        <p:spPr>
          <a:xfrm>
            <a:off x="8042675" y="1184975"/>
            <a:ext cx="978600" cy="1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s" sz="1000">
                <a:solidFill>
                  <a:srgbClr val="980000"/>
                </a:solidFill>
                <a:latin typeface="Nunito"/>
                <a:ea typeface="Nunito"/>
                <a:cs typeface="Nunito"/>
                <a:sym typeface="Nunito"/>
              </a:rPr>
              <a:t>Ejemplo</a:t>
            </a:r>
            <a:endParaRPr i="1" sz="1000">
              <a:solidFill>
                <a:srgbClr val="980000"/>
              </a:solidFill>
              <a:latin typeface="Nunito"/>
              <a:ea typeface="Nunito"/>
              <a:cs typeface="Nunito"/>
              <a:sym typeface="Nuni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54"/>
          <p:cNvSpPr txBox="1"/>
          <p:nvPr>
            <p:ph type="title"/>
          </p:nvPr>
        </p:nvSpPr>
        <p:spPr>
          <a:xfrm>
            <a:off x="1303800" y="598575"/>
            <a:ext cx="74574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Elementos auxiliares: </a:t>
            </a:r>
            <a:r>
              <a:rPr lang="es">
                <a:solidFill>
                  <a:srgbClr val="980000"/>
                </a:solidFill>
              </a:rPr>
              <a:t>interruptor</a:t>
            </a:r>
            <a:r>
              <a:rPr lang="es"/>
              <a:t> (switch)</a:t>
            </a:r>
            <a:endParaRPr/>
          </a:p>
        </p:txBody>
      </p:sp>
      <p:sp>
        <p:nvSpPr>
          <p:cNvPr id="599" name="Google Shape;599;p54"/>
          <p:cNvSpPr txBox="1"/>
          <p:nvPr>
            <p:ph idx="1" type="body"/>
          </p:nvPr>
        </p:nvSpPr>
        <p:spPr>
          <a:xfrm>
            <a:off x="1456200" y="1490675"/>
            <a:ext cx="70305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 </a:t>
            </a:r>
            <a:r>
              <a:rPr b="1" lang="es"/>
              <a:t>interruptor</a:t>
            </a:r>
            <a:r>
              <a:rPr lang="es"/>
              <a:t> es una variable que puede tomar dos valores exclusivamente (verdad o falso, 1 ó 0, etc...). Se utiliza para:</a:t>
            </a:r>
            <a:endParaRPr/>
          </a:p>
          <a:p>
            <a:pPr indent="-355600" lvl="0" marL="457200" rtl="0" algn="l">
              <a:spcBef>
                <a:spcPts val="1600"/>
              </a:spcBef>
              <a:spcAft>
                <a:spcPts val="0"/>
              </a:spcAft>
              <a:buSzPts val="2000"/>
              <a:buChar char="●"/>
            </a:pPr>
            <a:r>
              <a:rPr lang="es"/>
              <a:t>Recordar en un determinado punto de un programa la ocurrencia o no de un suceso anterior, para salir de un bucle o para decidir en un esquema alternativo que acción realizar.</a:t>
            </a:r>
            <a:endParaRPr/>
          </a:p>
          <a:p>
            <a:pPr indent="-355600" lvl="0" marL="457200" rtl="0" algn="l">
              <a:spcBef>
                <a:spcPts val="0"/>
              </a:spcBef>
              <a:spcAft>
                <a:spcPts val="0"/>
              </a:spcAft>
              <a:buSzPts val="2000"/>
              <a:buChar char="●"/>
            </a:pPr>
            <a:r>
              <a:rPr lang="es"/>
              <a:t>Para hacer que dos acciones diferentes se ejecuten alternativamente dentro de un bucle.</a:t>
            </a:r>
            <a:endParaRPr/>
          </a:p>
        </p:txBody>
      </p:sp>
      <p:pic>
        <p:nvPicPr>
          <p:cNvPr id="600" name="Google Shape;600;p54">
            <a:hlinkClick r:id="rId3"/>
          </p:cNvPr>
          <p:cNvPicPr preferRelativeResize="0"/>
          <p:nvPr/>
        </p:nvPicPr>
        <p:blipFill>
          <a:blip r:embed="rId4">
            <a:alphaModFix/>
          </a:blip>
          <a:stretch>
            <a:fillRect/>
          </a:stretch>
        </p:blipFill>
        <p:spPr>
          <a:xfrm>
            <a:off x="8117325" y="3725700"/>
            <a:ext cx="611150" cy="611150"/>
          </a:xfrm>
          <a:prstGeom prst="rect">
            <a:avLst/>
          </a:prstGeom>
          <a:noFill/>
          <a:ln>
            <a:noFill/>
          </a:ln>
        </p:spPr>
      </p:pic>
      <p:sp>
        <p:nvSpPr>
          <p:cNvPr id="601" name="Google Shape;601;p54"/>
          <p:cNvSpPr txBox="1"/>
          <p:nvPr/>
        </p:nvSpPr>
        <p:spPr>
          <a:xfrm>
            <a:off x="8042675" y="4232975"/>
            <a:ext cx="978600" cy="1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s" sz="1000">
                <a:solidFill>
                  <a:srgbClr val="980000"/>
                </a:solidFill>
                <a:latin typeface="Nunito"/>
                <a:ea typeface="Nunito"/>
                <a:cs typeface="Nunito"/>
                <a:sym typeface="Nunito"/>
              </a:rPr>
              <a:t>Ejemplo</a:t>
            </a:r>
            <a:endParaRPr i="1" sz="1000">
              <a:solidFill>
                <a:srgbClr val="980000"/>
              </a:solidFill>
              <a:latin typeface="Nunito"/>
              <a:ea typeface="Nunito"/>
              <a:cs typeface="Nunito"/>
              <a:sym typeface="Nuni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5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Tipos estructurados: </a:t>
            </a:r>
            <a:r>
              <a:rPr lang="es">
                <a:solidFill>
                  <a:srgbClr val="980000"/>
                </a:solidFill>
              </a:rPr>
              <a:t>secuencias</a:t>
            </a:r>
            <a:endParaRPr>
              <a:solidFill>
                <a:srgbClr val="980000"/>
              </a:solidFill>
            </a:endParaRPr>
          </a:p>
        </p:txBody>
      </p:sp>
      <p:sp>
        <p:nvSpPr>
          <p:cNvPr id="607" name="Google Shape;607;p55"/>
          <p:cNvSpPr txBox="1"/>
          <p:nvPr>
            <p:ph idx="1" type="body"/>
          </p:nvPr>
        </p:nvSpPr>
        <p:spPr>
          <a:xfrm>
            <a:off x="1456200" y="1490675"/>
            <a:ext cx="7030500" cy="3193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s"/>
              <a:t>Hasta ahora hemos tratado con datos de cinco tipos distintos: enteros, flotantes, lógicos, cadenas y listas. Los tres primeros son tipos de </a:t>
            </a:r>
            <a:r>
              <a:rPr b="1" lang="es"/>
              <a:t>datos escalares</a:t>
            </a:r>
            <a:r>
              <a:rPr lang="es"/>
              <a:t>. Las cadenas y las listas son tipos de datos secuenciales. </a:t>
            </a:r>
            <a:endParaRPr/>
          </a:p>
          <a:p>
            <a:pPr indent="-355600" lvl="0" marL="457200" rtl="0" algn="l">
              <a:spcBef>
                <a:spcPts val="0"/>
              </a:spcBef>
              <a:spcAft>
                <a:spcPts val="0"/>
              </a:spcAft>
              <a:buSzPts val="2000"/>
              <a:buChar char="●"/>
            </a:pPr>
            <a:r>
              <a:rPr lang="es"/>
              <a:t>Un dato de tipo escalar es un elemento único, atómico. </a:t>
            </a:r>
            <a:endParaRPr/>
          </a:p>
          <a:p>
            <a:pPr indent="-355600" lvl="0" marL="457200" rtl="0" algn="l">
              <a:spcBef>
                <a:spcPts val="0"/>
              </a:spcBef>
              <a:spcAft>
                <a:spcPts val="0"/>
              </a:spcAft>
              <a:buSzPts val="2000"/>
              <a:buChar char="●"/>
            </a:pPr>
            <a:r>
              <a:rPr lang="es"/>
              <a:t>Un dato de tipo secuencial se compone de una sucesión de elementos y una cadena es una sucesión de caracteres. Los datos de tipo secuencial son </a:t>
            </a:r>
            <a:r>
              <a:rPr b="1" lang="es"/>
              <a:t>datos estructurados</a:t>
            </a:r>
            <a:r>
              <a:rPr lang="es"/>
              <a: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5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Cadenas (strings)</a:t>
            </a:r>
            <a:endParaRPr/>
          </a:p>
        </p:txBody>
      </p:sp>
      <p:sp>
        <p:nvSpPr>
          <p:cNvPr id="613" name="Google Shape;613;p56"/>
          <p:cNvSpPr txBox="1"/>
          <p:nvPr>
            <p:ph idx="1" type="body"/>
          </p:nvPr>
        </p:nvSpPr>
        <p:spPr>
          <a:xfrm>
            <a:off x="1456200" y="1109675"/>
            <a:ext cx="7030500" cy="3193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s"/>
              <a:t>Una cadena es una sucesión de caracteres.</a:t>
            </a:r>
            <a:endParaRPr/>
          </a:p>
          <a:p>
            <a:pPr indent="-330200" lvl="1" marL="914400" rtl="0" algn="l">
              <a:spcBef>
                <a:spcPts val="0"/>
              </a:spcBef>
              <a:spcAft>
                <a:spcPts val="0"/>
              </a:spcAft>
              <a:buSzPts val="1600"/>
              <a:buChar char="○"/>
            </a:pPr>
            <a:r>
              <a:rPr lang="es"/>
              <a:t>Se encierran entre comillas simples o dobles.</a:t>
            </a:r>
            <a:endParaRPr/>
          </a:p>
          <a:p>
            <a:pPr indent="-355600" lvl="0" marL="457200" rtl="0" algn="l">
              <a:spcBef>
                <a:spcPts val="0"/>
              </a:spcBef>
              <a:spcAft>
                <a:spcPts val="0"/>
              </a:spcAft>
              <a:buSzPts val="2000"/>
              <a:buChar char="●"/>
            </a:pPr>
            <a:r>
              <a:rPr lang="es"/>
              <a:t>Operadores: </a:t>
            </a:r>
            <a:r>
              <a:rPr lang="es">
                <a:solidFill>
                  <a:srgbClr val="980000"/>
                </a:solidFill>
                <a:latin typeface="Roboto Mono"/>
                <a:ea typeface="Roboto Mono"/>
                <a:cs typeface="Roboto Mono"/>
                <a:sym typeface="Roboto Mono"/>
              </a:rPr>
              <a:t>+</a:t>
            </a:r>
            <a:r>
              <a:rPr lang="es">
                <a:solidFill>
                  <a:srgbClr val="980000"/>
                </a:solidFill>
              </a:rPr>
              <a:t>, </a:t>
            </a:r>
            <a:r>
              <a:rPr lang="es">
                <a:solidFill>
                  <a:srgbClr val="980000"/>
                </a:solidFill>
              </a:rPr>
              <a:t>∗</a:t>
            </a:r>
            <a:endParaRPr>
              <a:solidFill>
                <a:srgbClr val="980000"/>
              </a:solidFill>
            </a:endParaRPr>
          </a:p>
          <a:p>
            <a:pPr indent="-355600" lvl="0" marL="457200" rtl="0" algn="l">
              <a:spcBef>
                <a:spcPts val="0"/>
              </a:spcBef>
              <a:spcAft>
                <a:spcPts val="0"/>
              </a:spcAft>
              <a:buSzPts val="2000"/>
              <a:buChar char="●"/>
            </a:pPr>
            <a:r>
              <a:rPr lang="es"/>
              <a:t>Funciones: </a:t>
            </a:r>
            <a:r>
              <a:rPr lang="es">
                <a:solidFill>
                  <a:srgbClr val="980000"/>
                </a:solidFill>
                <a:latin typeface="Roboto Mono"/>
                <a:ea typeface="Roboto Mono"/>
                <a:cs typeface="Roboto Mono"/>
                <a:sym typeface="Roboto Mono"/>
              </a:rPr>
              <a:t>int() len() float() str() ord() chr()</a:t>
            </a:r>
            <a:endParaRPr>
              <a:solidFill>
                <a:srgbClr val="980000"/>
              </a:solidFill>
              <a:latin typeface="Roboto Mono"/>
              <a:ea typeface="Roboto Mono"/>
              <a:cs typeface="Roboto Mono"/>
              <a:sym typeface="Roboto Mono"/>
            </a:endParaRPr>
          </a:p>
          <a:p>
            <a:pPr indent="-355600" lvl="0" marL="457200" rtl="0" algn="l">
              <a:spcBef>
                <a:spcPts val="0"/>
              </a:spcBef>
              <a:spcAft>
                <a:spcPts val="0"/>
              </a:spcAft>
              <a:buSzPts val="2000"/>
              <a:buChar char="●"/>
            </a:pPr>
            <a:r>
              <a:rPr lang="es" u="sng">
                <a:solidFill>
                  <a:schemeClr val="hlink"/>
                </a:solidFill>
                <a:hlinkClick r:id="rId3"/>
              </a:rPr>
              <a:t>Escapes</a:t>
            </a:r>
            <a:r>
              <a:rPr lang="es"/>
              <a:t> (\): </a:t>
            </a:r>
            <a:r>
              <a:rPr lang="es">
                <a:solidFill>
                  <a:srgbClr val="980000"/>
                </a:solidFill>
                <a:latin typeface="Roboto Mono"/>
                <a:ea typeface="Roboto Mono"/>
                <a:cs typeface="Roboto Mono"/>
                <a:sym typeface="Roboto Mono"/>
              </a:rPr>
              <a:t>\n</a:t>
            </a:r>
            <a:r>
              <a:rPr lang="es">
                <a:latin typeface="Roboto Mono"/>
                <a:ea typeface="Roboto Mono"/>
                <a:cs typeface="Roboto Mono"/>
                <a:sym typeface="Roboto Mono"/>
              </a:rPr>
              <a:t> </a:t>
            </a:r>
            <a:r>
              <a:rPr lang="es">
                <a:solidFill>
                  <a:srgbClr val="980000"/>
                </a:solidFill>
                <a:latin typeface="Roboto Mono"/>
                <a:ea typeface="Roboto Mono"/>
                <a:cs typeface="Roboto Mono"/>
                <a:sym typeface="Roboto Mono"/>
              </a:rPr>
              <a:t>\r</a:t>
            </a:r>
            <a:r>
              <a:rPr lang="es">
                <a:latin typeface="Roboto Mono"/>
                <a:ea typeface="Roboto Mono"/>
                <a:cs typeface="Roboto Mono"/>
                <a:sym typeface="Roboto Mono"/>
              </a:rPr>
              <a:t> </a:t>
            </a:r>
            <a:r>
              <a:rPr lang="es">
                <a:solidFill>
                  <a:srgbClr val="980000"/>
                </a:solidFill>
                <a:latin typeface="Roboto Mono"/>
                <a:ea typeface="Roboto Mono"/>
                <a:cs typeface="Roboto Mono"/>
                <a:sym typeface="Roboto Mono"/>
              </a:rPr>
              <a:t>\b</a:t>
            </a:r>
            <a:r>
              <a:rPr lang="es">
                <a:latin typeface="Roboto Mono"/>
                <a:ea typeface="Roboto Mono"/>
                <a:cs typeface="Roboto Mono"/>
                <a:sym typeface="Roboto Mono"/>
              </a:rPr>
              <a:t> </a:t>
            </a:r>
            <a:r>
              <a:rPr lang="es">
                <a:solidFill>
                  <a:srgbClr val="980000"/>
                </a:solidFill>
                <a:latin typeface="Roboto Mono"/>
                <a:ea typeface="Roboto Mono"/>
                <a:cs typeface="Roboto Mono"/>
                <a:sym typeface="Roboto Mono"/>
              </a:rPr>
              <a:t>\t</a:t>
            </a:r>
            <a:r>
              <a:rPr lang="es">
                <a:latin typeface="Roboto Mono"/>
                <a:ea typeface="Roboto Mono"/>
                <a:cs typeface="Roboto Mono"/>
                <a:sym typeface="Roboto Mono"/>
              </a:rPr>
              <a:t> </a:t>
            </a:r>
            <a:r>
              <a:rPr lang="es">
                <a:solidFill>
                  <a:srgbClr val="980000"/>
                </a:solidFill>
                <a:latin typeface="Roboto Mono"/>
                <a:ea typeface="Roboto Mono"/>
                <a:cs typeface="Roboto Mono"/>
                <a:sym typeface="Roboto Mono"/>
              </a:rPr>
              <a:t>\\</a:t>
            </a:r>
            <a:r>
              <a:rPr lang="es">
                <a:latin typeface="Roboto Mono"/>
                <a:ea typeface="Roboto Mono"/>
                <a:cs typeface="Roboto Mono"/>
                <a:sym typeface="Roboto Mono"/>
              </a:rPr>
              <a:t> </a:t>
            </a:r>
            <a:r>
              <a:rPr lang="es">
                <a:solidFill>
                  <a:srgbClr val="980000"/>
                </a:solidFill>
                <a:latin typeface="Roboto Mono"/>
                <a:ea typeface="Roboto Mono"/>
                <a:cs typeface="Roboto Mono"/>
                <a:sym typeface="Roboto Mono"/>
              </a:rPr>
              <a:t>\” \’</a:t>
            </a:r>
            <a:endParaRPr>
              <a:latin typeface="Roboto Mono"/>
              <a:ea typeface="Roboto Mono"/>
              <a:cs typeface="Roboto Mono"/>
              <a:sym typeface="Roboto Mono"/>
            </a:endParaRPr>
          </a:p>
          <a:p>
            <a:pPr indent="-355600" lvl="0" marL="457200" rtl="0" algn="l">
              <a:spcBef>
                <a:spcPts val="0"/>
              </a:spcBef>
              <a:spcAft>
                <a:spcPts val="0"/>
              </a:spcAft>
              <a:buSzPts val="2000"/>
              <a:buChar char="●"/>
            </a:pPr>
            <a:r>
              <a:rPr lang="es"/>
              <a:t>Indexación:</a:t>
            </a:r>
            <a:endParaRPr/>
          </a:p>
        </p:txBody>
      </p:sp>
      <p:pic>
        <p:nvPicPr>
          <p:cNvPr id="614" name="Google Shape;614;p56"/>
          <p:cNvPicPr preferRelativeResize="0"/>
          <p:nvPr/>
        </p:nvPicPr>
        <p:blipFill>
          <a:blip r:embed="rId4">
            <a:alphaModFix/>
          </a:blip>
          <a:stretch>
            <a:fillRect/>
          </a:stretch>
        </p:blipFill>
        <p:spPr>
          <a:xfrm>
            <a:off x="2047875" y="3514725"/>
            <a:ext cx="3067050" cy="1162050"/>
          </a:xfrm>
          <a:prstGeom prst="rect">
            <a:avLst/>
          </a:prstGeom>
          <a:noFill/>
          <a:ln>
            <a:noFill/>
          </a:ln>
        </p:spPr>
      </p:pic>
      <p:pic>
        <p:nvPicPr>
          <p:cNvPr id="615" name="Google Shape;615;p56"/>
          <p:cNvPicPr preferRelativeResize="0"/>
          <p:nvPr/>
        </p:nvPicPr>
        <p:blipFill rotWithShape="1">
          <a:blip r:embed="rId5">
            <a:alphaModFix/>
          </a:blip>
          <a:srcRect b="0" l="1215" r="0" t="0"/>
          <a:stretch/>
        </p:blipFill>
        <p:spPr>
          <a:xfrm>
            <a:off x="5550325" y="3533775"/>
            <a:ext cx="3265075" cy="971550"/>
          </a:xfrm>
          <a:prstGeom prst="rect">
            <a:avLst/>
          </a:prstGeom>
          <a:noFill/>
          <a:ln>
            <a:noFill/>
          </a:ln>
        </p:spPr>
      </p:pic>
      <p:pic>
        <p:nvPicPr>
          <p:cNvPr id="616" name="Google Shape;616;p56">
            <a:hlinkClick r:id="rId6"/>
          </p:cNvPr>
          <p:cNvPicPr preferRelativeResize="0"/>
          <p:nvPr/>
        </p:nvPicPr>
        <p:blipFill>
          <a:blip r:embed="rId7">
            <a:alphaModFix/>
          </a:blip>
          <a:stretch>
            <a:fillRect/>
          </a:stretch>
        </p:blipFill>
        <p:spPr>
          <a:xfrm>
            <a:off x="488400" y="3669750"/>
            <a:ext cx="864149" cy="864149"/>
          </a:xfrm>
          <a:prstGeom prst="rect">
            <a:avLst/>
          </a:prstGeom>
          <a:noFill/>
          <a:ln>
            <a:noFill/>
          </a:ln>
        </p:spPr>
      </p:pic>
      <p:sp>
        <p:nvSpPr>
          <p:cNvPr id="617" name="Google Shape;617;p56"/>
          <p:cNvSpPr txBox="1"/>
          <p:nvPr/>
        </p:nvSpPr>
        <p:spPr>
          <a:xfrm>
            <a:off x="381575" y="4435575"/>
            <a:ext cx="1150800" cy="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Nunito"/>
                <a:ea typeface="Nunito"/>
                <a:cs typeface="Nunito"/>
                <a:sym typeface="Nunito"/>
              </a:rPr>
              <a:t>Más información</a:t>
            </a:r>
            <a:endParaRPr sz="1000">
              <a:latin typeface="Nunito"/>
              <a:ea typeface="Nunito"/>
              <a:cs typeface="Nunito"/>
              <a:sym typeface="Nuni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5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Cadenas (strings)</a:t>
            </a:r>
            <a:endParaRPr/>
          </a:p>
        </p:txBody>
      </p:sp>
      <p:sp>
        <p:nvSpPr>
          <p:cNvPr id="623" name="Google Shape;623;p57"/>
          <p:cNvSpPr txBox="1"/>
          <p:nvPr>
            <p:ph idx="1" type="body"/>
          </p:nvPr>
        </p:nvSpPr>
        <p:spPr>
          <a:xfrm>
            <a:off x="1456200" y="1262075"/>
            <a:ext cx="7030500" cy="3193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s"/>
              <a:t>Las cadenas en Python (</a:t>
            </a:r>
            <a:r>
              <a:rPr lang="es">
                <a:latin typeface="Roboto Mono"/>
                <a:ea typeface="Roboto Mono"/>
                <a:cs typeface="Roboto Mono"/>
                <a:sym typeface="Roboto Mono"/>
              </a:rPr>
              <a:t>str</a:t>
            </a:r>
            <a:r>
              <a:rPr lang="es"/>
              <a:t>) son </a:t>
            </a:r>
            <a:r>
              <a:rPr b="1" lang="es"/>
              <a:t>inmutables</a:t>
            </a:r>
            <a:r>
              <a:rPr lang="es"/>
              <a:t>.</a:t>
            </a:r>
            <a:endParaRPr/>
          </a:p>
        </p:txBody>
      </p:sp>
      <p:pic>
        <p:nvPicPr>
          <p:cNvPr id="624" name="Google Shape;624;p57"/>
          <p:cNvPicPr preferRelativeResize="0"/>
          <p:nvPr/>
        </p:nvPicPr>
        <p:blipFill>
          <a:blip r:embed="rId3">
            <a:alphaModFix/>
          </a:blip>
          <a:stretch>
            <a:fillRect/>
          </a:stretch>
        </p:blipFill>
        <p:spPr>
          <a:xfrm>
            <a:off x="1885950" y="1724025"/>
            <a:ext cx="6438900" cy="933450"/>
          </a:xfrm>
          <a:prstGeom prst="rect">
            <a:avLst/>
          </a:prstGeom>
          <a:noFill/>
          <a:ln>
            <a:noFill/>
          </a:ln>
        </p:spPr>
      </p:pic>
      <p:pic>
        <p:nvPicPr>
          <p:cNvPr id="625" name="Google Shape;625;p57"/>
          <p:cNvPicPr preferRelativeResize="0"/>
          <p:nvPr/>
        </p:nvPicPr>
        <p:blipFill>
          <a:blip r:embed="rId4">
            <a:alphaModFix/>
          </a:blip>
          <a:stretch>
            <a:fillRect/>
          </a:stretch>
        </p:blipFill>
        <p:spPr>
          <a:xfrm>
            <a:off x="1857375" y="2805113"/>
            <a:ext cx="3448050" cy="1666875"/>
          </a:xfrm>
          <a:prstGeom prst="rect">
            <a:avLst/>
          </a:prstGeom>
          <a:noFill/>
          <a:ln>
            <a:noFill/>
          </a:ln>
        </p:spPr>
      </p:pic>
      <p:cxnSp>
        <p:nvCxnSpPr>
          <p:cNvPr id="626" name="Google Shape;626;p57"/>
          <p:cNvCxnSpPr/>
          <p:nvPr/>
        </p:nvCxnSpPr>
        <p:spPr>
          <a:xfrm rot="10800000">
            <a:off x="3727500" y="3152325"/>
            <a:ext cx="2577300" cy="8700"/>
          </a:xfrm>
          <a:prstGeom prst="straightConnector1">
            <a:avLst/>
          </a:prstGeom>
          <a:noFill/>
          <a:ln cap="flat" cmpd="sng" w="9525">
            <a:solidFill>
              <a:srgbClr val="980000"/>
            </a:solidFill>
            <a:prstDash val="solid"/>
            <a:round/>
            <a:headEnd len="med" w="med" type="none"/>
            <a:tailEnd len="med" w="med" type="triangle"/>
          </a:ln>
        </p:spPr>
      </p:cxnSp>
      <p:cxnSp>
        <p:nvCxnSpPr>
          <p:cNvPr id="627" name="Google Shape;627;p57"/>
          <p:cNvCxnSpPr/>
          <p:nvPr/>
        </p:nvCxnSpPr>
        <p:spPr>
          <a:xfrm flipH="1">
            <a:off x="3727600" y="4293950"/>
            <a:ext cx="2611200" cy="1200"/>
          </a:xfrm>
          <a:prstGeom prst="straightConnector1">
            <a:avLst/>
          </a:prstGeom>
          <a:noFill/>
          <a:ln cap="flat" cmpd="sng" w="9525">
            <a:solidFill>
              <a:srgbClr val="980000"/>
            </a:solidFill>
            <a:prstDash val="solid"/>
            <a:round/>
            <a:headEnd len="med" w="med" type="none"/>
            <a:tailEnd len="med" w="med" type="triangle"/>
          </a:ln>
        </p:spPr>
      </p:cxnSp>
      <p:sp>
        <p:nvSpPr>
          <p:cNvPr id="628" name="Google Shape;628;p57"/>
          <p:cNvSpPr/>
          <p:nvPr/>
        </p:nvSpPr>
        <p:spPr>
          <a:xfrm>
            <a:off x="3353525" y="3251650"/>
            <a:ext cx="1994100" cy="3456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7"/>
          <p:cNvSpPr txBox="1"/>
          <p:nvPr/>
        </p:nvSpPr>
        <p:spPr>
          <a:xfrm>
            <a:off x="6453175" y="4149225"/>
            <a:ext cx="1801200" cy="3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100">
                <a:solidFill>
                  <a:srgbClr val="0000FF"/>
                </a:solidFill>
                <a:latin typeface="Nunito"/>
                <a:ea typeface="Nunito"/>
                <a:cs typeface="Nunito"/>
                <a:sym typeface="Nunito"/>
              </a:rPr>
              <a:t>El objeto almacenado en la variable es otro</a:t>
            </a:r>
            <a:endParaRPr sz="1100">
              <a:solidFill>
                <a:srgbClr val="0000FF"/>
              </a:solidFill>
              <a:latin typeface="Nunito"/>
              <a:ea typeface="Nunito"/>
              <a:cs typeface="Nunito"/>
              <a:sym typeface="Nunito"/>
            </a:endParaRPr>
          </a:p>
        </p:txBody>
      </p:sp>
      <p:sp>
        <p:nvSpPr>
          <p:cNvPr id="630" name="Google Shape;630;p57"/>
          <p:cNvSpPr txBox="1"/>
          <p:nvPr/>
        </p:nvSpPr>
        <p:spPr>
          <a:xfrm>
            <a:off x="4929175" y="3692025"/>
            <a:ext cx="1801200" cy="34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100">
                <a:solidFill>
                  <a:srgbClr val="0000FF"/>
                </a:solidFill>
                <a:latin typeface="Nunito"/>
                <a:ea typeface="Nunito"/>
                <a:cs typeface="Nunito"/>
                <a:sym typeface="Nunito"/>
              </a:rPr>
              <a:t>Subcadena desde la posición 1 al final</a:t>
            </a:r>
            <a:endParaRPr sz="1100">
              <a:solidFill>
                <a:srgbClr val="0000FF"/>
              </a:solidFill>
              <a:latin typeface="Nunito"/>
              <a:ea typeface="Nunito"/>
              <a:cs typeface="Nunito"/>
              <a:sym typeface="Nunito"/>
            </a:endParaRPr>
          </a:p>
        </p:txBody>
      </p:sp>
      <p:cxnSp>
        <p:nvCxnSpPr>
          <p:cNvPr id="631" name="Google Shape;631;p57"/>
          <p:cNvCxnSpPr/>
          <p:nvPr/>
        </p:nvCxnSpPr>
        <p:spPr>
          <a:xfrm rot="10800000">
            <a:off x="4620500" y="3508875"/>
            <a:ext cx="404100" cy="445200"/>
          </a:xfrm>
          <a:prstGeom prst="straightConnector1">
            <a:avLst/>
          </a:prstGeom>
          <a:noFill/>
          <a:ln cap="flat" cmpd="sng" w="9525">
            <a:solidFill>
              <a:srgbClr val="980000"/>
            </a:solidFill>
            <a:prstDash val="solid"/>
            <a:round/>
            <a:headEnd len="med" w="med" type="none"/>
            <a:tailEnd len="med" w="med" type="triangl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5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Recorrido de cadenas</a:t>
            </a:r>
            <a:endParaRPr/>
          </a:p>
        </p:txBody>
      </p:sp>
      <p:sp>
        <p:nvSpPr>
          <p:cNvPr id="637" name="Google Shape;637;p58"/>
          <p:cNvSpPr txBox="1"/>
          <p:nvPr>
            <p:ph idx="1" type="body"/>
          </p:nvPr>
        </p:nvSpPr>
        <p:spPr>
          <a:xfrm>
            <a:off x="1456200" y="1490675"/>
            <a:ext cx="70305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 </a:t>
            </a:r>
            <a:endParaRPr/>
          </a:p>
        </p:txBody>
      </p:sp>
      <p:pic>
        <p:nvPicPr>
          <p:cNvPr id="638" name="Google Shape;638;p58"/>
          <p:cNvPicPr preferRelativeResize="0"/>
          <p:nvPr/>
        </p:nvPicPr>
        <p:blipFill rotWithShape="1">
          <a:blip r:embed="rId3">
            <a:alphaModFix/>
          </a:blip>
          <a:srcRect b="0" l="1367" r="-445" t="0"/>
          <a:stretch/>
        </p:blipFill>
        <p:spPr>
          <a:xfrm>
            <a:off x="465600" y="1485900"/>
            <a:ext cx="2444300" cy="2933700"/>
          </a:xfrm>
          <a:prstGeom prst="rect">
            <a:avLst/>
          </a:prstGeom>
          <a:noFill/>
          <a:ln>
            <a:noFill/>
          </a:ln>
        </p:spPr>
      </p:pic>
      <p:pic>
        <p:nvPicPr>
          <p:cNvPr id="639" name="Google Shape;639;p58"/>
          <p:cNvPicPr preferRelativeResize="0"/>
          <p:nvPr/>
        </p:nvPicPr>
        <p:blipFill>
          <a:blip r:embed="rId4">
            <a:alphaModFix/>
          </a:blip>
          <a:stretch>
            <a:fillRect/>
          </a:stretch>
        </p:blipFill>
        <p:spPr>
          <a:xfrm>
            <a:off x="2881313" y="1632085"/>
            <a:ext cx="2771775" cy="2771775"/>
          </a:xfrm>
          <a:prstGeom prst="rect">
            <a:avLst/>
          </a:prstGeom>
          <a:noFill/>
          <a:ln>
            <a:noFill/>
          </a:ln>
        </p:spPr>
      </p:pic>
      <p:pic>
        <p:nvPicPr>
          <p:cNvPr id="640" name="Google Shape;640;p58"/>
          <p:cNvPicPr preferRelativeResize="0"/>
          <p:nvPr/>
        </p:nvPicPr>
        <p:blipFill>
          <a:blip r:embed="rId5">
            <a:alphaModFix/>
          </a:blip>
          <a:stretch>
            <a:fillRect/>
          </a:stretch>
        </p:blipFill>
        <p:spPr>
          <a:xfrm>
            <a:off x="5791200" y="1643063"/>
            <a:ext cx="3352800" cy="27717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5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Cadenas: el operador de corte (</a:t>
            </a:r>
            <a:r>
              <a:rPr lang="es">
                <a:solidFill>
                  <a:srgbClr val="980000"/>
                </a:solidFill>
              </a:rPr>
              <a:t>slicing</a:t>
            </a:r>
            <a:r>
              <a:rPr lang="es"/>
              <a:t>)</a:t>
            </a:r>
            <a:endParaRPr/>
          </a:p>
        </p:txBody>
      </p:sp>
      <p:sp>
        <p:nvSpPr>
          <p:cNvPr id="646" name="Google Shape;646;p59"/>
          <p:cNvSpPr txBox="1"/>
          <p:nvPr>
            <p:ph idx="1" type="body"/>
          </p:nvPr>
        </p:nvSpPr>
        <p:spPr>
          <a:xfrm>
            <a:off x="1456200" y="1338275"/>
            <a:ext cx="70305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 </a:t>
            </a:r>
            <a:endParaRPr/>
          </a:p>
        </p:txBody>
      </p:sp>
      <p:pic>
        <p:nvPicPr>
          <p:cNvPr id="647" name="Google Shape;647;p59"/>
          <p:cNvPicPr preferRelativeResize="0"/>
          <p:nvPr/>
        </p:nvPicPr>
        <p:blipFill>
          <a:blip r:embed="rId3">
            <a:alphaModFix/>
          </a:blip>
          <a:stretch>
            <a:fillRect/>
          </a:stretch>
        </p:blipFill>
        <p:spPr>
          <a:xfrm>
            <a:off x="376238" y="1604963"/>
            <a:ext cx="3362325" cy="2847975"/>
          </a:xfrm>
          <a:prstGeom prst="rect">
            <a:avLst/>
          </a:prstGeom>
          <a:noFill/>
          <a:ln>
            <a:noFill/>
          </a:ln>
        </p:spPr>
      </p:pic>
      <p:pic>
        <p:nvPicPr>
          <p:cNvPr id="648" name="Google Shape;648;p59"/>
          <p:cNvPicPr preferRelativeResize="0"/>
          <p:nvPr/>
        </p:nvPicPr>
        <p:blipFill>
          <a:blip r:embed="rId4">
            <a:alphaModFix/>
          </a:blip>
          <a:stretch>
            <a:fillRect/>
          </a:stretch>
        </p:blipFill>
        <p:spPr>
          <a:xfrm>
            <a:off x="2457450" y="2357438"/>
            <a:ext cx="2247900" cy="1343025"/>
          </a:xfrm>
          <a:prstGeom prst="rect">
            <a:avLst/>
          </a:prstGeom>
          <a:noFill/>
          <a:ln>
            <a:noFill/>
          </a:ln>
        </p:spPr>
      </p:pic>
      <p:pic>
        <p:nvPicPr>
          <p:cNvPr descr="En este vídeo del curso de Python vamos a aprender a usar los índices o index, además de cómo utilizar los slicing; los cuales resultan conceptos importantes dentro de la programación en Python.&#10;&#10;Con los índices y slicing podremos operar y gestionar los datos que estén dentro de nuestras listas de una manera eficiente y fácil.&#10;&#10;#IndicesPython #SlicingPython #CursoPython&#10;&#10;====================================================== &#10;&#10;Si el tutorial te ha resultado útil, no olvides suscribirte y apoyarme con un &quot;Me Gusta&quot; ✅&#10;&#10;👉 Click para suscribirte: https://www.youtube.com/channel/UCFA_K5qNEtSetXi_djACwyw" id="649" name="Google Shape;649;p59" title="CURSO DE PYTHON - Cómo Utilizar los ÍNDICES y SLICING en PYTHON 🐍">
            <a:hlinkClick r:id="rId5"/>
          </p:cNvPr>
          <p:cNvPicPr preferRelativeResize="0"/>
          <p:nvPr/>
        </p:nvPicPr>
        <p:blipFill>
          <a:blip r:embed="rId6">
            <a:alphaModFix/>
          </a:blip>
          <a:stretch>
            <a:fillRect/>
          </a:stretch>
        </p:blipFill>
        <p:spPr>
          <a:xfrm>
            <a:off x="4495800" y="1314450"/>
            <a:ext cx="4572000" cy="3429000"/>
          </a:xfrm>
          <a:prstGeom prst="rect">
            <a:avLst/>
          </a:prstGeom>
          <a:noFill/>
          <a:ln>
            <a:noFill/>
          </a:ln>
        </p:spPr>
      </p:pic>
      <p:pic>
        <p:nvPicPr>
          <p:cNvPr id="650" name="Google Shape;650;p59">
            <a:hlinkClick r:id="rId7"/>
          </p:cNvPr>
          <p:cNvPicPr preferRelativeResize="0"/>
          <p:nvPr/>
        </p:nvPicPr>
        <p:blipFill>
          <a:blip r:embed="rId8">
            <a:alphaModFix/>
          </a:blip>
          <a:stretch>
            <a:fillRect/>
          </a:stretch>
        </p:blipFill>
        <p:spPr>
          <a:xfrm>
            <a:off x="2850600" y="3822150"/>
            <a:ext cx="864149" cy="864149"/>
          </a:xfrm>
          <a:prstGeom prst="rect">
            <a:avLst/>
          </a:prstGeom>
          <a:noFill/>
          <a:ln>
            <a:noFill/>
          </a:ln>
        </p:spPr>
      </p:pic>
      <p:sp>
        <p:nvSpPr>
          <p:cNvPr id="651" name="Google Shape;651;p59"/>
          <p:cNvSpPr txBox="1"/>
          <p:nvPr/>
        </p:nvSpPr>
        <p:spPr>
          <a:xfrm>
            <a:off x="2743775" y="4587975"/>
            <a:ext cx="1150800" cy="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Nunito"/>
                <a:ea typeface="Nunito"/>
                <a:cs typeface="Nunito"/>
                <a:sym typeface="Nunito"/>
              </a:rPr>
              <a:t>Más información</a:t>
            </a:r>
            <a:endParaRPr sz="1000">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9"/>
                                        </p:tgtEl>
                                        <p:attrNameLst>
                                          <p:attrName>style.visibility</p:attrName>
                                        </p:attrNameLst>
                                      </p:cBhvr>
                                      <p:to>
                                        <p:strVal val="visible"/>
                                      </p:to>
                                    </p:set>
                                    <p:animEffect filter="fade" transition="in">
                                      <p:cBhvr>
                                        <p:cTn dur="1000"/>
                                        <p:tgtEl>
                                          <p:spTgt spid="6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6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Cadenas: métodos</a:t>
            </a:r>
            <a:endParaRPr/>
          </a:p>
        </p:txBody>
      </p:sp>
      <p:sp>
        <p:nvSpPr>
          <p:cNvPr id="657" name="Google Shape;657;p60"/>
          <p:cNvSpPr txBox="1"/>
          <p:nvPr>
            <p:ph idx="1" type="body"/>
          </p:nvPr>
        </p:nvSpPr>
        <p:spPr>
          <a:xfrm>
            <a:off x="1075200" y="1262075"/>
            <a:ext cx="2031000" cy="3347400"/>
          </a:xfrm>
          <a:prstGeom prst="rect">
            <a:avLst/>
          </a:prstGeom>
        </p:spPr>
        <p:txBody>
          <a:bodyPr anchorCtr="0" anchor="t" bIns="91425" lIns="91425" spcFirstLastPara="1" rIns="91425" wrap="square" tIns="91425">
            <a:noAutofit/>
          </a:bodyPr>
          <a:lstStyle/>
          <a:p>
            <a:pPr indent="0" lvl="0" marL="0" rtl="0" algn="l">
              <a:lnSpc>
                <a:spcPct val="75000"/>
              </a:lnSpc>
              <a:spcBef>
                <a:spcPts val="0"/>
              </a:spcBef>
              <a:spcAft>
                <a:spcPts val="0"/>
              </a:spcAft>
              <a:buNone/>
            </a:pPr>
            <a:r>
              <a:rPr lang="es">
                <a:latin typeface="Roboto Mono"/>
                <a:ea typeface="Roboto Mono"/>
                <a:cs typeface="Roboto Mono"/>
                <a:sym typeface="Roboto Mono"/>
              </a:rPr>
              <a:t>count()</a:t>
            </a:r>
            <a:endParaRPr>
              <a:latin typeface="Roboto Mono"/>
              <a:ea typeface="Roboto Mono"/>
              <a:cs typeface="Roboto Mono"/>
              <a:sym typeface="Roboto Mono"/>
            </a:endParaRPr>
          </a:p>
          <a:p>
            <a:pPr indent="0" lvl="0" marL="0" rtl="0" algn="l">
              <a:lnSpc>
                <a:spcPct val="75000"/>
              </a:lnSpc>
              <a:spcBef>
                <a:spcPts val="1600"/>
              </a:spcBef>
              <a:spcAft>
                <a:spcPts val="0"/>
              </a:spcAft>
              <a:buNone/>
            </a:pPr>
            <a:r>
              <a:rPr lang="es">
                <a:latin typeface="Roboto Mono"/>
                <a:ea typeface="Roboto Mono"/>
                <a:cs typeface="Roboto Mono"/>
                <a:sym typeface="Roboto Mono"/>
              </a:rPr>
              <a:t>find()</a:t>
            </a:r>
            <a:endParaRPr>
              <a:latin typeface="Roboto Mono"/>
              <a:ea typeface="Roboto Mono"/>
              <a:cs typeface="Roboto Mono"/>
              <a:sym typeface="Roboto Mono"/>
            </a:endParaRPr>
          </a:p>
          <a:p>
            <a:pPr indent="0" lvl="0" marL="0" rtl="0" algn="l">
              <a:lnSpc>
                <a:spcPct val="75000"/>
              </a:lnSpc>
              <a:spcBef>
                <a:spcPts val="1600"/>
              </a:spcBef>
              <a:spcAft>
                <a:spcPts val="0"/>
              </a:spcAft>
              <a:buNone/>
            </a:pPr>
            <a:r>
              <a:rPr lang="es">
                <a:latin typeface="Roboto Mono"/>
                <a:ea typeface="Roboto Mono"/>
                <a:cs typeface="Roboto Mono"/>
                <a:sym typeface="Roboto Mono"/>
              </a:rPr>
              <a:t>index()</a:t>
            </a:r>
            <a:endParaRPr>
              <a:latin typeface="Roboto Mono"/>
              <a:ea typeface="Roboto Mono"/>
              <a:cs typeface="Roboto Mono"/>
              <a:sym typeface="Roboto Mono"/>
            </a:endParaRPr>
          </a:p>
          <a:p>
            <a:pPr indent="0" lvl="0" marL="0" rtl="0" algn="l">
              <a:lnSpc>
                <a:spcPct val="75000"/>
              </a:lnSpc>
              <a:spcBef>
                <a:spcPts val="1600"/>
              </a:spcBef>
              <a:spcAft>
                <a:spcPts val="0"/>
              </a:spcAft>
              <a:buNone/>
            </a:pPr>
            <a:r>
              <a:rPr lang="es">
                <a:latin typeface="Roboto Mono"/>
                <a:ea typeface="Roboto Mono"/>
                <a:cs typeface="Roboto Mono"/>
                <a:sym typeface="Roboto Mono"/>
              </a:rPr>
              <a:t>startswith()</a:t>
            </a:r>
            <a:endParaRPr>
              <a:latin typeface="Roboto Mono"/>
              <a:ea typeface="Roboto Mono"/>
              <a:cs typeface="Roboto Mono"/>
              <a:sym typeface="Roboto Mono"/>
            </a:endParaRPr>
          </a:p>
          <a:p>
            <a:pPr indent="0" lvl="0" marL="0" rtl="0" algn="l">
              <a:lnSpc>
                <a:spcPct val="75000"/>
              </a:lnSpc>
              <a:spcBef>
                <a:spcPts val="1600"/>
              </a:spcBef>
              <a:spcAft>
                <a:spcPts val="0"/>
              </a:spcAft>
              <a:buNone/>
            </a:pPr>
            <a:r>
              <a:rPr lang="es">
                <a:latin typeface="Roboto Mono"/>
                <a:ea typeface="Roboto Mono"/>
                <a:cs typeface="Roboto Mono"/>
                <a:sym typeface="Roboto Mono"/>
              </a:rPr>
              <a:t>endswith()</a:t>
            </a:r>
            <a:endParaRPr>
              <a:latin typeface="Roboto Mono"/>
              <a:ea typeface="Roboto Mono"/>
              <a:cs typeface="Roboto Mono"/>
              <a:sym typeface="Roboto Mono"/>
            </a:endParaRPr>
          </a:p>
          <a:p>
            <a:pPr indent="0" lvl="0" marL="0" rtl="0" algn="l">
              <a:lnSpc>
                <a:spcPct val="75000"/>
              </a:lnSpc>
              <a:spcBef>
                <a:spcPts val="1600"/>
              </a:spcBef>
              <a:spcAft>
                <a:spcPts val="0"/>
              </a:spcAft>
              <a:buNone/>
            </a:pPr>
            <a:r>
              <a:rPr lang="es">
                <a:latin typeface="Roboto Mono"/>
                <a:ea typeface="Roboto Mono"/>
                <a:cs typeface="Roboto Mono"/>
                <a:sym typeface="Roboto Mono"/>
              </a:rPr>
              <a:t>isdigit()</a:t>
            </a:r>
            <a:endParaRPr>
              <a:latin typeface="Roboto Mono"/>
              <a:ea typeface="Roboto Mono"/>
              <a:cs typeface="Roboto Mono"/>
              <a:sym typeface="Roboto Mono"/>
            </a:endParaRPr>
          </a:p>
          <a:p>
            <a:pPr indent="0" lvl="0" marL="0" rtl="0" algn="l">
              <a:lnSpc>
                <a:spcPct val="75000"/>
              </a:lnSpc>
              <a:spcBef>
                <a:spcPts val="1600"/>
              </a:spcBef>
              <a:spcAft>
                <a:spcPts val="0"/>
              </a:spcAft>
              <a:buNone/>
            </a:pPr>
            <a:r>
              <a:rPr lang="es">
                <a:latin typeface="Roboto Mono"/>
                <a:ea typeface="Roboto Mono"/>
                <a:cs typeface="Roboto Mono"/>
                <a:sym typeface="Roboto Mono"/>
              </a:rPr>
              <a:t>isnumeric()</a:t>
            </a:r>
            <a:endParaRPr>
              <a:latin typeface="Roboto Mono"/>
              <a:ea typeface="Roboto Mono"/>
              <a:cs typeface="Roboto Mono"/>
              <a:sym typeface="Roboto Mono"/>
            </a:endParaRPr>
          </a:p>
          <a:p>
            <a:pPr indent="0" lvl="0" marL="0" rtl="0" algn="l">
              <a:lnSpc>
                <a:spcPct val="75000"/>
              </a:lnSpc>
              <a:spcBef>
                <a:spcPts val="1600"/>
              </a:spcBef>
              <a:spcAft>
                <a:spcPts val="1600"/>
              </a:spcAft>
              <a:buNone/>
            </a:pPr>
            <a:r>
              <a:rPr lang="es">
                <a:latin typeface="Roboto Mono"/>
                <a:ea typeface="Roboto Mono"/>
                <a:cs typeface="Roboto Mono"/>
                <a:sym typeface="Roboto Mono"/>
              </a:rPr>
              <a:t>isdecimal()</a:t>
            </a:r>
            <a:endParaRPr>
              <a:latin typeface="Roboto Mono"/>
              <a:ea typeface="Roboto Mono"/>
              <a:cs typeface="Roboto Mono"/>
              <a:sym typeface="Roboto Mono"/>
            </a:endParaRPr>
          </a:p>
        </p:txBody>
      </p:sp>
      <p:sp>
        <p:nvSpPr>
          <p:cNvPr id="658" name="Google Shape;658;p60"/>
          <p:cNvSpPr txBox="1"/>
          <p:nvPr>
            <p:ph idx="1" type="body"/>
          </p:nvPr>
        </p:nvSpPr>
        <p:spPr>
          <a:xfrm>
            <a:off x="3208800" y="1262075"/>
            <a:ext cx="2031000" cy="3347400"/>
          </a:xfrm>
          <a:prstGeom prst="rect">
            <a:avLst/>
          </a:prstGeom>
        </p:spPr>
        <p:txBody>
          <a:bodyPr anchorCtr="0" anchor="t" bIns="91425" lIns="91425" spcFirstLastPara="1" rIns="91425" wrap="square" tIns="91425">
            <a:noAutofit/>
          </a:bodyPr>
          <a:lstStyle/>
          <a:p>
            <a:pPr indent="0" lvl="0" marL="0" rtl="0" algn="l">
              <a:lnSpc>
                <a:spcPct val="75000"/>
              </a:lnSpc>
              <a:spcBef>
                <a:spcPts val="0"/>
              </a:spcBef>
              <a:spcAft>
                <a:spcPts val="0"/>
              </a:spcAft>
              <a:buNone/>
            </a:pPr>
            <a:r>
              <a:rPr lang="es">
                <a:latin typeface="Roboto Mono"/>
                <a:ea typeface="Roboto Mono"/>
                <a:cs typeface="Roboto Mono"/>
                <a:sym typeface="Roboto Mono"/>
              </a:rPr>
              <a:t>isalpha()</a:t>
            </a:r>
            <a:endParaRPr>
              <a:latin typeface="Roboto Mono"/>
              <a:ea typeface="Roboto Mono"/>
              <a:cs typeface="Roboto Mono"/>
              <a:sym typeface="Roboto Mono"/>
            </a:endParaRPr>
          </a:p>
          <a:p>
            <a:pPr indent="0" lvl="0" marL="0" rtl="0" algn="l">
              <a:lnSpc>
                <a:spcPct val="75000"/>
              </a:lnSpc>
              <a:spcBef>
                <a:spcPts val="1600"/>
              </a:spcBef>
              <a:spcAft>
                <a:spcPts val="0"/>
              </a:spcAft>
              <a:buNone/>
            </a:pPr>
            <a:r>
              <a:rPr lang="es">
                <a:latin typeface="Roboto Mono"/>
                <a:ea typeface="Roboto Mono"/>
                <a:cs typeface="Roboto Mono"/>
                <a:sym typeface="Roboto Mono"/>
              </a:rPr>
              <a:t>capitalize()</a:t>
            </a:r>
            <a:endParaRPr>
              <a:latin typeface="Roboto Mono"/>
              <a:ea typeface="Roboto Mono"/>
              <a:cs typeface="Roboto Mono"/>
              <a:sym typeface="Roboto Mono"/>
            </a:endParaRPr>
          </a:p>
          <a:p>
            <a:pPr indent="0" lvl="0" marL="0" rtl="0" algn="l">
              <a:lnSpc>
                <a:spcPct val="75000"/>
              </a:lnSpc>
              <a:spcBef>
                <a:spcPts val="1600"/>
              </a:spcBef>
              <a:spcAft>
                <a:spcPts val="0"/>
              </a:spcAft>
              <a:buNone/>
            </a:pPr>
            <a:r>
              <a:rPr lang="es">
                <a:latin typeface="Roboto Mono"/>
                <a:ea typeface="Roboto Mono"/>
                <a:cs typeface="Roboto Mono"/>
                <a:sym typeface="Roboto Mono"/>
              </a:rPr>
              <a:t>title()</a:t>
            </a:r>
            <a:endParaRPr>
              <a:latin typeface="Roboto Mono"/>
              <a:ea typeface="Roboto Mono"/>
              <a:cs typeface="Roboto Mono"/>
              <a:sym typeface="Roboto Mono"/>
            </a:endParaRPr>
          </a:p>
          <a:p>
            <a:pPr indent="0" lvl="0" marL="0" rtl="0" algn="l">
              <a:lnSpc>
                <a:spcPct val="75000"/>
              </a:lnSpc>
              <a:spcBef>
                <a:spcPts val="1600"/>
              </a:spcBef>
              <a:spcAft>
                <a:spcPts val="0"/>
              </a:spcAft>
              <a:buNone/>
            </a:pPr>
            <a:r>
              <a:rPr lang="es">
                <a:latin typeface="Roboto Mono"/>
                <a:ea typeface="Roboto Mono"/>
                <a:cs typeface="Roboto Mono"/>
                <a:sym typeface="Roboto Mono"/>
              </a:rPr>
              <a:t>upper()</a:t>
            </a:r>
            <a:endParaRPr>
              <a:latin typeface="Roboto Mono"/>
              <a:ea typeface="Roboto Mono"/>
              <a:cs typeface="Roboto Mono"/>
              <a:sym typeface="Roboto Mono"/>
            </a:endParaRPr>
          </a:p>
          <a:p>
            <a:pPr indent="0" lvl="0" marL="0" rtl="0" algn="l">
              <a:lnSpc>
                <a:spcPct val="75000"/>
              </a:lnSpc>
              <a:spcBef>
                <a:spcPts val="1600"/>
              </a:spcBef>
              <a:spcAft>
                <a:spcPts val="0"/>
              </a:spcAft>
              <a:buNone/>
            </a:pPr>
            <a:r>
              <a:rPr lang="es">
                <a:latin typeface="Roboto Mono"/>
                <a:ea typeface="Roboto Mono"/>
                <a:cs typeface="Roboto Mono"/>
                <a:sym typeface="Roboto Mono"/>
              </a:rPr>
              <a:t>isupper()</a:t>
            </a:r>
            <a:endParaRPr>
              <a:latin typeface="Roboto Mono"/>
              <a:ea typeface="Roboto Mono"/>
              <a:cs typeface="Roboto Mono"/>
              <a:sym typeface="Roboto Mono"/>
            </a:endParaRPr>
          </a:p>
          <a:p>
            <a:pPr indent="0" lvl="0" marL="0" rtl="0" algn="l">
              <a:lnSpc>
                <a:spcPct val="75000"/>
              </a:lnSpc>
              <a:spcBef>
                <a:spcPts val="1600"/>
              </a:spcBef>
              <a:spcAft>
                <a:spcPts val="0"/>
              </a:spcAft>
              <a:buNone/>
            </a:pPr>
            <a:r>
              <a:rPr lang="es">
                <a:latin typeface="Roboto Mono"/>
                <a:ea typeface="Roboto Mono"/>
                <a:cs typeface="Roboto Mono"/>
                <a:sym typeface="Roboto Mono"/>
              </a:rPr>
              <a:t>lower()</a:t>
            </a:r>
            <a:endParaRPr>
              <a:latin typeface="Roboto Mono"/>
              <a:ea typeface="Roboto Mono"/>
              <a:cs typeface="Roboto Mono"/>
              <a:sym typeface="Roboto Mono"/>
            </a:endParaRPr>
          </a:p>
          <a:p>
            <a:pPr indent="0" lvl="0" marL="0" rtl="0" algn="l">
              <a:lnSpc>
                <a:spcPct val="75000"/>
              </a:lnSpc>
              <a:spcBef>
                <a:spcPts val="1600"/>
              </a:spcBef>
              <a:spcAft>
                <a:spcPts val="0"/>
              </a:spcAft>
              <a:buNone/>
            </a:pPr>
            <a:r>
              <a:rPr lang="es">
                <a:latin typeface="Roboto Mono"/>
                <a:ea typeface="Roboto Mono"/>
                <a:cs typeface="Roboto Mono"/>
                <a:sym typeface="Roboto Mono"/>
              </a:rPr>
              <a:t>islower()</a:t>
            </a:r>
            <a:endParaRPr>
              <a:latin typeface="Roboto Mono"/>
              <a:ea typeface="Roboto Mono"/>
              <a:cs typeface="Roboto Mono"/>
              <a:sym typeface="Roboto Mono"/>
            </a:endParaRPr>
          </a:p>
          <a:p>
            <a:pPr indent="0" lvl="0" marL="0" rtl="0" algn="l">
              <a:lnSpc>
                <a:spcPct val="75000"/>
              </a:lnSpc>
              <a:spcBef>
                <a:spcPts val="1600"/>
              </a:spcBef>
              <a:spcAft>
                <a:spcPts val="1600"/>
              </a:spcAft>
              <a:buNone/>
            </a:pPr>
            <a:r>
              <a:rPr lang="es">
                <a:latin typeface="Roboto Mono"/>
                <a:ea typeface="Roboto Mono"/>
                <a:cs typeface="Roboto Mono"/>
                <a:sym typeface="Roboto Mono"/>
              </a:rPr>
              <a:t>swapcase()</a:t>
            </a:r>
            <a:endParaRPr>
              <a:latin typeface="Roboto Mono"/>
              <a:ea typeface="Roboto Mono"/>
              <a:cs typeface="Roboto Mono"/>
              <a:sym typeface="Roboto Mono"/>
            </a:endParaRPr>
          </a:p>
        </p:txBody>
      </p:sp>
      <p:sp>
        <p:nvSpPr>
          <p:cNvPr id="659" name="Google Shape;659;p60"/>
          <p:cNvSpPr txBox="1"/>
          <p:nvPr>
            <p:ph idx="1" type="body"/>
          </p:nvPr>
        </p:nvSpPr>
        <p:spPr>
          <a:xfrm>
            <a:off x="5266200" y="1262075"/>
            <a:ext cx="2031000" cy="3347400"/>
          </a:xfrm>
          <a:prstGeom prst="rect">
            <a:avLst/>
          </a:prstGeom>
        </p:spPr>
        <p:txBody>
          <a:bodyPr anchorCtr="0" anchor="t" bIns="91425" lIns="91425" spcFirstLastPara="1" rIns="91425" wrap="square" tIns="91425">
            <a:noAutofit/>
          </a:bodyPr>
          <a:lstStyle/>
          <a:p>
            <a:pPr indent="0" lvl="0" marL="0" rtl="0" algn="l">
              <a:lnSpc>
                <a:spcPct val="75000"/>
              </a:lnSpc>
              <a:spcBef>
                <a:spcPts val="0"/>
              </a:spcBef>
              <a:spcAft>
                <a:spcPts val="0"/>
              </a:spcAft>
              <a:buNone/>
            </a:pPr>
            <a:r>
              <a:rPr lang="es">
                <a:latin typeface="Roboto Mono"/>
                <a:ea typeface="Roboto Mono"/>
                <a:cs typeface="Roboto Mono"/>
                <a:sym typeface="Roboto Mono"/>
              </a:rPr>
              <a:t>encode()</a:t>
            </a:r>
            <a:endParaRPr>
              <a:latin typeface="Roboto Mono"/>
              <a:ea typeface="Roboto Mono"/>
              <a:cs typeface="Roboto Mono"/>
              <a:sym typeface="Roboto Mono"/>
            </a:endParaRPr>
          </a:p>
          <a:p>
            <a:pPr indent="0" lvl="0" marL="0" rtl="0" algn="l">
              <a:lnSpc>
                <a:spcPct val="75000"/>
              </a:lnSpc>
              <a:spcBef>
                <a:spcPts val="1600"/>
              </a:spcBef>
              <a:spcAft>
                <a:spcPts val="0"/>
              </a:spcAft>
              <a:buNone/>
            </a:pPr>
            <a:r>
              <a:rPr lang="es">
                <a:latin typeface="Roboto Mono"/>
                <a:ea typeface="Roboto Mono"/>
                <a:cs typeface="Roboto Mono"/>
                <a:sym typeface="Roboto Mono"/>
              </a:rPr>
              <a:t>center()</a:t>
            </a:r>
            <a:endParaRPr>
              <a:latin typeface="Roboto Mono"/>
              <a:ea typeface="Roboto Mono"/>
              <a:cs typeface="Roboto Mono"/>
              <a:sym typeface="Roboto Mono"/>
            </a:endParaRPr>
          </a:p>
          <a:p>
            <a:pPr indent="0" lvl="0" marL="0" rtl="0" algn="l">
              <a:lnSpc>
                <a:spcPct val="75000"/>
              </a:lnSpc>
              <a:spcBef>
                <a:spcPts val="1600"/>
              </a:spcBef>
              <a:spcAft>
                <a:spcPts val="0"/>
              </a:spcAft>
              <a:buNone/>
            </a:pPr>
            <a:r>
              <a:rPr lang="es">
                <a:latin typeface="Roboto Mono"/>
                <a:ea typeface="Roboto Mono"/>
                <a:cs typeface="Roboto Mono"/>
                <a:sym typeface="Roboto Mono"/>
              </a:rPr>
              <a:t>ljust()</a:t>
            </a:r>
            <a:endParaRPr>
              <a:latin typeface="Roboto Mono"/>
              <a:ea typeface="Roboto Mono"/>
              <a:cs typeface="Roboto Mono"/>
              <a:sym typeface="Roboto Mono"/>
            </a:endParaRPr>
          </a:p>
          <a:p>
            <a:pPr indent="0" lvl="0" marL="0" rtl="0" algn="l">
              <a:lnSpc>
                <a:spcPct val="75000"/>
              </a:lnSpc>
              <a:spcBef>
                <a:spcPts val="1600"/>
              </a:spcBef>
              <a:spcAft>
                <a:spcPts val="0"/>
              </a:spcAft>
              <a:buNone/>
            </a:pPr>
            <a:r>
              <a:rPr lang="es">
                <a:latin typeface="Roboto Mono"/>
                <a:ea typeface="Roboto Mono"/>
                <a:cs typeface="Roboto Mono"/>
                <a:sym typeface="Roboto Mono"/>
              </a:rPr>
              <a:t>rjust()</a:t>
            </a:r>
            <a:endParaRPr>
              <a:latin typeface="Roboto Mono"/>
              <a:ea typeface="Roboto Mono"/>
              <a:cs typeface="Roboto Mono"/>
              <a:sym typeface="Roboto Mono"/>
            </a:endParaRPr>
          </a:p>
          <a:p>
            <a:pPr indent="0" lvl="0" marL="0" rtl="0" algn="l">
              <a:lnSpc>
                <a:spcPct val="75000"/>
              </a:lnSpc>
              <a:spcBef>
                <a:spcPts val="1600"/>
              </a:spcBef>
              <a:spcAft>
                <a:spcPts val="0"/>
              </a:spcAft>
              <a:buNone/>
            </a:pPr>
            <a:r>
              <a:rPr lang="es">
                <a:latin typeface="Roboto Mono"/>
                <a:ea typeface="Roboto Mono"/>
                <a:cs typeface="Roboto Mono"/>
                <a:sym typeface="Roboto Mono"/>
              </a:rPr>
              <a:t>strip()</a:t>
            </a:r>
            <a:endParaRPr>
              <a:latin typeface="Roboto Mono"/>
              <a:ea typeface="Roboto Mono"/>
              <a:cs typeface="Roboto Mono"/>
              <a:sym typeface="Roboto Mono"/>
            </a:endParaRPr>
          </a:p>
          <a:p>
            <a:pPr indent="0" lvl="0" marL="0" rtl="0" algn="l">
              <a:lnSpc>
                <a:spcPct val="75000"/>
              </a:lnSpc>
              <a:spcBef>
                <a:spcPts val="1600"/>
              </a:spcBef>
              <a:spcAft>
                <a:spcPts val="0"/>
              </a:spcAft>
              <a:buNone/>
            </a:pPr>
            <a:r>
              <a:rPr lang="es">
                <a:latin typeface="Roboto Mono"/>
                <a:ea typeface="Roboto Mono"/>
                <a:cs typeface="Roboto Mono"/>
                <a:sym typeface="Roboto Mono"/>
              </a:rPr>
              <a:t>lstrip()</a:t>
            </a:r>
            <a:endParaRPr>
              <a:latin typeface="Roboto Mono"/>
              <a:ea typeface="Roboto Mono"/>
              <a:cs typeface="Roboto Mono"/>
              <a:sym typeface="Roboto Mono"/>
            </a:endParaRPr>
          </a:p>
          <a:p>
            <a:pPr indent="0" lvl="0" marL="0" rtl="0" algn="l">
              <a:lnSpc>
                <a:spcPct val="75000"/>
              </a:lnSpc>
              <a:spcBef>
                <a:spcPts val="1600"/>
              </a:spcBef>
              <a:spcAft>
                <a:spcPts val="0"/>
              </a:spcAft>
              <a:buNone/>
            </a:pPr>
            <a:r>
              <a:rPr lang="es">
                <a:latin typeface="Roboto Mono"/>
                <a:ea typeface="Roboto Mono"/>
                <a:cs typeface="Roboto Mono"/>
                <a:sym typeface="Roboto Mono"/>
              </a:rPr>
              <a:t>rstrip()</a:t>
            </a:r>
            <a:endParaRPr>
              <a:latin typeface="Roboto Mono"/>
              <a:ea typeface="Roboto Mono"/>
              <a:cs typeface="Roboto Mono"/>
              <a:sym typeface="Roboto Mono"/>
            </a:endParaRPr>
          </a:p>
          <a:p>
            <a:pPr indent="0" lvl="0" marL="0" rtl="0" algn="l">
              <a:lnSpc>
                <a:spcPct val="75000"/>
              </a:lnSpc>
              <a:spcBef>
                <a:spcPts val="1600"/>
              </a:spcBef>
              <a:spcAft>
                <a:spcPts val="1600"/>
              </a:spcAft>
              <a:buNone/>
            </a:pPr>
            <a:r>
              <a:rPr lang="es">
                <a:latin typeface="Roboto Mono"/>
                <a:ea typeface="Roboto Mono"/>
                <a:cs typeface="Roboto Mono"/>
                <a:sym typeface="Roboto Mono"/>
              </a:rPr>
              <a:t>replace()</a:t>
            </a:r>
            <a:endParaRPr>
              <a:latin typeface="Roboto Mono"/>
              <a:ea typeface="Roboto Mono"/>
              <a:cs typeface="Roboto Mono"/>
              <a:sym typeface="Roboto Mono"/>
            </a:endParaRPr>
          </a:p>
        </p:txBody>
      </p:sp>
      <p:sp>
        <p:nvSpPr>
          <p:cNvPr id="660" name="Google Shape;660;p60"/>
          <p:cNvSpPr txBox="1"/>
          <p:nvPr>
            <p:ph idx="1" type="body"/>
          </p:nvPr>
        </p:nvSpPr>
        <p:spPr>
          <a:xfrm>
            <a:off x="6790200" y="1262075"/>
            <a:ext cx="2031000" cy="3347400"/>
          </a:xfrm>
          <a:prstGeom prst="rect">
            <a:avLst/>
          </a:prstGeom>
        </p:spPr>
        <p:txBody>
          <a:bodyPr anchorCtr="0" anchor="t" bIns="91425" lIns="91425" spcFirstLastPara="1" rIns="91425" wrap="square" tIns="91425">
            <a:noAutofit/>
          </a:bodyPr>
          <a:lstStyle/>
          <a:p>
            <a:pPr indent="0" lvl="0" marL="0" rtl="0" algn="l">
              <a:lnSpc>
                <a:spcPct val="75000"/>
              </a:lnSpc>
              <a:spcBef>
                <a:spcPts val="0"/>
              </a:spcBef>
              <a:spcAft>
                <a:spcPts val="0"/>
              </a:spcAft>
              <a:buNone/>
            </a:pPr>
            <a:r>
              <a:rPr lang="es">
                <a:latin typeface="Roboto Mono"/>
                <a:ea typeface="Roboto Mono"/>
                <a:cs typeface="Roboto Mono"/>
                <a:sym typeface="Roboto Mono"/>
              </a:rPr>
              <a:t>split()</a:t>
            </a:r>
            <a:endParaRPr>
              <a:latin typeface="Roboto Mono"/>
              <a:ea typeface="Roboto Mono"/>
              <a:cs typeface="Roboto Mono"/>
              <a:sym typeface="Roboto Mono"/>
            </a:endParaRPr>
          </a:p>
          <a:p>
            <a:pPr indent="0" lvl="0" marL="0" rtl="0" algn="l">
              <a:lnSpc>
                <a:spcPct val="75000"/>
              </a:lnSpc>
              <a:spcBef>
                <a:spcPts val="1600"/>
              </a:spcBef>
              <a:spcAft>
                <a:spcPts val="0"/>
              </a:spcAft>
              <a:buNone/>
            </a:pPr>
            <a:r>
              <a:rPr lang="es">
                <a:latin typeface="Roboto Mono"/>
                <a:ea typeface="Roboto Mono"/>
                <a:cs typeface="Roboto Mono"/>
                <a:sym typeface="Roboto Mono"/>
              </a:rPr>
              <a:t>splitlines()</a:t>
            </a:r>
            <a:endParaRPr>
              <a:latin typeface="Roboto Mono"/>
              <a:ea typeface="Roboto Mono"/>
              <a:cs typeface="Roboto Mono"/>
              <a:sym typeface="Roboto Mono"/>
            </a:endParaRPr>
          </a:p>
          <a:p>
            <a:pPr indent="0" lvl="0" marL="0" rtl="0" algn="l">
              <a:lnSpc>
                <a:spcPct val="75000"/>
              </a:lnSpc>
              <a:spcBef>
                <a:spcPts val="1600"/>
              </a:spcBef>
              <a:spcAft>
                <a:spcPts val="0"/>
              </a:spcAft>
              <a:buNone/>
            </a:pPr>
            <a:r>
              <a:rPr lang="es">
                <a:latin typeface="Roboto Mono"/>
                <a:ea typeface="Roboto Mono"/>
                <a:cs typeface="Roboto Mono"/>
                <a:sym typeface="Roboto Mono"/>
              </a:rPr>
              <a:t>join()</a:t>
            </a:r>
            <a:endParaRPr>
              <a:latin typeface="Roboto Mono"/>
              <a:ea typeface="Roboto Mono"/>
              <a:cs typeface="Roboto Mono"/>
              <a:sym typeface="Roboto Mono"/>
            </a:endParaRPr>
          </a:p>
          <a:p>
            <a:pPr indent="0" lvl="0" marL="0" rtl="0" algn="l">
              <a:lnSpc>
                <a:spcPct val="75000"/>
              </a:lnSpc>
              <a:spcBef>
                <a:spcPts val="1600"/>
              </a:spcBef>
              <a:spcAft>
                <a:spcPts val="0"/>
              </a:spcAft>
              <a:buNone/>
            </a:pPr>
            <a:r>
              <a:rPr lang="es">
                <a:latin typeface="Roboto Mono"/>
                <a:ea typeface="Roboto Mono"/>
                <a:cs typeface="Roboto Mono"/>
                <a:sym typeface="Roboto Mono"/>
              </a:rPr>
              <a:t>format()</a:t>
            </a:r>
            <a:endParaRPr>
              <a:latin typeface="Roboto Mono"/>
              <a:ea typeface="Roboto Mono"/>
              <a:cs typeface="Roboto Mono"/>
              <a:sym typeface="Roboto Mono"/>
            </a:endParaRPr>
          </a:p>
          <a:p>
            <a:pPr indent="0" lvl="0" marL="0" rtl="0" algn="l">
              <a:lnSpc>
                <a:spcPct val="75000"/>
              </a:lnSpc>
              <a:spcBef>
                <a:spcPts val="1600"/>
              </a:spcBef>
              <a:spcAft>
                <a:spcPts val="1600"/>
              </a:spcAft>
              <a:buNone/>
            </a:pPr>
            <a:r>
              <a:rPr lang="es">
                <a:latin typeface="Roboto Mono"/>
                <a:ea typeface="Roboto Mono"/>
                <a:cs typeface="Roboto Mono"/>
                <a:sym typeface="Roboto Mono"/>
              </a:rPr>
              <a:t>translate()</a:t>
            </a:r>
            <a:endParaRPr>
              <a:latin typeface="Roboto Mono"/>
              <a:ea typeface="Roboto Mono"/>
              <a:cs typeface="Roboto Mono"/>
              <a:sym typeface="Roboto Mono"/>
            </a:endParaRPr>
          </a:p>
        </p:txBody>
      </p:sp>
      <p:pic>
        <p:nvPicPr>
          <p:cNvPr id="661" name="Google Shape;661;p60">
            <a:hlinkClick r:id="rId3"/>
          </p:cNvPr>
          <p:cNvPicPr preferRelativeResize="0"/>
          <p:nvPr/>
        </p:nvPicPr>
        <p:blipFill>
          <a:blip r:embed="rId4">
            <a:alphaModFix/>
          </a:blip>
          <a:stretch>
            <a:fillRect/>
          </a:stretch>
        </p:blipFill>
        <p:spPr>
          <a:xfrm>
            <a:off x="8032200" y="3745950"/>
            <a:ext cx="864149" cy="864149"/>
          </a:xfrm>
          <a:prstGeom prst="rect">
            <a:avLst/>
          </a:prstGeom>
          <a:noFill/>
          <a:ln>
            <a:noFill/>
          </a:ln>
        </p:spPr>
      </p:pic>
      <p:sp>
        <p:nvSpPr>
          <p:cNvPr id="662" name="Google Shape;662;p60"/>
          <p:cNvSpPr txBox="1"/>
          <p:nvPr/>
        </p:nvSpPr>
        <p:spPr>
          <a:xfrm>
            <a:off x="7925375" y="4511775"/>
            <a:ext cx="1150800" cy="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Nunito"/>
                <a:ea typeface="Nunito"/>
                <a:cs typeface="Nunito"/>
                <a:sym typeface="Nunito"/>
              </a:rPr>
              <a:t>Más información</a:t>
            </a:r>
            <a:endParaRPr sz="1000">
              <a:latin typeface="Nunito"/>
              <a:ea typeface="Nunito"/>
              <a:cs typeface="Nunito"/>
              <a:sym typeface="Nunit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6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Arrays</a:t>
            </a:r>
            <a:endParaRPr/>
          </a:p>
        </p:txBody>
      </p:sp>
      <p:sp>
        <p:nvSpPr>
          <p:cNvPr id="668" name="Google Shape;668;p61"/>
          <p:cNvSpPr txBox="1"/>
          <p:nvPr>
            <p:ph idx="1" type="body"/>
          </p:nvPr>
        </p:nvSpPr>
        <p:spPr>
          <a:xfrm>
            <a:off x="1456200" y="1490675"/>
            <a:ext cx="7030500" cy="3193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s"/>
              <a:t>Un </a:t>
            </a:r>
            <a:r>
              <a:rPr b="1" lang="es"/>
              <a:t>array</a:t>
            </a:r>
            <a:r>
              <a:rPr lang="es"/>
              <a:t> es un tipo de dato capaz de almacenar múltiples valores del </a:t>
            </a:r>
            <a:r>
              <a:rPr b="1" lang="es"/>
              <a:t>mismo tipo</a:t>
            </a:r>
            <a:r>
              <a:rPr lang="es"/>
              <a:t> y de manera contigua a los que accedemos mediante uno o más </a:t>
            </a:r>
            <a:r>
              <a:rPr b="1" lang="es"/>
              <a:t>índices</a:t>
            </a:r>
            <a:r>
              <a:rPr lang="es"/>
              <a:t>.</a:t>
            </a:r>
            <a:endParaRPr/>
          </a:p>
          <a:p>
            <a:pPr indent="-355600" lvl="0" marL="457200" rtl="0" algn="l">
              <a:spcBef>
                <a:spcPts val="0"/>
              </a:spcBef>
              <a:spcAft>
                <a:spcPts val="0"/>
              </a:spcAft>
              <a:buSzPts val="2000"/>
              <a:buChar char="●"/>
            </a:pPr>
            <a:r>
              <a:rPr lang="es"/>
              <a:t>Cuando solo tiene una dimensión se llama </a:t>
            </a:r>
            <a:r>
              <a:rPr b="1" lang="es"/>
              <a:t>vector</a:t>
            </a:r>
            <a:r>
              <a:rPr lang="es"/>
              <a:t>.</a:t>
            </a:r>
            <a:endParaRPr/>
          </a:p>
          <a:p>
            <a:pPr indent="0" lvl="0" marL="0" rtl="0" algn="l">
              <a:spcBef>
                <a:spcPts val="1600"/>
              </a:spcBef>
              <a:spcAft>
                <a:spcPts val="1600"/>
              </a:spcAft>
              <a:buNone/>
            </a:pPr>
            <a:r>
              <a:t/>
            </a:r>
            <a:endParaRPr/>
          </a:p>
        </p:txBody>
      </p:sp>
      <p:pic>
        <p:nvPicPr>
          <p:cNvPr id="669" name="Google Shape;669;p61"/>
          <p:cNvPicPr preferRelativeResize="0"/>
          <p:nvPr/>
        </p:nvPicPr>
        <p:blipFill>
          <a:blip r:embed="rId3">
            <a:alphaModFix/>
          </a:blip>
          <a:stretch>
            <a:fillRect/>
          </a:stretch>
        </p:blipFill>
        <p:spPr>
          <a:xfrm>
            <a:off x="2657475" y="3271838"/>
            <a:ext cx="4286250" cy="733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Lectura de datos desde teclado: </a:t>
            </a:r>
            <a:r>
              <a:rPr lang="es">
                <a:solidFill>
                  <a:srgbClr val="980000"/>
                </a:solidFill>
              </a:rPr>
              <a:t>input()</a:t>
            </a:r>
            <a:endParaRPr>
              <a:solidFill>
                <a:srgbClr val="980000"/>
              </a:solidFill>
            </a:endParaRPr>
          </a:p>
        </p:txBody>
      </p:sp>
      <p:sp>
        <p:nvSpPr>
          <p:cNvPr id="308" name="Google Shape;308;p17"/>
          <p:cNvSpPr txBox="1"/>
          <p:nvPr>
            <p:ph idx="1" type="body"/>
          </p:nvPr>
        </p:nvSpPr>
        <p:spPr>
          <a:xfrm>
            <a:off x="1456200" y="1490675"/>
            <a:ext cx="70305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función </a:t>
            </a:r>
            <a:r>
              <a:rPr b="1" lang="es"/>
              <a:t>input()</a:t>
            </a:r>
            <a:r>
              <a:rPr lang="es"/>
              <a:t> d</a:t>
            </a:r>
            <a:r>
              <a:rPr lang="es"/>
              <a:t>etiene la ejecución del programa y espera a que el usuario escriba un texto y pulse la tecla de retorno de carro; en ese momento prosigue la ejecución y la función </a:t>
            </a:r>
            <a:r>
              <a:rPr b="1" lang="es"/>
              <a:t>devuelve una cadena</a:t>
            </a:r>
            <a:r>
              <a:rPr lang="es"/>
              <a:t> con el texto que </a:t>
            </a:r>
            <a:r>
              <a:rPr b="1" lang="es"/>
              <a:t>tecleó</a:t>
            </a:r>
            <a:r>
              <a:rPr lang="es"/>
              <a:t> el usuario.</a:t>
            </a:r>
            <a:endParaRPr/>
          </a:p>
          <a:p>
            <a:pPr indent="0" lvl="0" marL="0" rtl="0" algn="l">
              <a:spcBef>
                <a:spcPts val="1600"/>
              </a:spcBef>
              <a:spcAft>
                <a:spcPts val="0"/>
              </a:spcAft>
              <a:buNone/>
            </a:pPr>
            <a:r>
              <a:rPr lang="es"/>
              <a:t>Admite como parámetro una cadena de caracteres que se mostrará antes del </a:t>
            </a:r>
            <a:r>
              <a:rPr i="1" lang="es"/>
              <a:t>cursor</a:t>
            </a:r>
            <a:r>
              <a:rPr lang="es"/>
              <a:t>.</a:t>
            </a:r>
            <a:endParaRPr/>
          </a:p>
          <a:p>
            <a:pPr indent="0" lvl="0" marL="0" rtl="0" algn="l">
              <a:spcBef>
                <a:spcPts val="1600"/>
              </a:spcBef>
              <a:spcAft>
                <a:spcPts val="160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6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Arrays multidimensionales</a:t>
            </a:r>
            <a:endParaRPr/>
          </a:p>
        </p:txBody>
      </p:sp>
      <p:sp>
        <p:nvSpPr>
          <p:cNvPr id="675" name="Google Shape;675;p62"/>
          <p:cNvSpPr txBox="1"/>
          <p:nvPr>
            <p:ph idx="1" type="body"/>
          </p:nvPr>
        </p:nvSpPr>
        <p:spPr>
          <a:xfrm>
            <a:off x="1456200" y="1185875"/>
            <a:ext cx="7030500" cy="3193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s"/>
              <a:t>Un array multidimensional utiliza varios índices para localizar cada elemento. </a:t>
            </a:r>
            <a:endParaRPr/>
          </a:p>
          <a:p>
            <a:pPr indent="-355600" lvl="0" marL="457200" rtl="0" algn="l">
              <a:spcBef>
                <a:spcPts val="0"/>
              </a:spcBef>
              <a:spcAft>
                <a:spcPts val="0"/>
              </a:spcAft>
              <a:buSzPts val="2000"/>
              <a:buChar char="●"/>
            </a:pPr>
            <a:r>
              <a:rPr lang="es"/>
              <a:t>En el fondo podemos considerarlo como un array que, a su vez, contiene otros arrays. </a:t>
            </a:r>
            <a:endParaRPr/>
          </a:p>
          <a:p>
            <a:pPr indent="0" lvl="0" marL="0" rtl="0" algn="l">
              <a:spcBef>
                <a:spcPts val="1600"/>
              </a:spcBef>
              <a:spcAft>
                <a:spcPts val="1600"/>
              </a:spcAft>
              <a:buNone/>
            </a:pPr>
            <a:r>
              <a:t/>
            </a:r>
            <a:endParaRPr/>
          </a:p>
        </p:txBody>
      </p:sp>
      <p:pic>
        <p:nvPicPr>
          <p:cNvPr id="676" name="Google Shape;676;p62"/>
          <p:cNvPicPr preferRelativeResize="0"/>
          <p:nvPr/>
        </p:nvPicPr>
        <p:blipFill>
          <a:blip r:embed="rId3">
            <a:alphaModFix/>
          </a:blip>
          <a:stretch>
            <a:fillRect/>
          </a:stretch>
        </p:blipFill>
        <p:spPr>
          <a:xfrm>
            <a:off x="2508775" y="2646099"/>
            <a:ext cx="4431249" cy="23412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6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Arrays en Python</a:t>
            </a:r>
            <a:endParaRPr/>
          </a:p>
        </p:txBody>
      </p:sp>
      <p:sp>
        <p:nvSpPr>
          <p:cNvPr id="682" name="Google Shape;682;p63"/>
          <p:cNvSpPr txBox="1"/>
          <p:nvPr>
            <p:ph idx="1" type="body"/>
          </p:nvPr>
        </p:nvSpPr>
        <p:spPr>
          <a:xfrm>
            <a:off x="1456200" y="1414475"/>
            <a:ext cx="7030500" cy="3193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s"/>
              <a:t>Python no tiene soporte integrado (</a:t>
            </a:r>
            <a:r>
              <a:rPr i="1" lang="es"/>
              <a:t>builtin</a:t>
            </a:r>
            <a:r>
              <a:rPr lang="es"/>
              <a:t>) para arrays, pero en su lugar se pueden usar listas de Python.</a:t>
            </a:r>
            <a:endParaRPr/>
          </a:p>
          <a:p>
            <a:pPr indent="-355600" lvl="0" marL="457200" rtl="0" algn="l">
              <a:spcBef>
                <a:spcPts val="0"/>
              </a:spcBef>
              <a:spcAft>
                <a:spcPts val="0"/>
              </a:spcAft>
              <a:buSzPts val="2000"/>
              <a:buChar char="●"/>
            </a:pPr>
            <a:r>
              <a:rPr lang="es"/>
              <a:t>Las listas son poco eficientes cuando hay muchos datos, si quisiéramos usar arrays, propiamente dichos, tendríamos que usar librerías como </a:t>
            </a:r>
            <a:r>
              <a:rPr lang="es" u="sng">
                <a:solidFill>
                  <a:schemeClr val="hlink"/>
                </a:solidFill>
                <a:hlinkClick r:id="rId3"/>
              </a:rPr>
              <a:t>numpy</a:t>
            </a:r>
            <a:r>
              <a:rPr lang="es"/>
              <a:t> o el módulo </a:t>
            </a:r>
            <a:r>
              <a:rPr lang="es" u="sng">
                <a:solidFill>
                  <a:schemeClr val="hlink"/>
                </a:solidFill>
                <a:hlinkClick r:id="rId4"/>
              </a:rPr>
              <a:t>array</a:t>
            </a:r>
            <a:r>
              <a:rPr lang="es"/>
              <a:t> de la librería estándar.</a:t>
            </a:r>
            <a:endParaRPr/>
          </a:p>
          <a:p>
            <a:pPr indent="-355600" lvl="0" marL="457200" rtl="0" algn="l">
              <a:spcBef>
                <a:spcPts val="0"/>
              </a:spcBef>
              <a:spcAft>
                <a:spcPts val="0"/>
              </a:spcAft>
              <a:buSzPts val="2000"/>
              <a:buChar char="●"/>
            </a:pPr>
            <a:r>
              <a:rPr lang="es"/>
              <a:t>La versatilidad de una lista penaliza a medida que su tamaño va creciendo pero sólo cuando se trata de listas muy grandes.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6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Creación de una lista</a:t>
            </a:r>
            <a:endParaRPr/>
          </a:p>
        </p:txBody>
      </p:sp>
      <p:sp>
        <p:nvSpPr>
          <p:cNvPr id="688" name="Google Shape;688;p64"/>
          <p:cNvSpPr txBox="1"/>
          <p:nvPr>
            <p:ph idx="1" type="body"/>
          </p:nvPr>
        </p:nvSpPr>
        <p:spPr>
          <a:xfrm>
            <a:off x="1456200" y="1490675"/>
            <a:ext cx="70305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Mono"/>
                <a:ea typeface="Roboto Mono"/>
                <a:cs typeface="Roboto Mono"/>
                <a:sym typeface="Roboto Mono"/>
              </a:rPr>
              <a:t>lista1 = []	</a:t>
            </a:r>
            <a:endParaRPr>
              <a:latin typeface="Roboto Mono"/>
              <a:ea typeface="Roboto Mono"/>
              <a:cs typeface="Roboto Mono"/>
              <a:sym typeface="Roboto Mono"/>
            </a:endParaRPr>
          </a:p>
          <a:p>
            <a:pPr indent="0" lvl="0" marL="0" rtl="0" algn="l">
              <a:spcBef>
                <a:spcPts val="1600"/>
              </a:spcBef>
              <a:spcAft>
                <a:spcPts val="0"/>
              </a:spcAft>
              <a:buNone/>
            </a:pPr>
            <a:r>
              <a:rPr lang="es">
                <a:latin typeface="Roboto Mono"/>
                <a:ea typeface="Roboto Mono"/>
                <a:cs typeface="Roboto Mono"/>
                <a:sym typeface="Roboto Mono"/>
              </a:rPr>
              <a:t>lista2 = [1, 2, 3, 4, 5]</a:t>
            </a:r>
            <a:endParaRPr>
              <a:latin typeface="Roboto Mono"/>
              <a:ea typeface="Roboto Mono"/>
              <a:cs typeface="Roboto Mono"/>
              <a:sym typeface="Roboto Mono"/>
            </a:endParaRPr>
          </a:p>
          <a:p>
            <a:pPr indent="0" lvl="0" marL="0" rtl="0" algn="l">
              <a:spcBef>
                <a:spcPts val="1600"/>
              </a:spcBef>
              <a:spcAft>
                <a:spcPts val="0"/>
              </a:spcAft>
              <a:buNone/>
            </a:pPr>
            <a:r>
              <a:rPr lang="es">
                <a:latin typeface="Roboto Mono"/>
                <a:ea typeface="Roboto Mono"/>
                <a:cs typeface="Roboto Mono"/>
                <a:sym typeface="Roboto Mono"/>
              </a:rPr>
              <a:t>lista3 = [0] * 100</a:t>
            </a:r>
            <a:endParaRPr>
              <a:latin typeface="Roboto Mono"/>
              <a:ea typeface="Roboto Mono"/>
              <a:cs typeface="Roboto Mono"/>
              <a:sym typeface="Roboto Mono"/>
            </a:endParaRPr>
          </a:p>
          <a:p>
            <a:pPr indent="0" lvl="0" marL="0" rtl="0" algn="l">
              <a:spcBef>
                <a:spcPts val="1600"/>
              </a:spcBef>
              <a:spcAft>
                <a:spcPts val="0"/>
              </a:spcAft>
              <a:buNone/>
            </a:pPr>
            <a:r>
              <a:rPr lang="es">
                <a:latin typeface="Roboto Mono"/>
                <a:ea typeface="Roboto Mono"/>
                <a:cs typeface="Roboto Mono"/>
                <a:sym typeface="Roboto Mono"/>
              </a:rPr>
              <a:t>lista4 = list()</a:t>
            </a:r>
            <a:endParaRPr>
              <a:latin typeface="Roboto Mono"/>
              <a:ea typeface="Roboto Mono"/>
              <a:cs typeface="Roboto Mono"/>
              <a:sym typeface="Roboto Mono"/>
            </a:endParaRPr>
          </a:p>
          <a:p>
            <a:pPr indent="0" lvl="0" marL="0" rtl="0" algn="l">
              <a:spcBef>
                <a:spcPts val="1600"/>
              </a:spcBef>
              <a:spcAft>
                <a:spcPts val="1600"/>
              </a:spcAft>
              <a:buNone/>
            </a:pPr>
            <a:r>
              <a:rPr lang="es">
                <a:latin typeface="Roboto Mono"/>
                <a:ea typeface="Roboto Mono"/>
                <a:cs typeface="Roboto Mono"/>
                <a:sym typeface="Roboto Mono"/>
              </a:rPr>
              <a:t>lista5 = [n for n in range(1, 11)]</a:t>
            </a:r>
            <a:endParaRPr>
              <a:latin typeface="Roboto Mono"/>
              <a:ea typeface="Roboto Mono"/>
              <a:cs typeface="Roboto Mono"/>
              <a:sym typeface="Roboto Mono"/>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6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Almacenamiento de listas en memoria</a:t>
            </a:r>
            <a:endParaRPr/>
          </a:p>
        </p:txBody>
      </p:sp>
      <p:sp>
        <p:nvSpPr>
          <p:cNvPr id="694" name="Google Shape;694;p65"/>
          <p:cNvSpPr txBox="1"/>
          <p:nvPr>
            <p:ph idx="1" type="body"/>
          </p:nvPr>
        </p:nvSpPr>
        <p:spPr>
          <a:xfrm>
            <a:off x="1456200" y="1185875"/>
            <a:ext cx="7030500" cy="3193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s"/>
              <a:t>Python almacena las listas del mismo modo que las cadenas: mediante referencias (punteros) a la secuencia de elementos.</a:t>
            </a:r>
            <a:endParaRPr/>
          </a:p>
          <a:p>
            <a:pPr indent="-355600" lvl="0" marL="457200" rtl="0" algn="l">
              <a:spcBef>
                <a:spcPts val="0"/>
              </a:spcBef>
              <a:spcAft>
                <a:spcPts val="0"/>
              </a:spcAft>
              <a:buSzPts val="2000"/>
              <a:buChar char="●"/>
            </a:pPr>
            <a:r>
              <a:rPr lang="es"/>
              <a:t>La asignación a una variable del contenido de otra variable que almacena una lista supone la copia de su referencia, así que ambas acaban apuntando a la misma zona de memoria.</a:t>
            </a:r>
            <a:endParaRPr/>
          </a:p>
        </p:txBody>
      </p:sp>
      <p:pic>
        <p:nvPicPr>
          <p:cNvPr id="695" name="Google Shape;695;p65"/>
          <p:cNvPicPr preferRelativeResize="0"/>
          <p:nvPr/>
        </p:nvPicPr>
        <p:blipFill>
          <a:blip r:embed="rId3">
            <a:alphaModFix/>
          </a:blip>
          <a:stretch>
            <a:fillRect/>
          </a:stretch>
        </p:blipFill>
        <p:spPr>
          <a:xfrm>
            <a:off x="4930125" y="3512825"/>
            <a:ext cx="2651775" cy="1325875"/>
          </a:xfrm>
          <a:prstGeom prst="rect">
            <a:avLst/>
          </a:prstGeom>
          <a:noFill/>
          <a:ln>
            <a:noFill/>
          </a:ln>
        </p:spPr>
      </p:pic>
      <p:pic>
        <p:nvPicPr>
          <p:cNvPr id="696" name="Google Shape;696;p65"/>
          <p:cNvPicPr preferRelativeResize="0"/>
          <p:nvPr/>
        </p:nvPicPr>
        <p:blipFill>
          <a:blip r:embed="rId4">
            <a:alphaModFix/>
          </a:blip>
          <a:stretch>
            <a:fillRect/>
          </a:stretch>
        </p:blipFill>
        <p:spPr>
          <a:xfrm>
            <a:off x="2438400" y="3769475"/>
            <a:ext cx="2000600" cy="8738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6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Cosas que ya sabemos sobre las listas</a:t>
            </a:r>
            <a:endParaRPr/>
          </a:p>
        </p:txBody>
      </p:sp>
      <p:sp>
        <p:nvSpPr>
          <p:cNvPr id="702" name="Google Shape;702;p66"/>
          <p:cNvSpPr txBox="1"/>
          <p:nvPr>
            <p:ph idx="1" type="body"/>
          </p:nvPr>
        </p:nvSpPr>
        <p:spPr>
          <a:xfrm>
            <a:off x="1456200" y="1490675"/>
            <a:ext cx="72942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Python proporciona operadores y funciones similares para trabajar con tipos de datos similares. Las cadenas y las listas tienen algo en común: ambas son secuencias de datos, así pues, muchos de los operadores y funciones que trabajan sobre cadenas también lo hacen sobre listas.</a:t>
            </a:r>
            <a:endParaRPr/>
          </a:p>
          <a:p>
            <a:pPr indent="-355600" lvl="0" marL="457200" rtl="0" algn="l">
              <a:spcBef>
                <a:spcPts val="1600"/>
              </a:spcBef>
              <a:spcAft>
                <a:spcPts val="0"/>
              </a:spcAft>
              <a:buSzPts val="2000"/>
              <a:buChar char="●"/>
            </a:pPr>
            <a:r>
              <a:rPr lang="es"/>
              <a:t>Operadores: </a:t>
            </a:r>
            <a:r>
              <a:rPr lang="es">
                <a:solidFill>
                  <a:srgbClr val="980000"/>
                </a:solidFill>
                <a:latin typeface="Roboto Mono"/>
                <a:ea typeface="Roboto Mono"/>
                <a:cs typeface="Roboto Mono"/>
                <a:sym typeface="Roboto Mono"/>
              </a:rPr>
              <a:t>+</a:t>
            </a:r>
            <a:r>
              <a:rPr lang="es">
                <a:solidFill>
                  <a:srgbClr val="980000"/>
                </a:solidFill>
              </a:rPr>
              <a:t>, ∗,</a:t>
            </a:r>
            <a:r>
              <a:rPr lang="es">
                <a:solidFill>
                  <a:srgbClr val="980000"/>
                </a:solidFill>
                <a:latin typeface="Roboto Mono"/>
                <a:ea typeface="Roboto Mono"/>
                <a:cs typeface="Roboto Mono"/>
                <a:sym typeface="Roboto Mono"/>
              </a:rPr>
              <a:t> in</a:t>
            </a:r>
            <a:r>
              <a:rPr lang="es">
                <a:solidFill>
                  <a:srgbClr val="980000"/>
                </a:solidFill>
              </a:rPr>
              <a:t>, </a:t>
            </a:r>
            <a:r>
              <a:rPr lang="es"/>
              <a:t>indexación, </a:t>
            </a:r>
            <a:r>
              <a:rPr i="1" lang="es"/>
              <a:t>slices</a:t>
            </a:r>
            <a:r>
              <a:rPr lang="es"/>
              <a:t>, relacionales,</a:t>
            </a:r>
            <a:r>
              <a:rPr lang="es">
                <a:solidFill>
                  <a:srgbClr val="980000"/>
                </a:solidFill>
              </a:rPr>
              <a:t> </a:t>
            </a:r>
            <a:r>
              <a:rPr lang="es">
                <a:solidFill>
                  <a:srgbClr val="980000"/>
                </a:solidFill>
                <a:latin typeface="Roboto Mono"/>
                <a:ea typeface="Roboto Mono"/>
                <a:cs typeface="Roboto Mono"/>
                <a:sym typeface="Roboto Mono"/>
              </a:rPr>
              <a:t>is</a:t>
            </a:r>
            <a:endParaRPr>
              <a:solidFill>
                <a:srgbClr val="980000"/>
              </a:solidFill>
              <a:latin typeface="Roboto Mono"/>
              <a:ea typeface="Roboto Mono"/>
              <a:cs typeface="Roboto Mono"/>
              <a:sym typeface="Roboto Mono"/>
            </a:endParaRPr>
          </a:p>
          <a:p>
            <a:pPr indent="-355600" lvl="0" marL="457200" rtl="0" algn="l">
              <a:spcBef>
                <a:spcPts val="0"/>
              </a:spcBef>
              <a:spcAft>
                <a:spcPts val="0"/>
              </a:spcAft>
              <a:buSzPts val="2000"/>
              <a:buChar char="●"/>
            </a:pPr>
            <a:r>
              <a:rPr lang="es"/>
              <a:t>Funciones: </a:t>
            </a:r>
            <a:r>
              <a:rPr lang="es">
                <a:solidFill>
                  <a:srgbClr val="980000"/>
                </a:solidFill>
                <a:latin typeface="Roboto Mono"/>
                <a:ea typeface="Roboto Mono"/>
                <a:cs typeface="Roboto Mono"/>
                <a:sym typeface="Roboto Mono"/>
              </a:rPr>
              <a:t>len() str()</a:t>
            </a:r>
            <a:endParaRPr>
              <a:solidFill>
                <a:srgbClr val="980000"/>
              </a:solidFill>
              <a:latin typeface="Roboto Mono"/>
              <a:ea typeface="Roboto Mono"/>
              <a:cs typeface="Roboto Mono"/>
              <a:sym typeface="Roboto Mono"/>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6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Modificación y manipulación de listas</a:t>
            </a:r>
            <a:endParaRPr/>
          </a:p>
        </p:txBody>
      </p:sp>
      <p:sp>
        <p:nvSpPr>
          <p:cNvPr id="708" name="Google Shape;708;p67"/>
          <p:cNvSpPr txBox="1"/>
          <p:nvPr>
            <p:ph idx="1" type="body"/>
          </p:nvPr>
        </p:nvSpPr>
        <p:spPr>
          <a:xfrm>
            <a:off x="1456200" y="1490675"/>
            <a:ext cx="7163400" cy="3193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s"/>
              <a:t>Las listas, a diferencia de las cadenas, son </a:t>
            </a:r>
            <a:r>
              <a:rPr b="1" lang="es"/>
              <a:t>mutables</a:t>
            </a:r>
            <a:r>
              <a:rPr lang="es"/>
              <a:t>.</a:t>
            </a:r>
            <a:endParaRPr/>
          </a:p>
          <a:p>
            <a:pPr indent="-330200" lvl="1" marL="914400" rtl="0" algn="l">
              <a:spcBef>
                <a:spcPts val="0"/>
              </a:spcBef>
              <a:spcAft>
                <a:spcPts val="0"/>
              </a:spcAft>
              <a:buSzPts val="1600"/>
              <a:buChar char="○"/>
            </a:pPr>
            <a:r>
              <a:rPr lang="es"/>
              <a:t>¡Cuidado con las asignaciones de variables!</a:t>
            </a:r>
            <a:endParaRPr/>
          </a:p>
          <a:p>
            <a:pPr indent="-355600" lvl="0" marL="457200" rtl="0" algn="l">
              <a:spcBef>
                <a:spcPts val="0"/>
              </a:spcBef>
              <a:spcAft>
                <a:spcPts val="0"/>
              </a:spcAft>
              <a:buSzPts val="2000"/>
              <a:buChar char="●"/>
            </a:pPr>
            <a:r>
              <a:rPr b="1" lang="es"/>
              <a:t>Modificamos</a:t>
            </a:r>
            <a:r>
              <a:rPr lang="es"/>
              <a:t> un elemento accediendo a él con su </a:t>
            </a:r>
            <a:r>
              <a:rPr b="1" lang="es"/>
              <a:t>índice</a:t>
            </a:r>
            <a:r>
              <a:rPr lang="es"/>
              <a:t>.</a:t>
            </a:r>
            <a:endParaRPr/>
          </a:p>
          <a:p>
            <a:pPr indent="-355600" lvl="0" marL="457200" rtl="0" algn="l">
              <a:spcBef>
                <a:spcPts val="0"/>
              </a:spcBef>
              <a:spcAft>
                <a:spcPts val="0"/>
              </a:spcAft>
              <a:buSzPts val="2000"/>
              <a:buChar char="●"/>
            </a:pPr>
            <a:r>
              <a:rPr b="1" lang="es"/>
              <a:t>Añadimos con</a:t>
            </a:r>
            <a:r>
              <a:rPr lang="es"/>
              <a:t> 	</a:t>
            </a:r>
            <a:r>
              <a:rPr lang="es">
                <a:solidFill>
                  <a:srgbClr val="980000"/>
                </a:solidFill>
                <a:latin typeface="Roboto Mono"/>
                <a:ea typeface="Roboto Mono"/>
                <a:cs typeface="Roboto Mono"/>
                <a:sym typeface="Roboto Mono"/>
              </a:rPr>
              <a:t>append() insert() extend()</a:t>
            </a:r>
            <a:endParaRPr>
              <a:latin typeface="Roboto Mono"/>
              <a:ea typeface="Roboto Mono"/>
              <a:cs typeface="Roboto Mono"/>
              <a:sym typeface="Roboto Mono"/>
            </a:endParaRPr>
          </a:p>
          <a:p>
            <a:pPr indent="-355600" lvl="0" marL="457200" rtl="0" algn="l">
              <a:spcBef>
                <a:spcPts val="0"/>
              </a:spcBef>
              <a:spcAft>
                <a:spcPts val="0"/>
              </a:spcAft>
              <a:buSzPts val="2000"/>
              <a:buChar char="●"/>
            </a:pPr>
            <a:r>
              <a:rPr b="1" lang="es"/>
              <a:t>Borramos</a:t>
            </a:r>
            <a:r>
              <a:rPr lang="es"/>
              <a:t> con</a:t>
            </a:r>
            <a:r>
              <a:rPr lang="es"/>
              <a:t> </a:t>
            </a:r>
            <a:r>
              <a:rPr lang="es">
                <a:latin typeface="Roboto Mono"/>
                <a:ea typeface="Roboto Mono"/>
                <a:cs typeface="Roboto Mono"/>
                <a:sym typeface="Roboto Mono"/>
              </a:rPr>
              <a:t>	</a:t>
            </a:r>
            <a:r>
              <a:rPr lang="es">
                <a:solidFill>
                  <a:srgbClr val="980000"/>
                </a:solidFill>
                <a:latin typeface="Roboto Mono"/>
                <a:ea typeface="Roboto Mono"/>
                <a:cs typeface="Roboto Mono"/>
                <a:sym typeface="Roboto Mono"/>
              </a:rPr>
              <a:t>remove() pop() clear() del</a:t>
            </a:r>
            <a:endParaRPr>
              <a:solidFill>
                <a:srgbClr val="980000"/>
              </a:solidFill>
            </a:endParaRPr>
          </a:p>
          <a:p>
            <a:pPr indent="-355600" lvl="0" marL="457200" rtl="0" algn="l">
              <a:spcBef>
                <a:spcPts val="0"/>
              </a:spcBef>
              <a:spcAft>
                <a:spcPts val="0"/>
              </a:spcAft>
              <a:buSzPts val="2000"/>
              <a:buChar char="●"/>
            </a:pPr>
            <a:r>
              <a:rPr lang="es"/>
              <a:t>Ordenamos con</a:t>
            </a:r>
            <a:r>
              <a:rPr lang="es">
                <a:latin typeface="Roboto Mono"/>
                <a:ea typeface="Roboto Mono"/>
                <a:cs typeface="Roboto Mono"/>
                <a:sym typeface="Roboto Mono"/>
              </a:rPr>
              <a:t>	</a:t>
            </a:r>
            <a:r>
              <a:rPr lang="es">
                <a:solidFill>
                  <a:srgbClr val="980000"/>
                </a:solidFill>
                <a:latin typeface="Roboto Mono"/>
                <a:ea typeface="Roboto Mono"/>
                <a:cs typeface="Roboto Mono"/>
                <a:sym typeface="Roboto Mono"/>
              </a:rPr>
              <a:t>sort()	 reverse() sorted</a:t>
            </a:r>
            <a:endParaRPr>
              <a:solidFill>
                <a:srgbClr val="980000"/>
              </a:solidFill>
            </a:endParaRPr>
          </a:p>
          <a:p>
            <a:pPr indent="-355600" lvl="0" marL="457200" rtl="0" algn="l">
              <a:spcBef>
                <a:spcPts val="0"/>
              </a:spcBef>
              <a:spcAft>
                <a:spcPts val="0"/>
              </a:spcAft>
              <a:buSzPts val="2000"/>
              <a:buChar char="●"/>
            </a:pPr>
            <a:r>
              <a:rPr lang="es"/>
              <a:t>Más métodos:</a:t>
            </a:r>
            <a:r>
              <a:rPr lang="es">
                <a:latin typeface="Roboto Mono"/>
                <a:ea typeface="Roboto Mono"/>
                <a:cs typeface="Roboto Mono"/>
                <a:sym typeface="Roboto Mono"/>
              </a:rPr>
              <a:t>	</a:t>
            </a:r>
            <a:r>
              <a:rPr lang="es">
                <a:solidFill>
                  <a:srgbClr val="980000"/>
                </a:solidFill>
                <a:latin typeface="Roboto Mono"/>
                <a:ea typeface="Roboto Mono"/>
                <a:cs typeface="Roboto Mono"/>
                <a:sym typeface="Roboto Mono"/>
              </a:rPr>
              <a:t>count() index() copy()</a:t>
            </a:r>
            <a:endParaRPr>
              <a:solidFill>
                <a:srgbClr val="980000"/>
              </a:solidFill>
              <a:latin typeface="Roboto Mono"/>
              <a:ea typeface="Roboto Mono"/>
              <a:cs typeface="Roboto Mono"/>
              <a:sym typeface="Roboto Mono"/>
            </a:endParaRPr>
          </a:p>
        </p:txBody>
      </p:sp>
      <p:pic>
        <p:nvPicPr>
          <p:cNvPr id="709" name="Google Shape;709;p67">
            <a:hlinkClick r:id="rId3"/>
          </p:cNvPr>
          <p:cNvPicPr preferRelativeResize="0"/>
          <p:nvPr/>
        </p:nvPicPr>
        <p:blipFill>
          <a:blip r:embed="rId4">
            <a:alphaModFix/>
          </a:blip>
          <a:stretch>
            <a:fillRect/>
          </a:stretch>
        </p:blipFill>
        <p:spPr>
          <a:xfrm>
            <a:off x="8032200" y="3745950"/>
            <a:ext cx="864149" cy="864149"/>
          </a:xfrm>
          <a:prstGeom prst="rect">
            <a:avLst/>
          </a:prstGeom>
          <a:noFill/>
          <a:ln>
            <a:noFill/>
          </a:ln>
        </p:spPr>
      </p:pic>
      <p:sp>
        <p:nvSpPr>
          <p:cNvPr id="710" name="Google Shape;710;p67"/>
          <p:cNvSpPr txBox="1"/>
          <p:nvPr/>
        </p:nvSpPr>
        <p:spPr>
          <a:xfrm>
            <a:off x="7925375" y="4511775"/>
            <a:ext cx="1150800" cy="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Nunito"/>
                <a:ea typeface="Nunito"/>
                <a:cs typeface="Nunito"/>
                <a:sym typeface="Nunito"/>
              </a:rPr>
              <a:t>Más información</a:t>
            </a:r>
            <a:endParaRPr sz="1000">
              <a:latin typeface="Nunito"/>
              <a:ea typeface="Nunito"/>
              <a:cs typeface="Nunito"/>
              <a:sym typeface="Nunit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6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Matrices con listas</a:t>
            </a:r>
            <a:endParaRPr/>
          </a:p>
        </p:txBody>
      </p:sp>
      <p:sp>
        <p:nvSpPr>
          <p:cNvPr id="716" name="Google Shape;716;p68"/>
          <p:cNvSpPr txBox="1"/>
          <p:nvPr>
            <p:ph idx="1" type="body"/>
          </p:nvPr>
        </p:nvSpPr>
        <p:spPr>
          <a:xfrm>
            <a:off x="1456200" y="1490675"/>
            <a:ext cx="70305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Las matrices son disposiciones bidimensionales de valores. En Python podemos implementarlas con una lista de listas.</a:t>
            </a:r>
            <a:endParaRPr/>
          </a:p>
          <a:p>
            <a:pPr indent="0" lvl="0" marL="0" rtl="0" algn="l">
              <a:spcBef>
                <a:spcPts val="1600"/>
              </a:spcBef>
              <a:spcAft>
                <a:spcPts val="1600"/>
              </a:spcAft>
              <a:buNone/>
            </a:pPr>
            <a:r>
              <a:t/>
            </a:r>
            <a:endParaRPr/>
          </a:p>
        </p:txBody>
      </p:sp>
      <p:pic>
        <p:nvPicPr>
          <p:cNvPr id="717" name="Google Shape;717;p68"/>
          <p:cNvPicPr preferRelativeResize="0"/>
          <p:nvPr/>
        </p:nvPicPr>
        <p:blipFill>
          <a:blip r:embed="rId3">
            <a:alphaModFix/>
          </a:blip>
          <a:stretch>
            <a:fillRect/>
          </a:stretch>
        </p:blipFill>
        <p:spPr>
          <a:xfrm>
            <a:off x="204788" y="2490788"/>
            <a:ext cx="3857625" cy="1838325"/>
          </a:xfrm>
          <a:prstGeom prst="rect">
            <a:avLst/>
          </a:prstGeom>
          <a:noFill/>
          <a:ln>
            <a:noFill/>
          </a:ln>
        </p:spPr>
      </p:pic>
      <p:pic>
        <p:nvPicPr>
          <p:cNvPr id="718" name="Google Shape;718;p68"/>
          <p:cNvPicPr preferRelativeResize="0"/>
          <p:nvPr/>
        </p:nvPicPr>
        <p:blipFill rotWithShape="1">
          <a:blip r:embed="rId4">
            <a:alphaModFix/>
          </a:blip>
          <a:srcRect b="-1770" l="1903" r="0" t="1770"/>
          <a:stretch/>
        </p:blipFill>
        <p:spPr>
          <a:xfrm>
            <a:off x="3696600" y="2364375"/>
            <a:ext cx="2251775" cy="2543925"/>
          </a:xfrm>
          <a:prstGeom prst="rect">
            <a:avLst/>
          </a:prstGeom>
          <a:noFill/>
          <a:ln>
            <a:noFill/>
          </a:ln>
        </p:spPr>
      </p:pic>
      <p:pic>
        <p:nvPicPr>
          <p:cNvPr id="719" name="Google Shape;719;p68"/>
          <p:cNvPicPr preferRelativeResize="0"/>
          <p:nvPr/>
        </p:nvPicPr>
        <p:blipFill>
          <a:blip r:embed="rId5">
            <a:alphaModFix/>
          </a:blip>
          <a:stretch>
            <a:fillRect/>
          </a:stretch>
        </p:blipFill>
        <p:spPr>
          <a:xfrm>
            <a:off x="5837230" y="2490800"/>
            <a:ext cx="3035314" cy="23098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6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Operaciones con matrices</a:t>
            </a:r>
            <a:endParaRPr/>
          </a:p>
        </p:txBody>
      </p:sp>
      <p:sp>
        <p:nvSpPr>
          <p:cNvPr id="725" name="Google Shape;725;p69"/>
          <p:cNvSpPr txBox="1"/>
          <p:nvPr>
            <p:ph idx="1" type="body"/>
          </p:nvPr>
        </p:nvSpPr>
        <p:spPr>
          <a:xfrm>
            <a:off x="1456200" y="1490675"/>
            <a:ext cx="7030500" cy="3193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s"/>
              <a:t>Creación</a:t>
            </a:r>
            <a:endParaRPr/>
          </a:p>
          <a:p>
            <a:pPr indent="-330200" lvl="1" marL="914400" rtl="0" algn="l">
              <a:spcBef>
                <a:spcPts val="0"/>
              </a:spcBef>
              <a:spcAft>
                <a:spcPts val="0"/>
              </a:spcAft>
              <a:buSzPts val="1600"/>
              <a:buFont typeface="Roboto Mono"/>
              <a:buChar char="○"/>
            </a:pPr>
            <a:r>
              <a:rPr lang="es">
                <a:latin typeface="Roboto Mono"/>
                <a:ea typeface="Roboto Mono"/>
                <a:cs typeface="Roboto Mono"/>
                <a:sym typeface="Roboto Mono"/>
              </a:rPr>
              <a:t>m = [[0, 0, 0], [0, 0, 0], [0, 0, 0]]</a:t>
            </a:r>
            <a:endParaRPr>
              <a:latin typeface="Roboto Mono"/>
              <a:ea typeface="Roboto Mono"/>
              <a:cs typeface="Roboto Mono"/>
              <a:sym typeface="Roboto Mono"/>
            </a:endParaRPr>
          </a:p>
          <a:p>
            <a:pPr indent="-330200" lvl="1" marL="914400" rtl="0" algn="l">
              <a:spcBef>
                <a:spcPts val="0"/>
              </a:spcBef>
              <a:spcAft>
                <a:spcPts val="0"/>
              </a:spcAft>
              <a:buSzPts val="1600"/>
              <a:buFont typeface="Roboto Mono"/>
              <a:buChar char="○"/>
            </a:pPr>
            <a:r>
              <a:rPr lang="es">
                <a:latin typeface="Roboto Mono"/>
                <a:ea typeface="Roboto Mono"/>
                <a:cs typeface="Roboto Mono"/>
                <a:sym typeface="Roboto Mono"/>
              </a:rPr>
              <a:t>m = [[0] * 3, [0] * 3, [0] * 3]</a:t>
            </a:r>
            <a:endParaRPr>
              <a:latin typeface="Roboto Mono"/>
              <a:ea typeface="Roboto Mono"/>
              <a:cs typeface="Roboto Mono"/>
              <a:sym typeface="Roboto Mono"/>
            </a:endParaRPr>
          </a:p>
          <a:p>
            <a:pPr indent="-330200" lvl="1" marL="914400" rtl="0" algn="l">
              <a:spcBef>
                <a:spcPts val="0"/>
              </a:spcBef>
              <a:spcAft>
                <a:spcPts val="0"/>
              </a:spcAft>
              <a:buSzPts val="1600"/>
              <a:buFont typeface="Roboto Mono"/>
              <a:buChar char="○"/>
            </a:pPr>
            <a:r>
              <a:rPr lang="es">
                <a:latin typeface="Roboto Mono"/>
                <a:ea typeface="Roboto Mono"/>
                <a:cs typeface="Roboto Mono"/>
                <a:sym typeface="Roboto Mono"/>
              </a:rPr>
              <a:t>m = []</a:t>
            </a:r>
            <a:endParaRPr>
              <a:latin typeface="Roboto Mono"/>
              <a:ea typeface="Roboto Mono"/>
              <a:cs typeface="Roboto Mono"/>
              <a:sym typeface="Roboto Mono"/>
            </a:endParaRPr>
          </a:p>
          <a:p>
            <a:pPr indent="0" lvl="0" marL="914400" rtl="0" algn="l">
              <a:spcBef>
                <a:spcPts val="0"/>
              </a:spcBef>
              <a:spcAft>
                <a:spcPts val="0"/>
              </a:spcAft>
              <a:buNone/>
            </a:pPr>
            <a:r>
              <a:rPr lang="es" sz="1600">
                <a:latin typeface="Roboto Mono"/>
                <a:ea typeface="Roboto Mono"/>
                <a:cs typeface="Roboto Mono"/>
                <a:sym typeface="Roboto Mono"/>
              </a:rPr>
              <a:t>for _ in range(3):</a:t>
            </a:r>
            <a:endParaRPr sz="1600">
              <a:latin typeface="Roboto Mono"/>
              <a:ea typeface="Roboto Mono"/>
              <a:cs typeface="Roboto Mono"/>
              <a:sym typeface="Roboto Mono"/>
            </a:endParaRPr>
          </a:p>
          <a:p>
            <a:pPr indent="457200" lvl="0" marL="914400" rtl="0" algn="l">
              <a:spcBef>
                <a:spcPts val="0"/>
              </a:spcBef>
              <a:spcAft>
                <a:spcPts val="0"/>
              </a:spcAft>
              <a:buNone/>
            </a:pPr>
            <a:r>
              <a:rPr lang="es" sz="1600">
                <a:latin typeface="Roboto Mono"/>
                <a:ea typeface="Roboto Mono"/>
                <a:cs typeface="Roboto Mono"/>
                <a:sym typeface="Roboto Mono"/>
              </a:rPr>
              <a:t>m.append([0] * 3)</a:t>
            </a:r>
            <a:endParaRPr sz="1600">
              <a:latin typeface="Roboto Mono"/>
              <a:ea typeface="Roboto Mono"/>
              <a:cs typeface="Roboto Mono"/>
              <a:sym typeface="Roboto Mono"/>
            </a:endParaRPr>
          </a:p>
          <a:p>
            <a:pPr indent="-330200" lvl="0" marL="914400" rtl="0" algn="l">
              <a:spcBef>
                <a:spcPts val="0"/>
              </a:spcBef>
              <a:spcAft>
                <a:spcPts val="0"/>
              </a:spcAft>
              <a:buSzPts val="1600"/>
              <a:buFont typeface="Roboto Mono"/>
              <a:buChar char="○"/>
            </a:pPr>
            <a:r>
              <a:rPr lang="es" sz="1600">
                <a:latin typeface="Roboto Mono"/>
                <a:ea typeface="Roboto Mono"/>
                <a:cs typeface="Roboto Mono"/>
                <a:sym typeface="Roboto Mono"/>
              </a:rPr>
              <a:t>m = [[0] * 3 for _ in range(3)]</a:t>
            </a:r>
            <a:endParaRPr sz="1600">
              <a:latin typeface="Roboto Mono"/>
              <a:ea typeface="Roboto Mono"/>
              <a:cs typeface="Roboto Mono"/>
              <a:sym typeface="Roboto Mono"/>
            </a:endParaRPr>
          </a:p>
          <a:p>
            <a:pPr indent="-330200" lvl="0" marL="914400" rtl="0" algn="l">
              <a:spcBef>
                <a:spcPts val="0"/>
              </a:spcBef>
              <a:spcAft>
                <a:spcPts val="0"/>
              </a:spcAft>
              <a:buClr>
                <a:srgbClr val="0000FF"/>
              </a:buClr>
              <a:buSzPts val="1600"/>
              <a:buFont typeface="Roboto Mono"/>
              <a:buChar char="○"/>
            </a:pPr>
            <a:r>
              <a:rPr lang="es" sz="1600">
                <a:solidFill>
                  <a:srgbClr val="0000FF"/>
                </a:solidFill>
                <a:latin typeface="Roboto Mono"/>
                <a:ea typeface="Roboto Mono"/>
                <a:cs typeface="Roboto Mono"/>
                <a:sym typeface="Roboto Mono"/>
              </a:rPr>
              <a:t>m = [[0] * [COLUMNAS] for _ in range(FILAS)] </a:t>
            </a:r>
            <a:endParaRPr sz="1600">
              <a:solidFill>
                <a:srgbClr val="0000FF"/>
              </a:solidFill>
              <a:latin typeface="Roboto Mono"/>
              <a:ea typeface="Roboto Mono"/>
              <a:cs typeface="Roboto Mono"/>
              <a:sym typeface="Roboto Mono"/>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7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Funciones</a:t>
            </a:r>
            <a:endParaRPr/>
          </a:p>
        </p:txBody>
      </p:sp>
      <p:sp>
        <p:nvSpPr>
          <p:cNvPr id="731" name="Google Shape;731;p70"/>
          <p:cNvSpPr txBox="1"/>
          <p:nvPr>
            <p:ph idx="1" type="body"/>
          </p:nvPr>
        </p:nvSpPr>
        <p:spPr>
          <a:xfrm>
            <a:off x="1456200" y="1490675"/>
            <a:ext cx="70305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Una función es un trozo de código que realiza una tarea muy concreta y que se puede incluir en cualquier programa cuando hace falta resolver esa tarea. Opcionalmente, las funciones aceptan una entrada (parámetros de entrada) y devuelven una salida.</a:t>
            </a:r>
            <a:endParaRPr/>
          </a:p>
          <a:p>
            <a:pPr indent="0" lvl="0" marL="0" rtl="0" algn="l">
              <a:lnSpc>
                <a:spcPct val="100000"/>
              </a:lnSpc>
              <a:spcBef>
                <a:spcPts val="1600"/>
              </a:spcBef>
              <a:spcAft>
                <a:spcPts val="0"/>
              </a:spcAft>
              <a:buNone/>
            </a:pPr>
            <a:r>
              <a:rPr b="1" lang="es" sz="1400">
                <a:solidFill>
                  <a:srgbClr val="0000FF"/>
                </a:solidFill>
                <a:latin typeface="Roboto Mono"/>
                <a:ea typeface="Roboto Mono"/>
                <a:cs typeface="Roboto Mono"/>
                <a:sym typeface="Roboto Mono"/>
              </a:rPr>
              <a:t>def</a:t>
            </a:r>
            <a:r>
              <a:rPr lang="es" sz="1400">
                <a:latin typeface="Roboto Mono"/>
                <a:ea typeface="Roboto Mono"/>
                <a:cs typeface="Roboto Mono"/>
                <a:sym typeface="Roboto Mono"/>
              </a:rPr>
              <a:t> </a:t>
            </a:r>
            <a:r>
              <a:rPr lang="es" sz="1400">
                <a:solidFill>
                  <a:srgbClr val="274E13"/>
                </a:solidFill>
                <a:latin typeface="Roboto Mono"/>
                <a:ea typeface="Roboto Mono"/>
                <a:cs typeface="Roboto Mono"/>
                <a:sym typeface="Roboto Mono"/>
              </a:rPr>
              <a:t>nombre_función</a:t>
            </a:r>
            <a:r>
              <a:rPr lang="es" sz="1400">
                <a:latin typeface="Roboto Mono"/>
                <a:ea typeface="Roboto Mono"/>
                <a:cs typeface="Roboto Mono"/>
                <a:sym typeface="Roboto Mono"/>
              </a:rPr>
              <a:t>(</a:t>
            </a:r>
            <a:r>
              <a:rPr lang="es" sz="1400">
                <a:solidFill>
                  <a:srgbClr val="274E13"/>
                </a:solidFill>
                <a:latin typeface="Roboto Mono"/>
                <a:ea typeface="Roboto Mono"/>
                <a:cs typeface="Roboto Mono"/>
                <a:sym typeface="Roboto Mono"/>
              </a:rPr>
              <a:t>param1</a:t>
            </a:r>
            <a:r>
              <a:rPr lang="es" sz="1400">
                <a:latin typeface="Roboto Mono"/>
                <a:ea typeface="Roboto Mono"/>
                <a:cs typeface="Roboto Mono"/>
                <a:sym typeface="Roboto Mono"/>
              </a:rPr>
              <a:t>, </a:t>
            </a:r>
            <a:r>
              <a:rPr lang="es" sz="1400">
                <a:solidFill>
                  <a:srgbClr val="274E13"/>
                </a:solidFill>
                <a:latin typeface="Roboto Mono"/>
                <a:ea typeface="Roboto Mono"/>
                <a:cs typeface="Roboto Mono"/>
                <a:sym typeface="Roboto Mono"/>
              </a:rPr>
              <a:t>param2</a:t>
            </a:r>
            <a:r>
              <a:rPr lang="es" sz="1400">
                <a:latin typeface="Roboto Mono"/>
                <a:ea typeface="Roboto Mono"/>
                <a:cs typeface="Roboto Mono"/>
                <a:sym typeface="Roboto Mono"/>
              </a:rPr>
              <a:t>, …)</a:t>
            </a:r>
            <a:r>
              <a:rPr b="1" lang="es" sz="1400">
                <a:solidFill>
                  <a:srgbClr val="0000FF"/>
                </a:solidFill>
                <a:latin typeface="Roboto Mono"/>
                <a:ea typeface="Roboto Mono"/>
                <a:cs typeface="Roboto Mono"/>
                <a:sym typeface="Roboto Mono"/>
              </a:rPr>
              <a:t>:</a:t>
            </a:r>
            <a:endParaRPr b="1" sz="1400">
              <a:solidFill>
                <a:srgbClr val="0000FF"/>
              </a:solidFill>
              <a:latin typeface="Roboto Mono"/>
              <a:ea typeface="Roboto Mono"/>
              <a:cs typeface="Roboto Mono"/>
              <a:sym typeface="Roboto Mono"/>
            </a:endParaRPr>
          </a:p>
          <a:p>
            <a:pPr indent="0" lvl="0" marL="0" rtl="0" algn="l">
              <a:lnSpc>
                <a:spcPct val="100000"/>
              </a:lnSpc>
              <a:spcBef>
                <a:spcPts val="1600"/>
              </a:spcBef>
              <a:spcAft>
                <a:spcPts val="0"/>
              </a:spcAft>
              <a:buNone/>
            </a:pPr>
            <a:r>
              <a:rPr b="1" lang="es" sz="1400">
                <a:solidFill>
                  <a:srgbClr val="0000FF"/>
                </a:solidFill>
                <a:latin typeface="Roboto Mono"/>
                <a:ea typeface="Roboto Mono"/>
                <a:cs typeface="Roboto Mono"/>
                <a:sym typeface="Roboto Mono"/>
              </a:rPr>
              <a:t>	</a:t>
            </a:r>
            <a:r>
              <a:rPr lang="es" sz="1400">
                <a:latin typeface="Roboto Mono"/>
                <a:ea typeface="Roboto Mono"/>
                <a:cs typeface="Roboto Mono"/>
                <a:sym typeface="Roboto Mono"/>
              </a:rPr>
              <a:t>instrucciones</a:t>
            </a:r>
            <a:endParaRPr sz="1400">
              <a:latin typeface="Roboto Mono"/>
              <a:ea typeface="Roboto Mono"/>
              <a:cs typeface="Roboto Mono"/>
              <a:sym typeface="Roboto Mono"/>
            </a:endParaRPr>
          </a:p>
          <a:p>
            <a:pPr indent="457200" lvl="0" marL="0" rtl="0" algn="l">
              <a:lnSpc>
                <a:spcPct val="100000"/>
              </a:lnSpc>
              <a:spcBef>
                <a:spcPts val="1600"/>
              </a:spcBef>
              <a:spcAft>
                <a:spcPts val="0"/>
              </a:spcAft>
              <a:buNone/>
            </a:pPr>
            <a:r>
              <a:rPr b="1" lang="es" sz="1400">
                <a:solidFill>
                  <a:srgbClr val="0000FF"/>
                </a:solidFill>
                <a:latin typeface="Roboto Mono"/>
                <a:ea typeface="Roboto Mono"/>
                <a:cs typeface="Roboto Mono"/>
                <a:sym typeface="Roboto Mono"/>
              </a:rPr>
              <a:t>return</a:t>
            </a:r>
            <a:r>
              <a:rPr lang="es" sz="1400">
                <a:latin typeface="Roboto Mono"/>
                <a:ea typeface="Roboto Mono"/>
                <a:cs typeface="Roboto Mono"/>
                <a:sym typeface="Roboto Mono"/>
              </a:rPr>
              <a:t> </a:t>
            </a:r>
            <a:r>
              <a:rPr lang="es" sz="1400">
                <a:solidFill>
                  <a:srgbClr val="274E13"/>
                </a:solidFill>
                <a:latin typeface="Roboto Mono"/>
                <a:ea typeface="Roboto Mono"/>
                <a:cs typeface="Roboto Mono"/>
                <a:sym typeface="Roboto Mono"/>
              </a:rPr>
              <a:t>valor_devuelto</a:t>
            </a:r>
            <a:endParaRPr sz="1400">
              <a:latin typeface="Roboto Mono"/>
              <a:ea typeface="Roboto Mono"/>
              <a:cs typeface="Roboto Mono"/>
              <a:sym typeface="Roboto Mono"/>
            </a:endParaRPr>
          </a:p>
          <a:p>
            <a:pPr indent="0" lvl="0" marL="0" rtl="0" algn="l">
              <a:spcBef>
                <a:spcPts val="1600"/>
              </a:spcBef>
              <a:spcAft>
                <a:spcPts val="1600"/>
              </a:spcAft>
              <a:buNone/>
            </a:pPr>
            <a:r>
              <a:rPr lang="es" sz="1400">
                <a:latin typeface="Roboto Mono"/>
                <a:ea typeface="Roboto Mono"/>
                <a:cs typeface="Roboto Mono"/>
                <a:sym typeface="Roboto Mono"/>
              </a:rPr>
              <a:t>}</a:t>
            </a:r>
            <a:endParaRPr sz="1400">
              <a:latin typeface="Roboto Mono"/>
              <a:ea typeface="Roboto Mono"/>
              <a:cs typeface="Roboto Mono"/>
              <a:sym typeface="Roboto Mono"/>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7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Funciones (en </a:t>
            </a:r>
            <a:r>
              <a:rPr lang="es">
                <a:solidFill>
                  <a:srgbClr val="980000"/>
                </a:solidFill>
              </a:rPr>
              <a:t>Python</a:t>
            </a:r>
            <a:r>
              <a:rPr lang="es"/>
              <a:t>)</a:t>
            </a:r>
            <a:endParaRPr/>
          </a:p>
        </p:txBody>
      </p:sp>
      <p:sp>
        <p:nvSpPr>
          <p:cNvPr id="737" name="Google Shape;737;p71"/>
          <p:cNvSpPr txBox="1"/>
          <p:nvPr>
            <p:ph idx="1" type="body"/>
          </p:nvPr>
        </p:nvSpPr>
        <p:spPr>
          <a:xfrm>
            <a:off x="1456200" y="1490675"/>
            <a:ext cx="70305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 </a:t>
            </a:r>
            <a:endParaRPr/>
          </a:p>
        </p:txBody>
      </p:sp>
      <p:sp>
        <p:nvSpPr>
          <p:cNvPr id="738" name="Google Shape;738;p71"/>
          <p:cNvSpPr txBox="1"/>
          <p:nvPr/>
        </p:nvSpPr>
        <p:spPr>
          <a:xfrm>
            <a:off x="7375250" y="2276275"/>
            <a:ext cx="1615800" cy="16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0000FF"/>
                </a:solidFill>
                <a:latin typeface="Nunito"/>
                <a:ea typeface="Nunito"/>
                <a:cs typeface="Nunito"/>
                <a:sym typeface="Nunito"/>
              </a:rPr>
              <a:t>parámetro actual</a:t>
            </a:r>
            <a:endParaRPr>
              <a:solidFill>
                <a:srgbClr val="0000FF"/>
              </a:solidFill>
              <a:latin typeface="Nunito"/>
              <a:ea typeface="Nunito"/>
              <a:cs typeface="Nunito"/>
              <a:sym typeface="Nunito"/>
            </a:endParaRPr>
          </a:p>
          <a:p>
            <a:pPr indent="0" lvl="0" marL="0" rtl="0" algn="l">
              <a:spcBef>
                <a:spcPts val="0"/>
              </a:spcBef>
              <a:spcAft>
                <a:spcPts val="0"/>
              </a:spcAft>
              <a:buNone/>
            </a:pPr>
            <a:r>
              <a:t/>
            </a:r>
            <a:endParaRPr>
              <a:solidFill>
                <a:srgbClr val="0000FF"/>
              </a:solidFill>
              <a:latin typeface="Nunito"/>
              <a:ea typeface="Nunito"/>
              <a:cs typeface="Nunito"/>
              <a:sym typeface="Nunito"/>
            </a:endParaRPr>
          </a:p>
          <a:p>
            <a:pPr indent="0" lvl="0" marL="0" rtl="0" algn="l">
              <a:spcBef>
                <a:spcPts val="0"/>
              </a:spcBef>
              <a:spcAft>
                <a:spcPts val="0"/>
              </a:spcAft>
              <a:buNone/>
            </a:pPr>
            <a:r>
              <a:rPr lang="es">
                <a:solidFill>
                  <a:srgbClr val="0000FF"/>
                </a:solidFill>
                <a:latin typeface="Nunito"/>
                <a:ea typeface="Nunito"/>
                <a:cs typeface="Nunito"/>
                <a:sym typeface="Nunito"/>
              </a:rPr>
              <a:t>parámetro formal</a:t>
            </a:r>
            <a:endParaRPr>
              <a:solidFill>
                <a:srgbClr val="0000FF"/>
              </a:solidFill>
              <a:latin typeface="Nunito"/>
              <a:ea typeface="Nunito"/>
              <a:cs typeface="Nunito"/>
              <a:sym typeface="Nunito"/>
            </a:endParaRPr>
          </a:p>
          <a:p>
            <a:pPr indent="0" lvl="0" marL="0" rtl="0" algn="l">
              <a:spcBef>
                <a:spcPts val="0"/>
              </a:spcBef>
              <a:spcAft>
                <a:spcPts val="0"/>
              </a:spcAft>
              <a:buNone/>
            </a:pPr>
            <a:r>
              <a:t/>
            </a:r>
            <a:endParaRPr>
              <a:solidFill>
                <a:srgbClr val="0000FF"/>
              </a:solidFill>
              <a:latin typeface="Nunito"/>
              <a:ea typeface="Nunito"/>
              <a:cs typeface="Nunito"/>
              <a:sym typeface="Nunito"/>
            </a:endParaRPr>
          </a:p>
          <a:p>
            <a:pPr indent="0" lvl="0" marL="0" rtl="0" algn="l">
              <a:spcBef>
                <a:spcPts val="0"/>
              </a:spcBef>
              <a:spcAft>
                <a:spcPts val="0"/>
              </a:spcAft>
              <a:buNone/>
            </a:pPr>
            <a:r>
              <a:rPr lang="es">
                <a:solidFill>
                  <a:srgbClr val="0000FF"/>
                </a:solidFill>
                <a:latin typeface="Nunito"/>
                <a:ea typeface="Nunito"/>
                <a:cs typeface="Nunito"/>
                <a:sym typeface="Nunito"/>
              </a:rPr>
              <a:t>devolución</a:t>
            </a:r>
            <a:endParaRPr>
              <a:solidFill>
                <a:srgbClr val="0000FF"/>
              </a:solidFill>
              <a:latin typeface="Nunito"/>
              <a:ea typeface="Nunito"/>
              <a:cs typeface="Nunito"/>
              <a:sym typeface="Nunito"/>
            </a:endParaRPr>
          </a:p>
        </p:txBody>
      </p:sp>
      <p:cxnSp>
        <p:nvCxnSpPr>
          <p:cNvPr id="739" name="Google Shape;739;p71"/>
          <p:cNvCxnSpPr/>
          <p:nvPr/>
        </p:nvCxnSpPr>
        <p:spPr>
          <a:xfrm rot="10800000">
            <a:off x="8215300" y="1191550"/>
            <a:ext cx="0" cy="1145400"/>
          </a:xfrm>
          <a:prstGeom prst="straightConnector1">
            <a:avLst/>
          </a:prstGeom>
          <a:noFill/>
          <a:ln cap="flat" cmpd="sng" w="9525">
            <a:solidFill>
              <a:srgbClr val="FF0000"/>
            </a:solidFill>
            <a:prstDash val="solid"/>
            <a:round/>
            <a:headEnd len="med" w="med" type="none"/>
            <a:tailEnd len="med" w="med" type="none"/>
          </a:ln>
        </p:spPr>
      </p:cxnSp>
      <p:cxnSp>
        <p:nvCxnSpPr>
          <p:cNvPr id="740" name="Google Shape;740;p71"/>
          <p:cNvCxnSpPr/>
          <p:nvPr/>
        </p:nvCxnSpPr>
        <p:spPr>
          <a:xfrm flipH="1">
            <a:off x="3636600" y="1206725"/>
            <a:ext cx="4588500" cy="11400"/>
          </a:xfrm>
          <a:prstGeom prst="straightConnector1">
            <a:avLst/>
          </a:prstGeom>
          <a:noFill/>
          <a:ln cap="flat" cmpd="sng" w="9525">
            <a:solidFill>
              <a:srgbClr val="FF0000"/>
            </a:solidFill>
            <a:prstDash val="solid"/>
            <a:round/>
            <a:headEnd len="med" w="med" type="none"/>
            <a:tailEnd len="med" w="med" type="none"/>
          </a:ln>
        </p:spPr>
      </p:cxnSp>
      <p:cxnSp>
        <p:nvCxnSpPr>
          <p:cNvPr id="741" name="Google Shape;741;p71"/>
          <p:cNvCxnSpPr/>
          <p:nvPr/>
        </p:nvCxnSpPr>
        <p:spPr>
          <a:xfrm>
            <a:off x="3639396" y="1214200"/>
            <a:ext cx="0" cy="212400"/>
          </a:xfrm>
          <a:prstGeom prst="straightConnector1">
            <a:avLst/>
          </a:prstGeom>
          <a:noFill/>
          <a:ln cap="flat" cmpd="sng" w="9525">
            <a:solidFill>
              <a:srgbClr val="FF0000"/>
            </a:solidFill>
            <a:prstDash val="solid"/>
            <a:round/>
            <a:headEnd len="med" w="med" type="none"/>
            <a:tailEnd len="med" w="med" type="triangle"/>
          </a:ln>
        </p:spPr>
      </p:cxnSp>
      <p:cxnSp>
        <p:nvCxnSpPr>
          <p:cNvPr id="742" name="Google Shape;742;p71"/>
          <p:cNvCxnSpPr/>
          <p:nvPr/>
        </p:nvCxnSpPr>
        <p:spPr>
          <a:xfrm>
            <a:off x="5512338" y="1214200"/>
            <a:ext cx="7500" cy="258000"/>
          </a:xfrm>
          <a:prstGeom prst="straightConnector1">
            <a:avLst/>
          </a:prstGeom>
          <a:noFill/>
          <a:ln cap="flat" cmpd="sng" w="9525">
            <a:solidFill>
              <a:srgbClr val="FF0000"/>
            </a:solidFill>
            <a:prstDash val="solid"/>
            <a:round/>
            <a:headEnd len="med" w="med" type="none"/>
            <a:tailEnd len="med" w="med" type="triangle"/>
          </a:ln>
        </p:spPr>
      </p:cxnSp>
      <p:cxnSp>
        <p:nvCxnSpPr>
          <p:cNvPr id="743" name="Google Shape;743;p71"/>
          <p:cNvCxnSpPr/>
          <p:nvPr/>
        </p:nvCxnSpPr>
        <p:spPr>
          <a:xfrm>
            <a:off x="7427000" y="1206600"/>
            <a:ext cx="0" cy="250500"/>
          </a:xfrm>
          <a:prstGeom prst="straightConnector1">
            <a:avLst/>
          </a:prstGeom>
          <a:noFill/>
          <a:ln cap="flat" cmpd="sng" w="9525">
            <a:solidFill>
              <a:srgbClr val="FF0000"/>
            </a:solidFill>
            <a:prstDash val="solid"/>
            <a:round/>
            <a:headEnd len="med" w="med" type="none"/>
            <a:tailEnd len="med" w="med" type="triangle"/>
          </a:ln>
        </p:spPr>
      </p:cxnSp>
      <p:pic>
        <p:nvPicPr>
          <p:cNvPr id="744" name="Google Shape;744;p71"/>
          <p:cNvPicPr preferRelativeResize="0"/>
          <p:nvPr/>
        </p:nvPicPr>
        <p:blipFill>
          <a:blip r:embed="rId3">
            <a:alphaModFix/>
          </a:blip>
          <a:stretch>
            <a:fillRect/>
          </a:stretch>
        </p:blipFill>
        <p:spPr>
          <a:xfrm>
            <a:off x="762000" y="1524000"/>
            <a:ext cx="7200000" cy="288000"/>
          </a:xfrm>
          <a:prstGeom prst="rect">
            <a:avLst/>
          </a:prstGeom>
          <a:noFill/>
          <a:ln>
            <a:noFill/>
          </a:ln>
        </p:spPr>
      </p:pic>
      <p:pic>
        <p:nvPicPr>
          <p:cNvPr id="745" name="Google Shape;745;p71"/>
          <p:cNvPicPr preferRelativeResize="0"/>
          <p:nvPr/>
        </p:nvPicPr>
        <p:blipFill>
          <a:blip r:embed="rId4">
            <a:alphaModFix/>
          </a:blip>
          <a:stretch>
            <a:fillRect/>
          </a:stretch>
        </p:blipFill>
        <p:spPr>
          <a:xfrm>
            <a:off x="809625" y="1933575"/>
            <a:ext cx="5399800" cy="2620950"/>
          </a:xfrm>
          <a:prstGeom prst="rect">
            <a:avLst/>
          </a:prstGeom>
          <a:noFill/>
          <a:ln>
            <a:noFill/>
          </a:ln>
        </p:spPr>
      </p:pic>
      <p:cxnSp>
        <p:nvCxnSpPr>
          <p:cNvPr id="746" name="Google Shape;746;p71"/>
          <p:cNvCxnSpPr/>
          <p:nvPr/>
        </p:nvCxnSpPr>
        <p:spPr>
          <a:xfrm rot="10800000">
            <a:off x="3512050" y="2356800"/>
            <a:ext cx="3903000" cy="549300"/>
          </a:xfrm>
          <a:prstGeom prst="straightConnector1">
            <a:avLst/>
          </a:prstGeom>
          <a:noFill/>
          <a:ln cap="flat" cmpd="sng" w="9525">
            <a:solidFill>
              <a:srgbClr val="FF0000"/>
            </a:solidFill>
            <a:prstDash val="solid"/>
            <a:round/>
            <a:headEnd len="med" w="med" type="none"/>
            <a:tailEnd len="med" w="med" type="triangle"/>
          </a:ln>
        </p:spPr>
      </p:cxnSp>
      <p:cxnSp>
        <p:nvCxnSpPr>
          <p:cNvPr id="747" name="Google Shape;747;p71"/>
          <p:cNvCxnSpPr/>
          <p:nvPr/>
        </p:nvCxnSpPr>
        <p:spPr>
          <a:xfrm flipH="1">
            <a:off x="3104250" y="3359275"/>
            <a:ext cx="4327800" cy="861000"/>
          </a:xfrm>
          <a:prstGeom prst="straightConnector1">
            <a:avLst/>
          </a:prstGeom>
          <a:noFill/>
          <a:ln cap="flat" cmpd="sng" w="9525">
            <a:solidFill>
              <a:srgbClr val="FF0000"/>
            </a:solidFill>
            <a:prstDash val="solid"/>
            <a:round/>
            <a:headEnd len="med" w="med" type="none"/>
            <a:tailEnd len="med" w="med" type="triangle"/>
          </a:ln>
        </p:spPr>
      </p:cxnSp>
      <p:pic>
        <p:nvPicPr>
          <p:cNvPr id="748" name="Google Shape;748;p71">
            <a:hlinkClick r:id="rId5"/>
          </p:cNvPr>
          <p:cNvPicPr preferRelativeResize="0"/>
          <p:nvPr/>
        </p:nvPicPr>
        <p:blipFill>
          <a:blip r:embed="rId6">
            <a:alphaModFix/>
          </a:blip>
          <a:stretch>
            <a:fillRect/>
          </a:stretch>
        </p:blipFill>
        <p:spPr>
          <a:xfrm>
            <a:off x="7727400" y="3745950"/>
            <a:ext cx="864149" cy="864149"/>
          </a:xfrm>
          <a:prstGeom prst="rect">
            <a:avLst/>
          </a:prstGeom>
          <a:noFill/>
          <a:ln>
            <a:noFill/>
          </a:ln>
        </p:spPr>
      </p:pic>
      <p:sp>
        <p:nvSpPr>
          <p:cNvPr id="749" name="Google Shape;749;p71"/>
          <p:cNvSpPr txBox="1"/>
          <p:nvPr/>
        </p:nvSpPr>
        <p:spPr>
          <a:xfrm>
            <a:off x="7620575" y="4511775"/>
            <a:ext cx="1150800" cy="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Nunito"/>
                <a:ea typeface="Nunito"/>
                <a:cs typeface="Nunito"/>
                <a:sym typeface="Nunito"/>
              </a:rPr>
              <a:t>Más información</a:t>
            </a:r>
            <a:endParaRPr sz="1000">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8"/>
          <p:cNvSpPr txBox="1"/>
          <p:nvPr>
            <p:ph type="title"/>
          </p:nvPr>
        </p:nvSpPr>
        <p:spPr>
          <a:xfrm>
            <a:off x="1303800" y="-1102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input()</a:t>
            </a:r>
            <a:endParaRPr/>
          </a:p>
        </p:txBody>
      </p:sp>
      <p:sp>
        <p:nvSpPr>
          <p:cNvPr id="314" name="Google Shape;314;p18"/>
          <p:cNvSpPr txBox="1"/>
          <p:nvPr>
            <p:ph idx="1" type="body"/>
          </p:nvPr>
        </p:nvSpPr>
        <p:spPr>
          <a:xfrm>
            <a:off x="1456200" y="1490675"/>
            <a:ext cx="70305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15" name="Google Shape;315;p18"/>
          <p:cNvPicPr preferRelativeResize="0"/>
          <p:nvPr/>
        </p:nvPicPr>
        <p:blipFill>
          <a:blip r:embed="rId3">
            <a:alphaModFix/>
          </a:blip>
          <a:stretch>
            <a:fillRect/>
          </a:stretch>
        </p:blipFill>
        <p:spPr>
          <a:xfrm>
            <a:off x="0" y="703475"/>
            <a:ext cx="9144000" cy="4109299"/>
          </a:xfrm>
          <a:prstGeom prst="rect">
            <a:avLst/>
          </a:prstGeom>
          <a:noFill/>
          <a:ln>
            <a:noFill/>
          </a:ln>
        </p:spPr>
      </p:pic>
      <p:pic>
        <p:nvPicPr>
          <p:cNvPr id="316" name="Google Shape;316;p18"/>
          <p:cNvPicPr preferRelativeResize="0"/>
          <p:nvPr/>
        </p:nvPicPr>
        <p:blipFill>
          <a:blip r:embed="rId4">
            <a:alphaModFix/>
          </a:blip>
          <a:stretch>
            <a:fillRect/>
          </a:stretch>
        </p:blipFill>
        <p:spPr>
          <a:xfrm>
            <a:off x="2812350" y="-19650"/>
            <a:ext cx="1190950" cy="686650"/>
          </a:xfrm>
          <a:prstGeom prst="rect">
            <a:avLst/>
          </a:prstGeom>
          <a:noFill/>
          <a:ln>
            <a:noFill/>
          </a:ln>
        </p:spPr>
      </p:pic>
      <p:pic>
        <p:nvPicPr>
          <p:cNvPr id="317" name="Google Shape;317;p18">
            <a:hlinkClick r:id="rId5"/>
          </p:cNvPr>
          <p:cNvPicPr preferRelativeResize="0"/>
          <p:nvPr/>
        </p:nvPicPr>
        <p:blipFill>
          <a:blip r:embed="rId6">
            <a:alphaModFix/>
          </a:blip>
          <a:stretch>
            <a:fillRect/>
          </a:stretch>
        </p:blipFill>
        <p:spPr>
          <a:xfrm>
            <a:off x="8269725" y="-8100"/>
            <a:ext cx="611150" cy="611150"/>
          </a:xfrm>
          <a:prstGeom prst="rect">
            <a:avLst/>
          </a:prstGeom>
          <a:noFill/>
          <a:ln>
            <a:noFill/>
          </a:ln>
        </p:spPr>
      </p:pic>
      <p:sp>
        <p:nvSpPr>
          <p:cNvPr id="318" name="Google Shape;318;p18"/>
          <p:cNvSpPr txBox="1"/>
          <p:nvPr/>
        </p:nvSpPr>
        <p:spPr>
          <a:xfrm>
            <a:off x="8195075" y="499175"/>
            <a:ext cx="978600" cy="1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s" sz="1000">
                <a:solidFill>
                  <a:srgbClr val="980000"/>
                </a:solidFill>
                <a:latin typeface="Nunito"/>
                <a:ea typeface="Nunito"/>
                <a:cs typeface="Nunito"/>
                <a:sym typeface="Nunito"/>
              </a:rPr>
              <a:t>Ejemplos</a:t>
            </a:r>
            <a:endParaRPr i="1" sz="1000">
              <a:solidFill>
                <a:srgbClr val="980000"/>
              </a:solidFill>
              <a:latin typeface="Nunito"/>
              <a:ea typeface="Nunito"/>
              <a:cs typeface="Nunito"/>
              <a:sym typeface="Nunito"/>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7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Funciones (en </a:t>
            </a:r>
            <a:r>
              <a:rPr lang="es">
                <a:solidFill>
                  <a:srgbClr val="980000"/>
                </a:solidFill>
              </a:rPr>
              <a:t>Java</a:t>
            </a:r>
            <a:r>
              <a:rPr lang="es"/>
              <a:t>)</a:t>
            </a:r>
            <a:endParaRPr/>
          </a:p>
        </p:txBody>
      </p:sp>
      <p:sp>
        <p:nvSpPr>
          <p:cNvPr id="755" name="Google Shape;755;p72"/>
          <p:cNvSpPr txBox="1"/>
          <p:nvPr>
            <p:ph idx="1" type="body"/>
          </p:nvPr>
        </p:nvSpPr>
        <p:spPr>
          <a:xfrm>
            <a:off x="1456200" y="1490675"/>
            <a:ext cx="70305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 </a:t>
            </a:r>
            <a:endParaRPr/>
          </a:p>
        </p:txBody>
      </p:sp>
      <p:pic>
        <p:nvPicPr>
          <p:cNvPr id="756" name="Google Shape;756;p72"/>
          <p:cNvPicPr preferRelativeResize="0"/>
          <p:nvPr/>
        </p:nvPicPr>
        <p:blipFill>
          <a:blip r:embed="rId3">
            <a:alphaModFix/>
          </a:blip>
          <a:stretch>
            <a:fillRect/>
          </a:stretch>
        </p:blipFill>
        <p:spPr>
          <a:xfrm>
            <a:off x="689496" y="1524000"/>
            <a:ext cx="7765008" cy="293775"/>
          </a:xfrm>
          <a:prstGeom prst="rect">
            <a:avLst/>
          </a:prstGeom>
          <a:noFill/>
          <a:ln>
            <a:noFill/>
          </a:ln>
        </p:spPr>
      </p:pic>
      <p:pic>
        <p:nvPicPr>
          <p:cNvPr id="757" name="Google Shape;757;p72"/>
          <p:cNvPicPr preferRelativeResize="0"/>
          <p:nvPr/>
        </p:nvPicPr>
        <p:blipFill>
          <a:blip r:embed="rId4">
            <a:alphaModFix/>
          </a:blip>
          <a:stretch>
            <a:fillRect/>
          </a:stretch>
        </p:blipFill>
        <p:spPr>
          <a:xfrm>
            <a:off x="670499" y="2118574"/>
            <a:ext cx="6544700" cy="2629650"/>
          </a:xfrm>
          <a:prstGeom prst="rect">
            <a:avLst/>
          </a:prstGeom>
          <a:noFill/>
          <a:ln>
            <a:noFill/>
          </a:ln>
        </p:spPr>
      </p:pic>
      <p:sp>
        <p:nvSpPr>
          <p:cNvPr id="758" name="Google Shape;758;p72"/>
          <p:cNvSpPr txBox="1"/>
          <p:nvPr/>
        </p:nvSpPr>
        <p:spPr>
          <a:xfrm>
            <a:off x="7375250" y="2276275"/>
            <a:ext cx="1615800" cy="16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0000FF"/>
                </a:solidFill>
                <a:latin typeface="Nunito"/>
                <a:ea typeface="Nunito"/>
                <a:cs typeface="Nunito"/>
                <a:sym typeface="Nunito"/>
              </a:rPr>
              <a:t>parámetro actual</a:t>
            </a:r>
            <a:endParaRPr>
              <a:solidFill>
                <a:srgbClr val="0000FF"/>
              </a:solidFill>
              <a:latin typeface="Nunito"/>
              <a:ea typeface="Nunito"/>
              <a:cs typeface="Nunito"/>
              <a:sym typeface="Nunito"/>
            </a:endParaRPr>
          </a:p>
          <a:p>
            <a:pPr indent="0" lvl="0" marL="0" rtl="0" algn="l">
              <a:spcBef>
                <a:spcPts val="0"/>
              </a:spcBef>
              <a:spcAft>
                <a:spcPts val="0"/>
              </a:spcAft>
              <a:buNone/>
            </a:pPr>
            <a:r>
              <a:t/>
            </a:r>
            <a:endParaRPr>
              <a:solidFill>
                <a:srgbClr val="0000FF"/>
              </a:solidFill>
              <a:latin typeface="Nunito"/>
              <a:ea typeface="Nunito"/>
              <a:cs typeface="Nunito"/>
              <a:sym typeface="Nunito"/>
            </a:endParaRPr>
          </a:p>
          <a:p>
            <a:pPr indent="0" lvl="0" marL="0" rtl="0" algn="l">
              <a:spcBef>
                <a:spcPts val="0"/>
              </a:spcBef>
              <a:spcAft>
                <a:spcPts val="0"/>
              </a:spcAft>
              <a:buNone/>
            </a:pPr>
            <a:r>
              <a:rPr lang="es">
                <a:solidFill>
                  <a:srgbClr val="0000FF"/>
                </a:solidFill>
                <a:latin typeface="Nunito"/>
                <a:ea typeface="Nunito"/>
                <a:cs typeface="Nunito"/>
                <a:sym typeface="Nunito"/>
              </a:rPr>
              <a:t>parámetro formal</a:t>
            </a:r>
            <a:endParaRPr>
              <a:solidFill>
                <a:srgbClr val="0000FF"/>
              </a:solidFill>
              <a:latin typeface="Nunito"/>
              <a:ea typeface="Nunito"/>
              <a:cs typeface="Nunito"/>
              <a:sym typeface="Nunito"/>
            </a:endParaRPr>
          </a:p>
          <a:p>
            <a:pPr indent="0" lvl="0" marL="0" rtl="0" algn="l">
              <a:spcBef>
                <a:spcPts val="0"/>
              </a:spcBef>
              <a:spcAft>
                <a:spcPts val="0"/>
              </a:spcAft>
              <a:buNone/>
            </a:pPr>
            <a:r>
              <a:t/>
            </a:r>
            <a:endParaRPr>
              <a:solidFill>
                <a:srgbClr val="0000FF"/>
              </a:solidFill>
              <a:latin typeface="Nunito"/>
              <a:ea typeface="Nunito"/>
              <a:cs typeface="Nunito"/>
              <a:sym typeface="Nunito"/>
            </a:endParaRPr>
          </a:p>
          <a:p>
            <a:pPr indent="0" lvl="0" marL="0" rtl="0" algn="l">
              <a:spcBef>
                <a:spcPts val="0"/>
              </a:spcBef>
              <a:spcAft>
                <a:spcPts val="0"/>
              </a:spcAft>
              <a:buNone/>
            </a:pPr>
            <a:r>
              <a:rPr lang="es">
                <a:solidFill>
                  <a:srgbClr val="0000FF"/>
                </a:solidFill>
                <a:latin typeface="Nunito"/>
                <a:ea typeface="Nunito"/>
                <a:cs typeface="Nunito"/>
                <a:sym typeface="Nunito"/>
              </a:rPr>
              <a:t>tipo devuelto</a:t>
            </a:r>
            <a:endParaRPr>
              <a:solidFill>
                <a:srgbClr val="0000FF"/>
              </a:solidFill>
              <a:latin typeface="Nunito"/>
              <a:ea typeface="Nunito"/>
              <a:cs typeface="Nunito"/>
              <a:sym typeface="Nunito"/>
            </a:endParaRPr>
          </a:p>
          <a:p>
            <a:pPr indent="0" lvl="0" marL="0" rtl="0" algn="l">
              <a:spcBef>
                <a:spcPts val="0"/>
              </a:spcBef>
              <a:spcAft>
                <a:spcPts val="0"/>
              </a:spcAft>
              <a:buNone/>
            </a:pPr>
            <a:r>
              <a:t/>
            </a:r>
            <a:endParaRPr>
              <a:solidFill>
                <a:srgbClr val="0000FF"/>
              </a:solidFill>
              <a:latin typeface="Nunito"/>
              <a:ea typeface="Nunito"/>
              <a:cs typeface="Nunito"/>
              <a:sym typeface="Nunito"/>
            </a:endParaRPr>
          </a:p>
          <a:p>
            <a:pPr indent="0" lvl="0" marL="0" rtl="0" algn="l">
              <a:spcBef>
                <a:spcPts val="0"/>
              </a:spcBef>
              <a:spcAft>
                <a:spcPts val="0"/>
              </a:spcAft>
              <a:buNone/>
            </a:pPr>
            <a:r>
              <a:rPr lang="es">
                <a:solidFill>
                  <a:srgbClr val="0000FF"/>
                </a:solidFill>
                <a:latin typeface="Nunito"/>
                <a:ea typeface="Nunito"/>
                <a:cs typeface="Nunito"/>
                <a:sym typeface="Nunito"/>
              </a:rPr>
              <a:t>devolución</a:t>
            </a:r>
            <a:endParaRPr>
              <a:solidFill>
                <a:srgbClr val="0000FF"/>
              </a:solidFill>
              <a:latin typeface="Nunito"/>
              <a:ea typeface="Nunito"/>
              <a:cs typeface="Nunito"/>
              <a:sym typeface="Nunito"/>
            </a:endParaRPr>
          </a:p>
        </p:txBody>
      </p:sp>
      <p:cxnSp>
        <p:nvCxnSpPr>
          <p:cNvPr id="759" name="Google Shape;759;p72"/>
          <p:cNvCxnSpPr/>
          <p:nvPr/>
        </p:nvCxnSpPr>
        <p:spPr>
          <a:xfrm rot="10800000">
            <a:off x="8672500" y="1191550"/>
            <a:ext cx="0" cy="1145400"/>
          </a:xfrm>
          <a:prstGeom prst="straightConnector1">
            <a:avLst/>
          </a:prstGeom>
          <a:noFill/>
          <a:ln cap="flat" cmpd="sng" w="9525">
            <a:solidFill>
              <a:srgbClr val="FF0000"/>
            </a:solidFill>
            <a:prstDash val="solid"/>
            <a:round/>
            <a:headEnd len="med" w="med" type="none"/>
            <a:tailEnd len="med" w="med" type="none"/>
          </a:ln>
        </p:spPr>
      </p:cxnSp>
      <p:cxnSp>
        <p:nvCxnSpPr>
          <p:cNvPr id="760" name="Google Shape;760;p72"/>
          <p:cNvCxnSpPr/>
          <p:nvPr/>
        </p:nvCxnSpPr>
        <p:spPr>
          <a:xfrm flipH="1">
            <a:off x="3566925" y="1191425"/>
            <a:ext cx="5090400" cy="37800"/>
          </a:xfrm>
          <a:prstGeom prst="straightConnector1">
            <a:avLst/>
          </a:prstGeom>
          <a:noFill/>
          <a:ln cap="flat" cmpd="sng" w="9525">
            <a:solidFill>
              <a:srgbClr val="FF0000"/>
            </a:solidFill>
            <a:prstDash val="solid"/>
            <a:round/>
            <a:headEnd len="med" w="med" type="none"/>
            <a:tailEnd len="med" w="med" type="none"/>
          </a:ln>
        </p:spPr>
      </p:cxnSp>
      <p:cxnSp>
        <p:nvCxnSpPr>
          <p:cNvPr id="761" name="Google Shape;761;p72"/>
          <p:cNvCxnSpPr/>
          <p:nvPr/>
        </p:nvCxnSpPr>
        <p:spPr>
          <a:xfrm>
            <a:off x="3574525" y="1214200"/>
            <a:ext cx="0" cy="212400"/>
          </a:xfrm>
          <a:prstGeom prst="straightConnector1">
            <a:avLst/>
          </a:prstGeom>
          <a:noFill/>
          <a:ln cap="flat" cmpd="sng" w="9525">
            <a:solidFill>
              <a:srgbClr val="FF0000"/>
            </a:solidFill>
            <a:prstDash val="solid"/>
            <a:round/>
            <a:headEnd len="med" w="med" type="none"/>
            <a:tailEnd len="med" w="med" type="triangle"/>
          </a:ln>
        </p:spPr>
      </p:cxnSp>
      <p:cxnSp>
        <p:nvCxnSpPr>
          <p:cNvPr id="762" name="Google Shape;762;p72"/>
          <p:cNvCxnSpPr/>
          <p:nvPr/>
        </p:nvCxnSpPr>
        <p:spPr>
          <a:xfrm>
            <a:off x="5554550" y="1214200"/>
            <a:ext cx="7500" cy="258000"/>
          </a:xfrm>
          <a:prstGeom prst="straightConnector1">
            <a:avLst/>
          </a:prstGeom>
          <a:noFill/>
          <a:ln cap="flat" cmpd="sng" w="9525">
            <a:solidFill>
              <a:srgbClr val="FF0000"/>
            </a:solidFill>
            <a:prstDash val="solid"/>
            <a:round/>
            <a:headEnd len="med" w="med" type="none"/>
            <a:tailEnd len="med" w="med" type="triangle"/>
          </a:ln>
        </p:spPr>
      </p:cxnSp>
      <p:cxnSp>
        <p:nvCxnSpPr>
          <p:cNvPr id="763" name="Google Shape;763;p72"/>
          <p:cNvCxnSpPr/>
          <p:nvPr/>
        </p:nvCxnSpPr>
        <p:spPr>
          <a:xfrm>
            <a:off x="7731800" y="1206600"/>
            <a:ext cx="0" cy="250500"/>
          </a:xfrm>
          <a:prstGeom prst="straightConnector1">
            <a:avLst/>
          </a:prstGeom>
          <a:noFill/>
          <a:ln cap="flat" cmpd="sng" w="9525">
            <a:solidFill>
              <a:srgbClr val="FF0000"/>
            </a:solidFill>
            <a:prstDash val="solid"/>
            <a:round/>
            <a:headEnd len="med" w="med" type="none"/>
            <a:tailEnd len="med" w="med" type="triangle"/>
          </a:ln>
        </p:spPr>
      </p:cxnSp>
      <p:cxnSp>
        <p:nvCxnSpPr>
          <p:cNvPr id="764" name="Google Shape;764;p72"/>
          <p:cNvCxnSpPr/>
          <p:nvPr/>
        </p:nvCxnSpPr>
        <p:spPr>
          <a:xfrm rot="10800000">
            <a:off x="6563375" y="2503900"/>
            <a:ext cx="857400" cy="424800"/>
          </a:xfrm>
          <a:prstGeom prst="straightConnector1">
            <a:avLst/>
          </a:prstGeom>
          <a:noFill/>
          <a:ln cap="flat" cmpd="sng" w="9525">
            <a:solidFill>
              <a:srgbClr val="FF0000"/>
            </a:solidFill>
            <a:prstDash val="solid"/>
            <a:round/>
            <a:headEnd len="med" w="med" type="none"/>
            <a:tailEnd len="med" w="med" type="triangle"/>
          </a:ln>
        </p:spPr>
      </p:cxnSp>
      <p:cxnSp>
        <p:nvCxnSpPr>
          <p:cNvPr id="765" name="Google Shape;765;p72"/>
          <p:cNvCxnSpPr/>
          <p:nvPr/>
        </p:nvCxnSpPr>
        <p:spPr>
          <a:xfrm rot="10800000">
            <a:off x="3665675" y="2465950"/>
            <a:ext cx="3755100" cy="872400"/>
          </a:xfrm>
          <a:prstGeom prst="straightConnector1">
            <a:avLst/>
          </a:prstGeom>
          <a:noFill/>
          <a:ln cap="flat" cmpd="sng" w="9525">
            <a:solidFill>
              <a:srgbClr val="FF0000"/>
            </a:solidFill>
            <a:prstDash val="solid"/>
            <a:round/>
            <a:headEnd len="med" w="med" type="none"/>
            <a:tailEnd len="med" w="med" type="triangle"/>
          </a:ln>
        </p:spPr>
      </p:cxnSp>
      <p:cxnSp>
        <p:nvCxnSpPr>
          <p:cNvPr id="766" name="Google Shape;766;p72"/>
          <p:cNvCxnSpPr/>
          <p:nvPr/>
        </p:nvCxnSpPr>
        <p:spPr>
          <a:xfrm flipH="1">
            <a:off x="2512300" y="3785950"/>
            <a:ext cx="4893300" cy="2958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pic>
        <p:nvPicPr>
          <p:cNvPr id="771" name="Google Shape;771;p73"/>
          <p:cNvPicPr preferRelativeResize="0"/>
          <p:nvPr/>
        </p:nvPicPr>
        <p:blipFill>
          <a:blip r:embed="rId3">
            <a:alphaModFix/>
          </a:blip>
          <a:stretch>
            <a:fillRect/>
          </a:stretch>
        </p:blipFill>
        <p:spPr>
          <a:xfrm>
            <a:off x="762000" y="2019300"/>
            <a:ext cx="5474908" cy="2590800"/>
          </a:xfrm>
          <a:prstGeom prst="rect">
            <a:avLst/>
          </a:prstGeom>
          <a:noFill/>
          <a:ln>
            <a:noFill/>
          </a:ln>
        </p:spPr>
      </p:pic>
      <p:sp>
        <p:nvSpPr>
          <p:cNvPr id="772" name="Google Shape;772;p7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Funciones (en </a:t>
            </a:r>
            <a:r>
              <a:rPr lang="es">
                <a:solidFill>
                  <a:srgbClr val="980000"/>
                </a:solidFill>
              </a:rPr>
              <a:t>Python </a:t>
            </a:r>
            <a:r>
              <a:rPr i="1" lang="es"/>
              <a:t>con anotaciones</a:t>
            </a:r>
            <a:r>
              <a:rPr lang="es"/>
              <a:t>)</a:t>
            </a:r>
            <a:endParaRPr/>
          </a:p>
        </p:txBody>
      </p:sp>
      <p:sp>
        <p:nvSpPr>
          <p:cNvPr id="773" name="Google Shape;773;p73"/>
          <p:cNvSpPr txBox="1"/>
          <p:nvPr>
            <p:ph idx="1" type="body"/>
          </p:nvPr>
        </p:nvSpPr>
        <p:spPr>
          <a:xfrm>
            <a:off x="1456200" y="1490675"/>
            <a:ext cx="70305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 </a:t>
            </a:r>
            <a:endParaRPr/>
          </a:p>
        </p:txBody>
      </p:sp>
      <p:sp>
        <p:nvSpPr>
          <p:cNvPr id="774" name="Google Shape;774;p73"/>
          <p:cNvSpPr txBox="1"/>
          <p:nvPr/>
        </p:nvSpPr>
        <p:spPr>
          <a:xfrm>
            <a:off x="7375250" y="2276275"/>
            <a:ext cx="1615800" cy="161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0000FF"/>
                </a:solidFill>
                <a:latin typeface="Nunito"/>
                <a:ea typeface="Nunito"/>
                <a:cs typeface="Nunito"/>
                <a:sym typeface="Nunito"/>
              </a:rPr>
              <a:t>parámetro actual</a:t>
            </a:r>
            <a:endParaRPr>
              <a:solidFill>
                <a:srgbClr val="0000FF"/>
              </a:solidFill>
              <a:latin typeface="Nunito"/>
              <a:ea typeface="Nunito"/>
              <a:cs typeface="Nunito"/>
              <a:sym typeface="Nunito"/>
            </a:endParaRPr>
          </a:p>
          <a:p>
            <a:pPr indent="0" lvl="0" marL="0" rtl="0" algn="l">
              <a:spcBef>
                <a:spcPts val="0"/>
              </a:spcBef>
              <a:spcAft>
                <a:spcPts val="0"/>
              </a:spcAft>
              <a:buNone/>
            </a:pPr>
            <a:r>
              <a:t/>
            </a:r>
            <a:endParaRPr>
              <a:solidFill>
                <a:srgbClr val="0000FF"/>
              </a:solidFill>
              <a:latin typeface="Nunito"/>
              <a:ea typeface="Nunito"/>
              <a:cs typeface="Nunito"/>
              <a:sym typeface="Nunito"/>
            </a:endParaRPr>
          </a:p>
          <a:p>
            <a:pPr indent="0" lvl="0" marL="0" rtl="0" algn="l">
              <a:spcBef>
                <a:spcPts val="0"/>
              </a:spcBef>
              <a:spcAft>
                <a:spcPts val="0"/>
              </a:spcAft>
              <a:buNone/>
            </a:pPr>
            <a:r>
              <a:rPr lang="es">
                <a:solidFill>
                  <a:srgbClr val="0000FF"/>
                </a:solidFill>
                <a:latin typeface="Nunito"/>
                <a:ea typeface="Nunito"/>
                <a:cs typeface="Nunito"/>
                <a:sym typeface="Nunito"/>
              </a:rPr>
              <a:t>parámetro formal</a:t>
            </a:r>
            <a:endParaRPr>
              <a:solidFill>
                <a:srgbClr val="0000FF"/>
              </a:solidFill>
              <a:latin typeface="Nunito"/>
              <a:ea typeface="Nunito"/>
              <a:cs typeface="Nunito"/>
              <a:sym typeface="Nunito"/>
            </a:endParaRPr>
          </a:p>
          <a:p>
            <a:pPr indent="0" lvl="0" marL="0" rtl="0" algn="l">
              <a:spcBef>
                <a:spcPts val="0"/>
              </a:spcBef>
              <a:spcAft>
                <a:spcPts val="0"/>
              </a:spcAft>
              <a:buNone/>
            </a:pPr>
            <a:r>
              <a:t/>
            </a:r>
            <a:endParaRPr>
              <a:solidFill>
                <a:srgbClr val="0000FF"/>
              </a:solidFill>
              <a:latin typeface="Nunito"/>
              <a:ea typeface="Nunito"/>
              <a:cs typeface="Nunito"/>
              <a:sym typeface="Nunito"/>
            </a:endParaRPr>
          </a:p>
          <a:p>
            <a:pPr indent="0" lvl="0" marL="0" rtl="0" algn="l">
              <a:spcBef>
                <a:spcPts val="0"/>
              </a:spcBef>
              <a:spcAft>
                <a:spcPts val="0"/>
              </a:spcAft>
              <a:buNone/>
            </a:pPr>
            <a:r>
              <a:rPr lang="es">
                <a:solidFill>
                  <a:srgbClr val="0000FF"/>
                </a:solidFill>
                <a:latin typeface="Nunito"/>
                <a:ea typeface="Nunito"/>
                <a:cs typeface="Nunito"/>
                <a:sym typeface="Nunito"/>
              </a:rPr>
              <a:t>devolución</a:t>
            </a:r>
            <a:endParaRPr>
              <a:solidFill>
                <a:srgbClr val="0000FF"/>
              </a:solidFill>
              <a:latin typeface="Nunito"/>
              <a:ea typeface="Nunito"/>
              <a:cs typeface="Nunito"/>
              <a:sym typeface="Nunito"/>
            </a:endParaRPr>
          </a:p>
        </p:txBody>
      </p:sp>
      <p:cxnSp>
        <p:nvCxnSpPr>
          <p:cNvPr id="775" name="Google Shape;775;p73"/>
          <p:cNvCxnSpPr/>
          <p:nvPr/>
        </p:nvCxnSpPr>
        <p:spPr>
          <a:xfrm rot="10800000">
            <a:off x="8215300" y="1191550"/>
            <a:ext cx="0" cy="1145400"/>
          </a:xfrm>
          <a:prstGeom prst="straightConnector1">
            <a:avLst/>
          </a:prstGeom>
          <a:noFill/>
          <a:ln cap="flat" cmpd="sng" w="9525">
            <a:solidFill>
              <a:srgbClr val="FF0000"/>
            </a:solidFill>
            <a:prstDash val="solid"/>
            <a:round/>
            <a:headEnd len="med" w="med" type="none"/>
            <a:tailEnd len="med" w="med" type="none"/>
          </a:ln>
        </p:spPr>
      </p:cxnSp>
      <p:cxnSp>
        <p:nvCxnSpPr>
          <p:cNvPr id="776" name="Google Shape;776;p73"/>
          <p:cNvCxnSpPr/>
          <p:nvPr/>
        </p:nvCxnSpPr>
        <p:spPr>
          <a:xfrm flipH="1">
            <a:off x="3636600" y="1206725"/>
            <a:ext cx="4588500" cy="11400"/>
          </a:xfrm>
          <a:prstGeom prst="straightConnector1">
            <a:avLst/>
          </a:prstGeom>
          <a:noFill/>
          <a:ln cap="flat" cmpd="sng" w="9525">
            <a:solidFill>
              <a:srgbClr val="FF0000"/>
            </a:solidFill>
            <a:prstDash val="solid"/>
            <a:round/>
            <a:headEnd len="med" w="med" type="none"/>
            <a:tailEnd len="med" w="med" type="none"/>
          </a:ln>
        </p:spPr>
      </p:cxnSp>
      <p:cxnSp>
        <p:nvCxnSpPr>
          <p:cNvPr id="777" name="Google Shape;777;p73"/>
          <p:cNvCxnSpPr/>
          <p:nvPr/>
        </p:nvCxnSpPr>
        <p:spPr>
          <a:xfrm>
            <a:off x="3639396" y="1214200"/>
            <a:ext cx="0" cy="212400"/>
          </a:xfrm>
          <a:prstGeom prst="straightConnector1">
            <a:avLst/>
          </a:prstGeom>
          <a:noFill/>
          <a:ln cap="flat" cmpd="sng" w="9525">
            <a:solidFill>
              <a:srgbClr val="FF0000"/>
            </a:solidFill>
            <a:prstDash val="solid"/>
            <a:round/>
            <a:headEnd len="med" w="med" type="none"/>
            <a:tailEnd len="med" w="med" type="triangle"/>
          </a:ln>
        </p:spPr>
      </p:cxnSp>
      <p:cxnSp>
        <p:nvCxnSpPr>
          <p:cNvPr id="778" name="Google Shape;778;p73"/>
          <p:cNvCxnSpPr/>
          <p:nvPr/>
        </p:nvCxnSpPr>
        <p:spPr>
          <a:xfrm>
            <a:off x="5512338" y="1214200"/>
            <a:ext cx="7500" cy="258000"/>
          </a:xfrm>
          <a:prstGeom prst="straightConnector1">
            <a:avLst/>
          </a:prstGeom>
          <a:noFill/>
          <a:ln cap="flat" cmpd="sng" w="9525">
            <a:solidFill>
              <a:srgbClr val="FF0000"/>
            </a:solidFill>
            <a:prstDash val="solid"/>
            <a:round/>
            <a:headEnd len="med" w="med" type="none"/>
            <a:tailEnd len="med" w="med" type="triangle"/>
          </a:ln>
        </p:spPr>
      </p:cxnSp>
      <p:cxnSp>
        <p:nvCxnSpPr>
          <p:cNvPr id="779" name="Google Shape;779;p73"/>
          <p:cNvCxnSpPr/>
          <p:nvPr/>
        </p:nvCxnSpPr>
        <p:spPr>
          <a:xfrm>
            <a:off x="7427000" y="1206600"/>
            <a:ext cx="0" cy="250500"/>
          </a:xfrm>
          <a:prstGeom prst="straightConnector1">
            <a:avLst/>
          </a:prstGeom>
          <a:noFill/>
          <a:ln cap="flat" cmpd="sng" w="9525">
            <a:solidFill>
              <a:srgbClr val="FF0000"/>
            </a:solidFill>
            <a:prstDash val="solid"/>
            <a:round/>
            <a:headEnd len="med" w="med" type="none"/>
            <a:tailEnd len="med" w="med" type="triangle"/>
          </a:ln>
        </p:spPr>
      </p:cxnSp>
      <p:pic>
        <p:nvPicPr>
          <p:cNvPr id="780" name="Google Shape;780;p73"/>
          <p:cNvPicPr preferRelativeResize="0"/>
          <p:nvPr/>
        </p:nvPicPr>
        <p:blipFill>
          <a:blip r:embed="rId4">
            <a:alphaModFix/>
          </a:blip>
          <a:stretch>
            <a:fillRect/>
          </a:stretch>
        </p:blipFill>
        <p:spPr>
          <a:xfrm>
            <a:off x="762000" y="1524000"/>
            <a:ext cx="7200000" cy="288000"/>
          </a:xfrm>
          <a:prstGeom prst="rect">
            <a:avLst/>
          </a:prstGeom>
          <a:noFill/>
          <a:ln>
            <a:noFill/>
          </a:ln>
        </p:spPr>
      </p:pic>
      <p:cxnSp>
        <p:nvCxnSpPr>
          <p:cNvPr id="781" name="Google Shape;781;p73"/>
          <p:cNvCxnSpPr/>
          <p:nvPr/>
        </p:nvCxnSpPr>
        <p:spPr>
          <a:xfrm rot="10800000">
            <a:off x="3512050" y="2356800"/>
            <a:ext cx="3903000" cy="549300"/>
          </a:xfrm>
          <a:prstGeom prst="straightConnector1">
            <a:avLst/>
          </a:prstGeom>
          <a:noFill/>
          <a:ln cap="flat" cmpd="sng" w="9525">
            <a:solidFill>
              <a:srgbClr val="FF0000"/>
            </a:solidFill>
            <a:prstDash val="solid"/>
            <a:round/>
            <a:headEnd len="med" w="med" type="none"/>
            <a:tailEnd len="med" w="med" type="triangle"/>
          </a:ln>
        </p:spPr>
      </p:cxnSp>
      <p:cxnSp>
        <p:nvCxnSpPr>
          <p:cNvPr id="782" name="Google Shape;782;p73"/>
          <p:cNvCxnSpPr/>
          <p:nvPr/>
        </p:nvCxnSpPr>
        <p:spPr>
          <a:xfrm flipH="1">
            <a:off x="3104250" y="3359275"/>
            <a:ext cx="4327800" cy="861000"/>
          </a:xfrm>
          <a:prstGeom prst="straightConnector1">
            <a:avLst/>
          </a:prstGeom>
          <a:noFill/>
          <a:ln cap="flat" cmpd="sng" w="9525">
            <a:solidFill>
              <a:srgbClr val="FF0000"/>
            </a:solidFill>
            <a:prstDash val="solid"/>
            <a:round/>
            <a:headEnd len="med" w="med" type="none"/>
            <a:tailEnd len="med" w="med" type="triangle"/>
          </a:ln>
        </p:spPr>
      </p:cxnSp>
      <p:pic>
        <p:nvPicPr>
          <p:cNvPr id="783" name="Google Shape;783;p73">
            <a:hlinkClick r:id="rId5"/>
          </p:cNvPr>
          <p:cNvPicPr preferRelativeResize="0"/>
          <p:nvPr/>
        </p:nvPicPr>
        <p:blipFill>
          <a:blip r:embed="rId6">
            <a:alphaModFix/>
          </a:blip>
          <a:stretch>
            <a:fillRect/>
          </a:stretch>
        </p:blipFill>
        <p:spPr>
          <a:xfrm>
            <a:off x="7727400" y="3745950"/>
            <a:ext cx="864149" cy="864149"/>
          </a:xfrm>
          <a:prstGeom prst="rect">
            <a:avLst/>
          </a:prstGeom>
          <a:noFill/>
          <a:ln>
            <a:noFill/>
          </a:ln>
        </p:spPr>
      </p:pic>
      <p:sp>
        <p:nvSpPr>
          <p:cNvPr id="784" name="Google Shape;784;p73"/>
          <p:cNvSpPr txBox="1"/>
          <p:nvPr/>
        </p:nvSpPr>
        <p:spPr>
          <a:xfrm>
            <a:off x="7620575" y="4511775"/>
            <a:ext cx="1150800" cy="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Nunito"/>
                <a:ea typeface="Nunito"/>
                <a:cs typeface="Nunito"/>
                <a:sym typeface="Nunito"/>
              </a:rPr>
              <a:t>Más información</a:t>
            </a:r>
            <a:endParaRPr sz="1000">
              <a:latin typeface="Nunito"/>
              <a:ea typeface="Nunito"/>
              <a:cs typeface="Nunito"/>
              <a:sym typeface="Nunito"/>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7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Tipado dinámico / estático</a:t>
            </a:r>
            <a:endParaRPr/>
          </a:p>
        </p:txBody>
      </p:sp>
      <p:sp>
        <p:nvSpPr>
          <p:cNvPr id="790" name="Google Shape;790;p74"/>
          <p:cNvSpPr txBox="1"/>
          <p:nvPr>
            <p:ph idx="1" type="body"/>
          </p:nvPr>
        </p:nvSpPr>
        <p:spPr>
          <a:xfrm>
            <a:off x="1456200" y="1490675"/>
            <a:ext cx="7030500" cy="3193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s"/>
              <a:t>Habrás observado en la diapositiva anterior que en Java es necesario especificar los tipos de datos de los parámetros de la función, de las variables y del valor devuelto por la función, mientras que en Python no hay </a:t>
            </a:r>
            <a:r>
              <a:rPr lang="es"/>
              <a:t>que hacerlo</a:t>
            </a:r>
            <a:r>
              <a:rPr lang="es"/>
              <a:t>.</a:t>
            </a:r>
            <a:endParaRPr/>
          </a:p>
          <a:p>
            <a:pPr indent="-355600" lvl="0" marL="457200" rtl="0" algn="l">
              <a:spcBef>
                <a:spcPts val="0"/>
              </a:spcBef>
              <a:spcAft>
                <a:spcPts val="0"/>
              </a:spcAft>
              <a:buSzPts val="2000"/>
              <a:buChar char="●"/>
            </a:pPr>
            <a:r>
              <a:rPr lang="es"/>
              <a:t> Java usa </a:t>
            </a:r>
            <a:r>
              <a:rPr lang="es" u="sng">
                <a:solidFill>
                  <a:schemeClr val="hlink"/>
                </a:solidFill>
                <a:hlinkClick r:id="rId3"/>
              </a:rPr>
              <a:t>tipado estático</a:t>
            </a:r>
            <a:r>
              <a:rPr lang="es"/>
              <a:t> y Python </a:t>
            </a:r>
            <a:r>
              <a:rPr lang="es" u="sng">
                <a:solidFill>
                  <a:schemeClr val="hlink"/>
                </a:solidFill>
                <a:hlinkClick r:id="rId4"/>
              </a:rPr>
              <a:t>tipado dinámico</a:t>
            </a:r>
            <a:r>
              <a:rPr lang="es"/>
              <a:t>.</a:t>
            </a:r>
            <a:endParaRPr/>
          </a:p>
          <a:p>
            <a:pPr indent="-330200" lvl="1" marL="914400" rtl="0" algn="l">
              <a:spcBef>
                <a:spcPts val="0"/>
              </a:spcBef>
              <a:spcAft>
                <a:spcPts val="0"/>
              </a:spcAft>
              <a:buSzPts val="1600"/>
              <a:buChar char="○"/>
            </a:pPr>
            <a:r>
              <a:rPr lang="es"/>
              <a:t>Ambos tienen sus </a:t>
            </a:r>
            <a:r>
              <a:rPr lang="es" u="sng">
                <a:solidFill>
                  <a:schemeClr val="hlink"/>
                </a:solidFill>
                <a:hlinkClick r:id="rId5"/>
              </a:rPr>
              <a:t>ventajas e </a:t>
            </a:r>
            <a:r>
              <a:rPr lang="es" u="sng">
                <a:solidFill>
                  <a:schemeClr val="hlink"/>
                </a:solidFill>
                <a:hlinkClick r:id="rId6"/>
              </a:rPr>
              <a:t>inconvenientes</a:t>
            </a:r>
            <a:r>
              <a:rPr lang="es"/>
              <a:t>.</a:t>
            </a:r>
            <a:endParaRPr/>
          </a:p>
          <a:p>
            <a:pPr indent="-330200" lvl="1" marL="914400" rtl="0" algn="l">
              <a:spcBef>
                <a:spcPts val="0"/>
              </a:spcBef>
              <a:spcAft>
                <a:spcPts val="0"/>
              </a:spcAft>
              <a:buSzPts val="1600"/>
              <a:buChar char="○"/>
            </a:pPr>
            <a:r>
              <a:rPr lang="es"/>
              <a:t>Python puede trabajar con tipos estáticos a través de </a:t>
            </a:r>
            <a:r>
              <a:rPr lang="es" u="sng">
                <a:solidFill>
                  <a:schemeClr val="hlink"/>
                </a:solidFill>
                <a:hlinkClick r:id="rId7"/>
              </a:rPr>
              <a:t>anotaciones</a:t>
            </a:r>
            <a:r>
              <a:rPr lang="es"/>
              <a:t>.</a:t>
            </a:r>
            <a:endParaRPr/>
          </a:p>
        </p:txBody>
      </p:sp>
      <p:pic>
        <p:nvPicPr>
          <p:cNvPr id="791" name="Google Shape;791;p74">
            <a:hlinkClick r:id="rId8"/>
          </p:cNvPr>
          <p:cNvPicPr preferRelativeResize="0"/>
          <p:nvPr/>
        </p:nvPicPr>
        <p:blipFill>
          <a:blip r:embed="rId9">
            <a:alphaModFix/>
          </a:blip>
          <a:stretch>
            <a:fillRect/>
          </a:stretch>
        </p:blipFill>
        <p:spPr>
          <a:xfrm>
            <a:off x="488425" y="3668400"/>
            <a:ext cx="864149" cy="864149"/>
          </a:xfrm>
          <a:prstGeom prst="rect">
            <a:avLst/>
          </a:prstGeom>
          <a:noFill/>
          <a:ln>
            <a:noFill/>
          </a:ln>
        </p:spPr>
      </p:pic>
      <p:sp>
        <p:nvSpPr>
          <p:cNvPr id="792" name="Google Shape;792;p74"/>
          <p:cNvSpPr txBox="1"/>
          <p:nvPr/>
        </p:nvSpPr>
        <p:spPr>
          <a:xfrm>
            <a:off x="381600" y="4434225"/>
            <a:ext cx="1150800" cy="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Nunito"/>
                <a:ea typeface="Nunito"/>
                <a:cs typeface="Nunito"/>
                <a:sym typeface="Nunito"/>
              </a:rPr>
              <a:t>Más información</a:t>
            </a:r>
            <a:endParaRPr sz="1000">
              <a:latin typeface="Nunito"/>
              <a:ea typeface="Nunito"/>
              <a:cs typeface="Nunito"/>
              <a:sym typeface="Nunito"/>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7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Ámbito de las variables</a:t>
            </a:r>
            <a:endParaRPr/>
          </a:p>
        </p:txBody>
      </p:sp>
      <p:sp>
        <p:nvSpPr>
          <p:cNvPr id="798" name="Google Shape;798;p75"/>
          <p:cNvSpPr txBox="1"/>
          <p:nvPr>
            <p:ph idx="1" type="body"/>
          </p:nvPr>
        </p:nvSpPr>
        <p:spPr>
          <a:xfrm>
            <a:off x="1456200" y="1338275"/>
            <a:ext cx="70305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 ámbito de una variable es el contexto donde la variable puede ser usada. Generalizando mucho podríamos hablar de variables:</a:t>
            </a:r>
            <a:endParaRPr/>
          </a:p>
          <a:p>
            <a:pPr indent="-355600" lvl="0" marL="457200" rtl="0" algn="l">
              <a:spcBef>
                <a:spcPts val="1600"/>
              </a:spcBef>
              <a:spcAft>
                <a:spcPts val="0"/>
              </a:spcAft>
              <a:buSzPts val="2000"/>
              <a:buChar char="●"/>
            </a:pPr>
            <a:r>
              <a:rPr lang="es"/>
              <a:t>Locales.</a:t>
            </a:r>
            <a:endParaRPr/>
          </a:p>
          <a:p>
            <a:pPr indent="-330200" lvl="1" marL="914400" rtl="0" algn="l">
              <a:spcBef>
                <a:spcPts val="0"/>
              </a:spcBef>
              <a:spcAft>
                <a:spcPts val="0"/>
              </a:spcAft>
              <a:buSzPts val="1600"/>
              <a:buChar char="○"/>
            </a:pPr>
            <a:r>
              <a:rPr lang="es"/>
              <a:t>Válidas para una función.</a:t>
            </a:r>
            <a:endParaRPr/>
          </a:p>
          <a:p>
            <a:pPr indent="-330200" lvl="1" marL="914400" rtl="0" algn="l">
              <a:spcBef>
                <a:spcPts val="0"/>
              </a:spcBef>
              <a:spcAft>
                <a:spcPts val="0"/>
              </a:spcAft>
              <a:buSzPts val="1600"/>
              <a:buChar char="○"/>
            </a:pPr>
            <a:r>
              <a:rPr lang="es"/>
              <a:t>Los parámetros formales (por valor) son locales a su función.</a:t>
            </a:r>
            <a:endParaRPr/>
          </a:p>
          <a:p>
            <a:pPr indent="-355600" lvl="0" marL="457200" rtl="0" algn="l">
              <a:spcBef>
                <a:spcPts val="0"/>
              </a:spcBef>
              <a:spcAft>
                <a:spcPts val="0"/>
              </a:spcAft>
              <a:buSzPts val="2000"/>
              <a:buChar char="●"/>
            </a:pPr>
            <a:r>
              <a:rPr lang="es"/>
              <a:t>Globales.</a:t>
            </a:r>
            <a:endParaRPr/>
          </a:p>
          <a:p>
            <a:pPr indent="-330200" lvl="1" marL="914400" rtl="0" algn="l">
              <a:spcBef>
                <a:spcPts val="0"/>
              </a:spcBef>
              <a:spcAft>
                <a:spcPts val="0"/>
              </a:spcAft>
              <a:buSzPts val="1600"/>
              <a:buChar char="○"/>
            </a:pPr>
            <a:r>
              <a:rPr lang="es"/>
              <a:t>Válidas en todo el programa.</a:t>
            </a:r>
            <a:endParaRPr/>
          </a:p>
          <a:p>
            <a:pPr indent="-330200" lvl="1" marL="914400" rtl="0" algn="l">
              <a:spcBef>
                <a:spcPts val="0"/>
              </a:spcBef>
              <a:spcAft>
                <a:spcPts val="0"/>
              </a:spcAft>
              <a:buSzPts val="1600"/>
              <a:buChar char="○"/>
            </a:pPr>
            <a:r>
              <a:rPr lang="es"/>
              <a:t>En Python definidas en el programa principal (fuera de las funciones).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7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Ámbito de las variables en Python</a:t>
            </a:r>
            <a:endParaRPr/>
          </a:p>
        </p:txBody>
      </p:sp>
      <p:sp>
        <p:nvSpPr>
          <p:cNvPr id="804" name="Google Shape;804;p76"/>
          <p:cNvSpPr txBox="1"/>
          <p:nvPr>
            <p:ph idx="1" type="body"/>
          </p:nvPr>
        </p:nvSpPr>
        <p:spPr>
          <a:xfrm>
            <a:off x="1456200" y="1338275"/>
            <a:ext cx="70305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Python distingue tres tipos de variables: las variables locales y dos tipos de variables libres (globales y no locales):</a:t>
            </a:r>
            <a:endParaRPr/>
          </a:p>
          <a:p>
            <a:pPr indent="-355600" lvl="0" marL="457200" rtl="0" algn="l">
              <a:spcBef>
                <a:spcPts val="1600"/>
              </a:spcBef>
              <a:spcAft>
                <a:spcPts val="0"/>
              </a:spcAft>
              <a:buSzPts val="2000"/>
              <a:buChar char="●"/>
            </a:pPr>
            <a:r>
              <a:rPr b="1" lang="es"/>
              <a:t>Locales</a:t>
            </a:r>
            <a:r>
              <a:rPr lang="es"/>
              <a:t>: pertenecen al ámbito de la función y pueden ser accesibles a niveles inferiores.</a:t>
            </a:r>
            <a:endParaRPr/>
          </a:p>
          <a:p>
            <a:pPr indent="-355600" lvl="0" marL="457200" rtl="0" algn="l">
              <a:spcBef>
                <a:spcPts val="0"/>
              </a:spcBef>
              <a:spcAft>
                <a:spcPts val="0"/>
              </a:spcAft>
              <a:buSzPts val="2000"/>
              <a:buChar char="●"/>
            </a:pPr>
            <a:r>
              <a:rPr b="1" lang="es"/>
              <a:t>Libres</a:t>
            </a:r>
            <a:r>
              <a:rPr lang="es"/>
              <a:t>:</a:t>
            </a:r>
            <a:endParaRPr/>
          </a:p>
          <a:p>
            <a:pPr indent="-330200" lvl="1" marL="914400" rtl="0" algn="l">
              <a:spcBef>
                <a:spcPts val="0"/>
              </a:spcBef>
              <a:spcAft>
                <a:spcPts val="0"/>
              </a:spcAft>
              <a:buSzPts val="1600"/>
              <a:buChar char="○"/>
            </a:pPr>
            <a:r>
              <a:rPr b="1" lang="es"/>
              <a:t>Globales</a:t>
            </a:r>
            <a:r>
              <a:rPr lang="es"/>
              <a:t>: pertenecen al ámbito del programa principal.</a:t>
            </a:r>
            <a:endParaRPr/>
          </a:p>
          <a:p>
            <a:pPr indent="-330200" lvl="1" marL="914400" rtl="0" algn="l">
              <a:spcBef>
                <a:spcPts val="0"/>
              </a:spcBef>
              <a:spcAft>
                <a:spcPts val="0"/>
              </a:spcAft>
              <a:buSzPts val="1600"/>
              <a:buChar char="○"/>
            </a:pPr>
            <a:r>
              <a:rPr b="1" lang="es"/>
              <a:t>No locales</a:t>
            </a:r>
            <a:r>
              <a:rPr lang="es"/>
              <a:t>: pertenecen a un ámbito superior al de la función, pero no son globales.</a:t>
            </a:r>
            <a:endParaRPr/>
          </a:p>
        </p:txBody>
      </p:sp>
      <p:pic>
        <p:nvPicPr>
          <p:cNvPr id="805" name="Google Shape;805;p76">
            <a:hlinkClick r:id="rId3"/>
          </p:cNvPr>
          <p:cNvPicPr preferRelativeResize="0"/>
          <p:nvPr/>
        </p:nvPicPr>
        <p:blipFill>
          <a:blip r:embed="rId4">
            <a:alphaModFix/>
          </a:blip>
          <a:stretch>
            <a:fillRect/>
          </a:stretch>
        </p:blipFill>
        <p:spPr>
          <a:xfrm>
            <a:off x="488425" y="3668400"/>
            <a:ext cx="864149" cy="864149"/>
          </a:xfrm>
          <a:prstGeom prst="rect">
            <a:avLst/>
          </a:prstGeom>
          <a:noFill/>
          <a:ln>
            <a:noFill/>
          </a:ln>
        </p:spPr>
      </p:pic>
      <p:sp>
        <p:nvSpPr>
          <p:cNvPr id="806" name="Google Shape;806;p76"/>
          <p:cNvSpPr txBox="1"/>
          <p:nvPr/>
        </p:nvSpPr>
        <p:spPr>
          <a:xfrm>
            <a:off x="381600" y="4434225"/>
            <a:ext cx="1150800" cy="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Nunito"/>
                <a:ea typeface="Nunito"/>
                <a:cs typeface="Nunito"/>
                <a:sym typeface="Nunito"/>
              </a:rPr>
              <a:t>Más información</a:t>
            </a:r>
            <a:endParaRPr sz="1000">
              <a:latin typeface="Nunito"/>
              <a:ea typeface="Nunito"/>
              <a:cs typeface="Nunito"/>
              <a:sym typeface="Nunito"/>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7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a:t>
            </a:r>
            <a:r>
              <a:rPr lang="es"/>
              <a:t>ariables locales en Python</a:t>
            </a:r>
            <a:endParaRPr/>
          </a:p>
        </p:txBody>
      </p:sp>
      <p:sp>
        <p:nvSpPr>
          <p:cNvPr id="812" name="Google Shape;812;p77"/>
          <p:cNvSpPr txBox="1"/>
          <p:nvPr>
            <p:ph idx="1" type="body"/>
          </p:nvPr>
        </p:nvSpPr>
        <p:spPr>
          <a:xfrm>
            <a:off x="1456200" y="1338275"/>
            <a:ext cx="70305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Si no se han declarado como globales o no locales, las variables </a:t>
            </a:r>
            <a:r>
              <a:rPr b="1" lang="es"/>
              <a:t>a las que se asigna valor en una función</a:t>
            </a:r>
            <a:r>
              <a:rPr lang="es"/>
              <a:t> se consideran variables locales, es decir, sólo existen en la propia función</a:t>
            </a:r>
            <a:r>
              <a:rPr lang="es"/>
              <a:t>, incluso cuando en el programa exista una variable con el mismo nombre.</a:t>
            </a:r>
            <a:endParaRPr/>
          </a:p>
        </p:txBody>
      </p:sp>
      <p:pic>
        <p:nvPicPr>
          <p:cNvPr id="813" name="Google Shape;813;p77"/>
          <p:cNvPicPr preferRelativeResize="0"/>
          <p:nvPr/>
        </p:nvPicPr>
        <p:blipFill>
          <a:blip r:embed="rId3">
            <a:alphaModFix/>
          </a:blip>
          <a:stretch>
            <a:fillRect/>
          </a:stretch>
        </p:blipFill>
        <p:spPr>
          <a:xfrm>
            <a:off x="2881313" y="3348038"/>
            <a:ext cx="3228975" cy="1647825"/>
          </a:xfrm>
          <a:prstGeom prst="rect">
            <a:avLst/>
          </a:prstGeom>
          <a:noFill/>
          <a:ln>
            <a:noFill/>
          </a:ln>
        </p:spPr>
      </p:pic>
      <p:pic>
        <p:nvPicPr>
          <p:cNvPr id="814" name="Google Shape;814;p77">
            <a:hlinkClick r:id="rId4"/>
          </p:cNvPr>
          <p:cNvPicPr preferRelativeResize="0"/>
          <p:nvPr/>
        </p:nvPicPr>
        <p:blipFill>
          <a:blip r:embed="rId5">
            <a:alphaModFix/>
          </a:blip>
          <a:stretch>
            <a:fillRect/>
          </a:stretch>
        </p:blipFill>
        <p:spPr>
          <a:xfrm>
            <a:off x="488425" y="3669750"/>
            <a:ext cx="864149" cy="864149"/>
          </a:xfrm>
          <a:prstGeom prst="rect">
            <a:avLst/>
          </a:prstGeom>
          <a:noFill/>
          <a:ln>
            <a:noFill/>
          </a:ln>
        </p:spPr>
      </p:pic>
      <p:sp>
        <p:nvSpPr>
          <p:cNvPr id="815" name="Google Shape;815;p77"/>
          <p:cNvSpPr txBox="1"/>
          <p:nvPr/>
        </p:nvSpPr>
        <p:spPr>
          <a:xfrm>
            <a:off x="381600" y="4435575"/>
            <a:ext cx="1150800" cy="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Nunito"/>
                <a:ea typeface="Nunito"/>
                <a:cs typeface="Nunito"/>
                <a:sym typeface="Nunito"/>
              </a:rPr>
              <a:t>Más información</a:t>
            </a:r>
            <a:endParaRPr sz="1000">
              <a:latin typeface="Nunito"/>
              <a:ea typeface="Nunito"/>
              <a:cs typeface="Nunito"/>
              <a:sym typeface="Nunito"/>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7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Variables libres en Python</a:t>
            </a:r>
            <a:endParaRPr/>
          </a:p>
        </p:txBody>
      </p:sp>
      <p:sp>
        <p:nvSpPr>
          <p:cNvPr id="821" name="Google Shape;821;p78"/>
          <p:cNvSpPr txBox="1"/>
          <p:nvPr>
            <p:ph idx="1" type="body"/>
          </p:nvPr>
        </p:nvSpPr>
        <p:spPr>
          <a:xfrm>
            <a:off x="1456200" y="1338275"/>
            <a:ext cx="7030500" cy="3193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s"/>
              <a:t>Si a una variable no se le asigna valor en una función, Python la considera </a:t>
            </a:r>
            <a:r>
              <a:rPr b="1" lang="es"/>
              <a:t>libre</a:t>
            </a:r>
            <a:r>
              <a:rPr lang="es"/>
              <a:t> y busca su valor en los niveles superiores de esa función, empezando por el inmediatamente superior y continuando hasta el programa principal. </a:t>
            </a:r>
            <a:endParaRPr/>
          </a:p>
          <a:p>
            <a:pPr indent="-355600" lvl="0" marL="457200" rtl="0" algn="l">
              <a:spcBef>
                <a:spcPts val="0"/>
              </a:spcBef>
              <a:spcAft>
                <a:spcPts val="0"/>
              </a:spcAft>
              <a:buSzPts val="2000"/>
              <a:buChar char="●"/>
            </a:pPr>
            <a:r>
              <a:rPr lang="es"/>
              <a:t>Si a la variable se le asigna valor en algún nivel intermedio la variable se considera </a:t>
            </a:r>
            <a:r>
              <a:rPr b="1" lang="es"/>
              <a:t>no local</a:t>
            </a:r>
            <a:r>
              <a:rPr lang="es"/>
              <a:t> y si se le asigna en el programa principal la variable se considera </a:t>
            </a:r>
            <a:r>
              <a:rPr b="1" lang="es"/>
              <a:t>global</a:t>
            </a:r>
            <a:r>
              <a:rPr lang="es"/>
              <a:t>.</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7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Variables libres en Python</a:t>
            </a:r>
            <a:endParaRPr/>
          </a:p>
        </p:txBody>
      </p:sp>
      <p:sp>
        <p:nvSpPr>
          <p:cNvPr id="827" name="Google Shape;827;p79"/>
          <p:cNvSpPr txBox="1"/>
          <p:nvPr>
            <p:ph idx="1" type="body"/>
          </p:nvPr>
        </p:nvSpPr>
        <p:spPr>
          <a:xfrm>
            <a:off x="1456200" y="1338275"/>
            <a:ext cx="7030500" cy="3193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s"/>
              <a:t>Si a una variable que Python considera libre</a:t>
            </a:r>
            <a:r>
              <a:rPr lang="es"/>
              <a:t> (porque no se le asigna valor en la función) tampoco</a:t>
            </a:r>
            <a:r>
              <a:rPr lang="es"/>
              <a:t> se le asigna valor en niveles superiores, Python dará un mensaje de error.</a:t>
            </a:r>
            <a:endParaRPr/>
          </a:p>
          <a:p>
            <a:pPr indent="-355600" lvl="0" marL="457200" rtl="0" algn="l">
              <a:spcBef>
                <a:spcPts val="0"/>
              </a:spcBef>
              <a:spcAft>
                <a:spcPts val="0"/>
              </a:spcAft>
              <a:buSzPts val="2000"/>
              <a:buChar char="●"/>
            </a:pPr>
            <a:r>
              <a:rPr lang="es"/>
              <a:t>Si queremos asignar valor a una variable en una función, pero no queremos que Python la considere local, debemos declararla en la función como </a:t>
            </a:r>
            <a:r>
              <a:rPr b="1" lang="es">
                <a:latin typeface="Roboto Mono"/>
                <a:ea typeface="Roboto Mono"/>
                <a:cs typeface="Roboto Mono"/>
                <a:sym typeface="Roboto Mono"/>
              </a:rPr>
              <a:t>global</a:t>
            </a:r>
            <a:r>
              <a:rPr lang="es"/>
              <a:t> o </a:t>
            </a:r>
            <a:r>
              <a:rPr b="1" lang="es">
                <a:latin typeface="Roboto Mono"/>
                <a:ea typeface="Roboto Mono"/>
                <a:cs typeface="Roboto Mono"/>
                <a:sym typeface="Roboto Mono"/>
              </a:rPr>
              <a:t>nonlocal</a:t>
            </a:r>
            <a:r>
              <a:rPr lang="es"/>
              <a:t>.</a:t>
            </a:r>
            <a:endParaRPr/>
          </a:p>
        </p:txBody>
      </p:sp>
      <p:pic>
        <p:nvPicPr>
          <p:cNvPr id="828" name="Google Shape;828;p79">
            <a:hlinkClick r:id="rId3"/>
          </p:cNvPr>
          <p:cNvPicPr preferRelativeResize="0"/>
          <p:nvPr/>
        </p:nvPicPr>
        <p:blipFill>
          <a:blip r:embed="rId4">
            <a:alphaModFix/>
          </a:blip>
          <a:stretch>
            <a:fillRect/>
          </a:stretch>
        </p:blipFill>
        <p:spPr>
          <a:xfrm>
            <a:off x="488425" y="3668400"/>
            <a:ext cx="864149" cy="864149"/>
          </a:xfrm>
          <a:prstGeom prst="rect">
            <a:avLst/>
          </a:prstGeom>
          <a:noFill/>
          <a:ln>
            <a:noFill/>
          </a:ln>
        </p:spPr>
      </p:pic>
      <p:sp>
        <p:nvSpPr>
          <p:cNvPr id="829" name="Google Shape;829;p79"/>
          <p:cNvSpPr txBox="1"/>
          <p:nvPr/>
        </p:nvSpPr>
        <p:spPr>
          <a:xfrm>
            <a:off x="381600" y="4434225"/>
            <a:ext cx="1150800" cy="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Nunito"/>
                <a:ea typeface="Nunito"/>
                <a:cs typeface="Nunito"/>
                <a:sym typeface="Nunito"/>
              </a:rPr>
              <a:t>Más información</a:t>
            </a:r>
            <a:endParaRPr sz="1000">
              <a:latin typeface="Nunito"/>
              <a:ea typeface="Nunito"/>
              <a:cs typeface="Nunito"/>
              <a:sym typeface="Nunito"/>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80"/>
          <p:cNvSpPr txBox="1"/>
          <p:nvPr>
            <p:ph type="title"/>
          </p:nvPr>
        </p:nvSpPr>
        <p:spPr>
          <a:xfrm>
            <a:off x="1303800" y="598575"/>
            <a:ext cx="75897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Paso de parámetros por valor y referencia</a:t>
            </a:r>
            <a:endParaRPr/>
          </a:p>
        </p:txBody>
      </p:sp>
      <p:sp>
        <p:nvSpPr>
          <p:cNvPr id="835" name="Google Shape;835;p80"/>
          <p:cNvSpPr txBox="1"/>
          <p:nvPr>
            <p:ph idx="1" type="body"/>
          </p:nvPr>
        </p:nvSpPr>
        <p:spPr>
          <a:xfrm>
            <a:off x="1456200" y="1109675"/>
            <a:ext cx="7030500" cy="3193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s"/>
              <a:t>Paso por valor: </a:t>
            </a:r>
            <a:endParaRPr/>
          </a:p>
          <a:p>
            <a:pPr indent="-330200" lvl="1" marL="914400" rtl="0" algn="l">
              <a:spcBef>
                <a:spcPts val="0"/>
              </a:spcBef>
              <a:spcAft>
                <a:spcPts val="0"/>
              </a:spcAft>
              <a:buSzPts val="1600"/>
              <a:buChar char="○"/>
            </a:pPr>
            <a:r>
              <a:rPr lang="es"/>
              <a:t>Se pasa a la función una copia del valor del parámetro real, cualquier modificación que se le haga al parámetro formal no tendrá ningún efecto fuera de la función.</a:t>
            </a:r>
            <a:endParaRPr/>
          </a:p>
          <a:p>
            <a:pPr indent="-355600" lvl="0" marL="457200" rtl="0" algn="l">
              <a:spcBef>
                <a:spcPts val="0"/>
              </a:spcBef>
              <a:spcAft>
                <a:spcPts val="0"/>
              </a:spcAft>
              <a:buSzPts val="2000"/>
              <a:buChar char="●"/>
            </a:pPr>
            <a:r>
              <a:rPr lang="es"/>
              <a:t>Paso por referencia (o por variable).</a:t>
            </a:r>
            <a:endParaRPr/>
          </a:p>
          <a:p>
            <a:pPr indent="-330200" lvl="1" marL="914400" rtl="0" algn="l">
              <a:spcBef>
                <a:spcPts val="0"/>
              </a:spcBef>
              <a:spcAft>
                <a:spcPts val="0"/>
              </a:spcAft>
              <a:buSzPts val="1600"/>
              <a:buChar char="○"/>
            </a:pPr>
            <a:r>
              <a:rPr lang="es"/>
              <a:t>Se pasa una referencia a la variable que se pasa como parámetro real. Si el parámetro formal cambia dentro de la función también lo hará la variable que se pasó como parámetro real.</a:t>
            </a:r>
            <a:endParaRPr/>
          </a:p>
          <a:p>
            <a:pPr indent="0" lvl="0" marL="0" rtl="0" algn="l">
              <a:spcBef>
                <a:spcPts val="1600"/>
              </a:spcBef>
              <a:spcAft>
                <a:spcPts val="1600"/>
              </a:spcAft>
              <a:buNone/>
            </a:pPr>
            <a:r>
              <a:rPr lang="es"/>
              <a:t>En Python no se hace esta distinción al crear o invocar a la función. El comportamiento depende del tipo de variable (mutable o inmutable) con la que estamos tratando.</a:t>
            </a:r>
            <a:endParaRPr/>
          </a:p>
        </p:txBody>
      </p:sp>
      <p:pic>
        <p:nvPicPr>
          <p:cNvPr id="836" name="Google Shape;836;p80">
            <a:hlinkClick r:id="rId3"/>
          </p:cNvPr>
          <p:cNvPicPr preferRelativeResize="0"/>
          <p:nvPr/>
        </p:nvPicPr>
        <p:blipFill>
          <a:blip r:embed="rId4">
            <a:alphaModFix/>
          </a:blip>
          <a:stretch>
            <a:fillRect/>
          </a:stretch>
        </p:blipFill>
        <p:spPr>
          <a:xfrm>
            <a:off x="488425" y="3668400"/>
            <a:ext cx="864149" cy="864149"/>
          </a:xfrm>
          <a:prstGeom prst="rect">
            <a:avLst/>
          </a:prstGeom>
          <a:noFill/>
          <a:ln>
            <a:noFill/>
          </a:ln>
        </p:spPr>
      </p:pic>
      <p:sp>
        <p:nvSpPr>
          <p:cNvPr id="837" name="Google Shape;837;p80"/>
          <p:cNvSpPr txBox="1"/>
          <p:nvPr/>
        </p:nvSpPr>
        <p:spPr>
          <a:xfrm>
            <a:off x="381600" y="4434225"/>
            <a:ext cx="1150800" cy="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Nunito"/>
                <a:ea typeface="Nunito"/>
                <a:cs typeface="Nunito"/>
                <a:sym typeface="Nunito"/>
              </a:rPr>
              <a:t>Más información</a:t>
            </a:r>
            <a:endParaRPr sz="1000">
              <a:latin typeface="Nunito"/>
              <a:ea typeface="Nunito"/>
              <a:cs typeface="Nunito"/>
              <a:sym typeface="Nunito"/>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8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Pasando parámetros a funciones</a:t>
            </a:r>
            <a:endParaRPr/>
          </a:p>
        </p:txBody>
      </p:sp>
      <p:sp>
        <p:nvSpPr>
          <p:cNvPr id="843" name="Google Shape;843;p81"/>
          <p:cNvSpPr txBox="1"/>
          <p:nvPr>
            <p:ph idx="1" type="body"/>
          </p:nvPr>
        </p:nvSpPr>
        <p:spPr>
          <a:xfrm>
            <a:off x="1456200" y="1109675"/>
            <a:ext cx="7030500" cy="3193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s"/>
              <a:t>Por posición.</a:t>
            </a:r>
            <a:endParaRPr/>
          </a:p>
          <a:p>
            <a:pPr indent="-330200" lvl="1" marL="914400" rtl="0" algn="l">
              <a:spcBef>
                <a:spcPts val="0"/>
              </a:spcBef>
              <a:spcAft>
                <a:spcPts val="0"/>
              </a:spcAft>
              <a:buSzPts val="1600"/>
              <a:buChar char="○"/>
            </a:pPr>
            <a:r>
              <a:rPr lang="es"/>
              <a:t>La forma más básica. El 1er parámetro real se corresponde con el 1er </a:t>
            </a:r>
            <a:r>
              <a:rPr lang="es"/>
              <a:t>parámetro</a:t>
            </a:r>
            <a:r>
              <a:rPr lang="es"/>
              <a:t> formal, el 2º con el 2º y así sucesivamente.</a:t>
            </a:r>
            <a:endParaRPr/>
          </a:p>
          <a:p>
            <a:pPr indent="-355600" lvl="0" marL="457200" rtl="0" algn="l">
              <a:spcBef>
                <a:spcPts val="0"/>
              </a:spcBef>
              <a:spcAft>
                <a:spcPts val="0"/>
              </a:spcAft>
              <a:buSzPts val="2000"/>
              <a:buChar char="●"/>
            </a:pPr>
            <a:r>
              <a:rPr lang="es"/>
              <a:t>P</a:t>
            </a:r>
            <a:r>
              <a:rPr lang="es"/>
              <a:t>or</a:t>
            </a:r>
            <a:r>
              <a:rPr lang="es"/>
              <a:t> nombre.</a:t>
            </a:r>
            <a:endParaRPr/>
          </a:p>
          <a:p>
            <a:pPr indent="-330200" lvl="1" marL="914400" rtl="0" algn="l">
              <a:spcBef>
                <a:spcPts val="0"/>
              </a:spcBef>
              <a:spcAft>
                <a:spcPts val="0"/>
              </a:spcAft>
              <a:buSzPts val="1600"/>
              <a:buChar char="○"/>
            </a:pPr>
            <a:r>
              <a:rPr lang="es"/>
              <a:t>Se</a:t>
            </a:r>
            <a:r>
              <a:rPr lang="es"/>
              <a:t> llama a la función usando el nombre del </a:t>
            </a:r>
            <a:r>
              <a:rPr lang="es"/>
              <a:t>parámetro</a:t>
            </a:r>
            <a:r>
              <a:rPr lang="es"/>
              <a:t> formal con = y su valor. El orden no importa.</a:t>
            </a:r>
            <a:endParaRPr/>
          </a:p>
          <a:p>
            <a:pPr indent="-355600" lvl="0" marL="457200" rtl="0" algn="l">
              <a:spcBef>
                <a:spcPts val="0"/>
              </a:spcBef>
              <a:spcAft>
                <a:spcPts val="0"/>
              </a:spcAft>
              <a:buSzPts val="2000"/>
              <a:buChar char="●"/>
            </a:pPr>
            <a:r>
              <a:rPr lang="es"/>
              <a:t>P</a:t>
            </a:r>
            <a:r>
              <a:rPr lang="es"/>
              <a:t>or</a:t>
            </a:r>
            <a:r>
              <a:rPr lang="es"/>
              <a:t> defecto.</a:t>
            </a:r>
            <a:endParaRPr/>
          </a:p>
          <a:p>
            <a:pPr indent="-330200" lvl="1" marL="914400" rtl="0" algn="l">
              <a:spcBef>
                <a:spcPts val="0"/>
              </a:spcBef>
              <a:spcAft>
                <a:spcPts val="0"/>
              </a:spcAft>
              <a:buSzPts val="1600"/>
              <a:buChar char="○"/>
            </a:pPr>
            <a:r>
              <a:rPr lang="es"/>
              <a:t>Se le </a:t>
            </a:r>
            <a:r>
              <a:rPr lang="es"/>
              <a:t>asignan valores por defecto a los parámetros formales de la función por si no se le pasan al invocarla.</a:t>
            </a:r>
            <a:endParaRPr/>
          </a:p>
          <a:p>
            <a:pPr indent="-355600" lvl="0" marL="457200" rtl="0" algn="l">
              <a:spcBef>
                <a:spcPts val="0"/>
              </a:spcBef>
              <a:spcAft>
                <a:spcPts val="0"/>
              </a:spcAft>
              <a:buSzPts val="2000"/>
              <a:buChar char="●"/>
            </a:pPr>
            <a:r>
              <a:rPr lang="es"/>
              <a:t>P</a:t>
            </a:r>
            <a:r>
              <a:rPr lang="es"/>
              <a:t>arámetros</a:t>
            </a:r>
            <a:r>
              <a:rPr lang="es"/>
              <a:t> de longitud variable.</a:t>
            </a:r>
            <a:endParaRPr/>
          </a:p>
          <a:p>
            <a:pPr indent="-330200" lvl="1" marL="914400" rtl="0" algn="l">
              <a:spcBef>
                <a:spcPts val="0"/>
              </a:spcBef>
              <a:spcAft>
                <a:spcPts val="0"/>
              </a:spcAft>
              <a:buSzPts val="1600"/>
              <a:buChar char="○"/>
            </a:pPr>
            <a:r>
              <a:rPr lang="es"/>
              <a:t>El número de </a:t>
            </a:r>
            <a:r>
              <a:rPr lang="es"/>
              <a:t>parámetros</a:t>
            </a:r>
            <a:r>
              <a:rPr lang="es"/>
              <a:t> que se le pasan a la función no está limitado.</a:t>
            </a:r>
            <a:endParaRPr/>
          </a:p>
        </p:txBody>
      </p:sp>
      <p:pic>
        <p:nvPicPr>
          <p:cNvPr id="844" name="Google Shape;844;p81">
            <a:hlinkClick r:id="rId3"/>
          </p:cNvPr>
          <p:cNvPicPr preferRelativeResize="0"/>
          <p:nvPr/>
        </p:nvPicPr>
        <p:blipFill>
          <a:blip r:embed="rId4">
            <a:alphaModFix/>
          </a:blip>
          <a:stretch>
            <a:fillRect/>
          </a:stretch>
        </p:blipFill>
        <p:spPr>
          <a:xfrm>
            <a:off x="488400" y="3669750"/>
            <a:ext cx="864149" cy="864149"/>
          </a:xfrm>
          <a:prstGeom prst="rect">
            <a:avLst/>
          </a:prstGeom>
          <a:noFill/>
          <a:ln>
            <a:noFill/>
          </a:ln>
        </p:spPr>
      </p:pic>
      <p:sp>
        <p:nvSpPr>
          <p:cNvPr id="845" name="Google Shape;845;p81"/>
          <p:cNvSpPr txBox="1"/>
          <p:nvPr/>
        </p:nvSpPr>
        <p:spPr>
          <a:xfrm>
            <a:off x="381575" y="4435575"/>
            <a:ext cx="1150800" cy="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Nunito"/>
                <a:ea typeface="Nunito"/>
                <a:cs typeface="Nunito"/>
                <a:sym typeface="Nunito"/>
              </a:rPr>
              <a:t>Más información</a:t>
            </a:r>
            <a:endParaRPr sz="1000">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9"/>
          <p:cNvSpPr txBox="1"/>
          <p:nvPr>
            <p:ph type="title"/>
          </p:nvPr>
        </p:nvSpPr>
        <p:spPr>
          <a:xfrm>
            <a:off x="1303800" y="282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print()</a:t>
            </a:r>
            <a:endParaRPr/>
          </a:p>
        </p:txBody>
      </p:sp>
      <p:sp>
        <p:nvSpPr>
          <p:cNvPr id="324" name="Google Shape;324;p19"/>
          <p:cNvSpPr txBox="1"/>
          <p:nvPr>
            <p:ph idx="1" type="body"/>
          </p:nvPr>
        </p:nvSpPr>
        <p:spPr>
          <a:xfrm>
            <a:off x="1456200" y="1490675"/>
            <a:ext cx="70305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25" name="Google Shape;325;p19"/>
          <p:cNvPicPr preferRelativeResize="0"/>
          <p:nvPr/>
        </p:nvPicPr>
        <p:blipFill>
          <a:blip r:embed="rId3">
            <a:alphaModFix/>
          </a:blip>
          <a:stretch>
            <a:fillRect/>
          </a:stretch>
        </p:blipFill>
        <p:spPr>
          <a:xfrm>
            <a:off x="0" y="759619"/>
            <a:ext cx="9143999" cy="3929062"/>
          </a:xfrm>
          <a:prstGeom prst="rect">
            <a:avLst/>
          </a:prstGeom>
          <a:noFill/>
          <a:ln>
            <a:noFill/>
          </a:ln>
        </p:spPr>
      </p:pic>
      <p:pic>
        <p:nvPicPr>
          <p:cNvPr id="326" name="Google Shape;326;p19"/>
          <p:cNvPicPr preferRelativeResize="0"/>
          <p:nvPr/>
        </p:nvPicPr>
        <p:blipFill>
          <a:blip r:embed="rId4">
            <a:alphaModFix/>
          </a:blip>
          <a:stretch>
            <a:fillRect/>
          </a:stretch>
        </p:blipFill>
        <p:spPr>
          <a:xfrm>
            <a:off x="3184575" y="31150"/>
            <a:ext cx="874602" cy="698325"/>
          </a:xfrm>
          <a:prstGeom prst="rect">
            <a:avLst/>
          </a:prstGeom>
          <a:noFill/>
          <a:ln>
            <a:noFill/>
          </a:ln>
        </p:spPr>
      </p:pic>
      <p:pic>
        <p:nvPicPr>
          <p:cNvPr id="327" name="Google Shape;327;p19">
            <a:hlinkClick r:id="rId5"/>
          </p:cNvPr>
          <p:cNvPicPr preferRelativeResize="0"/>
          <p:nvPr/>
        </p:nvPicPr>
        <p:blipFill>
          <a:blip r:embed="rId6">
            <a:alphaModFix/>
          </a:blip>
          <a:stretch>
            <a:fillRect/>
          </a:stretch>
        </p:blipFill>
        <p:spPr>
          <a:xfrm>
            <a:off x="8269725" y="-8100"/>
            <a:ext cx="611150" cy="611150"/>
          </a:xfrm>
          <a:prstGeom prst="rect">
            <a:avLst/>
          </a:prstGeom>
          <a:noFill/>
          <a:ln>
            <a:noFill/>
          </a:ln>
        </p:spPr>
      </p:pic>
      <p:sp>
        <p:nvSpPr>
          <p:cNvPr id="328" name="Google Shape;328;p19"/>
          <p:cNvSpPr txBox="1"/>
          <p:nvPr/>
        </p:nvSpPr>
        <p:spPr>
          <a:xfrm>
            <a:off x="8195075" y="499175"/>
            <a:ext cx="978600" cy="1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s" sz="1000">
                <a:solidFill>
                  <a:srgbClr val="980000"/>
                </a:solidFill>
                <a:latin typeface="Nunito"/>
                <a:ea typeface="Nunito"/>
                <a:cs typeface="Nunito"/>
                <a:sym typeface="Nunito"/>
              </a:rPr>
              <a:t>E</a:t>
            </a:r>
            <a:r>
              <a:rPr i="1" lang="es" sz="1000">
                <a:solidFill>
                  <a:srgbClr val="980000"/>
                </a:solidFill>
                <a:latin typeface="Nunito"/>
                <a:ea typeface="Nunito"/>
                <a:cs typeface="Nunito"/>
                <a:sym typeface="Nunito"/>
              </a:rPr>
              <a:t>jemplos</a:t>
            </a:r>
            <a:endParaRPr i="1" sz="1000">
              <a:solidFill>
                <a:srgbClr val="980000"/>
              </a:solidFill>
              <a:latin typeface="Nunito"/>
              <a:ea typeface="Nunito"/>
              <a:cs typeface="Nunito"/>
              <a:sym typeface="Nunito"/>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8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Sentencia </a:t>
            </a:r>
            <a:r>
              <a:rPr lang="es">
                <a:solidFill>
                  <a:srgbClr val="980000"/>
                </a:solidFill>
                <a:latin typeface="Roboto Mono"/>
                <a:ea typeface="Roboto Mono"/>
                <a:cs typeface="Roboto Mono"/>
                <a:sym typeface="Roboto Mono"/>
              </a:rPr>
              <a:t>return</a:t>
            </a:r>
            <a:endParaRPr>
              <a:solidFill>
                <a:srgbClr val="980000"/>
              </a:solidFill>
              <a:latin typeface="Roboto Mono"/>
              <a:ea typeface="Roboto Mono"/>
              <a:cs typeface="Roboto Mono"/>
              <a:sym typeface="Roboto Mono"/>
            </a:endParaRPr>
          </a:p>
        </p:txBody>
      </p:sp>
      <p:sp>
        <p:nvSpPr>
          <p:cNvPr id="851" name="Google Shape;851;p82"/>
          <p:cNvSpPr txBox="1"/>
          <p:nvPr>
            <p:ph idx="1" type="body"/>
          </p:nvPr>
        </p:nvSpPr>
        <p:spPr>
          <a:xfrm>
            <a:off x="1456200" y="1338275"/>
            <a:ext cx="70305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El uso de la sentencia </a:t>
            </a:r>
            <a:r>
              <a:rPr b="1" lang="es">
                <a:latin typeface="Roboto Mono"/>
                <a:ea typeface="Roboto Mono"/>
                <a:cs typeface="Roboto Mono"/>
                <a:sym typeface="Roboto Mono"/>
              </a:rPr>
              <a:t>return</a:t>
            </a:r>
            <a:r>
              <a:rPr lang="es"/>
              <a:t> permite realizar dos cosas:</a:t>
            </a:r>
            <a:endParaRPr/>
          </a:p>
          <a:p>
            <a:pPr indent="-355600" lvl="0" marL="457200" rtl="0" algn="l">
              <a:spcBef>
                <a:spcPts val="1600"/>
              </a:spcBef>
              <a:spcAft>
                <a:spcPts val="0"/>
              </a:spcAft>
              <a:buSzPts val="2000"/>
              <a:buChar char="●"/>
            </a:pPr>
            <a:r>
              <a:rPr lang="es"/>
              <a:t>Salir de la función y transferir la ejecución de vuelta a donde se realizó la llamada.</a:t>
            </a:r>
            <a:endParaRPr/>
          </a:p>
          <a:p>
            <a:pPr indent="-330200" lvl="1" marL="914400" rtl="0" algn="l">
              <a:spcBef>
                <a:spcPts val="0"/>
              </a:spcBef>
              <a:spcAft>
                <a:spcPts val="0"/>
              </a:spcAft>
              <a:buSzPts val="1600"/>
              <a:buChar char="○"/>
            </a:pPr>
            <a:r>
              <a:rPr lang="es"/>
              <a:t>Una vez se llama a </a:t>
            </a:r>
            <a:r>
              <a:rPr lang="es">
                <a:latin typeface="Roboto Mono"/>
                <a:ea typeface="Roboto Mono"/>
                <a:cs typeface="Roboto Mono"/>
                <a:sym typeface="Roboto Mono"/>
              </a:rPr>
              <a:t>return</a:t>
            </a:r>
            <a:r>
              <a:rPr lang="es"/>
              <a:t> se finaliza la ejecución de la función y se vuelve al punto donde fue invocada.</a:t>
            </a:r>
            <a:endParaRPr/>
          </a:p>
          <a:p>
            <a:pPr indent="-355600" lvl="0" marL="457200" rtl="0" algn="l">
              <a:spcBef>
                <a:spcPts val="0"/>
              </a:spcBef>
              <a:spcAft>
                <a:spcPts val="0"/>
              </a:spcAft>
              <a:buSzPts val="2000"/>
              <a:buChar char="●"/>
            </a:pPr>
            <a:r>
              <a:rPr lang="es"/>
              <a:t>Devolver uno o varios valores, fruto de la ejecución de la función.</a:t>
            </a:r>
            <a:endParaRPr/>
          </a:p>
          <a:p>
            <a:pPr indent="-330200" lvl="1" marL="914400" rtl="0" algn="l">
              <a:spcBef>
                <a:spcPts val="0"/>
              </a:spcBef>
              <a:spcAft>
                <a:spcPts val="0"/>
              </a:spcAft>
              <a:buSzPts val="1600"/>
              <a:buChar char="○"/>
            </a:pPr>
            <a:r>
              <a:rPr lang="es"/>
              <a:t>En caso de devolver </a:t>
            </a:r>
            <a:r>
              <a:rPr lang="es"/>
              <a:t>más</a:t>
            </a:r>
            <a:r>
              <a:rPr lang="es"/>
              <a:t> de un valor, deben estar separados por comas.</a:t>
            </a:r>
            <a:endParaRPr/>
          </a:p>
          <a:p>
            <a:pPr indent="0" lvl="0" marL="0" rtl="0" algn="l">
              <a:spcBef>
                <a:spcPts val="1600"/>
              </a:spcBef>
              <a:spcAft>
                <a:spcPts val="1600"/>
              </a:spcAft>
              <a:buNone/>
            </a:pPr>
            <a:r>
              <a:t/>
            </a:r>
            <a:endParaRPr/>
          </a:p>
        </p:txBody>
      </p:sp>
      <p:pic>
        <p:nvPicPr>
          <p:cNvPr id="852" name="Google Shape;852;p82">
            <a:hlinkClick r:id="rId3"/>
          </p:cNvPr>
          <p:cNvPicPr preferRelativeResize="0"/>
          <p:nvPr/>
        </p:nvPicPr>
        <p:blipFill>
          <a:blip r:embed="rId4">
            <a:alphaModFix/>
          </a:blip>
          <a:stretch>
            <a:fillRect/>
          </a:stretch>
        </p:blipFill>
        <p:spPr>
          <a:xfrm>
            <a:off x="488400" y="3669750"/>
            <a:ext cx="864149" cy="864149"/>
          </a:xfrm>
          <a:prstGeom prst="rect">
            <a:avLst/>
          </a:prstGeom>
          <a:noFill/>
          <a:ln>
            <a:noFill/>
          </a:ln>
        </p:spPr>
      </p:pic>
      <p:sp>
        <p:nvSpPr>
          <p:cNvPr id="853" name="Google Shape;853;p82"/>
          <p:cNvSpPr txBox="1"/>
          <p:nvPr/>
        </p:nvSpPr>
        <p:spPr>
          <a:xfrm>
            <a:off x="381575" y="4435575"/>
            <a:ext cx="1150800" cy="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Nunito"/>
                <a:ea typeface="Nunito"/>
                <a:cs typeface="Nunito"/>
                <a:sym typeface="Nunito"/>
              </a:rPr>
              <a:t>Más información</a:t>
            </a:r>
            <a:endParaRPr sz="1000">
              <a:latin typeface="Nunito"/>
              <a:ea typeface="Nunito"/>
              <a:cs typeface="Nunito"/>
              <a:sym typeface="Nunito"/>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8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Recursividad</a:t>
            </a:r>
            <a:endParaRPr/>
          </a:p>
        </p:txBody>
      </p:sp>
      <p:sp>
        <p:nvSpPr>
          <p:cNvPr id="859" name="Google Shape;859;p83"/>
          <p:cNvSpPr txBox="1"/>
          <p:nvPr>
            <p:ph idx="1" type="body"/>
          </p:nvPr>
        </p:nvSpPr>
        <p:spPr>
          <a:xfrm>
            <a:off x="1456200" y="1490675"/>
            <a:ext cx="70305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a:t>
            </a:r>
            <a:r>
              <a:rPr lang="es"/>
              <a:t>na </a:t>
            </a:r>
            <a:r>
              <a:rPr b="1" lang="es"/>
              <a:t>función recursiva</a:t>
            </a:r>
            <a:r>
              <a:rPr lang="es"/>
              <a:t> es aquella que está definida en función de sí misma, por lo que se llama repetidamente a sí misma hasta llegar a un punto de salida. Tiene dos secciones de código claramente divididas:</a:t>
            </a:r>
            <a:endParaRPr/>
          </a:p>
          <a:p>
            <a:pPr indent="-355600" lvl="0" marL="457200" rtl="0" algn="l">
              <a:spcBef>
                <a:spcPts val="1600"/>
              </a:spcBef>
              <a:spcAft>
                <a:spcPts val="0"/>
              </a:spcAft>
              <a:buSzPts val="2000"/>
              <a:buChar char="●"/>
            </a:pPr>
            <a:r>
              <a:rPr lang="es"/>
              <a:t>La sección en la que la función se llama a sí misma (caso general).</a:t>
            </a:r>
            <a:endParaRPr/>
          </a:p>
          <a:p>
            <a:pPr indent="-355600" lvl="0" marL="457200" rtl="0" algn="l">
              <a:spcBef>
                <a:spcPts val="0"/>
              </a:spcBef>
              <a:spcAft>
                <a:spcPts val="0"/>
              </a:spcAft>
              <a:buSzPts val="2000"/>
              <a:buChar char="●"/>
            </a:pPr>
            <a:r>
              <a:rPr lang="es"/>
              <a:t>Una condición en la que la función termina sin volver a llamarse (caso base o trivial). </a:t>
            </a:r>
            <a:endParaRPr/>
          </a:p>
          <a:p>
            <a:pPr indent="0" lvl="0" marL="0" rtl="0" algn="l">
              <a:spcBef>
                <a:spcPts val="1600"/>
              </a:spcBef>
              <a:spcAft>
                <a:spcPts val="1600"/>
              </a:spcAft>
              <a:buNone/>
            </a:pPr>
            <a:r>
              <a:t/>
            </a:r>
            <a:endParaRPr/>
          </a:p>
        </p:txBody>
      </p:sp>
      <p:pic>
        <p:nvPicPr>
          <p:cNvPr id="860" name="Google Shape;860;p83">
            <a:hlinkClick r:id="rId3"/>
          </p:cNvPr>
          <p:cNvPicPr preferRelativeResize="0"/>
          <p:nvPr/>
        </p:nvPicPr>
        <p:blipFill>
          <a:blip r:embed="rId4">
            <a:alphaModFix/>
          </a:blip>
          <a:stretch>
            <a:fillRect/>
          </a:stretch>
        </p:blipFill>
        <p:spPr>
          <a:xfrm>
            <a:off x="488400" y="3669750"/>
            <a:ext cx="864149" cy="864149"/>
          </a:xfrm>
          <a:prstGeom prst="rect">
            <a:avLst/>
          </a:prstGeom>
          <a:noFill/>
          <a:ln>
            <a:noFill/>
          </a:ln>
        </p:spPr>
      </p:pic>
      <p:sp>
        <p:nvSpPr>
          <p:cNvPr id="861" name="Google Shape;861;p83"/>
          <p:cNvSpPr txBox="1"/>
          <p:nvPr/>
        </p:nvSpPr>
        <p:spPr>
          <a:xfrm>
            <a:off x="381575" y="4435575"/>
            <a:ext cx="1150800" cy="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Nunito"/>
                <a:ea typeface="Nunito"/>
                <a:cs typeface="Nunito"/>
                <a:sym typeface="Nunito"/>
              </a:rPr>
              <a:t>Más información</a:t>
            </a:r>
            <a:endParaRPr sz="1000">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Legibilidad de los programas</a:t>
            </a:r>
            <a:endParaRPr/>
          </a:p>
        </p:txBody>
      </p:sp>
      <p:sp>
        <p:nvSpPr>
          <p:cNvPr id="334" name="Google Shape;334;p20"/>
          <p:cNvSpPr txBox="1"/>
          <p:nvPr>
            <p:ph idx="1" type="body"/>
          </p:nvPr>
        </p:nvSpPr>
        <p:spPr>
          <a:xfrm>
            <a:off x="1456200" y="1490675"/>
            <a:ext cx="70305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35" name="Google Shape;335;p20"/>
          <p:cNvPicPr preferRelativeResize="0"/>
          <p:nvPr/>
        </p:nvPicPr>
        <p:blipFill>
          <a:blip r:embed="rId3">
            <a:alphaModFix/>
          </a:blip>
          <a:stretch>
            <a:fillRect/>
          </a:stretch>
        </p:blipFill>
        <p:spPr>
          <a:xfrm>
            <a:off x="1023975" y="1471626"/>
            <a:ext cx="7096050" cy="296377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Legibilidad de los programas</a:t>
            </a:r>
            <a:endParaRPr/>
          </a:p>
        </p:txBody>
      </p:sp>
      <p:sp>
        <p:nvSpPr>
          <p:cNvPr id="341" name="Google Shape;341;p21"/>
          <p:cNvSpPr txBox="1"/>
          <p:nvPr>
            <p:ph idx="1" type="body"/>
          </p:nvPr>
        </p:nvSpPr>
        <p:spPr>
          <a:xfrm>
            <a:off x="1456200" y="1490675"/>
            <a:ext cx="70305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42" name="Google Shape;342;p21"/>
          <p:cNvPicPr preferRelativeResize="0"/>
          <p:nvPr/>
        </p:nvPicPr>
        <p:blipFill>
          <a:blip r:embed="rId3">
            <a:alphaModFix/>
          </a:blip>
          <a:stretch>
            <a:fillRect/>
          </a:stretch>
        </p:blipFill>
        <p:spPr>
          <a:xfrm>
            <a:off x="0" y="1393143"/>
            <a:ext cx="9144000" cy="311921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