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Lst>
  <p:sldSz cy="5143500" cx="9144000"/>
  <p:notesSz cx="6858000" cy="9144000"/>
  <p:embeddedFontLst>
    <p:embeddedFont>
      <p:font typeface="Caveat"/>
      <p:regular r:id="rId37"/>
      <p:bold r:id="rId38"/>
    </p:embeddedFont>
    <p:embeddedFont>
      <p:font typeface="Nunito"/>
      <p:regular r:id="rId39"/>
      <p:bold r:id="rId40"/>
      <p:italic r:id="rId41"/>
      <p:boldItalic r:id="rId42"/>
    </p:embeddedFont>
    <p:embeddedFont>
      <p:font typeface="Maven Pro"/>
      <p:regular r:id="rId43"/>
      <p:bold r:id="rId44"/>
    </p:embeddedFont>
    <p:embeddedFont>
      <p:font typeface="Roboto Mon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Nunito-bold.fntdata"/><Relationship Id="rId20" Type="http://schemas.openxmlformats.org/officeDocument/2006/relationships/slide" Target="slides/slide15.xml"/><Relationship Id="rId42" Type="http://schemas.openxmlformats.org/officeDocument/2006/relationships/font" Target="fonts/Nunito-boldItalic.fntdata"/><Relationship Id="rId41" Type="http://schemas.openxmlformats.org/officeDocument/2006/relationships/font" Target="fonts/Nunito-italic.fntdata"/><Relationship Id="rId22" Type="http://schemas.openxmlformats.org/officeDocument/2006/relationships/slide" Target="slides/slide17.xml"/><Relationship Id="rId44" Type="http://schemas.openxmlformats.org/officeDocument/2006/relationships/font" Target="fonts/MavenPro-bold.fntdata"/><Relationship Id="rId21" Type="http://schemas.openxmlformats.org/officeDocument/2006/relationships/slide" Target="slides/slide16.xml"/><Relationship Id="rId43" Type="http://schemas.openxmlformats.org/officeDocument/2006/relationships/font" Target="fonts/MavenPro-regular.fntdata"/><Relationship Id="rId24" Type="http://schemas.openxmlformats.org/officeDocument/2006/relationships/slide" Target="slides/slide19.xml"/><Relationship Id="rId46" Type="http://schemas.openxmlformats.org/officeDocument/2006/relationships/font" Target="fonts/RobotoMono-bold.fntdata"/><Relationship Id="rId23" Type="http://schemas.openxmlformats.org/officeDocument/2006/relationships/slide" Target="slides/slide18.xml"/><Relationship Id="rId45" Type="http://schemas.openxmlformats.org/officeDocument/2006/relationships/font" Target="fonts/RobotoMon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Mono-boldItalic.fntdata"/><Relationship Id="rId25" Type="http://schemas.openxmlformats.org/officeDocument/2006/relationships/slide" Target="slides/slide20.xml"/><Relationship Id="rId47" Type="http://schemas.openxmlformats.org/officeDocument/2006/relationships/font" Target="fonts/RobotoMon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Caveat-regular.fntdata"/><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font" Target="fonts/Nunito-regular.fntdata"/><Relationship Id="rId16" Type="http://schemas.openxmlformats.org/officeDocument/2006/relationships/slide" Target="slides/slide11.xml"/><Relationship Id="rId38" Type="http://schemas.openxmlformats.org/officeDocument/2006/relationships/font" Target="fonts/Caveat-bold.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fe190f504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fe190f504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1fe190f5046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1fe190f5046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1fe190f504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1fe190f504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20016803ff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20016803ff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1fe190f5046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1fe190f5046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0016803ff5_0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0016803ff5_0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20016803ff5_0_5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20016803ff5_0_5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0153362f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0153362f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0153362f6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0153362f6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20153362f6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20153362f6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b717855fb9_0_2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b717855fb9_0_2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1dbff380f4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1dbff380f4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20805c79c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20805c79c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20805c79c69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20805c79c69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06290ce46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06290ce46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2057f327c3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2057f327c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dc6cc10d9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dc6cc10d9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dc6cc10d93_1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dc6cc10d93_1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1dc6cc10d93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1dc6cc10d93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208d9c60cd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208d9c60cd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20f38755b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20f38755b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1cb7dad40bd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1cb7dad40bd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g20f38755b8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1" name="Google Shape;541;g20f38755b8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20f38755b89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20f38755b89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1cb7dad40b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1cb7dad40b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g1cfeeef3a3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4" name="Google Shape;314;g1cfeeef3a3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1d5476aa50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1d5476aa50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1d5476aa50e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1d5476aa50e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da0396898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da0396898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1da0396898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1da0396898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3" name="Shape 143"/>
        <p:cNvGrpSpPr/>
        <p:nvPr/>
      </p:nvGrpSpPr>
      <p:grpSpPr>
        <a:xfrm>
          <a:off x="0" y="0"/>
          <a:ext cx="0" cy="0"/>
          <a:chOff x="0" y="0"/>
          <a:chExt cx="0" cy="0"/>
        </a:xfrm>
      </p:grpSpPr>
      <p:grpSp>
        <p:nvGrpSpPr>
          <p:cNvPr id="144" name="Google Shape;144;p11"/>
          <p:cNvGrpSpPr/>
          <p:nvPr/>
        </p:nvGrpSpPr>
        <p:grpSpPr>
          <a:xfrm>
            <a:off x="52" y="4099200"/>
            <a:ext cx="9144036" cy="1044300"/>
            <a:chOff x="52" y="4099200"/>
            <a:chExt cx="9144036" cy="1044300"/>
          </a:xfrm>
        </p:grpSpPr>
        <p:grpSp>
          <p:nvGrpSpPr>
            <p:cNvPr id="145" name="Google Shape;145;p11"/>
            <p:cNvGrpSpPr/>
            <p:nvPr/>
          </p:nvGrpSpPr>
          <p:grpSpPr>
            <a:xfrm>
              <a:off x="52" y="4309200"/>
              <a:ext cx="231622" cy="834300"/>
              <a:chOff x="2688737" y="4301380"/>
              <a:chExt cx="231900" cy="834300"/>
            </a:xfrm>
          </p:grpSpPr>
          <p:sp>
            <p:nvSpPr>
              <p:cNvPr id="146" name="Google Shape;146;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0" name="Google Shape;150;p11"/>
            <p:cNvGrpSpPr/>
            <p:nvPr/>
          </p:nvGrpSpPr>
          <p:grpSpPr>
            <a:xfrm>
              <a:off x="371406" y="4099200"/>
              <a:ext cx="231622" cy="1044300"/>
              <a:chOff x="2688737" y="4091380"/>
              <a:chExt cx="231900" cy="1044300"/>
            </a:xfrm>
          </p:grpSpPr>
          <p:sp>
            <p:nvSpPr>
              <p:cNvPr id="151" name="Google Shape;151;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6" name="Google Shape;156;p11"/>
            <p:cNvGrpSpPr/>
            <p:nvPr/>
          </p:nvGrpSpPr>
          <p:grpSpPr>
            <a:xfrm>
              <a:off x="742761" y="4309200"/>
              <a:ext cx="231622" cy="834300"/>
              <a:chOff x="2688737" y="4301380"/>
              <a:chExt cx="231900" cy="834300"/>
            </a:xfrm>
          </p:grpSpPr>
          <p:sp>
            <p:nvSpPr>
              <p:cNvPr id="157" name="Google Shape;157;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1" name="Google Shape;161;p11"/>
            <p:cNvGrpSpPr/>
            <p:nvPr/>
          </p:nvGrpSpPr>
          <p:grpSpPr>
            <a:xfrm>
              <a:off x="1114115" y="4518900"/>
              <a:ext cx="231622" cy="624600"/>
              <a:chOff x="2688737" y="4511080"/>
              <a:chExt cx="231900" cy="624600"/>
            </a:xfrm>
          </p:grpSpPr>
          <p:sp>
            <p:nvSpPr>
              <p:cNvPr id="162" name="Google Shape;162;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11"/>
            <p:cNvGrpSpPr/>
            <p:nvPr/>
          </p:nvGrpSpPr>
          <p:grpSpPr>
            <a:xfrm>
              <a:off x="1856753" y="4099200"/>
              <a:ext cx="231600" cy="1044300"/>
              <a:chOff x="1856753" y="4099200"/>
              <a:chExt cx="231600" cy="1044300"/>
            </a:xfrm>
          </p:grpSpPr>
          <p:sp>
            <p:nvSpPr>
              <p:cNvPr id="166" name="Google Shape;166;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1" name="Google Shape;171;p11"/>
            <p:cNvGrpSpPr/>
            <p:nvPr/>
          </p:nvGrpSpPr>
          <p:grpSpPr>
            <a:xfrm>
              <a:off x="2228107" y="4309200"/>
              <a:ext cx="231600" cy="834300"/>
              <a:chOff x="2228107" y="4309200"/>
              <a:chExt cx="231600" cy="834300"/>
            </a:xfrm>
          </p:grpSpPr>
          <p:sp>
            <p:nvSpPr>
              <p:cNvPr id="172" name="Google Shape;172;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6" name="Google Shape;176;p11"/>
            <p:cNvGrpSpPr/>
            <p:nvPr/>
          </p:nvGrpSpPr>
          <p:grpSpPr>
            <a:xfrm>
              <a:off x="2599462" y="4518900"/>
              <a:ext cx="231600" cy="624600"/>
              <a:chOff x="2599462" y="4518900"/>
              <a:chExt cx="231600" cy="624600"/>
            </a:xfrm>
          </p:grpSpPr>
          <p:sp>
            <p:nvSpPr>
              <p:cNvPr id="177" name="Google Shape;177;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 name="Google Shape;180;p11"/>
            <p:cNvGrpSpPr/>
            <p:nvPr/>
          </p:nvGrpSpPr>
          <p:grpSpPr>
            <a:xfrm>
              <a:off x="3342171" y="4099200"/>
              <a:ext cx="231600" cy="1044300"/>
              <a:chOff x="3342171" y="4099200"/>
              <a:chExt cx="231600" cy="1044300"/>
            </a:xfrm>
          </p:grpSpPr>
          <p:sp>
            <p:nvSpPr>
              <p:cNvPr id="181" name="Google Shape;181;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 name="Google Shape;185;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6" name="Google Shape;186;p11"/>
            <p:cNvGrpSpPr/>
            <p:nvPr/>
          </p:nvGrpSpPr>
          <p:grpSpPr>
            <a:xfrm>
              <a:off x="3713525" y="4309200"/>
              <a:ext cx="231600" cy="834300"/>
              <a:chOff x="3713525" y="4309200"/>
              <a:chExt cx="231600" cy="834300"/>
            </a:xfrm>
          </p:grpSpPr>
          <p:sp>
            <p:nvSpPr>
              <p:cNvPr id="187" name="Google Shape;187;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 name="Google Shape;191;p11"/>
            <p:cNvGrpSpPr/>
            <p:nvPr/>
          </p:nvGrpSpPr>
          <p:grpSpPr>
            <a:xfrm>
              <a:off x="1485398" y="4309200"/>
              <a:ext cx="231600" cy="834300"/>
              <a:chOff x="1485398" y="4309200"/>
              <a:chExt cx="231600" cy="834300"/>
            </a:xfrm>
          </p:grpSpPr>
          <p:sp>
            <p:nvSpPr>
              <p:cNvPr id="192" name="Google Shape;192;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6" name="Google Shape;196;p11"/>
            <p:cNvGrpSpPr/>
            <p:nvPr/>
          </p:nvGrpSpPr>
          <p:grpSpPr>
            <a:xfrm>
              <a:off x="4084879" y="4518900"/>
              <a:ext cx="231600" cy="624600"/>
              <a:chOff x="4084879" y="4518900"/>
              <a:chExt cx="231600" cy="624600"/>
            </a:xfrm>
          </p:grpSpPr>
          <p:sp>
            <p:nvSpPr>
              <p:cNvPr id="197" name="Google Shape;197;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 name="Google Shape;200;p11"/>
            <p:cNvGrpSpPr/>
            <p:nvPr/>
          </p:nvGrpSpPr>
          <p:grpSpPr>
            <a:xfrm>
              <a:off x="2970816" y="4309200"/>
              <a:ext cx="231600" cy="834300"/>
              <a:chOff x="2970816" y="4309200"/>
              <a:chExt cx="231600" cy="834300"/>
            </a:xfrm>
          </p:grpSpPr>
          <p:sp>
            <p:nvSpPr>
              <p:cNvPr id="201" name="Google Shape;201;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5" name="Google Shape;205;p11"/>
            <p:cNvGrpSpPr/>
            <p:nvPr/>
          </p:nvGrpSpPr>
          <p:grpSpPr>
            <a:xfrm>
              <a:off x="4456234" y="4309200"/>
              <a:ext cx="231600" cy="834300"/>
              <a:chOff x="4456234" y="4309200"/>
              <a:chExt cx="231600" cy="834300"/>
            </a:xfrm>
          </p:grpSpPr>
          <p:sp>
            <p:nvSpPr>
              <p:cNvPr id="206" name="Google Shape;206;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0" name="Google Shape;210;p11"/>
            <p:cNvGrpSpPr/>
            <p:nvPr/>
          </p:nvGrpSpPr>
          <p:grpSpPr>
            <a:xfrm>
              <a:off x="4827588" y="4099200"/>
              <a:ext cx="231600" cy="1044300"/>
              <a:chOff x="4827588" y="4099200"/>
              <a:chExt cx="231600" cy="1044300"/>
            </a:xfrm>
          </p:grpSpPr>
          <p:sp>
            <p:nvSpPr>
              <p:cNvPr id="211" name="Google Shape;211;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6" name="Google Shape;216;p11"/>
            <p:cNvGrpSpPr/>
            <p:nvPr/>
          </p:nvGrpSpPr>
          <p:grpSpPr>
            <a:xfrm>
              <a:off x="5198943" y="4309200"/>
              <a:ext cx="231600" cy="834300"/>
              <a:chOff x="5198943" y="4309200"/>
              <a:chExt cx="231600" cy="834300"/>
            </a:xfrm>
          </p:grpSpPr>
          <p:sp>
            <p:nvSpPr>
              <p:cNvPr id="217" name="Google Shape;217;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1" name="Google Shape;221;p11"/>
            <p:cNvGrpSpPr/>
            <p:nvPr/>
          </p:nvGrpSpPr>
          <p:grpSpPr>
            <a:xfrm>
              <a:off x="5570297" y="4518900"/>
              <a:ext cx="231600" cy="624600"/>
              <a:chOff x="5570297" y="4518900"/>
              <a:chExt cx="231600" cy="624600"/>
            </a:xfrm>
          </p:grpSpPr>
          <p:sp>
            <p:nvSpPr>
              <p:cNvPr id="222" name="Google Shape;222;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5" name="Google Shape;225;p11"/>
            <p:cNvGrpSpPr/>
            <p:nvPr/>
          </p:nvGrpSpPr>
          <p:grpSpPr>
            <a:xfrm>
              <a:off x="5941652" y="4309200"/>
              <a:ext cx="231600" cy="834300"/>
              <a:chOff x="5941652" y="4309200"/>
              <a:chExt cx="231600" cy="834300"/>
            </a:xfrm>
          </p:grpSpPr>
          <p:sp>
            <p:nvSpPr>
              <p:cNvPr id="226" name="Google Shape;226;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 name="Google Shape;230;p11"/>
            <p:cNvGrpSpPr/>
            <p:nvPr/>
          </p:nvGrpSpPr>
          <p:grpSpPr>
            <a:xfrm>
              <a:off x="6313006" y="4099200"/>
              <a:ext cx="231600" cy="1044300"/>
              <a:chOff x="6313006" y="4099200"/>
              <a:chExt cx="231600" cy="1044300"/>
            </a:xfrm>
          </p:grpSpPr>
          <p:sp>
            <p:nvSpPr>
              <p:cNvPr id="231" name="Google Shape;231;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6" name="Google Shape;236;p11"/>
            <p:cNvGrpSpPr/>
            <p:nvPr/>
          </p:nvGrpSpPr>
          <p:grpSpPr>
            <a:xfrm>
              <a:off x="6684361" y="4309200"/>
              <a:ext cx="231600" cy="834300"/>
              <a:chOff x="6684361" y="4309200"/>
              <a:chExt cx="231600" cy="834300"/>
            </a:xfrm>
          </p:grpSpPr>
          <p:sp>
            <p:nvSpPr>
              <p:cNvPr id="237" name="Google Shape;237;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1" name="Google Shape;241;p11"/>
            <p:cNvGrpSpPr/>
            <p:nvPr/>
          </p:nvGrpSpPr>
          <p:grpSpPr>
            <a:xfrm>
              <a:off x="7055715" y="4518900"/>
              <a:ext cx="231600" cy="624600"/>
              <a:chOff x="7055715" y="4518900"/>
              <a:chExt cx="231600" cy="624600"/>
            </a:xfrm>
          </p:grpSpPr>
          <p:sp>
            <p:nvSpPr>
              <p:cNvPr id="242" name="Google Shape;242;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5" name="Google Shape;245;p11"/>
            <p:cNvGrpSpPr/>
            <p:nvPr/>
          </p:nvGrpSpPr>
          <p:grpSpPr>
            <a:xfrm>
              <a:off x="7798424" y="4099200"/>
              <a:ext cx="231600" cy="1044300"/>
              <a:chOff x="7798424" y="4099200"/>
              <a:chExt cx="231600" cy="1044300"/>
            </a:xfrm>
          </p:grpSpPr>
          <p:sp>
            <p:nvSpPr>
              <p:cNvPr id="246" name="Google Shape;246;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 name="Google Shape;251;p11"/>
            <p:cNvGrpSpPr/>
            <p:nvPr/>
          </p:nvGrpSpPr>
          <p:grpSpPr>
            <a:xfrm>
              <a:off x="8169779" y="4309200"/>
              <a:ext cx="231600" cy="834300"/>
              <a:chOff x="8169779" y="4309200"/>
              <a:chExt cx="231600" cy="834300"/>
            </a:xfrm>
          </p:grpSpPr>
          <p:sp>
            <p:nvSpPr>
              <p:cNvPr id="252" name="Google Shape;252;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6" name="Google Shape;256;p11"/>
            <p:cNvGrpSpPr/>
            <p:nvPr/>
          </p:nvGrpSpPr>
          <p:grpSpPr>
            <a:xfrm>
              <a:off x="7427070" y="4309200"/>
              <a:ext cx="231600" cy="834300"/>
              <a:chOff x="7427070" y="4309200"/>
              <a:chExt cx="231600" cy="834300"/>
            </a:xfrm>
          </p:grpSpPr>
          <p:sp>
            <p:nvSpPr>
              <p:cNvPr id="257" name="Google Shape;257;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1" name="Google Shape;261;p11"/>
            <p:cNvGrpSpPr/>
            <p:nvPr/>
          </p:nvGrpSpPr>
          <p:grpSpPr>
            <a:xfrm>
              <a:off x="8541133" y="4518900"/>
              <a:ext cx="231600" cy="624600"/>
              <a:chOff x="8541133" y="4518900"/>
              <a:chExt cx="231600" cy="624600"/>
            </a:xfrm>
          </p:grpSpPr>
          <p:sp>
            <p:nvSpPr>
              <p:cNvPr id="262" name="Google Shape;262;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5" name="Google Shape;265;p11"/>
            <p:cNvGrpSpPr/>
            <p:nvPr/>
          </p:nvGrpSpPr>
          <p:grpSpPr>
            <a:xfrm>
              <a:off x="8912488" y="4309200"/>
              <a:ext cx="231600" cy="834300"/>
              <a:chOff x="8912488" y="4309200"/>
              <a:chExt cx="231600" cy="834300"/>
            </a:xfrm>
          </p:grpSpPr>
          <p:sp>
            <p:nvSpPr>
              <p:cNvPr id="266" name="Google Shape;266;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70" name="Google Shape;270;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71" name="Google Shape;271;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2" name="Google Shape;272;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3" name="Shape 273"/>
        <p:cNvGrpSpPr/>
        <p:nvPr/>
      </p:nvGrpSpPr>
      <p:grpSpPr>
        <a:xfrm>
          <a:off x="0" y="0"/>
          <a:ext cx="0" cy="0"/>
          <a:chOff x="0" y="0"/>
          <a:chExt cx="0" cy="0"/>
        </a:xfrm>
      </p:grpSpPr>
      <p:sp>
        <p:nvSpPr>
          <p:cNvPr id="274" name="Google Shape;274;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89" name="Google Shape;89;p4"/>
          <p:cNvSpPr txBox="1"/>
          <p:nvPr>
            <p:ph idx="1" type="body"/>
          </p:nvPr>
        </p:nvSpPr>
        <p:spPr>
          <a:xfrm>
            <a:off x="1456200" y="1490675"/>
            <a:ext cx="7030500" cy="3193200"/>
          </a:xfrm>
          <a:prstGeom prst="rect">
            <a:avLst/>
          </a:prstGeom>
        </p:spPr>
        <p:txBody>
          <a:bodyPr anchorCtr="0" anchor="t" bIns="91425" lIns="91425" spcFirstLastPara="1" rIns="91425" wrap="square" tIns="91425">
            <a:normAutofit/>
          </a:bodyPr>
          <a:lstStyle>
            <a:lvl1pPr indent="-355600" lvl="0" marL="457200" rtl="0">
              <a:spcBef>
                <a:spcPts val="0"/>
              </a:spcBef>
              <a:spcAft>
                <a:spcPts val="0"/>
              </a:spcAft>
              <a:buSzPts val="2000"/>
              <a:buChar char="●"/>
              <a:defRPr sz="2000"/>
            </a:lvl1pPr>
            <a:lvl2pPr indent="-330200" lvl="1" marL="914400" rtl="0">
              <a:spcBef>
                <a:spcPts val="0"/>
              </a:spcBef>
              <a:spcAft>
                <a:spcPts val="0"/>
              </a:spcAft>
              <a:buSzPts val="1600"/>
              <a:buChar char="○"/>
              <a:defRPr sz="1600"/>
            </a:lvl2pPr>
            <a:lvl3pPr indent="-311150" lvl="2" marL="1371600" rtl="0">
              <a:spcBef>
                <a:spcPts val="0"/>
              </a:spcBef>
              <a:spcAft>
                <a:spcPts val="0"/>
              </a:spcAft>
              <a:buSzPts val="1300"/>
              <a:buChar char="■"/>
              <a:defRPr sz="1300"/>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90" name="Google Shape;90;p4"/>
          <p:cNvSpPr txBox="1"/>
          <p:nvPr/>
        </p:nvSpPr>
        <p:spPr>
          <a:xfrm>
            <a:off x="223825" y="4701325"/>
            <a:ext cx="3780900" cy="3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solidFill>
                  <a:srgbClr val="0000FF"/>
                </a:solidFill>
                <a:latin typeface="Trebuchet MS"/>
                <a:ea typeface="Trebuchet MS"/>
                <a:cs typeface="Trebuchet MS"/>
                <a:sym typeface="Trebuchet MS"/>
              </a:rPr>
              <a:t>Programación Orientada a Objetos en Python</a:t>
            </a:r>
            <a:endParaRPr>
              <a:solidFill>
                <a:srgbClr val="0000FF"/>
              </a:solidFill>
              <a:latin typeface="Trebuchet MS"/>
              <a:ea typeface="Trebuchet MS"/>
              <a:cs typeface="Trebuchet MS"/>
              <a:sym typeface="Trebuchet MS"/>
            </a:endParaRPr>
          </a:p>
        </p:txBody>
      </p:sp>
      <p:sp>
        <p:nvSpPr>
          <p:cNvPr id="91" name="Google Shape;91;p4"/>
          <p:cNvSpPr txBox="1"/>
          <p:nvPr/>
        </p:nvSpPr>
        <p:spPr>
          <a:xfrm>
            <a:off x="6239500" y="4723825"/>
            <a:ext cx="2473500" cy="2949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s" sz="1500">
                <a:solidFill>
                  <a:srgbClr val="FF0000"/>
                </a:solidFill>
                <a:latin typeface="Caveat"/>
                <a:ea typeface="Caveat"/>
                <a:cs typeface="Caveat"/>
                <a:sym typeface="Caveat"/>
              </a:rPr>
              <a:t>Rafael del Castillo Gomariz</a:t>
            </a:r>
            <a:endParaRPr sz="1500">
              <a:solidFill>
                <a:srgbClr val="FF0000"/>
              </a:solidFill>
              <a:latin typeface="Caveat"/>
              <a:ea typeface="Caveat"/>
              <a:cs typeface="Caveat"/>
              <a:sym typeface="Caveat"/>
            </a:endParaRPr>
          </a:p>
        </p:txBody>
      </p:sp>
      <p:sp>
        <p:nvSpPr>
          <p:cNvPr id="92" name="Google Shape;92;p4"/>
          <p:cNvSpPr txBox="1"/>
          <p:nvPr/>
        </p:nvSpPr>
        <p:spPr>
          <a:xfrm>
            <a:off x="8556784" y="4749851"/>
            <a:ext cx="548700" cy="3936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s" sz="1300">
                <a:solidFill>
                  <a:srgbClr val="0000FF"/>
                </a:solidFill>
                <a:latin typeface="Nunito"/>
                <a:ea typeface="Nunito"/>
                <a:cs typeface="Nunito"/>
                <a:sym typeface="Nunito"/>
              </a:rPr>
              <a:t>‹#›</a:t>
            </a:fld>
            <a:endParaRPr sz="1300">
              <a:solidFill>
                <a:srgbClr val="0000FF"/>
              </a:solidFill>
              <a:latin typeface="Nunito"/>
              <a:ea typeface="Nunito"/>
              <a:cs typeface="Nunito"/>
              <a:sym typeface="Nunito"/>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3" name="Shape 93"/>
        <p:cNvGrpSpPr/>
        <p:nvPr/>
      </p:nvGrpSpPr>
      <p:grpSpPr>
        <a:xfrm>
          <a:off x="0" y="0"/>
          <a:ext cx="0" cy="0"/>
          <a:chOff x="0" y="0"/>
          <a:chExt cx="0" cy="0"/>
        </a:xfrm>
      </p:grpSpPr>
      <p:grpSp>
        <p:nvGrpSpPr>
          <p:cNvPr id="94" name="Google Shape;94;p5"/>
          <p:cNvGrpSpPr/>
          <p:nvPr/>
        </p:nvGrpSpPr>
        <p:grpSpPr>
          <a:xfrm>
            <a:off x="625966" y="299376"/>
            <a:ext cx="999312" cy="999312"/>
            <a:chOff x="348199" y="179450"/>
            <a:chExt cx="1116300" cy="1116300"/>
          </a:xfrm>
        </p:grpSpPr>
        <p:sp>
          <p:nvSpPr>
            <p:cNvPr id="95" name="Google Shape;95;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7" name="Google Shape;97;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8" name="Google Shape;98;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9" name="Google Shape;99;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0" name="Google Shape;100;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01" name="Shape 101"/>
        <p:cNvGrpSpPr/>
        <p:nvPr/>
      </p:nvGrpSpPr>
      <p:grpSpPr>
        <a:xfrm>
          <a:off x="0" y="0"/>
          <a:ext cx="0" cy="0"/>
          <a:chOff x="0" y="0"/>
          <a:chExt cx="0" cy="0"/>
        </a:xfrm>
      </p:grpSpPr>
      <p:grpSp>
        <p:nvGrpSpPr>
          <p:cNvPr id="102" name="Google Shape;102;p6"/>
          <p:cNvGrpSpPr/>
          <p:nvPr/>
        </p:nvGrpSpPr>
        <p:grpSpPr>
          <a:xfrm>
            <a:off x="625966" y="299376"/>
            <a:ext cx="999312" cy="999312"/>
            <a:chOff x="348199" y="179450"/>
            <a:chExt cx="1116300" cy="1116300"/>
          </a:xfrm>
        </p:grpSpPr>
        <p:sp>
          <p:nvSpPr>
            <p:cNvPr id="103" name="Google Shape;103;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6" name="Google Shape;106;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7" name="Shape 107"/>
        <p:cNvGrpSpPr/>
        <p:nvPr/>
      </p:nvGrpSpPr>
      <p:grpSpPr>
        <a:xfrm>
          <a:off x="0" y="0"/>
          <a:ext cx="0" cy="0"/>
          <a:chOff x="0" y="0"/>
          <a:chExt cx="0" cy="0"/>
        </a:xfrm>
      </p:grpSpPr>
      <p:grpSp>
        <p:nvGrpSpPr>
          <p:cNvPr id="108" name="Google Shape;108;p7"/>
          <p:cNvGrpSpPr/>
          <p:nvPr/>
        </p:nvGrpSpPr>
        <p:grpSpPr>
          <a:xfrm>
            <a:off x="625966" y="299376"/>
            <a:ext cx="999312" cy="999312"/>
            <a:chOff x="348199" y="179450"/>
            <a:chExt cx="1116300" cy="1116300"/>
          </a:xfrm>
        </p:grpSpPr>
        <p:sp>
          <p:nvSpPr>
            <p:cNvPr id="109" name="Google Shape;109;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1" name="Google Shape;111;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2" name="Google Shape;112;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3" name="Google Shape;113;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4" name="Shape 114"/>
        <p:cNvGrpSpPr/>
        <p:nvPr/>
      </p:nvGrpSpPr>
      <p:grpSpPr>
        <a:xfrm>
          <a:off x="0" y="0"/>
          <a:ext cx="0" cy="0"/>
          <a:chOff x="0" y="0"/>
          <a:chExt cx="0" cy="0"/>
        </a:xfrm>
      </p:grpSpPr>
      <p:grpSp>
        <p:nvGrpSpPr>
          <p:cNvPr id="115" name="Google Shape;115;p8"/>
          <p:cNvGrpSpPr/>
          <p:nvPr/>
        </p:nvGrpSpPr>
        <p:grpSpPr>
          <a:xfrm>
            <a:off x="6866714" y="1306"/>
            <a:ext cx="2267451" cy="2601690"/>
            <a:chOff x="6790514" y="1306"/>
            <a:chExt cx="2267451" cy="2601690"/>
          </a:xfrm>
        </p:grpSpPr>
        <p:grpSp>
          <p:nvGrpSpPr>
            <p:cNvPr id="116" name="Google Shape;116;p8"/>
            <p:cNvGrpSpPr/>
            <p:nvPr/>
          </p:nvGrpSpPr>
          <p:grpSpPr>
            <a:xfrm>
              <a:off x="7067465" y="1306"/>
              <a:ext cx="1990500" cy="1990200"/>
              <a:chOff x="7067465" y="1306"/>
              <a:chExt cx="1990500" cy="1990200"/>
            </a:xfrm>
          </p:grpSpPr>
          <p:sp>
            <p:nvSpPr>
              <p:cNvPr id="117" name="Google Shape;117;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0" name="Google Shape;120;p8"/>
            <p:cNvGrpSpPr/>
            <p:nvPr/>
          </p:nvGrpSpPr>
          <p:grpSpPr>
            <a:xfrm>
              <a:off x="8207126" y="1807996"/>
              <a:ext cx="795000" cy="795000"/>
              <a:chOff x="8207126" y="1807996"/>
              <a:chExt cx="795000" cy="795000"/>
            </a:xfrm>
          </p:grpSpPr>
          <p:sp>
            <p:nvSpPr>
              <p:cNvPr id="121" name="Google Shape;121;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4" name="Google Shape;124;p8"/>
            <p:cNvGrpSpPr/>
            <p:nvPr/>
          </p:nvGrpSpPr>
          <p:grpSpPr>
            <a:xfrm>
              <a:off x="6790514" y="118857"/>
              <a:ext cx="548700" cy="548700"/>
              <a:chOff x="6790514" y="118857"/>
              <a:chExt cx="548700" cy="548700"/>
            </a:xfrm>
          </p:grpSpPr>
          <p:sp>
            <p:nvSpPr>
              <p:cNvPr id="125" name="Google Shape;125;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7" name="Google Shape;127;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8" name="Google Shape;128;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9" name="Shape 129"/>
        <p:cNvGrpSpPr/>
        <p:nvPr/>
      </p:nvGrpSpPr>
      <p:grpSpPr>
        <a:xfrm>
          <a:off x="0" y="0"/>
          <a:ext cx="0" cy="0"/>
          <a:chOff x="0" y="0"/>
          <a:chExt cx="0" cy="0"/>
        </a:xfrm>
      </p:grpSpPr>
      <p:grpSp>
        <p:nvGrpSpPr>
          <p:cNvPr id="130" name="Google Shape;130;p9"/>
          <p:cNvGrpSpPr/>
          <p:nvPr/>
        </p:nvGrpSpPr>
        <p:grpSpPr>
          <a:xfrm>
            <a:off x="625966" y="299376"/>
            <a:ext cx="999312" cy="999312"/>
            <a:chOff x="348199" y="179450"/>
            <a:chExt cx="1116300" cy="1116300"/>
          </a:xfrm>
        </p:grpSpPr>
        <p:sp>
          <p:nvSpPr>
            <p:cNvPr id="131" name="Google Shape;131;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3" name="Google Shape;133;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4" name="Google Shape;134;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5" name="Google Shape;135;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6" name="Google Shape;136;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7" name="Shape 137"/>
        <p:cNvGrpSpPr/>
        <p:nvPr/>
      </p:nvGrpSpPr>
      <p:grpSpPr>
        <a:xfrm>
          <a:off x="0" y="0"/>
          <a:ext cx="0" cy="0"/>
          <a:chOff x="0" y="0"/>
          <a:chExt cx="0" cy="0"/>
        </a:xfrm>
      </p:grpSpPr>
      <p:grpSp>
        <p:nvGrpSpPr>
          <p:cNvPr id="138" name="Google Shape;138;p10"/>
          <p:cNvGrpSpPr/>
          <p:nvPr/>
        </p:nvGrpSpPr>
        <p:grpSpPr>
          <a:xfrm>
            <a:off x="713373" y="3847119"/>
            <a:ext cx="825392" cy="825392"/>
            <a:chOff x="348199" y="179450"/>
            <a:chExt cx="1116300" cy="1116300"/>
          </a:xfrm>
        </p:grpSpPr>
        <p:sp>
          <p:nvSpPr>
            <p:cNvPr id="139" name="Google Shape;139;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 name="Google Shape;141;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2" name="Google Shape;142;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realpython.com/python3-object-oriented-programming/#inherit-from-other-classes-in-python" TargetMode="Externa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github.com/rdelcastillo/DAW-Python/blob/master/ejemplosclase/4poo/06herenciasimple/square.py" TargetMode="External"/><Relationship Id="rId4" Type="http://schemas.openxmlformats.org/officeDocument/2006/relationships/image" Target="../media/image4.png"/><Relationship Id="rId5" Type="http://schemas.openxmlformats.org/officeDocument/2006/relationships/image" Target="../media/image2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realpython.com/inheritance-composition-python/#abstract-base-classes-in-python" TargetMode="Externa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7.png"/><Relationship Id="rId4" Type="http://schemas.openxmlformats.org/officeDocument/2006/relationships/image" Target="../media/image29.png"/><Relationship Id="rId5" Type="http://schemas.openxmlformats.org/officeDocument/2006/relationships/hyperlink" Target="https://github.com/rdelcastillo/DAW-Python/blob/master/ejemplosclase/4poo/06herenciasimple/animal.py" TargetMode="External"/><Relationship Id="rId6"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llibrodepython.com/abstract-base-class#interfaces-y-abstract-base-class-abc" TargetMode="External"/><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2.png"/><Relationship Id="rId4" Type="http://schemas.openxmlformats.org/officeDocument/2006/relationships/image" Target="../media/image14.png"/><Relationship Id="rId5" Type="http://schemas.openxmlformats.org/officeDocument/2006/relationships/hyperlink" Target="https://github.com/rdelcastillo/DAW-Python/blob/master/ejemplosclase/4poo/06herenciasimple/pet.py" TargetMode="External"/><Relationship Id="rId6"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realpython.com/operator-function-overloading/" TargetMode="External"/><Relationship Id="rId4" Type="http://schemas.openxmlformats.org/officeDocument/2006/relationships/image" Target="../media/image11.png"/><Relationship Id="rId5" Type="http://schemas.openxmlformats.org/officeDocument/2006/relationships/hyperlink" Target="https://github.com/rdelcastillo/DAW-Python/tree/master/ejemplosclase/4poo/07sobrecargaoperadores" TargetMode="External"/><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es.wikipedia.org/wiki/Camel_case" TargetMode="External"/><Relationship Id="rId4" Type="http://schemas.openxmlformats.org/officeDocument/2006/relationships/image" Target="../media/image5.png"/><Relationship Id="rId5" Type="http://schemas.openxmlformats.org/officeDocument/2006/relationships/hyperlink" Target="https://github.com/rdelcastillo/DAW-Python/tree/master/ejemplosclase/4poo/01libro" TargetMode="External"/><Relationship Id="rId6" Type="http://schemas.openxmlformats.org/officeDocument/2006/relationships/image" Target="../media/image4.png"/><Relationship Id="rId7" Type="http://schemas.openxmlformats.org/officeDocument/2006/relationships/hyperlink" Target="https://realpython.com/python-class-constructor/" TargetMode="External"/><Relationship Id="rId8"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 Id="rId4" Type="http://schemas.openxmlformats.org/officeDocument/2006/relationships/hyperlink" Target="https://medium.com/@LuisMBaezCo/overloading-sobrecargar-operadores-en-python-5d7a75e2bfdf" TargetMode="External"/><Relationship Id="rId5" Type="http://schemas.openxmlformats.org/officeDocument/2006/relationships/image" Target="../media/image1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en.wikipedia.org/wiki/Function_overloading"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realpython.com/python-multiple-constructors/" TargetMode="External"/><Relationship Id="rId4" Type="http://schemas.openxmlformats.org/officeDocument/2006/relationships/image" Target="../media/image11.png"/><Relationship Id="rId5" Type="http://schemas.openxmlformats.org/officeDocument/2006/relationships/hyperlink" Target="https://github.com/rdelcastillo/DAW-Python/tree/master/ejemplosclase/4poo/09multiplesconstructores" TargetMode="External"/><Relationship Id="rId6"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www.geeksforgeeks.org/destructors-in-python/" TargetMode="Externa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ellibrodepython.com/metodos-estaticos-clase-python" TargetMode="Externa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 Id="rId4" Type="http://schemas.openxmlformats.org/officeDocument/2006/relationships/image" Target="../media/image26.png"/><Relationship Id="rId5" Type="http://schemas.openxmlformats.org/officeDocument/2006/relationships/hyperlink" Target="https://github.com/rdelcastillo/DAW-Python/blob/master/ejemplosclase/4poo/08atributosymetodosdeclase/example.py" TargetMode="External"/><Relationship Id="rId6" Type="http://schemas.openxmlformats.org/officeDocument/2006/relationships/image" Target="../media/image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github.com/rdelcastillo/DAW-Python/tree/master/ejemplosclase/4poo/08atributosymetodosdeclase" TargetMode="External"/><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www.dataquest.io/blog/how-to-use-python-data-classes/" TargetMode="External"/><Relationship Id="rId4" Type="http://schemas.openxmlformats.org/officeDocument/2006/relationships/image" Target="../media/image11.png"/><Relationship Id="rId5" Type="http://schemas.openxmlformats.org/officeDocument/2006/relationships/hyperlink" Target="https://github.com/rdelcastillo/DAW-Python/tree/master/ejemplosclase/4poo/10clasesdedatos" TargetMode="External"/><Relationship Id="rId6"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docs.python.org/es/3/library/datetime.html" TargetMode="External"/><Relationship Id="rId4" Type="http://schemas.openxmlformats.org/officeDocument/2006/relationships/hyperlink" Target="https://j2logo.com/operaciones-con-fechas-en-python/" TargetMode="External"/><Relationship Id="rId9" Type="http://schemas.openxmlformats.org/officeDocument/2006/relationships/image" Target="../media/image11.png"/><Relationship Id="rId5" Type="http://schemas.openxmlformats.org/officeDocument/2006/relationships/hyperlink" Target="https://steemit.com/spanish/@sethroot/aritmetica-de-fechas-con-python-aprende-a-programar" TargetMode="External"/><Relationship Id="rId6" Type="http://schemas.openxmlformats.org/officeDocument/2006/relationships/image" Target="../media/image25.png"/><Relationship Id="rId7" Type="http://schemas.openxmlformats.org/officeDocument/2006/relationships/image" Target="../media/image19.png"/><Relationship Id="rId8" Type="http://schemas.openxmlformats.org/officeDocument/2006/relationships/hyperlink" Target="https://www.programaenpython.com/fundamentos/fechas-y-horas-en-pytho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pyshark.com/inner-nested-classes-in-python/" TargetMode="External"/><Relationship Id="rId4" Type="http://schemas.openxmlformats.org/officeDocument/2006/relationships/image" Target="../media/image11.png"/><Relationship Id="rId5" Type="http://schemas.openxmlformats.org/officeDocument/2006/relationships/image" Target="../media/image28.png"/><Relationship Id="rId6" Type="http://schemas.openxmlformats.org/officeDocument/2006/relationships/image" Target="../media/image16.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techbeamers.com/python-multiple-inheritance/" TargetMode="External"/><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7.png"/><Relationship Id="rId6" Type="http://schemas.openxmlformats.org/officeDocument/2006/relationships/hyperlink" Target="https://github.com/rdelcastillo/DAW-Python/tree/master/ejemplosclase/4poo/02gatosimple1" TargetMode="External"/><Relationship Id="rId7"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docs.python.org/3/tutorial/classes.html#tut-private" TargetMode="External"/><Relationship Id="rId4" Type="http://schemas.openxmlformats.org/officeDocument/2006/relationships/hyperlink" Target="https://codigofacilito.com/articulos/atributos-privados-python" TargetMode="External"/><Relationship Id="rId5"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github.com/rdelcastillo/DAW-Python/tree/master/ejemplosclase/4poo/03gatosimple2" TargetMode="Externa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rdelcastillo/DAW-Python/tree/master/ejemplosclase/4poo/04gatosimple3" TargetMode="External"/><Relationship Id="rId4" Type="http://schemas.openxmlformats.org/officeDocument/2006/relationships/image" Target="../media/image4.png"/><Relationship Id="rId5" Type="http://schemas.openxmlformats.org/officeDocument/2006/relationships/image" Target="../media/image9.png"/><Relationship Id="rId6"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github.com/rdelcastillo/DAW-Python/tree/master/ejemplosclase/4poo/05bucket" TargetMode="External"/><Relationship Id="rId4" Type="http://schemas.openxmlformats.org/officeDocument/2006/relationships/image" Target="../media/image4.png"/><Relationship Id="rId5" Type="http://schemas.openxmlformats.org/officeDocument/2006/relationships/hyperlink" Target="https://www.delftstack.com/es/howto/python/__str__-vs-__repr__-in-python/" TargetMode="External"/><Relationship Id="rId6" Type="http://schemas.openxmlformats.org/officeDocument/2006/relationships/image" Target="../media/image1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7.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3"/>
          <p:cNvSpPr txBox="1"/>
          <p:nvPr>
            <p:ph type="ctrTitle"/>
          </p:nvPr>
        </p:nvSpPr>
        <p:spPr>
          <a:xfrm>
            <a:off x="824000" y="1613825"/>
            <a:ext cx="6699600" cy="18729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s"/>
              <a:t>Programación Orientada a Objetos en Python</a:t>
            </a:r>
            <a:endParaRPr/>
          </a:p>
        </p:txBody>
      </p:sp>
      <p:sp>
        <p:nvSpPr>
          <p:cNvPr id="280" name="Google Shape;280;p13"/>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s"/>
              <a:t>Módulo de Programación. </a:t>
            </a:r>
            <a:endParaRPr/>
          </a:p>
          <a:p>
            <a:pPr indent="0" lvl="0" marL="0" rtl="0" algn="l">
              <a:spcBef>
                <a:spcPts val="0"/>
              </a:spcBef>
              <a:spcAft>
                <a:spcPts val="0"/>
              </a:spcAft>
              <a:buNone/>
            </a:pPr>
            <a:r>
              <a:rPr lang="es"/>
              <a:t>CFGS Desarrollo de Aplicaciones Web</a:t>
            </a:r>
            <a:endParaRPr/>
          </a:p>
          <a:p>
            <a:pPr indent="0" lvl="0" marL="0" rtl="0" algn="l">
              <a:spcBef>
                <a:spcPts val="0"/>
              </a:spcBef>
              <a:spcAft>
                <a:spcPts val="0"/>
              </a:spcAft>
              <a:buNone/>
            </a:pPr>
            <a:r>
              <a:rPr lang="es"/>
              <a:t>IES Gran Capitán</a:t>
            </a:r>
            <a:endParaRPr/>
          </a:p>
        </p:txBody>
      </p:sp>
      <p:pic>
        <p:nvPicPr>
          <p:cNvPr id="281" name="Google Shape;281;p13"/>
          <p:cNvPicPr preferRelativeResize="0"/>
          <p:nvPr/>
        </p:nvPicPr>
        <p:blipFill>
          <a:blip r:embed="rId3">
            <a:alphaModFix/>
          </a:blip>
          <a:stretch>
            <a:fillRect/>
          </a:stretch>
        </p:blipFill>
        <p:spPr>
          <a:xfrm>
            <a:off x="7118925" y="2909616"/>
            <a:ext cx="2038350" cy="22383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Herencia</a:t>
            </a:r>
            <a:endParaRPr/>
          </a:p>
        </p:txBody>
      </p:sp>
      <p:sp>
        <p:nvSpPr>
          <p:cNvPr id="374" name="Google Shape;374;p22"/>
          <p:cNvSpPr txBox="1"/>
          <p:nvPr>
            <p:ph idx="1" type="body"/>
          </p:nvPr>
        </p:nvSpPr>
        <p:spPr>
          <a:xfrm>
            <a:off x="1456200" y="1490675"/>
            <a:ext cx="7240500" cy="319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crear en Python una subclase de otra clase existente se indica entre paréntesis el nombre de la </a:t>
            </a:r>
            <a:r>
              <a:rPr i="1" lang="es"/>
              <a:t>superclase</a:t>
            </a:r>
            <a:r>
              <a:rPr lang="es"/>
              <a:t> al crear la </a:t>
            </a:r>
            <a:r>
              <a:rPr i="1" lang="es"/>
              <a:t>subclase</a:t>
            </a:r>
            <a:r>
              <a:rPr lang="es"/>
              <a:t>.</a:t>
            </a:r>
            <a:endParaRPr/>
          </a:p>
          <a:p>
            <a:pPr indent="0" lvl="0" marL="0" rtl="0" algn="l">
              <a:spcBef>
                <a:spcPts val="1200"/>
              </a:spcBef>
              <a:spcAft>
                <a:spcPts val="0"/>
              </a:spcAft>
              <a:buNone/>
            </a:pPr>
            <a:r>
              <a:rPr lang="es"/>
              <a:t>El método </a:t>
            </a:r>
            <a:r>
              <a:rPr b="1" lang="es">
                <a:latin typeface="Roboto Mono"/>
                <a:ea typeface="Roboto Mono"/>
                <a:cs typeface="Roboto Mono"/>
                <a:sym typeface="Roboto Mono"/>
              </a:rPr>
              <a:t>super()</a:t>
            </a:r>
            <a:r>
              <a:rPr lang="es"/>
              <a:t> hace una llamada al método equivalente de la superclase.</a:t>
            </a:r>
            <a:endParaRPr/>
          </a:p>
          <a:p>
            <a:pPr indent="0" lvl="0" marL="0" rtl="0" algn="l">
              <a:spcBef>
                <a:spcPts val="1200"/>
              </a:spcBef>
              <a:spcAft>
                <a:spcPts val="1200"/>
              </a:spcAft>
              <a:buNone/>
            </a:pPr>
            <a:r>
              <a:rPr lang="es"/>
              <a:t>Un método se puede </a:t>
            </a:r>
            <a:r>
              <a:rPr b="1" lang="es"/>
              <a:t>redefinir</a:t>
            </a:r>
            <a:r>
              <a:rPr lang="es"/>
              <a:t> en una subclase, basta con sobreescribirlo.</a:t>
            </a:r>
            <a:endParaRPr/>
          </a:p>
        </p:txBody>
      </p:sp>
      <p:pic>
        <p:nvPicPr>
          <p:cNvPr id="375" name="Google Shape;375;p22">
            <a:hlinkClick r:id="rId3"/>
          </p:cNvPr>
          <p:cNvPicPr preferRelativeResize="0"/>
          <p:nvPr/>
        </p:nvPicPr>
        <p:blipFill>
          <a:blip r:embed="rId4">
            <a:alphaModFix/>
          </a:blip>
          <a:stretch>
            <a:fillRect/>
          </a:stretch>
        </p:blipFill>
        <p:spPr>
          <a:xfrm>
            <a:off x="336000" y="3669750"/>
            <a:ext cx="864149" cy="864149"/>
          </a:xfrm>
          <a:prstGeom prst="rect">
            <a:avLst/>
          </a:prstGeom>
          <a:noFill/>
          <a:ln>
            <a:noFill/>
          </a:ln>
        </p:spPr>
      </p:pic>
      <p:sp>
        <p:nvSpPr>
          <p:cNvPr id="376" name="Google Shape;376;p22"/>
          <p:cNvSpPr txBox="1"/>
          <p:nvPr/>
        </p:nvSpPr>
        <p:spPr>
          <a:xfrm>
            <a:off x="2291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Herencia</a:t>
            </a:r>
            <a:endParaRPr/>
          </a:p>
        </p:txBody>
      </p:sp>
      <p:sp>
        <p:nvSpPr>
          <p:cNvPr id="382" name="Google Shape;382;p23"/>
          <p:cNvSpPr txBox="1"/>
          <p:nvPr>
            <p:ph idx="1" type="body"/>
          </p:nvPr>
        </p:nvSpPr>
        <p:spPr>
          <a:xfrm>
            <a:off x="1456200" y="1490675"/>
            <a:ext cx="7240500" cy="3193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s"/>
              <a:t> </a:t>
            </a:r>
            <a:endParaRPr/>
          </a:p>
        </p:txBody>
      </p:sp>
      <p:pic>
        <p:nvPicPr>
          <p:cNvPr id="383" name="Google Shape;383;p23">
            <a:hlinkClick r:id="rId3"/>
          </p:cNvPr>
          <p:cNvPicPr preferRelativeResize="0"/>
          <p:nvPr/>
        </p:nvPicPr>
        <p:blipFill>
          <a:blip r:embed="rId4">
            <a:alphaModFix/>
          </a:blip>
          <a:stretch>
            <a:fillRect/>
          </a:stretch>
        </p:blipFill>
        <p:spPr>
          <a:xfrm>
            <a:off x="8422125" y="4030500"/>
            <a:ext cx="611150" cy="611150"/>
          </a:xfrm>
          <a:prstGeom prst="rect">
            <a:avLst/>
          </a:prstGeom>
          <a:noFill/>
          <a:ln>
            <a:noFill/>
          </a:ln>
        </p:spPr>
      </p:pic>
      <p:sp>
        <p:nvSpPr>
          <p:cNvPr id="384" name="Google Shape;384;p23"/>
          <p:cNvSpPr txBox="1"/>
          <p:nvPr/>
        </p:nvSpPr>
        <p:spPr>
          <a:xfrm>
            <a:off x="8347475" y="45377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pic>
        <p:nvPicPr>
          <p:cNvPr id="385" name="Google Shape;385;p23"/>
          <p:cNvPicPr preferRelativeResize="0"/>
          <p:nvPr/>
        </p:nvPicPr>
        <p:blipFill>
          <a:blip r:embed="rId5">
            <a:alphaModFix/>
          </a:blip>
          <a:stretch>
            <a:fillRect/>
          </a:stretch>
        </p:blipFill>
        <p:spPr>
          <a:xfrm>
            <a:off x="1161825" y="1481300"/>
            <a:ext cx="7172474" cy="298785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Clases abstractas</a:t>
            </a:r>
            <a:endParaRPr/>
          </a:p>
        </p:txBody>
      </p:sp>
      <p:sp>
        <p:nvSpPr>
          <p:cNvPr id="391" name="Google Shape;391;p24"/>
          <p:cNvSpPr txBox="1"/>
          <p:nvPr>
            <p:ph idx="1" type="body"/>
          </p:nvPr>
        </p:nvSpPr>
        <p:spPr>
          <a:xfrm>
            <a:off x="1456200" y="1490675"/>
            <a:ext cx="74427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clase abstracta es aquella que </a:t>
            </a:r>
            <a:r>
              <a:rPr b="1" lang="es"/>
              <a:t>no va a permitir instanciar </a:t>
            </a:r>
            <a:r>
              <a:rPr lang="es"/>
              <a:t>objetos de la misma de forma directa, únicamente de sus clases derivadas, siempre que estas no sean también abstractas.</a:t>
            </a:r>
            <a:endParaRPr/>
          </a:p>
          <a:p>
            <a:pPr indent="0" lvl="0" marL="0" rtl="0" algn="l">
              <a:spcBef>
                <a:spcPts val="1200"/>
              </a:spcBef>
              <a:spcAft>
                <a:spcPts val="0"/>
              </a:spcAft>
              <a:buNone/>
            </a:pPr>
            <a:r>
              <a:rPr lang="es"/>
              <a:t>En Python podemos crearlas usando:</a:t>
            </a:r>
            <a:endParaRPr/>
          </a:p>
          <a:p>
            <a:pPr indent="-355600" lvl="0" marL="457200" rtl="0" algn="l">
              <a:spcBef>
                <a:spcPts val="1200"/>
              </a:spcBef>
              <a:spcAft>
                <a:spcPts val="0"/>
              </a:spcAft>
              <a:buSzPts val="2000"/>
              <a:buChar char="●"/>
            </a:pPr>
            <a:r>
              <a:rPr lang="es"/>
              <a:t>E</a:t>
            </a:r>
            <a:r>
              <a:rPr lang="es"/>
              <a:t>l módulo </a:t>
            </a:r>
            <a:r>
              <a:rPr b="1" lang="es">
                <a:latin typeface="Roboto Mono"/>
                <a:ea typeface="Roboto Mono"/>
                <a:cs typeface="Roboto Mono"/>
                <a:sym typeface="Roboto Mono"/>
              </a:rPr>
              <a:t>abc</a:t>
            </a:r>
            <a:r>
              <a:rPr lang="es"/>
              <a:t>: proporciona funcionalidad para evitar la creación de objetos a partir de clases base abstractas.</a:t>
            </a:r>
            <a:endParaRPr/>
          </a:p>
          <a:p>
            <a:pPr indent="-355600" lvl="0" marL="457200" rtl="0" algn="l">
              <a:spcBef>
                <a:spcPts val="0"/>
              </a:spcBef>
              <a:spcAft>
                <a:spcPts val="0"/>
              </a:spcAft>
              <a:buSzPts val="2000"/>
              <a:buChar char="●"/>
            </a:pPr>
            <a:r>
              <a:rPr lang="es"/>
              <a:t>El decorador </a:t>
            </a:r>
            <a:r>
              <a:rPr b="1" lang="es">
                <a:latin typeface="Roboto Mono"/>
                <a:ea typeface="Roboto Mono"/>
                <a:cs typeface="Roboto Mono"/>
                <a:sym typeface="Roboto Mono"/>
              </a:rPr>
              <a:t>@abstractmethod</a:t>
            </a:r>
            <a:r>
              <a:rPr lang="es"/>
              <a:t> para aquellos métodos que deban ser implementados en las clases derivadas.</a:t>
            </a:r>
            <a:endParaRPr/>
          </a:p>
        </p:txBody>
      </p:sp>
      <p:pic>
        <p:nvPicPr>
          <p:cNvPr id="392" name="Google Shape;392;p24">
            <a:hlinkClick r:id="rId3"/>
          </p:cNvPr>
          <p:cNvPicPr preferRelativeResize="0"/>
          <p:nvPr/>
        </p:nvPicPr>
        <p:blipFill>
          <a:blip r:embed="rId4">
            <a:alphaModFix/>
          </a:blip>
          <a:stretch>
            <a:fillRect/>
          </a:stretch>
        </p:blipFill>
        <p:spPr>
          <a:xfrm>
            <a:off x="336000" y="3669750"/>
            <a:ext cx="864149" cy="864149"/>
          </a:xfrm>
          <a:prstGeom prst="rect">
            <a:avLst/>
          </a:prstGeom>
          <a:noFill/>
          <a:ln>
            <a:noFill/>
          </a:ln>
        </p:spPr>
      </p:pic>
      <p:sp>
        <p:nvSpPr>
          <p:cNvPr id="393" name="Google Shape;393;p24"/>
          <p:cNvSpPr txBox="1"/>
          <p:nvPr/>
        </p:nvSpPr>
        <p:spPr>
          <a:xfrm>
            <a:off x="2291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2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Métodos abstractos</a:t>
            </a:r>
            <a:endParaRPr/>
          </a:p>
        </p:txBody>
      </p:sp>
      <p:sp>
        <p:nvSpPr>
          <p:cNvPr id="399" name="Google Shape;399;p25"/>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Una clase abstracta puede tener métodos abstractos, que son </a:t>
            </a:r>
            <a:r>
              <a:rPr b="1" lang="es"/>
              <a:t>métodos sin cuerpo</a:t>
            </a:r>
            <a:r>
              <a:rPr lang="es"/>
              <a:t> que es obligatorio redefinir en las subclases no abstractas.</a:t>
            </a:r>
            <a:endParaRPr/>
          </a:p>
          <a:p>
            <a:pPr indent="0" lvl="0" marL="0" rtl="0" algn="l">
              <a:spcBef>
                <a:spcPts val="1200"/>
              </a:spcBef>
              <a:spcAft>
                <a:spcPts val="0"/>
              </a:spcAft>
              <a:buNone/>
            </a:pPr>
            <a:r>
              <a:rPr lang="es"/>
              <a:t>Permiten </a:t>
            </a:r>
            <a:r>
              <a:rPr b="1" lang="es"/>
              <a:t>declarar</a:t>
            </a:r>
            <a:r>
              <a:rPr lang="es"/>
              <a:t> en la superclase </a:t>
            </a:r>
            <a:r>
              <a:rPr b="1" lang="es"/>
              <a:t>un comportamiento</a:t>
            </a:r>
            <a:r>
              <a:rPr lang="es"/>
              <a:t> que deberán verificar todas sus subclases pero sin decir nada sobre su implementación.</a:t>
            </a:r>
            <a:endParaRPr/>
          </a:p>
          <a:p>
            <a:pPr indent="0" lvl="0" marL="0" rtl="0" algn="l">
              <a:spcBef>
                <a:spcPts val="1200"/>
              </a:spcBef>
              <a:spcAft>
                <a:spcPts val="1200"/>
              </a:spcAft>
              <a:buNone/>
            </a:pPr>
            <a:r>
              <a:rPr lang="es"/>
              <a:t>Ejemplo:	</a:t>
            </a:r>
            <a:endParaRPr/>
          </a:p>
        </p:txBody>
      </p:sp>
      <p:pic>
        <p:nvPicPr>
          <p:cNvPr id="400" name="Google Shape;400;p25"/>
          <p:cNvPicPr preferRelativeResize="0"/>
          <p:nvPr/>
        </p:nvPicPr>
        <p:blipFill>
          <a:blip r:embed="rId3">
            <a:alphaModFix/>
          </a:blip>
          <a:stretch>
            <a:fillRect/>
          </a:stretch>
        </p:blipFill>
        <p:spPr>
          <a:xfrm>
            <a:off x="2696923" y="3869104"/>
            <a:ext cx="2346575" cy="8484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2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Ejemplo c</a:t>
            </a:r>
            <a:r>
              <a:rPr lang="es"/>
              <a:t>lase abstracta</a:t>
            </a:r>
            <a:endParaRPr/>
          </a:p>
        </p:txBody>
      </p:sp>
      <p:pic>
        <p:nvPicPr>
          <p:cNvPr id="406" name="Google Shape;406;p26"/>
          <p:cNvPicPr preferRelativeResize="0"/>
          <p:nvPr/>
        </p:nvPicPr>
        <p:blipFill>
          <a:blip r:embed="rId3">
            <a:alphaModFix/>
          </a:blip>
          <a:stretch>
            <a:fillRect/>
          </a:stretch>
        </p:blipFill>
        <p:spPr>
          <a:xfrm>
            <a:off x="1219200" y="1140675"/>
            <a:ext cx="4593750" cy="3488025"/>
          </a:xfrm>
          <a:prstGeom prst="rect">
            <a:avLst/>
          </a:prstGeom>
          <a:noFill/>
          <a:ln>
            <a:noFill/>
          </a:ln>
        </p:spPr>
      </p:pic>
      <p:pic>
        <p:nvPicPr>
          <p:cNvPr id="407" name="Google Shape;407;p26"/>
          <p:cNvPicPr preferRelativeResize="0"/>
          <p:nvPr/>
        </p:nvPicPr>
        <p:blipFill>
          <a:blip r:embed="rId4">
            <a:alphaModFix/>
          </a:blip>
          <a:stretch>
            <a:fillRect/>
          </a:stretch>
        </p:blipFill>
        <p:spPr>
          <a:xfrm>
            <a:off x="5029199" y="1445850"/>
            <a:ext cx="3948125" cy="2136623"/>
          </a:xfrm>
          <a:prstGeom prst="rect">
            <a:avLst/>
          </a:prstGeom>
          <a:noFill/>
          <a:ln>
            <a:noFill/>
          </a:ln>
        </p:spPr>
      </p:pic>
      <p:cxnSp>
        <p:nvCxnSpPr>
          <p:cNvPr id="408" name="Google Shape;408;p26"/>
          <p:cNvCxnSpPr/>
          <p:nvPr/>
        </p:nvCxnSpPr>
        <p:spPr>
          <a:xfrm flipH="1" rot="10800000">
            <a:off x="3529250" y="2499600"/>
            <a:ext cx="1769100" cy="1616400"/>
          </a:xfrm>
          <a:prstGeom prst="straightConnector1">
            <a:avLst/>
          </a:prstGeom>
          <a:noFill/>
          <a:ln cap="flat" cmpd="sng" w="9525">
            <a:solidFill>
              <a:srgbClr val="980000"/>
            </a:solidFill>
            <a:prstDash val="solid"/>
            <a:round/>
            <a:headEnd len="med" w="med" type="none"/>
            <a:tailEnd len="med" w="med" type="triangle"/>
          </a:ln>
        </p:spPr>
      </p:cxnSp>
      <p:sp>
        <p:nvSpPr>
          <p:cNvPr id="409" name="Google Shape;409;p26"/>
          <p:cNvSpPr/>
          <p:nvPr/>
        </p:nvSpPr>
        <p:spPr>
          <a:xfrm>
            <a:off x="1887201" y="1140675"/>
            <a:ext cx="197700" cy="149400"/>
          </a:xfrm>
          <a:prstGeom prst="ellipse">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10" name="Google Shape;410;p26">
            <a:hlinkClick r:id="rId5"/>
          </p:cNvPr>
          <p:cNvPicPr preferRelativeResize="0"/>
          <p:nvPr/>
        </p:nvPicPr>
        <p:blipFill>
          <a:blip r:embed="rId6">
            <a:alphaModFix/>
          </a:blip>
          <a:stretch>
            <a:fillRect/>
          </a:stretch>
        </p:blipFill>
        <p:spPr>
          <a:xfrm>
            <a:off x="8422125" y="4030500"/>
            <a:ext cx="611150" cy="611150"/>
          </a:xfrm>
          <a:prstGeom prst="rect">
            <a:avLst/>
          </a:prstGeom>
          <a:noFill/>
          <a:ln>
            <a:noFill/>
          </a:ln>
        </p:spPr>
      </p:pic>
      <p:sp>
        <p:nvSpPr>
          <p:cNvPr id="411" name="Google Shape;411;p26"/>
          <p:cNvSpPr txBox="1"/>
          <p:nvPr/>
        </p:nvSpPr>
        <p:spPr>
          <a:xfrm>
            <a:off x="8347475" y="45377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2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Interfaces</a:t>
            </a:r>
            <a:endParaRPr/>
          </a:p>
        </p:txBody>
      </p:sp>
      <p:sp>
        <p:nvSpPr>
          <p:cNvPr id="417" name="Google Shape;417;p27"/>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U</a:t>
            </a:r>
            <a:r>
              <a:rPr lang="es"/>
              <a:t>na interfaz define al conjunto de métodos que tiene que tener un objeto para que pueda cumplir una determinada función en nuestro sistema.</a:t>
            </a:r>
            <a:endParaRPr/>
          </a:p>
          <a:p>
            <a:pPr indent="0" lvl="0" marL="0" rtl="0" algn="l">
              <a:spcBef>
                <a:spcPts val="1200"/>
              </a:spcBef>
              <a:spcAft>
                <a:spcPts val="0"/>
              </a:spcAft>
              <a:buNone/>
            </a:pPr>
            <a:r>
              <a:rPr lang="es"/>
              <a:t>Se encarga de especificar un comportamiento que luego tendrá que ser implementado. </a:t>
            </a:r>
            <a:endParaRPr/>
          </a:p>
          <a:p>
            <a:pPr indent="0" lvl="0" marL="0" rtl="0" algn="l">
              <a:spcBef>
                <a:spcPts val="1200"/>
              </a:spcBef>
              <a:spcAft>
                <a:spcPts val="1200"/>
              </a:spcAft>
              <a:buNone/>
            </a:pPr>
            <a:r>
              <a:rPr lang="es"/>
              <a:t>La interfaz no especifica el “cómo” ya que no contiene el cuerpo de los métodos, sólo el “qué”.</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2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Interfaces</a:t>
            </a:r>
            <a:endParaRPr/>
          </a:p>
        </p:txBody>
      </p:sp>
      <p:sp>
        <p:nvSpPr>
          <p:cNvPr id="423" name="Google Shape;423;p28"/>
          <p:cNvSpPr txBox="1"/>
          <p:nvPr>
            <p:ph idx="1" type="body"/>
          </p:nvPr>
        </p:nvSpPr>
        <p:spPr>
          <a:xfrm>
            <a:off x="1456200" y="1262075"/>
            <a:ext cx="71820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La interfaz indica </a:t>
            </a:r>
            <a:r>
              <a:rPr b="1" lang="es"/>
              <a:t>QUÉ</a:t>
            </a:r>
            <a:r>
              <a:rPr lang="es"/>
              <a:t> hay que hacer y la implementación especifica </a:t>
            </a:r>
            <a:r>
              <a:rPr b="1" lang="es"/>
              <a:t>CÓMO</a:t>
            </a:r>
            <a:r>
              <a:rPr lang="es"/>
              <a:t> se hace.</a:t>
            </a:r>
            <a:endParaRPr/>
          </a:p>
          <a:p>
            <a:pPr indent="-330200" lvl="1" marL="914400" rtl="0" algn="l">
              <a:spcBef>
                <a:spcPts val="0"/>
              </a:spcBef>
              <a:spcAft>
                <a:spcPts val="0"/>
              </a:spcAft>
              <a:buSzPts val="1600"/>
              <a:buChar char="○"/>
            </a:pPr>
            <a:r>
              <a:rPr lang="es"/>
              <a:t>En Python l</a:t>
            </a:r>
            <a:r>
              <a:rPr lang="es"/>
              <a:t>a interfaz es una clase abstracta donde ningún método es implementado y donde se fuerza a las clases que usan </a:t>
            </a:r>
            <a:r>
              <a:rPr lang="es"/>
              <a:t>esa</a:t>
            </a:r>
            <a:r>
              <a:rPr lang="es"/>
              <a:t> interfaz a implementar sus métodos.</a:t>
            </a:r>
            <a:endParaRPr/>
          </a:p>
          <a:p>
            <a:pPr indent="-355600" lvl="0" marL="457200" rtl="0" algn="l">
              <a:spcBef>
                <a:spcPts val="0"/>
              </a:spcBef>
              <a:spcAft>
                <a:spcPts val="0"/>
              </a:spcAft>
              <a:buSzPts val="2000"/>
              <a:buChar char="●"/>
            </a:pPr>
            <a:r>
              <a:rPr lang="es"/>
              <a:t>Una interfaz puede tener varias implementaciones.</a:t>
            </a:r>
            <a:endParaRPr/>
          </a:p>
          <a:p>
            <a:pPr indent="-355600" lvl="0" marL="457200" rtl="0" algn="l">
              <a:spcBef>
                <a:spcPts val="0"/>
              </a:spcBef>
              <a:spcAft>
                <a:spcPts val="0"/>
              </a:spcAft>
              <a:buSzPts val="2000"/>
              <a:buChar char="●"/>
            </a:pPr>
            <a:r>
              <a:rPr lang="es"/>
              <a:t>Una interfaz </a:t>
            </a:r>
            <a:r>
              <a:rPr b="1" lang="es"/>
              <a:t>NO</a:t>
            </a:r>
            <a:r>
              <a:rPr lang="es"/>
              <a:t> se puede </a:t>
            </a:r>
            <a:r>
              <a:rPr b="1" lang="es"/>
              <a:t>instanciar</a:t>
            </a:r>
            <a:r>
              <a:rPr lang="es"/>
              <a:t>.</a:t>
            </a:r>
            <a:endParaRPr/>
          </a:p>
          <a:p>
            <a:pPr indent="-355600" lvl="0" marL="457200" rtl="0" algn="l">
              <a:spcBef>
                <a:spcPts val="0"/>
              </a:spcBef>
              <a:spcAft>
                <a:spcPts val="0"/>
              </a:spcAft>
              <a:buSzPts val="2000"/>
              <a:buChar char="●"/>
            </a:pPr>
            <a:r>
              <a:rPr lang="es"/>
              <a:t>La implementación puede contener </a:t>
            </a:r>
            <a:r>
              <a:rPr b="1" lang="es"/>
              <a:t>métodos adicionales</a:t>
            </a:r>
            <a:r>
              <a:rPr lang="es"/>
              <a:t> que no están en su interfaz.</a:t>
            </a:r>
            <a:endParaRPr/>
          </a:p>
          <a:p>
            <a:pPr indent="-355600" lvl="0" marL="457200" rtl="0" algn="l">
              <a:spcBef>
                <a:spcPts val="0"/>
              </a:spcBef>
              <a:spcAft>
                <a:spcPts val="0"/>
              </a:spcAft>
              <a:buSzPts val="2000"/>
              <a:buChar char="●"/>
            </a:pPr>
            <a:r>
              <a:rPr lang="es"/>
              <a:t>Una clase puede implementar </a:t>
            </a:r>
            <a:r>
              <a:rPr b="1" lang="es"/>
              <a:t>varias interfaces</a:t>
            </a:r>
            <a:r>
              <a:rPr lang="es"/>
              <a:t>.</a:t>
            </a:r>
            <a:endParaRPr/>
          </a:p>
        </p:txBody>
      </p:sp>
      <p:pic>
        <p:nvPicPr>
          <p:cNvPr id="424" name="Google Shape;424;p28">
            <a:hlinkClick r:id="rId3"/>
          </p:cNvPr>
          <p:cNvPicPr preferRelativeResize="0"/>
          <p:nvPr/>
        </p:nvPicPr>
        <p:blipFill>
          <a:blip r:embed="rId4">
            <a:alphaModFix/>
          </a:blip>
          <a:stretch>
            <a:fillRect/>
          </a:stretch>
        </p:blipFill>
        <p:spPr>
          <a:xfrm>
            <a:off x="336000" y="3669750"/>
            <a:ext cx="864149" cy="864149"/>
          </a:xfrm>
          <a:prstGeom prst="rect">
            <a:avLst/>
          </a:prstGeom>
          <a:noFill/>
          <a:ln>
            <a:noFill/>
          </a:ln>
        </p:spPr>
      </p:pic>
      <p:sp>
        <p:nvSpPr>
          <p:cNvPr id="425" name="Google Shape;425;p28"/>
          <p:cNvSpPr txBox="1"/>
          <p:nvPr/>
        </p:nvSpPr>
        <p:spPr>
          <a:xfrm>
            <a:off x="2291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Ejemplo Interfaz</a:t>
            </a:r>
            <a:endParaRPr/>
          </a:p>
        </p:txBody>
      </p:sp>
      <p:pic>
        <p:nvPicPr>
          <p:cNvPr id="431" name="Google Shape;431;p29"/>
          <p:cNvPicPr preferRelativeResize="0"/>
          <p:nvPr/>
        </p:nvPicPr>
        <p:blipFill>
          <a:blip r:embed="rId3">
            <a:alphaModFix/>
          </a:blip>
          <a:stretch>
            <a:fillRect/>
          </a:stretch>
        </p:blipFill>
        <p:spPr>
          <a:xfrm>
            <a:off x="1066800" y="1445475"/>
            <a:ext cx="3170030" cy="3240825"/>
          </a:xfrm>
          <a:prstGeom prst="rect">
            <a:avLst/>
          </a:prstGeom>
          <a:noFill/>
          <a:ln>
            <a:noFill/>
          </a:ln>
        </p:spPr>
      </p:pic>
      <p:pic>
        <p:nvPicPr>
          <p:cNvPr id="432" name="Google Shape;432;p29"/>
          <p:cNvPicPr preferRelativeResize="0"/>
          <p:nvPr/>
        </p:nvPicPr>
        <p:blipFill>
          <a:blip r:embed="rId4">
            <a:alphaModFix/>
          </a:blip>
          <a:stretch>
            <a:fillRect/>
          </a:stretch>
        </p:blipFill>
        <p:spPr>
          <a:xfrm>
            <a:off x="4617825" y="1216875"/>
            <a:ext cx="3741125" cy="3636525"/>
          </a:xfrm>
          <a:prstGeom prst="rect">
            <a:avLst/>
          </a:prstGeom>
          <a:noFill/>
          <a:ln>
            <a:noFill/>
          </a:ln>
        </p:spPr>
      </p:pic>
      <p:pic>
        <p:nvPicPr>
          <p:cNvPr id="433" name="Google Shape;433;p29">
            <a:hlinkClick r:id="rId5"/>
          </p:cNvPr>
          <p:cNvPicPr preferRelativeResize="0"/>
          <p:nvPr/>
        </p:nvPicPr>
        <p:blipFill>
          <a:blip r:embed="rId6">
            <a:alphaModFix/>
          </a:blip>
          <a:stretch>
            <a:fillRect/>
          </a:stretch>
        </p:blipFill>
        <p:spPr>
          <a:xfrm>
            <a:off x="8422125" y="4106700"/>
            <a:ext cx="611150" cy="611150"/>
          </a:xfrm>
          <a:prstGeom prst="rect">
            <a:avLst/>
          </a:prstGeom>
          <a:noFill/>
          <a:ln>
            <a:noFill/>
          </a:ln>
        </p:spPr>
      </p:pic>
      <p:sp>
        <p:nvSpPr>
          <p:cNvPr id="434" name="Google Shape;434;p29"/>
          <p:cNvSpPr txBox="1"/>
          <p:nvPr/>
        </p:nvSpPr>
        <p:spPr>
          <a:xfrm>
            <a:off x="8347475" y="46139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cxnSp>
        <p:nvCxnSpPr>
          <p:cNvPr id="435" name="Google Shape;435;p29"/>
          <p:cNvCxnSpPr/>
          <p:nvPr/>
        </p:nvCxnSpPr>
        <p:spPr>
          <a:xfrm>
            <a:off x="3625350" y="3352950"/>
            <a:ext cx="1136100" cy="503100"/>
          </a:xfrm>
          <a:prstGeom prst="straightConnector1">
            <a:avLst/>
          </a:prstGeom>
          <a:noFill/>
          <a:ln cap="flat" cmpd="sng" w="9525">
            <a:solidFill>
              <a:srgbClr val="FF0000"/>
            </a:solidFill>
            <a:prstDash val="solid"/>
            <a:round/>
            <a:headEnd len="med" w="med" type="none"/>
            <a:tailEnd len="med" w="med" type="triangle"/>
          </a:ln>
        </p:spPr>
      </p:cxnSp>
      <p:cxnSp>
        <p:nvCxnSpPr>
          <p:cNvPr id="436" name="Google Shape;436;p29"/>
          <p:cNvCxnSpPr/>
          <p:nvPr/>
        </p:nvCxnSpPr>
        <p:spPr>
          <a:xfrm flipH="1" rot="10800000">
            <a:off x="2800125" y="4274225"/>
            <a:ext cx="1955700" cy="735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Sobrecarga de operadores</a:t>
            </a:r>
            <a:endParaRPr/>
          </a:p>
        </p:txBody>
      </p:sp>
      <p:sp>
        <p:nvSpPr>
          <p:cNvPr id="442" name="Google Shape;442;p30"/>
          <p:cNvSpPr txBox="1"/>
          <p:nvPr>
            <p:ph idx="1" type="body"/>
          </p:nvPr>
        </p:nvSpPr>
        <p:spPr>
          <a:xfrm>
            <a:off x="1456200" y="12620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 sobrecarga de operadores es una característica de la POO que permite darle un nuevo significado a un operador existente para que funcione con un tipo de datos personalizado definido por el usuario. </a:t>
            </a:r>
            <a:endParaRPr/>
          </a:p>
          <a:p>
            <a:pPr indent="0" lvl="0" marL="0" rtl="0" algn="l">
              <a:spcBef>
                <a:spcPts val="1200"/>
              </a:spcBef>
              <a:spcAft>
                <a:spcPts val="0"/>
              </a:spcAft>
              <a:buNone/>
            </a:pPr>
            <a:r>
              <a:rPr lang="es"/>
              <a:t>Por ejemplo, se puede sobrecargar el operador "+" para que funcione con objetos de una clase personalizada en lugar de solo números. Esto permite que los objetos de esa clase se comporten de manera similar a los tipos de datos básicos, lo que facilita su uso y legibilidad del código.</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Sobrecarga de operadores en Python</a:t>
            </a:r>
            <a:endParaRPr/>
          </a:p>
        </p:txBody>
      </p:sp>
      <p:sp>
        <p:nvSpPr>
          <p:cNvPr id="448" name="Google Shape;448;p31"/>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Python, se pueden sobrecargar los operadores mediante el uso de </a:t>
            </a:r>
            <a:r>
              <a:rPr b="1" lang="es"/>
              <a:t>métodos especiales</a:t>
            </a:r>
            <a:r>
              <a:rPr lang="es"/>
              <a:t> (que son </a:t>
            </a:r>
            <a:r>
              <a:rPr i="1" lang="es"/>
              <a:t>métodos mágicos</a:t>
            </a:r>
            <a:r>
              <a:rPr lang="es"/>
              <a:t>). </a:t>
            </a:r>
            <a:endParaRPr/>
          </a:p>
          <a:p>
            <a:pPr indent="0" lvl="0" marL="0" rtl="0" algn="l">
              <a:spcBef>
                <a:spcPts val="1200"/>
              </a:spcBef>
              <a:spcAft>
                <a:spcPts val="0"/>
              </a:spcAft>
              <a:buNone/>
            </a:pPr>
            <a:r>
              <a:rPr lang="es"/>
              <a:t>Cada operador tiene un método especial asociado a él, por ejemplo el método </a:t>
            </a:r>
            <a:r>
              <a:rPr lang="es">
                <a:latin typeface="Roboto Mono"/>
                <a:ea typeface="Roboto Mono"/>
                <a:cs typeface="Roboto Mono"/>
                <a:sym typeface="Roboto Mono"/>
              </a:rPr>
              <a:t>__add__</a:t>
            </a:r>
            <a:r>
              <a:rPr lang="es"/>
              <a:t> para el operador de suma "+".</a:t>
            </a:r>
            <a:endParaRPr/>
          </a:p>
          <a:p>
            <a:pPr indent="0" lvl="0" marL="0" rtl="0" algn="l">
              <a:spcBef>
                <a:spcPts val="1200"/>
              </a:spcBef>
              <a:spcAft>
                <a:spcPts val="1200"/>
              </a:spcAft>
              <a:buNone/>
            </a:pPr>
            <a:r>
              <a:rPr lang="es"/>
              <a:t>Para sobrecargar un operador, se implementa un método con el nombre del método especial correspondiente en la clase personalizada. El método debe tener al menos un parámetro, que representa el otro operando.</a:t>
            </a:r>
            <a:endParaRPr/>
          </a:p>
        </p:txBody>
      </p:sp>
      <p:pic>
        <p:nvPicPr>
          <p:cNvPr id="449" name="Google Shape;449;p31">
            <a:hlinkClick r:id="rId3"/>
          </p:cNvPr>
          <p:cNvPicPr preferRelativeResize="0"/>
          <p:nvPr/>
        </p:nvPicPr>
        <p:blipFill>
          <a:blip r:embed="rId4">
            <a:alphaModFix/>
          </a:blip>
          <a:stretch>
            <a:fillRect/>
          </a:stretch>
        </p:blipFill>
        <p:spPr>
          <a:xfrm>
            <a:off x="336000" y="3669750"/>
            <a:ext cx="864149" cy="864149"/>
          </a:xfrm>
          <a:prstGeom prst="rect">
            <a:avLst/>
          </a:prstGeom>
          <a:noFill/>
          <a:ln>
            <a:noFill/>
          </a:ln>
        </p:spPr>
      </p:pic>
      <p:sp>
        <p:nvSpPr>
          <p:cNvPr id="450" name="Google Shape;450;p31"/>
          <p:cNvSpPr txBox="1"/>
          <p:nvPr/>
        </p:nvSpPr>
        <p:spPr>
          <a:xfrm>
            <a:off x="2291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pic>
        <p:nvPicPr>
          <p:cNvPr id="451" name="Google Shape;451;p31">
            <a:hlinkClick r:id="rId5"/>
          </p:cNvPr>
          <p:cNvPicPr preferRelativeResize="0"/>
          <p:nvPr/>
        </p:nvPicPr>
        <p:blipFill>
          <a:blip r:embed="rId6">
            <a:alphaModFix/>
          </a:blip>
          <a:stretch>
            <a:fillRect/>
          </a:stretch>
        </p:blipFill>
        <p:spPr>
          <a:xfrm>
            <a:off x="8422125" y="4106700"/>
            <a:ext cx="611150" cy="611150"/>
          </a:xfrm>
          <a:prstGeom prst="rect">
            <a:avLst/>
          </a:prstGeom>
          <a:noFill/>
          <a:ln>
            <a:noFill/>
          </a:ln>
        </p:spPr>
      </p:pic>
      <p:sp>
        <p:nvSpPr>
          <p:cNvPr id="452" name="Google Shape;452;p31"/>
          <p:cNvSpPr txBox="1"/>
          <p:nvPr/>
        </p:nvSpPr>
        <p:spPr>
          <a:xfrm>
            <a:off x="8347475" y="46139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Creación de Clases</a:t>
            </a:r>
            <a:endParaRPr/>
          </a:p>
        </p:txBody>
      </p:sp>
      <p:sp>
        <p:nvSpPr>
          <p:cNvPr id="287" name="Google Shape;287;p14"/>
          <p:cNvSpPr txBox="1"/>
          <p:nvPr>
            <p:ph idx="1" type="body"/>
          </p:nvPr>
        </p:nvSpPr>
        <p:spPr>
          <a:xfrm>
            <a:off x="1456200" y="11858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 Python, los </a:t>
            </a:r>
            <a:r>
              <a:rPr b="1" lang="es"/>
              <a:t>nombres de las clases</a:t>
            </a:r>
            <a:r>
              <a:rPr lang="es"/>
              <a:t> se </a:t>
            </a:r>
            <a:r>
              <a:rPr lang="es"/>
              <a:t>escriben con el estilo</a:t>
            </a:r>
            <a:r>
              <a:rPr lang="es"/>
              <a:t> de codificación </a:t>
            </a:r>
            <a:r>
              <a:rPr lang="es" u="sng">
                <a:solidFill>
                  <a:schemeClr val="hlink"/>
                </a:solidFill>
                <a:hlinkClick r:id="rId3"/>
              </a:rPr>
              <a:t>UpperCamelCase</a:t>
            </a:r>
            <a:r>
              <a:rPr lang="es"/>
              <a:t> y los nombres de los objetos con el estilo habitual para los nombres de variables.</a:t>
            </a:r>
            <a:endParaRPr/>
          </a:p>
          <a:p>
            <a:pPr indent="0" lvl="0" marL="0" rtl="0" algn="l">
              <a:spcBef>
                <a:spcPts val="1200"/>
              </a:spcBef>
              <a:spcAft>
                <a:spcPts val="1200"/>
              </a:spcAft>
              <a:buNone/>
            </a:pPr>
            <a:r>
              <a:rPr lang="es"/>
              <a:t>El método </a:t>
            </a:r>
            <a:r>
              <a:rPr b="1" lang="es"/>
              <a:t>constructor</a:t>
            </a:r>
            <a:r>
              <a:rPr lang="es"/>
              <a:t> se llama </a:t>
            </a:r>
            <a:r>
              <a:rPr b="1" lang="es">
                <a:latin typeface="Roboto Mono"/>
                <a:ea typeface="Roboto Mono"/>
                <a:cs typeface="Roboto Mono"/>
                <a:sym typeface="Roboto Mono"/>
              </a:rPr>
              <a:t>__init__</a:t>
            </a:r>
            <a:r>
              <a:rPr lang="es"/>
              <a:t>, recibe como parámetro el propio objeto instanciado (</a:t>
            </a:r>
            <a:r>
              <a:rPr lang="es">
                <a:latin typeface="Roboto Mono"/>
                <a:ea typeface="Roboto Mono"/>
                <a:cs typeface="Roboto Mono"/>
                <a:sym typeface="Roboto Mono"/>
              </a:rPr>
              <a:t>self</a:t>
            </a:r>
            <a:r>
              <a:rPr lang="es"/>
              <a:t>) y se suele utilizar para inicializar los atributos o variables de instancia.</a:t>
            </a:r>
            <a:endParaRPr/>
          </a:p>
        </p:txBody>
      </p:sp>
      <p:pic>
        <p:nvPicPr>
          <p:cNvPr id="288" name="Google Shape;288;p14"/>
          <p:cNvPicPr preferRelativeResize="0"/>
          <p:nvPr/>
        </p:nvPicPr>
        <p:blipFill>
          <a:blip r:embed="rId4">
            <a:alphaModFix/>
          </a:blip>
          <a:stretch>
            <a:fillRect/>
          </a:stretch>
        </p:blipFill>
        <p:spPr>
          <a:xfrm>
            <a:off x="3059645" y="3629550"/>
            <a:ext cx="3631674" cy="1123425"/>
          </a:xfrm>
          <a:prstGeom prst="rect">
            <a:avLst/>
          </a:prstGeom>
          <a:noFill/>
          <a:ln>
            <a:noFill/>
          </a:ln>
        </p:spPr>
      </p:pic>
      <p:pic>
        <p:nvPicPr>
          <p:cNvPr id="289" name="Google Shape;289;p14">
            <a:hlinkClick r:id="rId5"/>
          </p:cNvPr>
          <p:cNvPicPr preferRelativeResize="0"/>
          <p:nvPr/>
        </p:nvPicPr>
        <p:blipFill>
          <a:blip r:embed="rId6">
            <a:alphaModFix/>
          </a:blip>
          <a:stretch>
            <a:fillRect/>
          </a:stretch>
        </p:blipFill>
        <p:spPr>
          <a:xfrm>
            <a:off x="8117325" y="4030500"/>
            <a:ext cx="611150" cy="611150"/>
          </a:xfrm>
          <a:prstGeom prst="rect">
            <a:avLst/>
          </a:prstGeom>
          <a:noFill/>
          <a:ln>
            <a:noFill/>
          </a:ln>
        </p:spPr>
      </p:pic>
      <p:sp>
        <p:nvSpPr>
          <p:cNvPr id="290" name="Google Shape;290;p14"/>
          <p:cNvSpPr txBox="1"/>
          <p:nvPr/>
        </p:nvSpPr>
        <p:spPr>
          <a:xfrm>
            <a:off x="8042675" y="45377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pic>
        <p:nvPicPr>
          <p:cNvPr id="291" name="Google Shape;291;p14">
            <a:hlinkClick r:id="rId7"/>
          </p:cNvPr>
          <p:cNvPicPr preferRelativeResize="0"/>
          <p:nvPr/>
        </p:nvPicPr>
        <p:blipFill>
          <a:blip r:embed="rId8">
            <a:alphaModFix/>
          </a:blip>
          <a:stretch>
            <a:fillRect/>
          </a:stretch>
        </p:blipFill>
        <p:spPr>
          <a:xfrm>
            <a:off x="336000" y="3669750"/>
            <a:ext cx="864149" cy="864149"/>
          </a:xfrm>
          <a:prstGeom prst="rect">
            <a:avLst/>
          </a:prstGeom>
          <a:noFill/>
          <a:ln>
            <a:noFill/>
          </a:ln>
        </p:spPr>
      </p:pic>
      <p:sp>
        <p:nvSpPr>
          <p:cNvPr id="292" name="Google Shape;292;p14"/>
          <p:cNvSpPr txBox="1"/>
          <p:nvPr/>
        </p:nvSpPr>
        <p:spPr>
          <a:xfrm>
            <a:off x="2291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3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Sobrecarga de operadores en Python</a:t>
            </a:r>
            <a:endParaRPr/>
          </a:p>
        </p:txBody>
      </p:sp>
      <p:pic>
        <p:nvPicPr>
          <p:cNvPr id="458" name="Google Shape;458;p32"/>
          <p:cNvPicPr preferRelativeResize="0"/>
          <p:nvPr/>
        </p:nvPicPr>
        <p:blipFill>
          <a:blip r:embed="rId3">
            <a:alphaModFix/>
          </a:blip>
          <a:stretch>
            <a:fillRect/>
          </a:stretch>
        </p:blipFill>
        <p:spPr>
          <a:xfrm>
            <a:off x="1346250" y="1222125"/>
            <a:ext cx="5532050" cy="3381801"/>
          </a:xfrm>
          <a:prstGeom prst="rect">
            <a:avLst/>
          </a:prstGeom>
          <a:noFill/>
          <a:ln>
            <a:noFill/>
          </a:ln>
        </p:spPr>
      </p:pic>
      <p:sp>
        <p:nvSpPr>
          <p:cNvPr id="459" name="Google Shape;459;p32"/>
          <p:cNvSpPr txBox="1"/>
          <p:nvPr/>
        </p:nvSpPr>
        <p:spPr>
          <a:xfrm>
            <a:off x="6965600" y="1193375"/>
            <a:ext cx="2204400" cy="34647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None/>
            </a:pPr>
            <a:r>
              <a:rPr lang="es">
                <a:latin typeface="Courier New"/>
                <a:ea typeface="Courier New"/>
                <a:cs typeface="Courier New"/>
                <a:sym typeface="Courier New"/>
              </a:rPr>
              <a:t>__add__       +</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__sub__       -</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__mul__       *</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__truediv__   /</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__floordiv__  //</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__mod__       %</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__pow__       **</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__lt__        &lt;</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__le__        &lt;=</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__eq__        ==</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__ne__        !=</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__gt__        &gt;</a:t>
            </a:r>
            <a:endParaRPr>
              <a:latin typeface="Courier New"/>
              <a:ea typeface="Courier New"/>
              <a:cs typeface="Courier New"/>
              <a:sym typeface="Courier New"/>
            </a:endParaRPr>
          </a:p>
          <a:p>
            <a:pPr indent="0" lvl="0" marL="0" rtl="0" algn="l">
              <a:spcBef>
                <a:spcPts val="0"/>
              </a:spcBef>
              <a:spcAft>
                <a:spcPts val="0"/>
              </a:spcAft>
              <a:buNone/>
            </a:pPr>
            <a:r>
              <a:rPr lang="es">
                <a:latin typeface="Courier New"/>
                <a:ea typeface="Courier New"/>
                <a:cs typeface="Courier New"/>
                <a:sym typeface="Courier New"/>
              </a:rPr>
              <a:t>__ge__        &gt;=</a:t>
            </a:r>
            <a:endParaRPr>
              <a:latin typeface="Courier New"/>
              <a:ea typeface="Courier New"/>
              <a:cs typeface="Courier New"/>
              <a:sym typeface="Courier New"/>
            </a:endParaRPr>
          </a:p>
          <a:p>
            <a:pPr indent="0" lvl="0" marL="0" rtl="0" algn="ctr">
              <a:spcBef>
                <a:spcPts val="0"/>
              </a:spcBef>
              <a:spcAft>
                <a:spcPts val="0"/>
              </a:spcAft>
              <a:buNone/>
            </a:pPr>
            <a:r>
              <a:rPr lang="es" sz="2500">
                <a:latin typeface="Nunito"/>
                <a:ea typeface="Nunito"/>
                <a:cs typeface="Nunito"/>
                <a:sym typeface="Nunito"/>
              </a:rPr>
              <a:t>…</a:t>
            </a:r>
            <a:endParaRPr sz="2500">
              <a:latin typeface="Nunito"/>
              <a:ea typeface="Nunito"/>
              <a:cs typeface="Nunito"/>
              <a:sym typeface="Nunito"/>
            </a:endParaRPr>
          </a:p>
        </p:txBody>
      </p:sp>
      <p:pic>
        <p:nvPicPr>
          <p:cNvPr id="460" name="Google Shape;460;p32">
            <a:hlinkClick r:id="rId4"/>
          </p:cNvPr>
          <p:cNvPicPr preferRelativeResize="0"/>
          <p:nvPr/>
        </p:nvPicPr>
        <p:blipFill>
          <a:blip r:embed="rId5">
            <a:alphaModFix/>
          </a:blip>
          <a:stretch>
            <a:fillRect/>
          </a:stretch>
        </p:blipFill>
        <p:spPr>
          <a:xfrm>
            <a:off x="336000" y="3669750"/>
            <a:ext cx="864149" cy="864149"/>
          </a:xfrm>
          <a:prstGeom prst="rect">
            <a:avLst/>
          </a:prstGeom>
          <a:noFill/>
          <a:ln>
            <a:noFill/>
          </a:ln>
        </p:spPr>
      </p:pic>
      <p:sp>
        <p:nvSpPr>
          <p:cNvPr id="461" name="Google Shape;461;p32"/>
          <p:cNvSpPr txBox="1"/>
          <p:nvPr/>
        </p:nvSpPr>
        <p:spPr>
          <a:xfrm>
            <a:off x="2291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3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Sobrecarga de métodos</a:t>
            </a:r>
            <a:endParaRPr/>
          </a:p>
        </p:txBody>
      </p:sp>
      <p:sp>
        <p:nvSpPr>
          <p:cNvPr id="467" name="Google Shape;467;p33"/>
          <p:cNvSpPr txBox="1"/>
          <p:nvPr>
            <p:ph idx="1" type="body"/>
          </p:nvPr>
        </p:nvSpPr>
        <p:spPr>
          <a:xfrm>
            <a:off x="1456200" y="11858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Algunos lenguajes de programación admiten la </a:t>
            </a:r>
            <a:r>
              <a:rPr lang="es" u="sng">
                <a:solidFill>
                  <a:schemeClr val="hlink"/>
                </a:solidFill>
                <a:hlinkClick r:id="rId3"/>
              </a:rPr>
              <a:t>sobrecarga de funciones o métodos</a:t>
            </a:r>
            <a:r>
              <a:rPr lang="es"/>
              <a:t>. </a:t>
            </a:r>
            <a:endParaRPr/>
          </a:p>
          <a:p>
            <a:pPr indent="0" lvl="0" marL="0" rtl="0" algn="l">
              <a:spcBef>
                <a:spcPts val="1200"/>
              </a:spcBef>
              <a:spcAft>
                <a:spcPts val="0"/>
              </a:spcAft>
              <a:buNone/>
            </a:pPr>
            <a:r>
              <a:rPr lang="es"/>
              <a:t>Consiste en que, dependiendo de con qué parámetros se llame al método en cuestión, el lenguaje seleccionará la implementación adecuada para ejecutarlo. Entonces, el método puede actuar en función </a:t>
            </a:r>
            <a:r>
              <a:rPr lang="es"/>
              <a:t>del contexto</a:t>
            </a:r>
            <a:r>
              <a:rPr lang="es"/>
              <a:t> de la llamada.</a:t>
            </a:r>
            <a:endParaRPr/>
          </a:p>
          <a:p>
            <a:pPr indent="0" lvl="0" marL="0" rtl="0" algn="l">
              <a:spcBef>
                <a:spcPts val="1200"/>
              </a:spcBef>
              <a:spcAft>
                <a:spcPts val="0"/>
              </a:spcAft>
              <a:buNone/>
            </a:pPr>
            <a:r>
              <a:rPr lang="es"/>
              <a:t>Es habitual usar esta técnica para proporcionar formas diferentes de instanciar un objeto sobrecargando </a:t>
            </a:r>
            <a:r>
              <a:rPr lang="es"/>
              <a:t>al constructor (</a:t>
            </a:r>
            <a:r>
              <a:rPr i="1" lang="es"/>
              <a:t>constructor de copia</a:t>
            </a:r>
            <a:r>
              <a:rPr lang="es"/>
              <a:t>)</a:t>
            </a:r>
            <a:r>
              <a:rPr lang="es"/>
              <a:t>.</a:t>
            </a:r>
            <a:endParaRPr/>
          </a:p>
          <a:p>
            <a:pPr indent="0" lvl="0" marL="0" rtl="0" algn="l">
              <a:spcBef>
                <a:spcPts val="1200"/>
              </a:spcBef>
              <a:spcAft>
                <a:spcPts val="120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3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Sobrecarga de métodos en Python</a:t>
            </a:r>
            <a:endParaRPr/>
          </a:p>
        </p:txBody>
      </p:sp>
      <p:sp>
        <p:nvSpPr>
          <p:cNvPr id="473" name="Google Shape;473;p34"/>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Python no admite la sobrecarga de funciones </a:t>
            </a:r>
            <a:r>
              <a:rPr i="1" lang="es"/>
              <a:t>directamente</a:t>
            </a:r>
            <a:r>
              <a:rPr lang="es"/>
              <a:t>, pero podemos llevarla a cabo:</a:t>
            </a:r>
            <a:endParaRPr/>
          </a:p>
          <a:p>
            <a:pPr indent="-355600" lvl="0" marL="457200" rtl="0" algn="l">
              <a:spcBef>
                <a:spcPts val="1200"/>
              </a:spcBef>
              <a:spcAft>
                <a:spcPts val="0"/>
              </a:spcAft>
              <a:buSzPts val="2000"/>
              <a:buChar char="●"/>
            </a:pPr>
            <a:r>
              <a:rPr lang="es"/>
              <a:t>Usando parámetros opcionales y verificación de tipos para simular múltiples constructores.</a:t>
            </a:r>
            <a:endParaRPr/>
          </a:p>
          <a:p>
            <a:pPr indent="-355600" lvl="0" marL="457200" rtl="0" algn="l">
              <a:spcBef>
                <a:spcPts val="0"/>
              </a:spcBef>
              <a:spcAft>
                <a:spcPts val="0"/>
              </a:spcAft>
              <a:buSzPts val="2000"/>
              <a:buChar char="●"/>
            </a:pPr>
            <a:r>
              <a:rPr lang="es"/>
              <a:t>Escribiendo múltiples constructores usando el decorador integrado </a:t>
            </a:r>
            <a:r>
              <a:rPr lang="es">
                <a:latin typeface="Roboto Mono"/>
                <a:ea typeface="Roboto Mono"/>
                <a:cs typeface="Roboto Mono"/>
                <a:sym typeface="Roboto Mono"/>
              </a:rPr>
              <a:t>@classmethod</a:t>
            </a:r>
            <a:endParaRPr/>
          </a:p>
          <a:p>
            <a:pPr indent="-355600" lvl="0" marL="457200" rtl="0" algn="l">
              <a:spcBef>
                <a:spcPts val="0"/>
              </a:spcBef>
              <a:spcAft>
                <a:spcPts val="0"/>
              </a:spcAft>
              <a:buSzPts val="2000"/>
              <a:buChar char="●"/>
            </a:pPr>
            <a:r>
              <a:rPr lang="es"/>
              <a:t>Sobrecargando los métodos de la clase usando el decorador </a:t>
            </a:r>
            <a:r>
              <a:rPr lang="es">
                <a:latin typeface="Roboto Mono"/>
                <a:ea typeface="Roboto Mono"/>
                <a:cs typeface="Roboto Mono"/>
                <a:sym typeface="Roboto Mono"/>
              </a:rPr>
              <a:t>@singledispatchmethod</a:t>
            </a:r>
            <a:endParaRPr>
              <a:latin typeface="Roboto Mono"/>
              <a:ea typeface="Roboto Mono"/>
              <a:cs typeface="Roboto Mono"/>
              <a:sym typeface="Roboto Mono"/>
            </a:endParaRPr>
          </a:p>
          <a:p>
            <a:pPr indent="0" lvl="0" marL="0" rtl="0" algn="l">
              <a:spcBef>
                <a:spcPts val="1200"/>
              </a:spcBef>
              <a:spcAft>
                <a:spcPts val="1200"/>
              </a:spcAft>
              <a:buNone/>
            </a:pPr>
            <a:r>
              <a:t/>
            </a:r>
            <a:endParaRPr/>
          </a:p>
        </p:txBody>
      </p:sp>
      <p:pic>
        <p:nvPicPr>
          <p:cNvPr id="474" name="Google Shape;474;p34">
            <a:hlinkClick r:id="rId3"/>
          </p:cNvPr>
          <p:cNvPicPr preferRelativeResize="0"/>
          <p:nvPr/>
        </p:nvPicPr>
        <p:blipFill>
          <a:blip r:embed="rId4">
            <a:alphaModFix/>
          </a:blip>
          <a:stretch>
            <a:fillRect/>
          </a:stretch>
        </p:blipFill>
        <p:spPr>
          <a:xfrm>
            <a:off x="336000" y="3669750"/>
            <a:ext cx="864149" cy="864149"/>
          </a:xfrm>
          <a:prstGeom prst="rect">
            <a:avLst/>
          </a:prstGeom>
          <a:noFill/>
          <a:ln>
            <a:noFill/>
          </a:ln>
        </p:spPr>
      </p:pic>
      <p:sp>
        <p:nvSpPr>
          <p:cNvPr id="475" name="Google Shape;475;p34"/>
          <p:cNvSpPr txBox="1"/>
          <p:nvPr/>
        </p:nvSpPr>
        <p:spPr>
          <a:xfrm>
            <a:off x="2291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pic>
        <p:nvPicPr>
          <p:cNvPr id="476" name="Google Shape;476;p34">
            <a:hlinkClick r:id="rId5"/>
          </p:cNvPr>
          <p:cNvPicPr preferRelativeResize="0"/>
          <p:nvPr/>
        </p:nvPicPr>
        <p:blipFill>
          <a:blip r:embed="rId6">
            <a:alphaModFix/>
          </a:blip>
          <a:stretch>
            <a:fillRect/>
          </a:stretch>
        </p:blipFill>
        <p:spPr>
          <a:xfrm>
            <a:off x="8422125" y="4030500"/>
            <a:ext cx="611150" cy="611150"/>
          </a:xfrm>
          <a:prstGeom prst="rect">
            <a:avLst/>
          </a:prstGeom>
          <a:noFill/>
          <a:ln>
            <a:noFill/>
          </a:ln>
        </p:spPr>
      </p:pic>
      <p:sp>
        <p:nvSpPr>
          <p:cNvPr id="477" name="Google Shape;477;p34"/>
          <p:cNvSpPr txBox="1"/>
          <p:nvPr/>
        </p:nvSpPr>
        <p:spPr>
          <a:xfrm>
            <a:off x="8347475" y="45377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3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Destructores en Python</a:t>
            </a:r>
            <a:endParaRPr/>
          </a:p>
        </p:txBody>
      </p:sp>
      <p:sp>
        <p:nvSpPr>
          <p:cNvPr id="483" name="Google Shape;483;p35"/>
          <p:cNvSpPr txBox="1"/>
          <p:nvPr>
            <p:ph idx="1" type="body"/>
          </p:nvPr>
        </p:nvSpPr>
        <p:spPr>
          <a:xfrm>
            <a:off x="1456200" y="1490675"/>
            <a:ext cx="7030500" cy="319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Los destructores se llaman cuando un objeto se destruye. En Python, los destructores no son imprescindibles porque hay un recolector de basura (</a:t>
            </a:r>
            <a:r>
              <a:rPr i="1" lang="es"/>
              <a:t>Garbage Collector</a:t>
            </a:r>
            <a:r>
              <a:rPr lang="es"/>
              <a:t>) que maneja la administración de la memoria automáticamente.</a:t>
            </a:r>
            <a:endParaRPr/>
          </a:p>
          <a:p>
            <a:pPr indent="0" lvl="0" marL="0" rtl="0" algn="l">
              <a:spcBef>
                <a:spcPts val="1200"/>
              </a:spcBef>
              <a:spcAft>
                <a:spcPts val="1200"/>
              </a:spcAft>
              <a:buNone/>
            </a:pPr>
            <a:r>
              <a:rPr lang="es"/>
              <a:t>El método mágico </a:t>
            </a:r>
            <a:r>
              <a:rPr b="1" lang="es">
                <a:latin typeface="Roboto Mono"/>
                <a:ea typeface="Roboto Mono"/>
                <a:cs typeface="Roboto Mono"/>
                <a:sym typeface="Roboto Mono"/>
              </a:rPr>
              <a:t>__del__()</a:t>
            </a:r>
            <a:r>
              <a:rPr lang="es"/>
              <a:t> es el método destructor en Python. Se llama cuando se han eliminado todas las referencias al objeto o cuando es invocado directamente con la instrucción </a:t>
            </a:r>
            <a:r>
              <a:rPr lang="es">
                <a:latin typeface="Roboto Mono"/>
                <a:ea typeface="Roboto Mono"/>
                <a:cs typeface="Roboto Mono"/>
                <a:sym typeface="Roboto Mono"/>
              </a:rPr>
              <a:t>del</a:t>
            </a:r>
            <a:endParaRPr>
              <a:latin typeface="Roboto Mono"/>
              <a:ea typeface="Roboto Mono"/>
              <a:cs typeface="Roboto Mono"/>
              <a:sym typeface="Roboto Mono"/>
            </a:endParaRPr>
          </a:p>
        </p:txBody>
      </p:sp>
      <p:pic>
        <p:nvPicPr>
          <p:cNvPr id="484" name="Google Shape;484;p35">
            <a:hlinkClick r:id="rId3"/>
          </p:cNvPr>
          <p:cNvPicPr preferRelativeResize="0"/>
          <p:nvPr/>
        </p:nvPicPr>
        <p:blipFill>
          <a:blip r:embed="rId4">
            <a:alphaModFix/>
          </a:blip>
          <a:stretch>
            <a:fillRect/>
          </a:stretch>
        </p:blipFill>
        <p:spPr>
          <a:xfrm>
            <a:off x="336000" y="3669750"/>
            <a:ext cx="864149" cy="864149"/>
          </a:xfrm>
          <a:prstGeom prst="rect">
            <a:avLst/>
          </a:prstGeom>
          <a:noFill/>
          <a:ln>
            <a:noFill/>
          </a:ln>
        </p:spPr>
      </p:pic>
      <p:sp>
        <p:nvSpPr>
          <p:cNvPr id="485" name="Google Shape;485;p35"/>
          <p:cNvSpPr txBox="1"/>
          <p:nvPr/>
        </p:nvSpPr>
        <p:spPr>
          <a:xfrm>
            <a:off x="2291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36"/>
          <p:cNvSpPr txBox="1"/>
          <p:nvPr>
            <p:ph idx="1" type="body"/>
          </p:nvPr>
        </p:nvSpPr>
        <p:spPr>
          <a:xfrm>
            <a:off x="1151400" y="1338275"/>
            <a:ext cx="44019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Las clases contienen características llamadas </a:t>
            </a:r>
            <a:r>
              <a:rPr i="1" lang="es"/>
              <a:t>atributos</a:t>
            </a:r>
            <a:r>
              <a:rPr lang="es"/>
              <a:t>. Hasta ahora solo hemos usado atributos (o variables) de </a:t>
            </a:r>
            <a:r>
              <a:rPr b="1" lang="es"/>
              <a:t>instancia</a:t>
            </a:r>
            <a:r>
              <a:rPr lang="es"/>
              <a:t>, que son únicos para cada objeto.</a:t>
            </a:r>
            <a:endParaRPr/>
          </a:p>
          <a:p>
            <a:pPr indent="0" lvl="0" marL="0" rtl="0" algn="l">
              <a:spcBef>
                <a:spcPts val="1200"/>
              </a:spcBef>
              <a:spcAft>
                <a:spcPts val="1200"/>
              </a:spcAft>
              <a:buNone/>
            </a:pPr>
            <a:r>
              <a:rPr lang="es"/>
              <a:t>También existen los </a:t>
            </a:r>
            <a:r>
              <a:rPr b="1" lang="es"/>
              <a:t>atributos de clase</a:t>
            </a:r>
            <a:r>
              <a:rPr lang="es"/>
              <a:t>, que son </a:t>
            </a:r>
            <a:r>
              <a:rPr b="1" lang="es"/>
              <a:t>únicos para cada clase</a:t>
            </a:r>
            <a:r>
              <a:rPr lang="es"/>
              <a:t>. Cada instancia (objeto) de la clase podrá acceder a este atributo. </a:t>
            </a:r>
            <a:endParaRPr/>
          </a:p>
        </p:txBody>
      </p:sp>
      <p:sp>
        <p:nvSpPr>
          <p:cNvPr id="491" name="Google Shape;491;p3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Atributos de instancia y de clase</a:t>
            </a:r>
            <a:endParaRPr/>
          </a:p>
        </p:txBody>
      </p:sp>
      <p:pic>
        <p:nvPicPr>
          <p:cNvPr id="492" name="Google Shape;492;p36"/>
          <p:cNvPicPr preferRelativeResize="0"/>
          <p:nvPr/>
        </p:nvPicPr>
        <p:blipFill>
          <a:blip r:embed="rId3">
            <a:alphaModFix/>
          </a:blip>
          <a:stretch>
            <a:fillRect/>
          </a:stretch>
        </p:blipFill>
        <p:spPr>
          <a:xfrm>
            <a:off x="5439275" y="2218350"/>
            <a:ext cx="3481750" cy="173452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Métodos de instancia, clase y estáticos</a:t>
            </a:r>
            <a:endParaRPr/>
          </a:p>
        </p:txBody>
      </p:sp>
      <p:sp>
        <p:nvSpPr>
          <p:cNvPr id="498" name="Google Shape;498;p37"/>
          <p:cNvSpPr txBox="1"/>
          <p:nvPr>
            <p:ph idx="1" type="body"/>
          </p:nvPr>
        </p:nvSpPr>
        <p:spPr>
          <a:xfrm>
            <a:off x="1456200" y="11858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Los </a:t>
            </a:r>
            <a:r>
              <a:rPr b="1" lang="es"/>
              <a:t>métodos de instancia</a:t>
            </a:r>
            <a:r>
              <a:rPr lang="es"/>
              <a:t> son los métodos vistos hasta ahora. Reciben el parámetro </a:t>
            </a:r>
            <a:r>
              <a:rPr b="1" lang="es">
                <a:latin typeface="Roboto Mono"/>
                <a:ea typeface="Roboto Mono"/>
                <a:cs typeface="Roboto Mono"/>
                <a:sym typeface="Roboto Mono"/>
              </a:rPr>
              <a:t>self</a:t>
            </a:r>
            <a:r>
              <a:rPr lang="es"/>
              <a:t> que hace referencia a la instancia que llama al método. </a:t>
            </a:r>
            <a:endParaRPr/>
          </a:p>
          <a:p>
            <a:pPr indent="0" lvl="0" marL="0" rtl="0" algn="l">
              <a:spcBef>
                <a:spcPts val="1200"/>
              </a:spcBef>
              <a:spcAft>
                <a:spcPts val="0"/>
              </a:spcAft>
              <a:buNone/>
            </a:pPr>
            <a:r>
              <a:rPr lang="es"/>
              <a:t>Los </a:t>
            </a:r>
            <a:r>
              <a:rPr b="1" lang="es"/>
              <a:t>métodos de clase</a:t>
            </a:r>
            <a:r>
              <a:rPr lang="es"/>
              <a:t> reciben el parámetro </a:t>
            </a:r>
            <a:r>
              <a:rPr b="1" lang="es">
                <a:latin typeface="Roboto Mono"/>
                <a:ea typeface="Roboto Mono"/>
                <a:cs typeface="Roboto Mono"/>
                <a:sym typeface="Roboto Mono"/>
              </a:rPr>
              <a:t>cls</a:t>
            </a:r>
            <a:r>
              <a:rPr lang="es"/>
              <a:t>, que hace referencia a la clase. Pueden acceder a la clase pero no a la instancia.</a:t>
            </a:r>
            <a:endParaRPr/>
          </a:p>
          <a:p>
            <a:pPr indent="0" lvl="0" marL="0" rtl="0" algn="l">
              <a:spcBef>
                <a:spcPts val="1200"/>
              </a:spcBef>
              <a:spcAft>
                <a:spcPts val="1200"/>
              </a:spcAft>
              <a:buNone/>
            </a:pPr>
            <a:r>
              <a:rPr lang="es"/>
              <a:t>Los </a:t>
            </a:r>
            <a:r>
              <a:rPr b="1" lang="es"/>
              <a:t>métodos estáticos</a:t>
            </a:r>
            <a:r>
              <a:rPr lang="es"/>
              <a:t> no aceptan como parámetro ni la instancia ni la clase, por lo que no pueden modificar el estado ni de la clase ni de la instancia.</a:t>
            </a:r>
            <a:endParaRPr/>
          </a:p>
        </p:txBody>
      </p:sp>
      <p:pic>
        <p:nvPicPr>
          <p:cNvPr id="499" name="Google Shape;499;p37">
            <a:hlinkClick r:id="rId3"/>
          </p:cNvPr>
          <p:cNvPicPr preferRelativeResize="0"/>
          <p:nvPr/>
        </p:nvPicPr>
        <p:blipFill>
          <a:blip r:embed="rId4">
            <a:alphaModFix/>
          </a:blip>
          <a:stretch>
            <a:fillRect/>
          </a:stretch>
        </p:blipFill>
        <p:spPr>
          <a:xfrm>
            <a:off x="336000" y="3669750"/>
            <a:ext cx="864149" cy="864149"/>
          </a:xfrm>
          <a:prstGeom prst="rect">
            <a:avLst/>
          </a:prstGeom>
          <a:noFill/>
          <a:ln>
            <a:noFill/>
          </a:ln>
        </p:spPr>
      </p:pic>
      <p:sp>
        <p:nvSpPr>
          <p:cNvPr id="500" name="Google Shape;500;p37"/>
          <p:cNvSpPr txBox="1"/>
          <p:nvPr/>
        </p:nvSpPr>
        <p:spPr>
          <a:xfrm>
            <a:off x="2291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Métodos de instancia, clase y estáticos</a:t>
            </a:r>
            <a:endParaRPr/>
          </a:p>
        </p:txBody>
      </p:sp>
      <p:pic>
        <p:nvPicPr>
          <p:cNvPr id="506" name="Google Shape;506;p38"/>
          <p:cNvPicPr preferRelativeResize="0"/>
          <p:nvPr/>
        </p:nvPicPr>
        <p:blipFill>
          <a:blip r:embed="rId3">
            <a:alphaModFix/>
          </a:blip>
          <a:stretch>
            <a:fillRect/>
          </a:stretch>
        </p:blipFill>
        <p:spPr>
          <a:xfrm>
            <a:off x="221800" y="1685550"/>
            <a:ext cx="7777351" cy="3076949"/>
          </a:xfrm>
          <a:prstGeom prst="rect">
            <a:avLst/>
          </a:prstGeom>
          <a:noFill/>
          <a:ln>
            <a:noFill/>
          </a:ln>
        </p:spPr>
      </p:pic>
      <p:pic>
        <p:nvPicPr>
          <p:cNvPr id="507" name="Google Shape;507;p38"/>
          <p:cNvPicPr preferRelativeResize="0"/>
          <p:nvPr/>
        </p:nvPicPr>
        <p:blipFill>
          <a:blip r:embed="rId4">
            <a:alphaModFix/>
          </a:blip>
          <a:stretch>
            <a:fillRect/>
          </a:stretch>
        </p:blipFill>
        <p:spPr>
          <a:xfrm>
            <a:off x="6565724" y="1254525"/>
            <a:ext cx="2306825" cy="1860150"/>
          </a:xfrm>
          <a:prstGeom prst="rect">
            <a:avLst/>
          </a:prstGeom>
          <a:noFill/>
          <a:ln>
            <a:noFill/>
          </a:ln>
        </p:spPr>
      </p:pic>
      <p:sp>
        <p:nvSpPr>
          <p:cNvPr id="508" name="Google Shape;508;p38"/>
          <p:cNvSpPr/>
          <p:nvPr/>
        </p:nvSpPr>
        <p:spPr>
          <a:xfrm>
            <a:off x="6604050" y="1272950"/>
            <a:ext cx="2268600" cy="18603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09" name="Google Shape;509;p38">
            <a:hlinkClick r:id="rId5"/>
          </p:cNvPr>
          <p:cNvPicPr preferRelativeResize="0"/>
          <p:nvPr/>
        </p:nvPicPr>
        <p:blipFill>
          <a:blip r:embed="rId6">
            <a:alphaModFix/>
          </a:blip>
          <a:stretch>
            <a:fillRect/>
          </a:stretch>
        </p:blipFill>
        <p:spPr>
          <a:xfrm>
            <a:off x="8422125" y="4030500"/>
            <a:ext cx="611150" cy="611150"/>
          </a:xfrm>
          <a:prstGeom prst="rect">
            <a:avLst/>
          </a:prstGeom>
          <a:noFill/>
          <a:ln>
            <a:noFill/>
          </a:ln>
        </p:spPr>
      </p:pic>
      <p:sp>
        <p:nvSpPr>
          <p:cNvPr id="510" name="Google Shape;510;p38"/>
          <p:cNvSpPr txBox="1"/>
          <p:nvPr/>
        </p:nvSpPr>
        <p:spPr>
          <a:xfrm>
            <a:off x="8347475" y="45377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t>Métodos de instancia, clase y estáticos</a:t>
            </a:r>
            <a:endParaRPr/>
          </a:p>
        </p:txBody>
      </p:sp>
      <p:sp>
        <p:nvSpPr>
          <p:cNvPr id="516" name="Google Shape;516;p39"/>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s"/>
              <a:t>Los métodos de instancia necesitan una instancia de clase y pueden acceder a la instancia a través de </a:t>
            </a:r>
            <a:r>
              <a:rPr lang="es">
                <a:latin typeface="Roboto Mono"/>
                <a:ea typeface="Roboto Mono"/>
                <a:cs typeface="Roboto Mono"/>
                <a:sym typeface="Roboto Mono"/>
              </a:rPr>
              <a:t>self</a:t>
            </a:r>
            <a:r>
              <a:rPr lang="es"/>
              <a:t>.</a:t>
            </a:r>
            <a:endParaRPr/>
          </a:p>
          <a:p>
            <a:pPr indent="-355600" lvl="0" marL="457200" rtl="0" algn="l">
              <a:spcBef>
                <a:spcPts val="0"/>
              </a:spcBef>
              <a:spcAft>
                <a:spcPts val="0"/>
              </a:spcAft>
              <a:buSzPts val="2000"/>
              <a:buChar char="●"/>
            </a:pPr>
            <a:r>
              <a:rPr lang="es"/>
              <a:t>Los métodos de clase no necesitan una instancia de clase. No pueden acceder a la instancia (</a:t>
            </a:r>
            <a:r>
              <a:rPr lang="es">
                <a:latin typeface="Roboto Mono"/>
                <a:ea typeface="Roboto Mono"/>
                <a:cs typeface="Roboto Mono"/>
                <a:sym typeface="Roboto Mono"/>
              </a:rPr>
              <a:t>self</a:t>
            </a:r>
            <a:r>
              <a:rPr lang="es"/>
              <a:t>) pero tienen acceso a su clase en sí a través de </a:t>
            </a:r>
            <a:r>
              <a:rPr lang="es">
                <a:latin typeface="Roboto Mono"/>
                <a:ea typeface="Roboto Mono"/>
                <a:cs typeface="Roboto Mono"/>
                <a:sym typeface="Roboto Mono"/>
              </a:rPr>
              <a:t>cls</a:t>
            </a:r>
            <a:r>
              <a:rPr lang="es"/>
              <a:t>. </a:t>
            </a:r>
            <a:endParaRPr/>
          </a:p>
          <a:p>
            <a:pPr indent="-355600" lvl="0" marL="457200" rtl="0" algn="l">
              <a:spcBef>
                <a:spcPts val="0"/>
              </a:spcBef>
              <a:spcAft>
                <a:spcPts val="0"/>
              </a:spcAft>
              <a:buSzPts val="2000"/>
              <a:buChar char="●"/>
            </a:pPr>
            <a:r>
              <a:rPr lang="es"/>
              <a:t>Los métodos estáticos no tienen acceso a cls o self. Funcionan como funciones normales del espacio de nombres de la clase. </a:t>
            </a:r>
            <a:endParaRPr/>
          </a:p>
        </p:txBody>
      </p:sp>
      <p:pic>
        <p:nvPicPr>
          <p:cNvPr id="517" name="Google Shape;517;p39">
            <a:hlinkClick r:id="rId3"/>
          </p:cNvPr>
          <p:cNvPicPr preferRelativeResize="0"/>
          <p:nvPr/>
        </p:nvPicPr>
        <p:blipFill>
          <a:blip r:embed="rId4">
            <a:alphaModFix/>
          </a:blip>
          <a:stretch>
            <a:fillRect/>
          </a:stretch>
        </p:blipFill>
        <p:spPr>
          <a:xfrm>
            <a:off x="8422125" y="4030500"/>
            <a:ext cx="611150" cy="611150"/>
          </a:xfrm>
          <a:prstGeom prst="rect">
            <a:avLst/>
          </a:prstGeom>
          <a:noFill/>
          <a:ln>
            <a:noFill/>
          </a:ln>
        </p:spPr>
      </p:pic>
      <p:sp>
        <p:nvSpPr>
          <p:cNvPr id="518" name="Google Shape;518;p39"/>
          <p:cNvSpPr txBox="1"/>
          <p:nvPr/>
        </p:nvSpPr>
        <p:spPr>
          <a:xfrm>
            <a:off x="8347475" y="45377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solidFill>
                  <a:srgbClr val="980000"/>
                </a:solidFill>
              </a:rPr>
              <a:t>Data Classes</a:t>
            </a:r>
            <a:r>
              <a:rPr lang="es"/>
              <a:t>: Clases de Datos</a:t>
            </a:r>
            <a:endParaRPr/>
          </a:p>
        </p:txBody>
      </p:sp>
      <p:sp>
        <p:nvSpPr>
          <p:cNvPr id="524" name="Google Shape;524;p40"/>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En</a:t>
            </a:r>
            <a:r>
              <a:rPr lang="es"/>
              <a:t> Python 3.7 se proporcionó el módulo </a:t>
            </a:r>
            <a:r>
              <a:rPr b="1" lang="es">
                <a:latin typeface="Roboto Mono"/>
                <a:ea typeface="Roboto Mono"/>
                <a:cs typeface="Roboto Mono"/>
                <a:sym typeface="Roboto Mono"/>
              </a:rPr>
              <a:t>dataclasses</a:t>
            </a:r>
            <a:r>
              <a:rPr lang="es"/>
              <a:t> con el decorador </a:t>
            </a:r>
            <a:r>
              <a:rPr b="1" lang="es">
                <a:latin typeface="Roboto Mono"/>
                <a:ea typeface="Roboto Mono"/>
                <a:cs typeface="Roboto Mono"/>
                <a:sym typeface="Roboto Mono"/>
              </a:rPr>
              <a:t>dataclass</a:t>
            </a:r>
            <a:r>
              <a:rPr lang="es"/>
              <a:t> para escribir clases de datos.</a:t>
            </a:r>
            <a:endParaRPr/>
          </a:p>
          <a:p>
            <a:pPr indent="0" lvl="0" marL="0" rtl="0" algn="l">
              <a:spcBef>
                <a:spcPts val="1200"/>
              </a:spcBef>
              <a:spcAft>
                <a:spcPts val="0"/>
              </a:spcAft>
              <a:buNone/>
            </a:pPr>
            <a:r>
              <a:rPr lang="es"/>
              <a:t>De esta forma se generan automáticamente algunos métodos especiales para clases simples como </a:t>
            </a:r>
            <a:r>
              <a:rPr lang="es">
                <a:latin typeface="Roboto Mono"/>
                <a:ea typeface="Roboto Mono"/>
                <a:cs typeface="Roboto Mono"/>
                <a:sym typeface="Roboto Mono"/>
              </a:rPr>
              <a:t>__init__()</a:t>
            </a:r>
            <a:r>
              <a:rPr lang="es"/>
              <a:t> </a:t>
            </a:r>
            <a:r>
              <a:rPr lang="es">
                <a:latin typeface="Roboto Mono"/>
                <a:ea typeface="Roboto Mono"/>
                <a:cs typeface="Roboto Mono"/>
                <a:sym typeface="Roboto Mono"/>
              </a:rPr>
              <a:t>__repr__()</a:t>
            </a:r>
            <a:r>
              <a:rPr lang="es"/>
              <a:t> y </a:t>
            </a:r>
            <a:r>
              <a:rPr lang="es">
                <a:latin typeface="Roboto Mono"/>
                <a:ea typeface="Roboto Mono"/>
                <a:cs typeface="Roboto Mono"/>
                <a:sym typeface="Roboto Mono"/>
              </a:rPr>
              <a:t>__eq__()</a:t>
            </a:r>
            <a:r>
              <a:rPr lang="es"/>
              <a:t>, entre otros.</a:t>
            </a:r>
            <a:endParaRPr/>
          </a:p>
          <a:p>
            <a:pPr indent="0" lvl="0" marL="0" rtl="0" algn="l">
              <a:spcBef>
                <a:spcPts val="1200"/>
              </a:spcBef>
              <a:spcAft>
                <a:spcPts val="1200"/>
              </a:spcAft>
              <a:buNone/>
            </a:pPr>
            <a:r>
              <a:rPr lang="es"/>
              <a:t>Con este módulo podemos construir clases, especialmente las inmutables, de forma más simple y ahorrando código.</a:t>
            </a:r>
            <a:endParaRPr/>
          </a:p>
        </p:txBody>
      </p:sp>
      <p:pic>
        <p:nvPicPr>
          <p:cNvPr id="525" name="Google Shape;525;p40">
            <a:hlinkClick r:id="rId3"/>
          </p:cNvPr>
          <p:cNvPicPr preferRelativeResize="0"/>
          <p:nvPr/>
        </p:nvPicPr>
        <p:blipFill>
          <a:blip r:embed="rId4">
            <a:alphaModFix/>
          </a:blip>
          <a:stretch>
            <a:fillRect/>
          </a:stretch>
        </p:blipFill>
        <p:spPr>
          <a:xfrm>
            <a:off x="336000" y="3669750"/>
            <a:ext cx="864149" cy="864149"/>
          </a:xfrm>
          <a:prstGeom prst="rect">
            <a:avLst/>
          </a:prstGeom>
          <a:noFill/>
          <a:ln>
            <a:noFill/>
          </a:ln>
        </p:spPr>
      </p:pic>
      <p:sp>
        <p:nvSpPr>
          <p:cNvPr id="526" name="Google Shape;526;p40"/>
          <p:cNvSpPr txBox="1"/>
          <p:nvPr/>
        </p:nvSpPr>
        <p:spPr>
          <a:xfrm>
            <a:off x="2291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pic>
        <p:nvPicPr>
          <p:cNvPr id="527" name="Google Shape;527;p40">
            <a:hlinkClick r:id="rId5"/>
          </p:cNvPr>
          <p:cNvPicPr preferRelativeResize="0"/>
          <p:nvPr/>
        </p:nvPicPr>
        <p:blipFill>
          <a:blip r:embed="rId6">
            <a:alphaModFix/>
          </a:blip>
          <a:stretch>
            <a:fillRect/>
          </a:stretch>
        </p:blipFill>
        <p:spPr>
          <a:xfrm>
            <a:off x="8422125" y="4030500"/>
            <a:ext cx="611150" cy="611150"/>
          </a:xfrm>
          <a:prstGeom prst="rect">
            <a:avLst/>
          </a:prstGeom>
          <a:noFill/>
          <a:ln>
            <a:noFill/>
          </a:ln>
        </p:spPr>
      </p:pic>
      <p:sp>
        <p:nvSpPr>
          <p:cNvPr id="528" name="Google Shape;528;p40"/>
          <p:cNvSpPr txBox="1"/>
          <p:nvPr/>
        </p:nvSpPr>
        <p:spPr>
          <a:xfrm>
            <a:off x="8347475" y="45377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4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Clases para fechas, horas y tiempos</a:t>
            </a:r>
            <a:endParaRPr/>
          </a:p>
        </p:txBody>
      </p:sp>
      <p:sp>
        <p:nvSpPr>
          <p:cNvPr id="534" name="Google Shape;534;p41"/>
          <p:cNvSpPr txBox="1"/>
          <p:nvPr>
            <p:ph idx="1" type="body"/>
          </p:nvPr>
        </p:nvSpPr>
        <p:spPr>
          <a:xfrm>
            <a:off x="1456200" y="1185875"/>
            <a:ext cx="7030500" cy="319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Están definidas en</a:t>
            </a:r>
            <a:r>
              <a:rPr lang="es"/>
              <a:t> el módulo </a:t>
            </a:r>
            <a:r>
              <a:rPr lang="es" u="sng">
                <a:solidFill>
                  <a:schemeClr val="hlink"/>
                </a:solidFill>
                <a:latin typeface="Roboto Mono"/>
                <a:ea typeface="Roboto Mono"/>
                <a:cs typeface="Roboto Mono"/>
                <a:sym typeface="Roboto Mono"/>
                <a:hlinkClick r:id="rId3"/>
              </a:rPr>
              <a:t>datetime</a:t>
            </a:r>
            <a:r>
              <a:rPr lang="es"/>
              <a:t>:</a:t>
            </a:r>
            <a:endParaRPr/>
          </a:p>
          <a:p>
            <a:pPr indent="-355600" lvl="0" marL="457200" rtl="0" algn="l">
              <a:spcBef>
                <a:spcPts val="1200"/>
              </a:spcBef>
              <a:spcAft>
                <a:spcPts val="0"/>
              </a:spcAft>
              <a:buSzPts val="2000"/>
              <a:buChar char="●"/>
            </a:pPr>
            <a:r>
              <a:rPr lang="es">
                <a:latin typeface="Roboto Mono"/>
                <a:ea typeface="Roboto Mono"/>
                <a:cs typeface="Roboto Mono"/>
                <a:sym typeface="Roboto Mono"/>
              </a:rPr>
              <a:t>date</a:t>
            </a:r>
            <a:r>
              <a:rPr lang="es"/>
              <a:t>: representa fechas.</a:t>
            </a:r>
            <a:endParaRPr/>
          </a:p>
          <a:p>
            <a:pPr indent="-355600" lvl="0" marL="457200" rtl="0" algn="l">
              <a:spcBef>
                <a:spcPts val="0"/>
              </a:spcBef>
              <a:spcAft>
                <a:spcPts val="0"/>
              </a:spcAft>
              <a:buSzPts val="2000"/>
              <a:buChar char="●"/>
            </a:pPr>
            <a:r>
              <a:rPr lang="es">
                <a:latin typeface="Roboto Mono"/>
                <a:ea typeface="Roboto Mono"/>
                <a:cs typeface="Roboto Mono"/>
                <a:sym typeface="Roboto Mono"/>
              </a:rPr>
              <a:t>time</a:t>
            </a:r>
            <a:r>
              <a:rPr lang="es"/>
              <a:t>: representa horas.</a:t>
            </a:r>
            <a:endParaRPr/>
          </a:p>
          <a:p>
            <a:pPr indent="-355600" lvl="0" marL="457200" rtl="0" algn="l">
              <a:spcBef>
                <a:spcPts val="0"/>
              </a:spcBef>
              <a:spcAft>
                <a:spcPts val="0"/>
              </a:spcAft>
              <a:buSzPts val="2000"/>
              <a:buChar char="●"/>
            </a:pPr>
            <a:r>
              <a:rPr lang="es">
                <a:latin typeface="Roboto Mono"/>
                <a:ea typeface="Roboto Mono"/>
                <a:cs typeface="Roboto Mono"/>
                <a:sym typeface="Roboto Mono"/>
              </a:rPr>
              <a:t>datetime</a:t>
            </a:r>
            <a:r>
              <a:rPr lang="es"/>
              <a:t>: representa combinaciones de fecha y hora.</a:t>
            </a:r>
            <a:endParaRPr/>
          </a:p>
          <a:p>
            <a:pPr indent="0" lvl="0" marL="0" rtl="0" algn="l">
              <a:spcBef>
                <a:spcPts val="1200"/>
              </a:spcBef>
              <a:spcAft>
                <a:spcPts val="0"/>
              </a:spcAft>
              <a:buNone/>
            </a:pPr>
            <a:r>
              <a:rPr lang="es"/>
              <a:t>Podemos ampliar su funcionalidad con las clases </a:t>
            </a:r>
            <a:r>
              <a:rPr lang="es" u="sng">
                <a:solidFill>
                  <a:schemeClr val="hlink"/>
                </a:solidFill>
                <a:latin typeface="Roboto Mono"/>
                <a:ea typeface="Roboto Mono"/>
                <a:cs typeface="Roboto Mono"/>
                <a:sym typeface="Roboto Mono"/>
                <a:hlinkClick r:id="rId4"/>
              </a:rPr>
              <a:t>timedelta</a:t>
            </a:r>
            <a:r>
              <a:rPr lang="es"/>
              <a:t> y </a:t>
            </a:r>
            <a:r>
              <a:rPr lang="es" u="sng">
                <a:solidFill>
                  <a:schemeClr val="hlink"/>
                </a:solidFill>
                <a:latin typeface="Roboto Mono"/>
                <a:ea typeface="Roboto Mono"/>
                <a:cs typeface="Roboto Mono"/>
                <a:sym typeface="Roboto Mono"/>
                <a:hlinkClick r:id="rId5"/>
              </a:rPr>
              <a:t>relativedelta</a:t>
            </a:r>
            <a:endParaRPr>
              <a:latin typeface="Roboto Mono"/>
              <a:ea typeface="Roboto Mono"/>
              <a:cs typeface="Roboto Mono"/>
              <a:sym typeface="Roboto Mono"/>
            </a:endParaRPr>
          </a:p>
          <a:p>
            <a:pPr indent="0" lvl="0" marL="0" rtl="0" algn="l">
              <a:spcBef>
                <a:spcPts val="1200"/>
              </a:spcBef>
              <a:spcAft>
                <a:spcPts val="1200"/>
              </a:spcAft>
              <a:buNone/>
            </a:pPr>
            <a:r>
              <a:t/>
            </a:r>
            <a:endParaRPr/>
          </a:p>
        </p:txBody>
      </p:sp>
      <p:pic>
        <p:nvPicPr>
          <p:cNvPr id="535" name="Google Shape;535;p41"/>
          <p:cNvPicPr preferRelativeResize="0"/>
          <p:nvPr/>
        </p:nvPicPr>
        <p:blipFill>
          <a:blip r:embed="rId6">
            <a:alphaModFix/>
          </a:blip>
          <a:stretch>
            <a:fillRect/>
          </a:stretch>
        </p:blipFill>
        <p:spPr>
          <a:xfrm>
            <a:off x="166625" y="3697050"/>
            <a:ext cx="3795775" cy="1084500"/>
          </a:xfrm>
          <a:prstGeom prst="rect">
            <a:avLst/>
          </a:prstGeom>
          <a:noFill/>
          <a:ln>
            <a:noFill/>
          </a:ln>
        </p:spPr>
      </p:pic>
      <p:pic>
        <p:nvPicPr>
          <p:cNvPr id="536" name="Google Shape;536;p41"/>
          <p:cNvPicPr preferRelativeResize="0"/>
          <p:nvPr/>
        </p:nvPicPr>
        <p:blipFill>
          <a:blip r:embed="rId7">
            <a:alphaModFix/>
          </a:blip>
          <a:stretch>
            <a:fillRect/>
          </a:stretch>
        </p:blipFill>
        <p:spPr>
          <a:xfrm>
            <a:off x="4040804" y="3697050"/>
            <a:ext cx="5041295" cy="1084500"/>
          </a:xfrm>
          <a:prstGeom prst="rect">
            <a:avLst/>
          </a:prstGeom>
          <a:noFill/>
          <a:ln>
            <a:noFill/>
          </a:ln>
        </p:spPr>
      </p:pic>
      <p:pic>
        <p:nvPicPr>
          <p:cNvPr id="537" name="Google Shape;537;p41">
            <a:hlinkClick r:id="rId8"/>
          </p:cNvPr>
          <p:cNvPicPr preferRelativeResize="0"/>
          <p:nvPr/>
        </p:nvPicPr>
        <p:blipFill>
          <a:blip r:embed="rId9">
            <a:alphaModFix/>
          </a:blip>
          <a:stretch>
            <a:fillRect/>
          </a:stretch>
        </p:blipFill>
        <p:spPr>
          <a:xfrm>
            <a:off x="336000" y="2069550"/>
            <a:ext cx="864149" cy="864149"/>
          </a:xfrm>
          <a:prstGeom prst="rect">
            <a:avLst/>
          </a:prstGeom>
          <a:noFill/>
          <a:ln>
            <a:noFill/>
          </a:ln>
        </p:spPr>
      </p:pic>
      <p:sp>
        <p:nvSpPr>
          <p:cNvPr id="538" name="Google Shape;538;p41"/>
          <p:cNvSpPr txBox="1"/>
          <p:nvPr/>
        </p:nvSpPr>
        <p:spPr>
          <a:xfrm>
            <a:off x="229175" y="28353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1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Referencias y objetos</a:t>
            </a:r>
            <a:endParaRPr/>
          </a:p>
        </p:txBody>
      </p:sp>
      <p:pic>
        <p:nvPicPr>
          <p:cNvPr id="298" name="Google Shape;298;p15"/>
          <p:cNvPicPr preferRelativeResize="0"/>
          <p:nvPr/>
        </p:nvPicPr>
        <p:blipFill>
          <a:blip r:embed="rId3">
            <a:alphaModFix/>
          </a:blip>
          <a:stretch>
            <a:fillRect/>
          </a:stretch>
        </p:blipFill>
        <p:spPr>
          <a:xfrm>
            <a:off x="1294675" y="1192800"/>
            <a:ext cx="6211024" cy="1960550"/>
          </a:xfrm>
          <a:prstGeom prst="rect">
            <a:avLst/>
          </a:prstGeom>
          <a:noFill/>
          <a:ln>
            <a:noFill/>
          </a:ln>
        </p:spPr>
      </p:pic>
      <p:pic>
        <p:nvPicPr>
          <p:cNvPr id="299" name="Google Shape;299;p15"/>
          <p:cNvPicPr preferRelativeResize="0"/>
          <p:nvPr/>
        </p:nvPicPr>
        <p:blipFill rotWithShape="1">
          <a:blip r:embed="rId4">
            <a:alphaModFix/>
          </a:blip>
          <a:srcRect b="3595" l="0" r="0" t="6975"/>
          <a:stretch/>
        </p:blipFill>
        <p:spPr>
          <a:xfrm>
            <a:off x="1281875" y="3232100"/>
            <a:ext cx="6947724" cy="1586100"/>
          </a:xfrm>
          <a:prstGeom prst="rect">
            <a:avLst/>
          </a:prstGeom>
          <a:noFill/>
          <a:ln>
            <a:noFill/>
          </a:ln>
        </p:spPr>
      </p:pic>
      <p:sp>
        <p:nvSpPr>
          <p:cNvPr id="300" name="Google Shape;300;p15"/>
          <p:cNvSpPr txBox="1"/>
          <p:nvPr/>
        </p:nvSpPr>
        <p:spPr>
          <a:xfrm>
            <a:off x="5336125" y="1516250"/>
            <a:ext cx="2656800" cy="1433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lang="es" sz="1600">
                <a:solidFill>
                  <a:schemeClr val="dk2"/>
                </a:solidFill>
                <a:latin typeface="Nunito"/>
                <a:ea typeface="Nunito"/>
                <a:cs typeface="Nunito"/>
                <a:sym typeface="Nunito"/>
              </a:rPr>
              <a:t>Igual que con las listas y cadenas (que son objetos), la </a:t>
            </a:r>
            <a:r>
              <a:rPr b="1" lang="es" sz="1600">
                <a:solidFill>
                  <a:schemeClr val="dk2"/>
                </a:solidFill>
                <a:latin typeface="Nunito"/>
                <a:ea typeface="Nunito"/>
                <a:cs typeface="Nunito"/>
                <a:sym typeface="Nunito"/>
              </a:rPr>
              <a:t>asignación</a:t>
            </a:r>
            <a:r>
              <a:rPr lang="es" sz="1600">
                <a:solidFill>
                  <a:schemeClr val="dk2"/>
                </a:solidFill>
                <a:latin typeface="Nunito"/>
                <a:ea typeface="Nunito"/>
                <a:cs typeface="Nunito"/>
                <a:sym typeface="Nunito"/>
              </a:rPr>
              <a:t> de un objeto a otro </a:t>
            </a:r>
            <a:r>
              <a:rPr b="1" lang="es" sz="1600">
                <a:solidFill>
                  <a:schemeClr val="dk2"/>
                </a:solidFill>
                <a:latin typeface="Nunito"/>
                <a:ea typeface="Nunito"/>
                <a:cs typeface="Nunito"/>
                <a:sym typeface="Nunito"/>
              </a:rPr>
              <a:t>copia la referencia</a:t>
            </a:r>
            <a:r>
              <a:rPr lang="es" sz="1600">
                <a:solidFill>
                  <a:schemeClr val="dk2"/>
                </a:solidFill>
                <a:latin typeface="Nunito"/>
                <a:ea typeface="Nunito"/>
                <a:cs typeface="Nunito"/>
                <a:sym typeface="Nunito"/>
              </a:rPr>
              <a:t>, no el contenido.</a:t>
            </a:r>
            <a:endParaRPr sz="1600">
              <a:solidFill>
                <a:schemeClr val="dk2"/>
              </a:solidFill>
              <a:latin typeface="Nunito"/>
              <a:ea typeface="Nunito"/>
              <a:cs typeface="Nunito"/>
              <a:sym typeface="Nunito"/>
            </a:endParaRPr>
          </a:p>
        </p:txBody>
      </p:sp>
      <p:sp>
        <p:nvSpPr>
          <p:cNvPr id="301" name="Google Shape;301;p15"/>
          <p:cNvSpPr/>
          <p:nvPr/>
        </p:nvSpPr>
        <p:spPr>
          <a:xfrm>
            <a:off x="5358800" y="1597575"/>
            <a:ext cx="2532000" cy="1351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42"/>
          <p:cNvSpPr txBox="1"/>
          <p:nvPr>
            <p:ph idx="1" type="body"/>
          </p:nvPr>
        </p:nvSpPr>
        <p:spPr>
          <a:xfrm>
            <a:off x="1456200" y="1109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Aunque lo normal es que cada clase en Python sea independiente, es posible tener varias clases anidadas. Decimos que una clase es anidada si está contenida en otra clase. </a:t>
            </a:r>
            <a:endParaRPr/>
          </a:p>
        </p:txBody>
      </p:sp>
      <p:sp>
        <p:nvSpPr>
          <p:cNvPr id="544" name="Google Shape;544;p4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Clases anidadas</a:t>
            </a:r>
            <a:endParaRPr/>
          </a:p>
        </p:txBody>
      </p:sp>
      <p:pic>
        <p:nvPicPr>
          <p:cNvPr id="545" name="Google Shape;545;p42">
            <a:hlinkClick r:id="rId3"/>
          </p:cNvPr>
          <p:cNvPicPr preferRelativeResize="0"/>
          <p:nvPr/>
        </p:nvPicPr>
        <p:blipFill>
          <a:blip r:embed="rId4">
            <a:alphaModFix/>
          </a:blip>
          <a:stretch>
            <a:fillRect/>
          </a:stretch>
        </p:blipFill>
        <p:spPr>
          <a:xfrm>
            <a:off x="869400" y="3669750"/>
            <a:ext cx="864149" cy="864149"/>
          </a:xfrm>
          <a:prstGeom prst="rect">
            <a:avLst/>
          </a:prstGeom>
          <a:noFill/>
          <a:ln>
            <a:noFill/>
          </a:ln>
        </p:spPr>
      </p:pic>
      <p:sp>
        <p:nvSpPr>
          <p:cNvPr id="546" name="Google Shape;546;p42"/>
          <p:cNvSpPr txBox="1"/>
          <p:nvPr/>
        </p:nvSpPr>
        <p:spPr>
          <a:xfrm>
            <a:off x="7625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pic>
        <p:nvPicPr>
          <p:cNvPr id="547" name="Google Shape;547;p42"/>
          <p:cNvPicPr preferRelativeResize="0"/>
          <p:nvPr/>
        </p:nvPicPr>
        <p:blipFill>
          <a:blip r:embed="rId5">
            <a:alphaModFix/>
          </a:blip>
          <a:stretch>
            <a:fillRect/>
          </a:stretch>
        </p:blipFill>
        <p:spPr>
          <a:xfrm>
            <a:off x="2379750" y="2321525"/>
            <a:ext cx="2173200" cy="2469551"/>
          </a:xfrm>
          <a:prstGeom prst="rect">
            <a:avLst/>
          </a:prstGeom>
          <a:noFill/>
          <a:ln>
            <a:noFill/>
          </a:ln>
        </p:spPr>
      </p:pic>
      <p:pic>
        <p:nvPicPr>
          <p:cNvPr id="548" name="Google Shape;548;p42"/>
          <p:cNvPicPr preferRelativeResize="0"/>
          <p:nvPr/>
        </p:nvPicPr>
        <p:blipFill>
          <a:blip r:embed="rId6">
            <a:alphaModFix/>
          </a:blip>
          <a:stretch>
            <a:fillRect/>
          </a:stretch>
        </p:blipFill>
        <p:spPr>
          <a:xfrm>
            <a:off x="4929188" y="2328863"/>
            <a:ext cx="3248025" cy="24669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43"/>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Herencia múltiple</a:t>
            </a:r>
            <a:endParaRPr/>
          </a:p>
        </p:txBody>
      </p:sp>
      <p:sp>
        <p:nvSpPr>
          <p:cNvPr id="554" name="Google Shape;554;p43"/>
          <p:cNvSpPr txBox="1"/>
          <p:nvPr>
            <p:ph idx="1" type="body"/>
          </p:nvPr>
        </p:nvSpPr>
        <p:spPr>
          <a:xfrm>
            <a:off x="1456200" y="1490675"/>
            <a:ext cx="7030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Python permite que los objetos pueden heredar de múltiples clases base.</a:t>
            </a:r>
            <a:endParaRPr/>
          </a:p>
          <a:p>
            <a:pPr indent="0" lvl="0" marL="0" rtl="0" algn="l">
              <a:spcBef>
                <a:spcPts val="1200"/>
              </a:spcBef>
              <a:spcAft>
                <a:spcPts val="1200"/>
              </a:spcAft>
              <a:buNone/>
            </a:pPr>
            <a:r>
              <a:rPr lang="es"/>
              <a:t>Si en una clase se hace referencia a un método o atributo que no existe, Python lo buscará en todas sus clases base. Es posible que exista una colisión en caso de que el método o el atributo buscado esté, a la vez, en varias clases base. En este caso, Python resuelve el conflicto a través del orden de resolución de métodos (MRO).</a:t>
            </a:r>
            <a:endParaRPr/>
          </a:p>
        </p:txBody>
      </p:sp>
      <p:pic>
        <p:nvPicPr>
          <p:cNvPr id="555" name="Google Shape;555;p43">
            <a:hlinkClick r:id="rId3"/>
          </p:cNvPr>
          <p:cNvPicPr preferRelativeResize="0"/>
          <p:nvPr/>
        </p:nvPicPr>
        <p:blipFill>
          <a:blip r:embed="rId4">
            <a:alphaModFix/>
          </a:blip>
          <a:stretch>
            <a:fillRect/>
          </a:stretch>
        </p:blipFill>
        <p:spPr>
          <a:xfrm>
            <a:off x="336000" y="3669750"/>
            <a:ext cx="864149" cy="864149"/>
          </a:xfrm>
          <a:prstGeom prst="rect">
            <a:avLst/>
          </a:prstGeom>
          <a:noFill/>
          <a:ln>
            <a:noFill/>
          </a:ln>
        </p:spPr>
      </p:pic>
      <p:sp>
        <p:nvSpPr>
          <p:cNvPr id="556" name="Google Shape;556;p43"/>
          <p:cNvSpPr txBox="1"/>
          <p:nvPr/>
        </p:nvSpPr>
        <p:spPr>
          <a:xfrm>
            <a:off x="2291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Referencias y objetos</a:t>
            </a:r>
            <a:endParaRPr/>
          </a:p>
        </p:txBody>
      </p:sp>
      <p:pic>
        <p:nvPicPr>
          <p:cNvPr id="307" name="Google Shape;307;p16"/>
          <p:cNvPicPr preferRelativeResize="0"/>
          <p:nvPr/>
        </p:nvPicPr>
        <p:blipFill>
          <a:blip r:embed="rId3">
            <a:alphaModFix/>
          </a:blip>
          <a:stretch>
            <a:fillRect/>
          </a:stretch>
        </p:blipFill>
        <p:spPr>
          <a:xfrm>
            <a:off x="685800" y="1369275"/>
            <a:ext cx="4594626" cy="1463100"/>
          </a:xfrm>
          <a:prstGeom prst="rect">
            <a:avLst/>
          </a:prstGeom>
          <a:noFill/>
          <a:ln>
            <a:noFill/>
          </a:ln>
        </p:spPr>
      </p:pic>
      <p:pic>
        <p:nvPicPr>
          <p:cNvPr id="308" name="Google Shape;308;p16"/>
          <p:cNvPicPr preferRelativeResize="0"/>
          <p:nvPr/>
        </p:nvPicPr>
        <p:blipFill>
          <a:blip r:embed="rId4">
            <a:alphaModFix/>
          </a:blip>
          <a:stretch>
            <a:fillRect/>
          </a:stretch>
        </p:blipFill>
        <p:spPr>
          <a:xfrm>
            <a:off x="519725" y="2956925"/>
            <a:ext cx="4695568" cy="1557375"/>
          </a:xfrm>
          <a:prstGeom prst="rect">
            <a:avLst/>
          </a:prstGeom>
          <a:noFill/>
          <a:ln>
            <a:noFill/>
          </a:ln>
        </p:spPr>
      </p:pic>
      <p:pic>
        <p:nvPicPr>
          <p:cNvPr id="309" name="Google Shape;309;p16"/>
          <p:cNvPicPr preferRelativeResize="0"/>
          <p:nvPr/>
        </p:nvPicPr>
        <p:blipFill>
          <a:blip r:embed="rId5">
            <a:alphaModFix/>
          </a:blip>
          <a:stretch>
            <a:fillRect/>
          </a:stretch>
        </p:blipFill>
        <p:spPr>
          <a:xfrm>
            <a:off x="5252975" y="1586925"/>
            <a:ext cx="3810892" cy="2927375"/>
          </a:xfrm>
          <a:prstGeom prst="rect">
            <a:avLst/>
          </a:prstGeom>
          <a:noFill/>
          <a:ln>
            <a:noFill/>
          </a:ln>
        </p:spPr>
      </p:pic>
      <p:pic>
        <p:nvPicPr>
          <p:cNvPr id="310" name="Google Shape;310;p16">
            <a:hlinkClick r:id="rId6"/>
          </p:cNvPr>
          <p:cNvPicPr preferRelativeResize="0"/>
          <p:nvPr/>
        </p:nvPicPr>
        <p:blipFill>
          <a:blip r:embed="rId7">
            <a:alphaModFix/>
          </a:blip>
          <a:stretch>
            <a:fillRect/>
          </a:stretch>
        </p:blipFill>
        <p:spPr>
          <a:xfrm>
            <a:off x="8117325" y="4030500"/>
            <a:ext cx="611150" cy="611150"/>
          </a:xfrm>
          <a:prstGeom prst="rect">
            <a:avLst/>
          </a:prstGeom>
          <a:noFill/>
          <a:ln>
            <a:noFill/>
          </a:ln>
        </p:spPr>
      </p:pic>
      <p:sp>
        <p:nvSpPr>
          <p:cNvPr id="311" name="Google Shape;311;p16"/>
          <p:cNvSpPr txBox="1"/>
          <p:nvPr/>
        </p:nvSpPr>
        <p:spPr>
          <a:xfrm>
            <a:off x="8042675" y="45377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Atributos públicos / privados</a:t>
            </a:r>
            <a:endParaRPr>
              <a:solidFill>
                <a:srgbClr val="980000"/>
              </a:solidFill>
            </a:endParaRPr>
          </a:p>
        </p:txBody>
      </p:sp>
      <p:sp>
        <p:nvSpPr>
          <p:cNvPr id="317" name="Google Shape;317;p17"/>
          <p:cNvSpPr txBox="1"/>
          <p:nvPr>
            <p:ph idx="1" type="body"/>
          </p:nvPr>
        </p:nvSpPr>
        <p:spPr>
          <a:xfrm>
            <a:off x="1119625" y="1262075"/>
            <a:ext cx="74145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Para proteger los atributos tienen que </a:t>
            </a:r>
            <a:r>
              <a:rPr b="1" lang="es"/>
              <a:t>dejar de ser públicos</a:t>
            </a:r>
            <a:r>
              <a:rPr lang="es"/>
              <a:t> y dar acceso a los mismos creando métodos para obtener su valor (</a:t>
            </a:r>
            <a:r>
              <a:rPr b="1" lang="es"/>
              <a:t>getter</a:t>
            </a:r>
            <a:r>
              <a:rPr lang="es"/>
              <a:t>) y métodos para establecer el mismo (</a:t>
            </a:r>
            <a:r>
              <a:rPr b="1" lang="es"/>
              <a:t>setter</a:t>
            </a:r>
            <a:r>
              <a:rPr lang="es"/>
              <a:t>).</a:t>
            </a:r>
            <a:endParaRPr/>
          </a:p>
          <a:p>
            <a:pPr indent="0" lvl="0" marL="0" rtl="0" algn="l">
              <a:spcBef>
                <a:spcPts val="1200"/>
              </a:spcBef>
              <a:spcAft>
                <a:spcPts val="1200"/>
              </a:spcAft>
              <a:buNone/>
            </a:pPr>
            <a:r>
              <a:rPr lang="es"/>
              <a:t>En Python para indicar que un atributo es </a:t>
            </a:r>
            <a:r>
              <a:rPr b="1" lang="es"/>
              <a:t>“privado”</a:t>
            </a:r>
            <a:r>
              <a:rPr lang="es"/>
              <a:t> se le anteponen dos signos de guión bajo (</a:t>
            </a:r>
            <a:r>
              <a:rPr lang="es"/>
              <a:t>__</a:t>
            </a:r>
            <a:r>
              <a:rPr lang="es"/>
              <a:t>) antes del identificador, aunque realmente </a:t>
            </a:r>
            <a:r>
              <a:rPr lang="es" u="sng">
                <a:solidFill>
                  <a:schemeClr val="hlink"/>
                </a:solidFill>
                <a:hlinkClick r:id="rId3"/>
              </a:rPr>
              <a:t>el atributo continuará siendo accesible</a:t>
            </a:r>
            <a:r>
              <a:rPr lang="es"/>
              <a:t>, simplemente se le ha aplicado un mecanismo llamado </a:t>
            </a:r>
            <a:r>
              <a:rPr i="1" lang="es"/>
              <a:t>name mangling</a:t>
            </a:r>
            <a:r>
              <a:rPr lang="es"/>
              <a:t>. Es una convención para indicar que el atributo debe ser tratado como privado.</a:t>
            </a:r>
            <a:endParaRPr/>
          </a:p>
        </p:txBody>
      </p:sp>
      <p:pic>
        <p:nvPicPr>
          <p:cNvPr id="318" name="Google Shape;318;p17">
            <a:hlinkClick r:id="rId4"/>
          </p:cNvPr>
          <p:cNvPicPr preferRelativeResize="0"/>
          <p:nvPr/>
        </p:nvPicPr>
        <p:blipFill>
          <a:blip r:embed="rId5">
            <a:alphaModFix/>
          </a:blip>
          <a:stretch>
            <a:fillRect/>
          </a:stretch>
        </p:blipFill>
        <p:spPr>
          <a:xfrm>
            <a:off x="183600" y="3669750"/>
            <a:ext cx="864149" cy="864149"/>
          </a:xfrm>
          <a:prstGeom prst="rect">
            <a:avLst/>
          </a:prstGeom>
          <a:noFill/>
          <a:ln>
            <a:noFill/>
          </a:ln>
        </p:spPr>
      </p:pic>
      <p:sp>
        <p:nvSpPr>
          <p:cNvPr id="319" name="Google Shape;319;p17"/>
          <p:cNvSpPr txBox="1"/>
          <p:nvPr/>
        </p:nvSpPr>
        <p:spPr>
          <a:xfrm>
            <a:off x="767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Métodos </a:t>
            </a:r>
            <a:r>
              <a:rPr lang="es">
                <a:solidFill>
                  <a:srgbClr val="980000"/>
                </a:solidFill>
              </a:rPr>
              <a:t>getter</a:t>
            </a:r>
            <a:r>
              <a:rPr lang="es"/>
              <a:t> y </a:t>
            </a:r>
            <a:r>
              <a:rPr lang="es">
                <a:solidFill>
                  <a:srgbClr val="980000"/>
                </a:solidFill>
              </a:rPr>
              <a:t>setter</a:t>
            </a:r>
            <a:endParaRPr>
              <a:solidFill>
                <a:srgbClr val="980000"/>
              </a:solidFill>
            </a:endParaRPr>
          </a:p>
        </p:txBody>
      </p:sp>
      <p:sp>
        <p:nvSpPr>
          <p:cNvPr id="325" name="Google Shape;325;p18"/>
          <p:cNvSpPr txBox="1"/>
          <p:nvPr>
            <p:ph idx="1" type="body"/>
          </p:nvPr>
        </p:nvSpPr>
        <p:spPr>
          <a:xfrm>
            <a:off x="1195825" y="1262075"/>
            <a:ext cx="73584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s"/>
              <a:t>Es habitual en los lenguajes de POO nombrar al método  </a:t>
            </a:r>
            <a:r>
              <a:rPr i="1" lang="es"/>
              <a:t>getter</a:t>
            </a:r>
            <a:r>
              <a:rPr lang="es"/>
              <a:t> de cada variable de instancia como </a:t>
            </a:r>
            <a:r>
              <a:rPr lang="es">
                <a:latin typeface="Roboto Mono"/>
                <a:ea typeface="Roboto Mono"/>
                <a:cs typeface="Roboto Mono"/>
                <a:sym typeface="Roboto Mono"/>
              </a:rPr>
              <a:t>get_</a:t>
            </a:r>
            <a:r>
              <a:rPr i="1" lang="es">
                <a:latin typeface="Roboto Mono"/>
                <a:ea typeface="Roboto Mono"/>
                <a:cs typeface="Roboto Mono"/>
                <a:sym typeface="Roboto Mono"/>
              </a:rPr>
              <a:t>atributo</a:t>
            </a:r>
            <a:r>
              <a:rPr lang="es">
                <a:latin typeface="Roboto Mono"/>
                <a:ea typeface="Roboto Mono"/>
                <a:cs typeface="Roboto Mono"/>
                <a:sym typeface="Roboto Mono"/>
              </a:rPr>
              <a:t>()</a:t>
            </a:r>
            <a:r>
              <a:rPr lang="es"/>
              <a:t> o similar y que devuelva el valor de </a:t>
            </a:r>
            <a:r>
              <a:rPr i="1" lang="es">
                <a:latin typeface="Roboto Mono"/>
                <a:ea typeface="Roboto Mono"/>
                <a:cs typeface="Roboto Mono"/>
                <a:sym typeface="Roboto Mono"/>
              </a:rPr>
              <a:t>atributo</a:t>
            </a:r>
            <a:r>
              <a:rPr lang="es"/>
              <a:t>.</a:t>
            </a:r>
            <a:endParaRPr/>
          </a:p>
          <a:p>
            <a:pPr indent="0" lvl="0" marL="0" rtl="0" algn="l">
              <a:spcBef>
                <a:spcPts val="1200"/>
              </a:spcBef>
              <a:spcAft>
                <a:spcPts val="0"/>
              </a:spcAft>
              <a:buNone/>
            </a:pPr>
            <a:r>
              <a:rPr lang="es"/>
              <a:t>Y el </a:t>
            </a:r>
            <a:r>
              <a:rPr i="1" lang="es"/>
              <a:t>setter</a:t>
            </a:r>
            <a:r>
              <a:rPr lang="es"/>
              <a:t> como </a:t>
            </a:r>
            <a:r>
              <a:rPr lang="es">
                <a:latin typeface="Roboto Mono"/>
                <a:ea typeface="Roboto Mono"/>
                <a:cs typeface="Roboto Mono"/>
                <a:sym typeface="Roboto Mono"/>
              </a:rPr>
              <a:t>set_</a:t>
            </a:r>
            <a:r>
              <a:rPr i="1" lang="es">
                <a:latin typeface="Roboto Mono"/>
                <a:ea typeface="Roboto Mono"/>
                <a:cs typeface="Roboto Mono"/>
                <a:sym typeface="Roboto Mono"/>
              </a:rPr>
              <a:t>atributo</a:t>
            </a:r>
            <a:r>
              <a:rPr lang="es">
                <a:latin typeface="Roboto Mono"/>
                <a:ea typeface="Roboto Mono"/>
                <a:cs typeface="Roboto Mono"/>
                <a:sym typeface="Roboto Mono"/>
              </a:rPr>
              <a:t>()</a:t>
            </a:r>
            <a:r>
              <a:rPr lang="es"/>
              <a:t> pasándole como parámetro el valor de </a:t>
            </a:r>
            <a:r>
              <a:rPr i="1" lang="es">
                <a:latin typeface="Roboto Mono"/>
                <a:ea typeface="Roboto Mono"/>
                <a:cs typeface="Roboto Mono"/>
                <a:sym typeface="Roboto Mono"/>
              </a:rPr>
              <a:t>atributo</a:t>
            </a:r>
            <a:r>
              <a:rPr lang="es"/>
              <a:t>.</a:t>
            </a:r>
            <a:endParaRPr/>
          </a:p>
          <a:p>
            <a:pPr indent="0" lvl="0" marL="0" rtl="0" algn="l">
              <a:spcBef>
                <a:spcPts val="1200"/>
              </a:spcBef>
              <a:spcAft>
                <a:spcPts val="1200"/>
              </a:spcAft>
              <a:buNone/>
            </a:pPr>
            <a:r>
              <a:rPr lang="es"/>
              <a:t>Aunque esto lo podemos hacer perfectamente en Python, no es lo recomendado. La forma </a:t>
            </a:r>
            <a:r>
              <a:rPr i="1" lang="es"/>
              <a:t>pythonica</a:t>
            </a:r>
            <a:r>
              <a:rPr lang="es"/>
              <a:t> de implementar </a:t>
            </a:r>
            <a:r>
              <a:rPr i="1" lang="es"/>
              <a:t>getters</a:t>
            </a:r>
            <a:r>
              <a:rPr lang="es"/>
              <a:t> y </a:t>
            </a:r>
            <a:r>
              <a:rPr i="1" lang="es"/>
              <a:t>setters</a:t>
            </a:r>
            <a:r>
              <a:rPr lang="es"/>
              <a:t> es reemplazar atributos con </a:t>
            </a:r>
            <a:r>
              <a:rPr b="1" lang="es"/>
              <a:t>propiedades</a:t>
            </a:r>
            <a:r>
              <a:rPr lang="es"/>
              <a:t>.</a:t>
            </a:r>
            <a:endParaRPr/>
          </a:p>
        </p:txBody>
      </p:sp>
      <p:pic>
        <p:nvPicPr>
          <p:cNvPr id="326" name="Google Shape;326;p18">
            <a:hlinkClick r:id="rId3"/>
          </p:cNvPr>
          <p:cNvPicPr preferRelativeResize="0"/>
          <p:nvPr/>
        </p:nvPicPr>
        <p:blipFill>
          <a:blip r:embed="rId4">
            <a:alphaModFix/>
          </a:blip>
          <a:stretch>
            <a:fillRect/>
          </a:stretch>
        </p:blipFill>
        <p:spPr>
          <a:xfrm>
            <a:off x="8422125" y="4030500"/>
            <a:ext cx="611150" cy="611150"/>
          </a:xfrm>
          <a:prstGeom prst="rect">
            <a:avLst/>
          </a:prstGeom>
          <a:noFill/>
          <a:ln>
            <a:noFill/>
          </a:ln>
        </p:spPr>
      </p:pic>
      <p:sp>
        <p:nvSpPr>
          <p:cNvPr id="327" name="Google Shape;327;p18"/>
          <p:cNvSpPr txBox="1"/>
          <p:nvPr/>
        </p:nvSpPr>
        <p:spPr>
          <a:xfrm>
            <a:off x="8347475" y="45377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9"/>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Manejo de </a:t>
            </a:r>
            <a:r>
              <a:rPr lang="es">
                <a:solidFill>
                  <a:srgbClr val="980000"/>
                </a:solidFill>
              </a:rPr>
              <a:t>propiedades</a:t>
            </a:r>
            <a:endParaRPr>
              <a:solidFill>
                <a:srgbClr val="980000"/>
              </a:solidFill>
            </a:endParaRPr>
          </a:p>
        </p:txBody>
      </p:sp>
      <p:sp>
        <p:nvSpPr>
          <p:cNvPr id="333" name="Google Shape;333;p19"/>
          <p:cNvSpPr txBox="1"/>
          <p:nvPr>
            <p:ph idx="1" type="body"/>
          </p:nvPr>
        </p:nvSpPr>
        <p:spPr>
          <a:xfrm>
            <a:off x="1195825" y="1338275"/>
            <a:ext cx="7358400" cy="31932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s"/>
              <a:t>La forma </a:t>
            </a:r>
            <a:r>
              <a:rPr i="1" lang="es"/>
              <a:t>pythonica</a:t>
            </a:r>
            <a:r>
              <a:rPr lang="es"/>
              <a:t> de manejar </a:t>
            </a:r>
            <a:r>
              <a:rPr i="1" lang="es"/>
              <a:t>getters</a:t>
            </a:r>
            <a:r>
              <a:rPr lang="es"/>
              <a:t> y </a:t>
            </a:r>
            <a:r>
              <a:rPr i="1" lang="es"/>
              <a:t>setters</a:t>
            </a:r>
            <a:r>
              <a:rPr lang="es"/>
              <a:t> es </a:t>
            </a:r>
            <a:r>
              <a:rPr b="1" lang="es"/>
              <a:t>convertir</a:t>
            </a:r>
            <a:r>
              <a:rPr lang="es"/>
              <a:t> el propio atributo en una </a:t>
            </a:r>
            <a:r>
              <a:rPr b="1" lang="es"/>
              <a:t>propiedad</a:t>
            </a:r>
            <a:r>
              <a:rPr lang="es"/>
              <a:t>, que actuarán como atributos especiales con comportamiento adicional.</a:t>
            </a:r>
            <a:endParaRPr/>
          </a:p>
        </p:txBody>
      </p:sp>
      <p:pic>
        <p:nvPicPr>
          <p:cNvPr id="334" name="Google Shape;334;p19">
            <a:hlinkClick r:id="rId3"/>
          </p:cNvPr>
          <p:cNvPicPr preferRelativeResize="0"/>
          <p:nvPr/>
        </p:nvPicPr>
        <p:blipFill>
          <a:blip r:embed="rId4">
            <a:alphaModFix/>
          </a:blip>
          <a:stretch>
            <a:fillRect/>
          </a:stretch>
        </p:blipFill>
        <p:spPr>
          <a:xfrm>
            <a:off x="8422125" y="4030500"/>
            <a:ext cx="611150" cy="611150"/>
          </a:xfrm>
          <a:prstGeom prst="rect">
            <a:avLst/>
          </a:prstGeom>
          <a:noFill/>
          <a:ln>
            <a:noFill/>
          </a:ln>
        </p:spPr>
      </p:pic>
      <p:sp>
        <p:nvSpPr>
          <p:cNvPr id="335" name="Google Shape;335;p19"/>
          <p:cNvSpPr txBox="1"/>
          <p:nvPr/>
        </p:nvSpPr>
        <p:spPr>
          <a:xfrm>
            <a:off x="8347475" y="45377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pic>
        <p:nvPicPr>
          <p:cNvPr id="336" name="Google Shape;336;p19"/>
          <p:cNvPicPr preferRelativeResize="0"/>
          <p:nvPr/>
        </p:nvPicPr>
        <p:blipFill>
          <a:blip r:embed="rId5">
            <a:alphaModFix/>
          </a:blip>
          <a:stretch>
            <a:fillRect/>
          </a:stretch>
        </p:blipFill>
        <p:spPr>
          <a:xfrm>
            <a:off x="1090613" y="2519363"/>
            <a:ext cx="3914775" cy="2238375"/>
          </a:xfrm>
          <a:prstGeom prst="rect">
            <a:avLst/>
          </a:prstGeom>
          <a:noFill/>
          <a:ln>
            <a:noFill/>
          </a:ln>
        </p:spPr>
      </p:pic>
      <p:pic>
        <p:nvPicPr>
          <p:cNvPr id="337" name="Google Shape;337;p19"/>
          <p:cNvPicPr preferRelativeResize="0"/>
          <p:nvPr/>
        </p:nvPicPr>
        <p:blipFill>
          <a:blip r:embed="rId6">
            <a:alphaModFix/>
          </a:blip>
          <a:stretch>
            <a:fillRect/>
          </a:stretch>
        </p:blipFill>
        <p:spPr>
          <a:xfrm>
            <a:off x="4276725" y="2872039"/>
            <a:ext cx="4705350" cy="1171575"/>
          </a:xfrm>
          <a:prstGeom prst="rect">
            <a:avLst/>
          </a:prstGeom>
          <a:noFill/>
          <a:ln>
            <a:noFill/>
          </a:ln>
        </p:spPr>
      </p:pic>
      <p:cxnSp>
        <p:nvCxnSpPr>
          <p:cNvPr id="338" name="Google Shape;338;p19"/>
          <p:cNvCxnSpPr/>
          <p:nvPr/>
        </p:nvCxnSpPr>
        <p:spPr>
          <a:xfrm>
            <a:off x="7078525" y="3419250"/>
            <a:ext cx="0" cy="594300"/>
          </a:xfrm>
          <a:prstGeom prst="straightConnector1">
            <a:avLst/>
          </a:prstGeom>
          <a:noFill/>
          <a:ln cap="flat" cmpd="sng" w="9525">
            <a:solidFill>
              <a:srgbClr val="980000"/>
            </a:solidFill>
            <a:prstDash val="solid"/>
            <a:round/>
            <a:headEnd len="med" w="med" type="none"/>
            <a:tailEnd len="med" w="med" type="none"/>
          </a:ln>
        </p:spPr>
      </p:cxnSp>
      <p:cxnSp>
        <p:nvCxnSpPr>
          <p:cNvPr id="339" name="Google Shape;339;p19"/>
          <p:cNvCxnSpPr/>
          <p:nvPr/>
        </p:nvCxnSpPr>
        <p:spPr>
          <a:xfrm flipH="1">
            <a:off x="3799750" y="4034000"/>
            <a:ext cx="3258300" cy="123000"/>
          </a:xfrm>
          <a:prstGeom prst="straightConnector1">
            <a:avLst/>
          </a:prstGeom>
          <a:noFill/>
          <a:ln cap="flat" cmpd="sng" w="9525">
            <a:solidFill>
              <a:srgbClr val="980000"/>
            </a:solidFill>
            <a:prstDash val="solid"/>
            <a:round/>
            <a:headEnd len="med" w="med" type="none"/>
            <a:tailEnd len="med" w="med" type="triangle"/>
          </a:ln>
        </p:spPr>
      </p:cxnSp>
      <p:cxnSp>
        <p:nvCxnSpPr>
          <p:cNvPr id="340" name="Google Shape;340;p19"/>
          <p:cNvCxnSpPr/>
          <p:nvPr/>
        </p:nvCxnSpPr>
        <p:spPr>
          <a:xfrm rot="10800000">
            <a:off x="3635850" y="3419400"/>
            <a:ext cx="1065600" cy="102300"/>
          </a:xfrm>
          <a:prstGeom prst="straightConnector1">
            <a:avLst/>
          </a:prstGeom>
          <a:noFill/>
          <a:ln cap="flat" cmpd="sng" w="9525">
            <a:solidFill>
              <a:srgbClr val="9800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Métodos </a:t>
            </a:r>
            <a:r>
              <a:rPr lang="es">
                <a:solidFill>
                  <a:srgbClr val="980000"/>
                </a:solidFill>
                <a:latin typeface="Roboto Mono"/>
                <a:ea typeface="Roboto Mono"/>
                <a:cs typeface="Roboto Mono"/>
                <a:sym typeface="Roboto Mono"/>
              </a:rPr>
              <a:t>__str__()</a:t>
            </a:r>
            <a:r>
              <a:rPr lang="es"/>
              <a:t> y </a:t>
            </a:r>
            <a:r>
              <a:rPr lang="es">
                <a:solidFill>
                  <a:srgbClr val="980000"/>
                </a:solidFill>
                <a:latin typeface="Roboto Mono"/>
                <a:ea typeface="Roboto Mono"/>
                <a:cs typeface="Roboto Mono"/>
                <a:sym typeface="Roboto Mono"/>
              </a:rPr>
              <a:t>__repr__()</a:t>
            </a:r>
            <a:endParaRPr>
              <a:solidFill>
                <a:srgbClr val="980000"/>
              </a:solidFill>
              <a:latin typeface="Roboto Mono"/>
              <a:ea typeface="Roboto Mono"/>
              <a:cs typeface="Roboto Mono"/>
              <a:sym typeface="Roboto Mono"/>
            </a:endParaRPr>
          </a:p>
        </p:txBody>
      </p:sp>
      <p:sp>
        <p:nvSpPr>
          <p:cNvPr id="346" name="Google Shape;346;p20"/>
          <p:cNvSpPr txBox="1"/>
          <p:nvPr>
            <p:ph idx="1" type="body"/>
          </p:nvPr>
        </p:nvSpPr>
        <p:spPr>
          <a:xfrm>
            <a:off x="1260150" y="1414475"/>
            <a:ext cx="7477500" cy="31932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s"/>
              <a:t>El método </a:t>
            </a:r>
            <a:r>
              <a:rPr i="1" lang="es"/>
              <a:t>mágico</a:t>
            </a:r>
            <a:r>
              <a:rPr lang="es"/>
              <a:t> </a:t>
            </a:r>
            <a:r>
              <a:rPr b="1" lang="es">
                <a:latin typeface="Roboto Mono"/>
                <a:ea typeface="Roboto Mono"/>
                <a:cs typeface="Roboto Mono"/>
                <a:sym typeface="Roboto Mono"/>
              </a:rPr>
              <a:t>__str__()</a:t>
            </a:r>
            <a:r>
              <a:rPr lang="es"/>
              <a:t> devuelve la forma de cadena legible de un objeto que será presentada al usuario final y es invocado por </a:t>
            </a:r>
            <a:r>
              <a:rPr lang="es">
                <a:latin typeface="Roboto Mono"/>
                <a:ea typeface="Roboto Mono"/>
                <a:cs typeface="Roboto Mono"/>
                <a:sym typeface="Roboto Mono"/>
              </a:rPr>
              <a:t>print()</a:t>
            </a:r>
            <a:r>
              <a:rPr lang="es"/>
              <a:t> y </a:t>
            </a:r>
            <a:r>
              <a:rPr lang="es">
                <a:latin typeface="Roboto Mono"/>
                <a:ea typeface="Roboto Mono"/>
                <a:cs typeface="Roboto Mono"/>
                <a:sym typeface="Roboto Mono"/>
              </a:rPr>
              <a:t>str()</a:t>
            </a:r>
            <a:r>
              <a:rPr lang="es"/>
              <a:t>. </a:t>
            </a:r>
            <a:endParaRPr/>
          </a:p>
          <a:p>
            <a:pPr indent="0" lvl="0" marL="0" rtl="0" algn="l">
              <a:spcBef>
                <a:spcPts val="1200"/>
              </a:spcBef>
              <a:spcAft>
                <a:spcPts val="0"/>
              </a:spcAft>
              <a:buNone/>
            </a:pPr>
            <a:r>
              <a:rPr lang="es"/>
              <a:t>Si </a:t>
            </a:r>
            <a:r>
              <a:rPr lang="es">
                <a:latin typeface="Roboto Mono"/>
                <a:ea typeface="Roboto Mono"/>
                <a:cs typeface="Roboto Mono"/>
                <a:sym typeface="Roboto Mono"/>
              </a:rPr>
              <a:t>__str__()</a:t>
            </a:r>
            <a:r>
              <a:rPr lang="es"/>
              <a:t> no se ha implementado usará la implementación de </a:t>
            </a:r>
            <a:r>
              <a:rPr lang="es">
                <a:latin typeface="Roboto Mono"/>
                <a:ea typeface="Roboto Mono"/>
                <a:cs typeface="Roboto Mono"/>
                <a:sym typeface="Roboto Mono"/>
              </a:rPr>
              <a:t>__repr__()</a:t>
            </a:r>
            <a:r>
              <a:rPr lang="es"/>
              <a:t>.</a:t>
            </a:r>
            <a:endParaRPr/>
          </a:p>
          <a:p>
            <a:pPr indent="0" lvl="0" marL="0" rtl="0" algn="l">
              <a:spcBef>
                <a:spcPts val="1200"/>
              </a:spcBef>
              <a:spcAft>
                <a:spcPts val="1200"/>
              </a:spcAft>
              <a:buNone/>
            </a:pPr>
            <a:r>
              <a:rPr lang="es"/>
              <a:t>El método </a:t>
            </a:r>
            <a:r>
              <a:rPr i="1" lang="es"/>
              <a:t>mágico</a:t>
            </a:r>
            <a:r>
              <a:rPr lang="es"/>
              <a:t> </a:t>
            </a:r>
            <a:r>
              <a:rPr b="1" lang="es">
                <a:latin typeface="Roboto Mono"/>
                <a:ea typeface="Roboto Mono"/>
                <a:cs typeface="Roboto Mono"/>
                <a:sym typeface="Roboto Mono"/>
              </a:rPr>
              <a:t>__repr__()</a:t>
            </a:r>
            <a:r>
              <a:rPr lang="es"/>
              <a:t> devuelve la representación de cadena canónica (oficial) de un objeto, sin ambigüedad. Es invocado por </a:t>
            </a:r>
            <a:r>
              <a:rPr lang="es">
                <a:latin typeface="Roboto Mono"/>
                <a:ea typeface="Roboto Mono"/>
                <a:cs typeface="Roboto Mono"/>
                <a:sym typeface="Roboto Mono"/>
              </a:rPr>
              <a:t>repr()</a:t>
            </a:r>
            <a:r>
              <a:rPr lang="es"/>
              <a:t>.</a:t>
            </a:r>
            <a:endParaRPr/>
          </a:p>
        </p:txBody>
      </p:sp>
      <p:pic>
        <p:nvPicPr>
          <p:cNvPr id="347" name="Google Shape;347;p20">
            <a:hlinkClick r:id="rId3"/>
          </p:cNvPr>
          <p:cNvPicPr preferRelativeResize="0"/>
          <p:nvPr/>
        </p:nvPicPr>
        <p:blipFill>
          <a:blip r:embed="rId4">
            <a:alphaModFix/>
          </a:blip>
          <a:stretch>
            <a:fillRect/>
          </a:stretch>
        </p:blipFill>
        <p:spPr>
          <a:xfrm>
            <a:off x="8422125" y="4030500"/>
            <a:ext cx="611150" cy="611150"/>
          </a:xfrm>
          <a:prstGeom prst="rect">
            <a:avLst/>
          </a:prstGeom>
          <a:noFill/>
          <a:ln>
            <a:noFill/>
          </a:ln>
        </p:spPr>
      </p:pic>
      <p:sp>
        <p:nvSpPr>
          <p:cNvPr id="348" name="Google Shape;348;p20"/>
          <p:cNvSpPr txBox="1"/>
          <p:nvPr/>
        </p:nvSpPr>
        <p:spPr>
          <a:xfrm>
            <a:off x="8347475" y="4537775"/>
            <a:ext cx="978600" cy="16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s" sz="1000">
                <a:solidFill>
                  <a:srgbClr val="980000"/>
                </a:solidFill>
                <a:latin typeface="Nunito"/>
                <a:ea typeface="Nunito"/>
                <a:cs typeface="Nunito"/>
                <a:sym typeface="Nunito"/>
              </a:rPr>
              <a:t>Ejemplo</a:t>
            </a:r>
            <a:endParaRPr i="1" sz="1000">
              <a:solidFill>
                <a:srgbClr val="980000"/>
              </a:solidFill>
              <a:latin typeface="Nunito"/>
              <a:ea typeface="Nunito"/>
              <a:cs typeface="Nunito"/>
              <a:sym typeface="Nunito"/>
            </a:endParaRPr>
          </a:p>
        </p:txBody>
      </p:sp>
      <p:pic>
        <p:nvPicPr>
          <p:cNvPr id="349" name="Google Shape;349;p20">
            <a:hlinkClick r:id="rId5"/>
          </p:cNvPr>
          <p:cNvPicPr preferRelativeResize="0"/>
          <p:nvPr/>
        </p:nvPicPr>
        <p:blipFill>
          <a:blip r:embed="rId6">
            <a:alphaModFix/>
          </a:blip>
          <a:stretch>
            <a:fillRect/>
          </a:stretch>
        </p:blipFill>
        <p:spPr>
          <a:xfrm>
            <a:off x="336000" y="3669750"/>
            <a:ext cx="864149" cy="864149"/>
          </a:xfrm>
          <a:prstGeom prst="rect">
            <a:avLst/>
          </a:prstGeom>
          <a:noFill/>
          <a:ln>
            <a:noFill/>
          </a:ln>
        </p:spPr>
      </p:pic>
      <p:sp>
        <p:nvSpPr>
          <p:cNvPr id="350" name="Google Shape;350;p20"/>
          <p:cNvSpPr txBox="1"/>
          <p:nvPr/>
        </p:nvSpPr>
        <p:spPr>
          <a:xfrm>
            <a:off x="229175" y="4435575"/>
            <a:ext cx="1150800" cy="232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000">
                <a:latin typeface="Nunito"/>
                <a:ea typeface="Nunito"/>
                <a:cs typeface="Nunito"/>
                <a:sym typeface="Nunito"/>
              </a:rPr>
              <a:t>Más información</a:t>
            </a:r>
            <a:endParaRPr sz="1000">
              <a:latin typeface="Nunito"/>
              <a:ea typeface="Nunito"/>
              <a:cs typeface="Nunito"/>
              <a:sym typeface="Nuni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21"/>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s"/>
              <a:t>Métodos </a:t>
            </a:r>
            <a:r>
              <a:rPr lang="es">
                <a:solidFill>
                  <a:srgbClr val="980000"/>
                </a:solidFill>
                <a:latin typeface="Roboto Mono"/>
                <a:ea typeface="Roboto Mono"/>
                <a:cs typeface="Roboto Mono"/>
                <a:sym typeface="Roboto Mono"/>
              </a:rPr>
              <a:t>__str__()</a:t>
            </a:r>
            <a:r>
              <a:rPr lang="es"/>
              <a:t> y </a:t>
            </a:r>
            <a:r>
              <a:rPr lang="es">
                <a:solidFill>
                  <a:srgbClr val="980000"/>
                </a:solidFill>
                <a:latin typeface="Roboto Mono"/>
                <a:ea typeface="Roboto Mono"/>
                <a:cs typeface="Roboto Mono"/>
                <a:sym typeface="Roboto Mono"/>
              </a:rPr>
              <a:t>__repr__()</a:t>
            </a:r>
            <a:endParaRPr>
              <a:solidFill>
                <a:srgbClr val="980000"/>
              </a:solidFill>
              <a:latin typeface="Roboto Mono"/>
              <a:ea typeface="Roboto Mono"/>
              <a:cs typeface="Roboto Mono"/>
              <a:sym typeface="Roboto Mono"/>
            </a:endParaRPr>
          </a:p>
        </p:txBody>
      </p:sp>
      <p:pic>
        <p:nvPicPr>
          <p:cNvPr id="356" name="Google Shape;356;p21"/>
          <p:cNvPicPr preferRelativeResize="0"/>
          <p:nvPr/>
        </p:nvPicPr>
        <p:blipFill>
          <a:blip r:embed="rId3">
            <a:alphaModFix/>
          </a:blip>
          <a:stretch>
            <a:fillRect/>
          </a:stretch>
        </p:blipFill>
        <p:spPr>
          <a:xfrm>
            <a:off x="533400" y="1396025"/>
            <a:ext cx="3950551" cy="1223393"/>
          </a:xfrm>
          <a:prstGeom prst="rect">
            <a:avLst/>
          </a:prstGeom>
          <a:noFill/>
          <a:ln>
            <a:noFill/>
          </a:ln>
        </p:spPr>
      </p:pic>
      <p:pic>
        <p:nvPicPr>
          <p:cNvPr id="357" name="Google Shape;357;p21"/>
          <p:cNvPicPr preferRelativeResize="0"/>
          <p:nvPr/>
        </p:nvPicPr>
        <p:blipFill>
          <a:blip r:embed="rId4">
            <a:alphaModFix/>
          </a:blip>
          <a:stretch>
            <a:fillRect/>
          </a:stretch>
        </p:blipFill>
        <p:spPr>
          <a:xfrm>
            <a:off x="4902575" y="1283813"/>
            <a:ext cx="3950550" cy="1629100"/>
          </a:xfrm>
          <a:prstGeom prst="rect">
            <a:avLst/>
          </a:prstGeom>
          <a:noFill/>
          <a:ln>
            <a:noFill/>
          </a:ln>
        </p:spPr>
      </p:pic>
      <p:pic>
        <p:nvPicPr>
          <p:cNvPr id="358" name="Google Shape;358;p21"/>
          <p:cNvPicPr preferRelativeResize="0"/>
          <p:nvPr/>
        </p:nvPicPr>
        <p:blipFill>
          <a:blip r:embed="rId5">
            <a:alphaModFix/>
          </a:blip>
          <a:stretch>
            <a:fillRect/>
          </a:stretch>
        </p:blipFill>
        <p:spPr>
          <a:xfrm>
            <a:off x="4902575" y="3107875"/>
            <a:ext cx="3950550" cy="1685075"/>
          </a:xfrm>
          <a:prstGeom prst="rect">
            <a:avLst/>
          </a:prstGeom>
          <a:noFill/>
          <a:ln>
            <a:noFill/>
          </a:ln>
        </p:spPr>
      </p:pic>
      <p:sp>
        <p:nvSpPr>
          <p:cNvPr id="359" name="Google Shape;359;p21"/>
          <p:cNvSpPr/>
          <p:nvPr/>
        </p:nvSpPr>
        <p:spPr>
          <a:xfrm>
            <a:off x="533375" y="1365875"/>
            <a:ext cx="3950700" cy="1253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21"/>
          <p:cNvSpPr/>
          <p:nvPr/>
        </p:nvSpPr>
        <p:spPr>
          <a:xfrm>
            <a:off x="4890625" y="1274700"/>
            <a:ext cx="3962400" cy="168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21"/>
          <p:cNvSpPr/>
          <p:nvPr/>
        </p:nvSpPr>
        <p:spPr>
          <a:xfrm>
            <a:off x="4901950" y="3115700"/>
            <a:ext cx="3962400" cy="16851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62" name="Google Shape;362;p21"/>
          <p:cNvPicPr preferRelativeResize="0"/>
          <p:nvPr/>
        </p:nvPicPr>
        <p:blipFill>
          <a:blip r:embed="rId6">
            <a:alphaModFix/>
          </a:blip>
          <a:stretch>
            <a:fillRect/>
          </a:stretch>
        </p:blipFill>
        <p:spPr>
          <a:xfrm>
            <a:off x="533400" y="2787275"/>
            <a:ext cx="3950700" cy="1443717"/>
          </a:xfrm>
          <a:prstGeom prst="rect">
            <a:avLst/>
          </a:prstGeom>
          <a:noFill/>
          <a:ln>
            <a:noFill/>
          </a:ln>
        </p:spPr>
      </p:pic>
      <p:sp>
        <p:nvSpPr>
          <p:cNvPr id="363" name="Google Shape;363;p21"/>
          <p:cNvSpPr txBox="1"/>
          <p:nvPr/>
        </p:nvSpPr>
        <p:spPr>
          <a:xfrm>
            <a:off x="425413" y="4243525"/>
            <a:ext cx="18297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Llama a </a:t>
            </a:r>
            <a:r>
              <a:rPr lang="es">
                <a:latin typeface="Roboto Mono"/>
                <a:ea typeface="Roboto Mono"/>
                <a:cs typeface="Roboto Mono"/>
                <a:sym typeface="Roboto Mono"/>
              </a:rPr>
              <a:t>__str__()</a:t>
            </a:r>
            <a:endParaRPr>
              <a:latin typeface="Roboto Mono"/>
              <a:ea typeface="Roboto Mono"/>
              <a:cs typeface="Roboto Mono"/>
              <a:sym typeface="Roboto Mono"/>
            </a:endParaRPr>
          </a:p>
        </p:txBody>
      </p:sp>
      <p:sp>
        <p:nvSpPr>
          <p:cNvPr id="364" name="Google Shape;364;p21"/>
          <p:cNvSpPr txBox="1"/>
          <p:nvPr/>
        </p:nvSpPr>
        <p:spPr>
          <a:xfrm>
            <a:off x="2481150" y="4243525"/>
            <a:ext cx="1983900" cy="33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a:latin typeface="Nunito"/>
                <a:ea typeface="Nunito"/>
                <a:cs typeface="Nunito"/>
                <a:sym typeface="Nunito"/>
              </a:rPr>
              <a:t>Llama a </a:t>
            </a:r>
            <a:r>
              <a:rPr lang="es">
                <a:latin typeface="Roboto Mono"/>
                <a:ea typeface="Roboto Mono"/>
                <a:cs typeface="Roboto Mono"/>
                <a:sym typeface="Roboto Mono"/>
              </a:rPr>
              <a:t>__repr__()</a:t>
            </a:r>
            <a:endParaRPr>
              <a:latin typeface="Roboto Mono"/>
              <a:ea typeface="Roboto Mono"/>
              <a:cs typeface="Roboto Mono"/>
              <a:sym typeface="Roboto Mono"/>
            </a:endParaRPr>
          </a:p>
        </p:txBody>
      </p:sp>
      <p:sp>
        <p:nvSpPr>
          <p:cNvPr id="365" name="Google Shape;365;p21"/>
          <p:cNvSpPr/>
          <p:nvPr/>
        </p:nvSpPr>
        <p:spPr>
          <a:xfrm>
            <a:off x="997000" y="3279975"/>
            <a:ext cx="1421700" cy="2208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6" name="Google Shape;366;p21"/>
          <p:cNvCxnSpPr>
            <a:endCxn id="363" idx="1"/>
          </p:cNvCxnSpPr>
          <p:nvPr/>
        </p:nvCxnSpPr>
        <p:spPr>
          <a:xfrm rot="5400000">
            <a:off x="201013" y="3614725"/>
            <a:ext cx="1020300" cy="571500"/>
          </a:xfrm>
          <a:prstGeom prst="curvedConnector4">
            <a:avLst>
              <a:gd fmla="val 41811" name="adj1"/>
              <a:gd fmla="val 141667" name="adj2"/>
            </a:avLst>
          </a:prstGeom>
          <a:noFill/>
          <a:ln cap="flat" cmpd="sng" w="19050">
            <a:solidFill>
              <a:srgbClr val="980000"/>
            </a:solidFill>
            <a:prstDash val="solid"/>
            <a:round/>
            <a:headEnd len="med" w="med" type="none"/>
            <a:tailEnd len="med" w="med" type="none"/>
          </a:ln>
        </p:spPr>
      </p:cxnSp>
      <p:sp>
        <p:nvSpPr>
          <p:cNvPr id="367" name="Google Shape;367;p21"/>
          <p:cNvSpPr/>
          <p:nvPr/>
        </p:nvSpPr>
        <p:spPr>
          <a:xfrm>
            <a:off x="1019675" y="3727475"/>
            <a:ext cx="594900" cy="2208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68" name="Google Shape;368;p21"/>
          <p:cNvCxnSpPr>
            <a:endCxn id="364" idx="3"/>
          </p:cNvCxnSpPr>
          <p:nvPr/>
        </p:nvCxnSpPr>
        <p:spPr>
          <a:xfrm>
            <a:off x="1614750" y="3837925"/>
            <a:ext cx="2850300" cy="572700"/>
          </a:xfrm>
          <a:prstGeom prst="curvedConnector3">
            <a:avLst>
              <a:gd fmla="val 108354" name="adj1"/>
            </a:avLst>
          </a:prstGeom>
          <a:noFill/>
          <a:ln cap="flat" cmpd="sng" w="19050">
            <a:solidFill>
              <a:srgbClr val="980000"/>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