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aveat"/>
      <p:regular r:id="rId25"/>
      <p:bold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661c76a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661c76a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661c76a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661c76a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661c76a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661c76a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661c76a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1661c76a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661c76a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661c76a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661c76a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1661c76a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1661c76a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1661c76a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661c76a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661c76a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61c76a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61c76a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1661c76a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1661c76a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99a3389a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99a3389a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e25905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e25905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4ce481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4ce481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99f8288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99f8288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6193cb1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6193cb1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e2f8231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e2f8231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e2f8231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e2f8231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661c76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661c76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/>
        </p:nvSpPr>
        <p:spPr>
          <a:xfrm>
            <a:off x="223825" y="4701325"/>
            <a:ext cx="3655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Colecciones</a:t>
            </a: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en Python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6239500" y="4723825"/>
            <a:ext cx="2473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Rafael del Castillo Gomariz</a:t>
            </a:r>
            <a:endParaRPr sz="15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llibrodepython.com/tuplas-python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llibrodepython.com/sets-python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llibrodepython.com/sets-python#crear-set-python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llibrodepython.com/sets-python#operaciones-con-sets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llibrodepython.com/diccionarios-en-python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llibrodepython.com/diccionarios-en-python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llibrodepython.com/diccionarios-en-python#acceder-y-modificar-elementos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llibrodepython.com/diccionarios-en-python#iterar-diccionario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llibrodepython.com/diccionarios-en-python#m%C3%A9todos-diccionarios-pytho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library/stdtypes.html#list" TargetMode="External"/><Relationship Id="rId4" Type="http://schemas.openxmlformats.org/officeDocument/2006/relationships/hyperlink" Target="https://ellibrodepython.com/listas-en-python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llibrodepython.com/listas-en-python#acceder-y-modificar-lista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ellibrodepython.com/listas-en-python#iterar-listas" TargetMode="External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2logo.com/python/ordenar-una-lista-en-python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llibrodepython.com/listas-en-python#m%C3%A9todos-listas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25"/>
            <a:ext cx="4567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Colecciones en Python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Módulo de Programación.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CFGS Desarrollo de Aplicaciones Web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IES Gran Capitán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925" y="2909616"/>
            <a:ext cx="2038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Tuplas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tuplas</a:t>
            </a:r>
            <a:r>
              <a:rPr lang="es"/>
              <a:t> en Python son un tipo o estructura de datos que permite almacenar datos de una manera muy parecida a las listas, con la salvedad de que son </a:t>
            </a:r>
            <a:r>
              <a:rPr b="1" lang="es"/>
              <a:t>inmutables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inicializan con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"/>
              <a:t> y, en general, son más rápidas que las listas.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métodos y manejo de las tuplas son iguales que los de las listas, salvo los que implican modificación. </a:t>
            </a:r>
            <a:endParaRPr/>
          </a:p>
        </p:txBody>
      </p:sp>
      <p:pic>
        <p:nvPicPr>
          <p:cNvPr id="351" name="Google Shape;351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Conjuntos</a:t>
            </a:r>
            <a:endParaRPr/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1456200" y="13382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conjunto</a:t>
            </a:r>
            <a:r>
              <a:rPr lang="es"/>
              <a:t> es</a:t>
            </a:r>
            <a:r>
              <a:rPr lang="es"/>
              <a:t> una colección de elementos en la que </a:t>
            </a:r>
            <a:r>
              <a:rPr b="1" lang="es"/>
              <a:t>no se permite la duplicación</a:t>
            </a:r>
            <a:r>
              <a:rPr lang="es"/>
              <a:t> de elementos y en la que no se establece </a:t>
            </a:r>
            <a:r>
              <a:rPr b="1" lang="es"/>
              <a:t>ningún orden</a:t>
            </a:r>
            <a:r>
              <a:rPr lang="es"/>
              <a:t> particular, por lo que no se pueden acceder mediante un índice.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utilizan comúnmente en la eliminación de duplicados en listas de elementos y en la verificación de si un elemento ya ha sido procesado en un algoritmo.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Python sus elementos deben ser inmutables.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un conjunto</a:t>
            </a:r>
            <a:endParaRPr/>
          </a:p>
        </p:txBody>
      </p:sp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1456200" y="13382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Python, se puede crear un conjunto utilizando llaves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s"/>
              <a:t> o utilizando la función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set()</a:t>
            </a:r>
            <a:r>
              <a:rPr lang="es"/>
              <a:t>. 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my_set = {1, 2, 3, 4, 5}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my_set = set([1, 2, 3, 4, 5])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# Crear un conjunto vacío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my_set = set()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2746350" y="2232175"/>
            <a:ext cx="4680000" cy="19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con conjuntos</a:t>
            </a:r>
            <a:endParaRPr/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Agregar y eliminar elementos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Métodos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add()</a:t>
            </a:r>
            <a:r>
              <a:rPr lang="es"/>
              <a:t>,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remove()</a:t>
            </a:r>
            <a:r>
              <a:rPr lang="es"/>
              <a:t>,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pop()</a:t>
            </a:r>
            <a:r>
              <a:rPr lang="es"/>
              <a:t>,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discard()</a:t>
            </a:r>
            <a:r>
              <a:rPr lang="es"/>
              <a:t> y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clear()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Unión, intersección y diferencia de conjuntos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Operador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s"/>
              <a:t> o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union()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Operador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s"/>
              <a:t> o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intersection()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Operador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"/>
              <a:t> o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difference()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Verificar la pertenencia a un conjunto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Operador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s"/>
              <a:t>,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issubset()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Iteración de sus elementos</a:t>
            </a:r>
            <a:endParaRPr/>
          </a:p>
        </p:txBody>
      </p:sp>
      <p:pic>
        <p:nvPicPr>
          <p:cNvPr id="376" name="Google Shape;376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 </a:t>
            </a:r>
            <a:r>
              <a:rPr b="1" lang="es"/>
              <a:t>diccionario</a:t>
            </a:r>
            <a:r>
              <a:rPr lang="es"/>
              <a:t> es una colección de elementos que se almacenan como </a:t>
            </a:r>
            <a:r>
              <a:rPr b="1" lang="es"/>
              <a:t>pares </a:t>
            </a:r>
            <a:r>
              <a:rPr b="1" i="1" lang="es"/>
              <a:t>clave-valor</a:t>
            </a:r>
            <a:r>
              <a:rPr lang="es"/>
              <a:t>. Cada elemento consta de dos partes: una clave única que actúa como un identificador y un valor asociado que contiene los datos correspondientes a esa clave.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Son muy útiles en situaciones en las que es necesario acceder a los datos por su identificador, en lugar de por su posición en la estructura de datos. </a:t>
            </a:r>
            <a:endParaRPr/>
          </a:p>
        </p:txBody>
      </p:sp>
      <p:pic>
        <p:nvPicPr>
          <p:cNvPr id="384" name="Google Shape;384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un diccionario</a:t>
            </a:r>
            <a:endParaRPr/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686200" y="1262075"/>
            <a:ext cx="82692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Python, se puede crear un diccionario utilizando llaves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s"/>
              <a:t> y pares </a:t>
            </a:r>
            <a:r>
              <a:rPr i="1" lang="es"/>
              <a:t>clave-valor</a:t>
            </a:r>
            <a:r>
              <a:rPr lang="es"/>
              <a:t> separados por comas.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personas = {"Juan": 30, "Maria": 25, "Pedro": 42}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Otra forma equivalente es usando dict() e introduciendo los pares </a:t>
            </a:r>
            <a:r>
              <a:rPr i="1" lang="es"/>
              <a:t>clave-valor</a:t>
            </a:r>
            <a:r>
              <a:rPr lang="es"/>
              <a:t> entre paréntesis.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gente = dict([("Juan",30),("Maria",25),("Pedro",42)])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2" name="Google Shape;392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600" y="4050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 txBox="1"/>
          <p:nvPr/>
        </p:nvSpPr>
        <p:spPr>
          <a:xfrm>
            <a:off x="3886775" y="4816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y modificación en un diccionario</a:t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Python, los elementos de un diccionario se acceden y modifican utilizando sus claves entre corchetes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s"/>
              <a:t>.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diccionario = {"nombre": "Juan", "edad": 30}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valor_nombre = diccionario["nombre"]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print(valor_nombre)  # Juan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diccionario["edad"] = 31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diccionario[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"apellido"] = "Pérez"  # se crea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0" name="Google Shape;400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8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en un diccionario</a:t>
            </a:r>
            <a:endParaRPr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diccionarios se pueden iterar de manera muy similar a las listas usando diferentes métodos: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Iterando sobre las claves del diccionario con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keys()</a:t>
            </a:r>
            <a:r>
              <a:rPr lang="es"/>
              <a:t> (o directamente sobre el diccionario).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Iterando sobre los valores del diccionario con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values()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Iterando sobre los pares </a:t>
            </a:r>
            <a:r>
              <a:rPr i="1" lang="es"/>
              <a:t>clave-valor</a:t>
            </a:r>
            <a:r>
              <a:rPr lang="es"/>
              <a:t> del diccionario con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items()</a:t>
            </a:r>
            <a:r>
              <a:rPr lang="es"/>
              <a:t>.</a:t>
            </a:r>
            <a:endParaRPr/>
          </a:p>
        </p:txBody>
      </p:sp>
      <p:pic>
        <p:nvPicPr>
          <p:cNvPr id="408" name="Google Shape;408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en un diccionario</a:t>
            </a:r>
            <a:endParaRPr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1456200" y="13382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 = {"nombre": "Juan", "edad": 15, "curso": "1A"}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 clave in diccionario.keys():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print(clave, diccionario[clave])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 valor in diccionario.values():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print(valor)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 clave, valor in diccionario.items():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print(clave, valor)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diccionarios</a:t>
            </a:r>
            <a:endParaRPr/>
          </a:p>
        </p:txBody>
      </p:sp>
      <p:sp>
        <p:nvSpPr>
          <p:cNvPr id="421" name="Google Shape;421;p31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clear()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get(&lt;key&gt;[,&lt;default&gt;])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items()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keys()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values()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pop(&lt;key&gt;[,&lt;default&gt;])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popitem()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update(&lt;obj&gt;)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2" name="Google Shape;422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000" y="35173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1"/>
          <p:cNvSpPr txBox="1"/>
          <p:nvPr/>
        </p:nvSpPr>
        <p:spPr>
          <a:xfrm>
            <a:off x="7087175" y="42831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colección</a:t>
            </a:r>
            <a:r>
              <a:rPr lang="es"/>
              <a:t> es un </a:t>
            </a:r>
            <a:r>
              <a:rPr b="1" lang="es"/>
              <a:t>contenedor</a:t>
            </a:r>
            <a:r>
              <a:rPr lang="es"/>
              <a:t> dinámico para un conjunto de elementos en una sola unidad.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usan para almacenamiento, recuperación y manipulación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Suelen </a:t>
            </a:r>
            <a:r>
              <a:rPr b="1" lang="es"/>
              <a:t>representar</a:t>
            </a:r>
            <a:r>
              <a:rPr lang="es"/>
              <a:t> elementos que forman </a:t>
            </a:r>
            <a:r>
              <a:rPr b="1" lang="es"/>
              <a:t>agrupaciones</a:t>
            </a:r>
            <a:r>
              <a:rPr lang="es"/>
              <a:t> lógicas como los artículos de un almacén, los mensajes de un buzón de correo, los contactos de una agenda,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Listas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Lineal, mutables, ordenadas, indexadas con []. Clase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Tuplas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Similar a las listas pero inmutables. Clase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tuple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Conjuntos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Elementos únicos, mutables, sin orden</a:t>
            </a:r>
            <a:r>
              <a:rPr lang="es"/>
              <a:t>. Clase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Posibilidad de conjuntos inmutables con la clase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frozenset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Diccionarios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Estructura clave, valor; </a:t>
            </a:r>
            <a:r>
              <a:rPr lang="es"/>
              <a:t>posibilidad de anidar. Clase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lang="es"/>
              <a:t>.</a:t>
            </a:r>
            <a:endParaRPr/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colecciones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</a:t>
            </a:r>
            <a:r>
              <a:rPr b="1" lang="es"/>
              <a:t>lista</a:t>
            </a:r>
            <a:r>
              <a:rPr lang="es"/>
              <a:t> es una estructura de datos dinámica que permite almacenar elementos de cualquier tipo y su tamaño va cambiando a medida que se añaden o se eliminan esos elementos.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3143250"/>
            <a:ext cx="7343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una lista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Usando un par de corchetes para indicar la lista vacía.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Usando corchetes, separando elementos con comas.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[a], [a, b, c]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Usando una lista por comprensión (</a:t>
            </a:r>
            <a:r>
              <a:rPr i="1" lang="es"/>
              <a:t>list comprehension</a:t>
            </a:r>
            <a:r>
              <a:rPr lang="es"/>
              <a:t>).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[x for x in iterable]</a:t>
            </a:r>
            <a:r>
              <a:rPr lang="es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Usando el constructor de tipos.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list()</a:t>
            </a:r>
            <a:r>
              <a:rPr lang="es"/>
              <a:t> 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list(iterable)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Documentación en la </a:t>
            </a:r>
            <a:r>
              <a:rPr lang="es" u="sng">
                <a:solidFill>
                  <a:schemeClr val="hlink"/>
                </a:solidFill>
                <a:hlinkClick r:id="rId3"/>
              </a:rPr>
              <a:t>API de Python</a:t>
            </a:r>
            <a:r>
              <a:rPr lang="es"/>
              <a:t>.</a:t>
            </a:r>
            <a:endParaRPr/>
          </a:p>
        </p:txBody>
      </p:sp>
      <p:pic>
        <p:nvPicPr>
          <p:cNvPr id="307" name="Google Shape;307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Acceder y modificar listas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</a:t>
            </a:r>
            <a:r>
              <a:rPr lang="es"/>
              <a:t> usan corchetes y un índice, que va desde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"/>
              <a:t> a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n-1</a:t>
            </a:r>
            <a:r>
              <a:rPr lang="es"/>
              <a:t> siendo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"/>
              <a:t> el tamaño de la lista.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 puede también acceder al último elemento usando el índice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[-1]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Si queremos modificar un elemento de la lista, basta con asignar con el operador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"/>
              <a:t> el nuevo valor.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Tenemos distintos métodos para borrar elementos.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Podemos usar </a:t>
            </a:r>
            <a:r>
              <a:rPr i="1" lang="es"/>
              <a:t>slices</a:t>
            </a:r>
            <a:r>
              <a:rPr lang="es"/>
              <a:t> para acceder a varios elementos y el operador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"/>
              <a:t> para concatenar listas.</a:t>
            </a:r>
            <a:endParaRPr/>
          </a:p>
        </p:txBody>
      </p:sp>
      <p:pic>
        <p:nvPicPr>
          <p:cNvPr id="315" name="Google Shape;31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Iterar listas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456200" y="12620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Iteramos una lista con la sentencia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"/>
              <a:t>, ya sea directamente o a través de su índice.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Podemos obtener en cada iteración tanto el índice como el elemento de la lista con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enumerate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Podemos iterar a la vez dos listas con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00" y="3270675"/>
            <a:ext cx="1917900" cy="1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966" y="3270675"/>
            <a:ext cx="3151475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175" y="3285549"/>
            <a:ext cx="2833246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400" y="19933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381575" y="27591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Ordenación de listas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varias formas de ordenar los elementos de una lista: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lang="es"/>
              <a:t>Método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sort()</a:t>
            </a:r>
            <a:r>
              <a:rPr lang="es"/>
              <a:t> de la clase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s"/>
              <a:t>. Modifica la propia lista.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Función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sorted()</a:t>
            </a:r>
            <a:r>
              <a:rPr lang="es"/>
              <a:t>, no modifica la propia lista y devuelve otra ordenada.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Parámetro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s"/>
              <a:t> ordena descendentemente la lista.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Parámetro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s"/>
              <a:t> indica la clave de ordenación de la lista.</a:t>
            </a:r>
            <a:endParaRPr/>
          </a:p>
        </p:txBody>
      </p:sp>
      <p:pic>
        <p:nvPicPr>
          <p:cNvPr id="334" name="Google Shape;33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métodos de listas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456200" y="1262075"/>
            <a:ext cx="31923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append(&lt;obj&gt;)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Añade un elemento al final de la lista.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extend(&lt;iterable&gt;)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</a:t>
            </a:r>
            <a:r>
              <a:rPr lang="es"/>
              <a:t>ñade una colección al final de la lista.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insert(&lt;index&gt;, &lt;obj&gt;)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añade un elemento en una posición determinada.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5113800" y="1263600"/>
            <a:ext cx="31158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remove(&lt;obj&gt;)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Borra de la lista el objeto recibido como parámetro.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pop(index=-1)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Elimina un elemento de la lista y lo devuelve.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reverse()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I</a:t>
            </a:r>
            <a:r>
              <a:rPr lang="es"/>
              <a:t>nvierte el órden de la lista.</a:t>
            </a:r>
            <a:endParaRPr/>
          </a:p>
        </p:txBody>
      </p:sp>
      <p:pic>
        <p:nvPicPr>
          <p:cNvPr id="343" name="Google Shape;343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