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 Mono SemiBold"/>
      <p:regular r:id="rId40"/>
      <p:bold r:id="rId41"/>
      <p:italic r:id="rId42"/>
      <p:boldItalic r:id="rId43"/>
    </p:embeddedFont>
    <p:embeddedFont>
      <p:font typeface="Caveat"/>
      <p:regular r:id="rId44"/>
      <p:bold r:id="rId45"/>
    </p:embeddedFont>
    <p:embeddedFont>
      <p:font typeface="Nunito"/>
      <p:regular r:id="rId46"/>
      <p:bold r:id="rId47"/>
      <p:italic r:id="rId48"/>
      <p:boldItalic r:id="rId49"/>
    </p:embeddedFont>
    <p:embeddedFont>
      <p:font typeface="Maven Pro"/>
      <p:regular r:id="rId50"/>
      <p:bold r:id="rId51"/>
    </p:embeddedFont>
    <p:embeddedFont>
      <p:font typeface="Roboto Mon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9030A4-BA11-4FF8-BCD1-7E2E97DD6807}">
  <a:tblStyle styleId="{819030A4-BA11-4FF8-BCD1-7E2E97DD68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SemiBold-regular.fntdata"/><Relationship Id="rId42" Type="http://schemas.openxmlformats.org/officeDocument/2006/relationships/font" Target="fonts/RobotoMonoSemiBold-italic.fntdata"/><Relationship Id="rId41" Type="http://schemas.openxmlformats.org/officeDocument/2006/relationships/font" Target="fonts/RobotoMonoSemiBold-bold.fntdata"/><Relationship Id="rId44" Type="http://schemas.openxmlformats.org/officeDocument/2006/relationships/font" Target="fonts/Caveat-regular.fntdata"/><Relationship Id="rId43" Type="http://schemas.openxmlformats.org/officeDocument/2006/relationships/font" Target="fonts/RobotoMonoSemiBold-boldItalic.fntdata"/><Relationship Id="rId46" Type="http://schemas.openxmlformats.org/officeDocument/2006/relationships/font" Target="fonts/Nunito-regular.fntdata"/><Relationship Id="rId45" Type="http://schemas.openxmlformats.org/officeDocument/2006/relationships/font" Target="fonts/Cave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Nunito-italic.fntdata"/><Relationship Id="rId47" Type="http://schemas.openxmlformats.org/officeDocument/2006/relationships/font" Target="fonts/Nunito-bold.fntdata"/><Relationship Id="rId49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avenPro-bold.fntdata"/><Relationship Id="rId50" Type="http://schemas.openxmlformats.org/officeDocument/2006/relationships/font" Target="fonts/MavenPro-regular.fntdata"/><Relationship Id="rId53" Type="http://schemas.openxmlformats.org/officeDocument/2006/relationships/font" Target="fonts/RobotoMono-bold.fntdata"/><Relationship Id="rId52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55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54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40347065a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40347065a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d1439b4f7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cd1439b4f7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d1439b4f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d1439b4f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d1439b4f7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d1439b4f7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d1439b4f7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d1439b4f7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cd1439b4f7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cd1439b4f7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cd1439b4f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cd1439b4f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40608d7e8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40608d7e8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40676267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40676267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41d6baab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41d6baab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d1439b4f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d1439b4f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41d6baab8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41d6baab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cd1439b4f7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cd1439b4f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cd1439b4f7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cd1439b4f7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cd1439b4f7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cd1439b4f7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cda1036d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cda1036d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cda1036d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cda1036d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4455dbdc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4455dbdc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4455dbdc0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4455dbdc0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4455dbdc0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4455dbdc0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4455dbdc0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4455dbdc0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d1439b4f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d1439b4f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4455dbdc0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4455dbdc0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029a84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ce029a84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44fc2abf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44fc2abf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44fc2abfe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44fc2abfe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e83f603e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3e83f603e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0347065a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40347065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40347065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40347065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40347065a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40347065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40347065a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40347065a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3f2f1d18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3f2f1d18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5" name="Google Shape;145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6" name="Google Shape;146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" name="Google Shape;150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1" name="Google Shape;151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7" name="Google Shape;157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2" name="Google Shape;162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6" name="Google Shape;166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" name="Google Shape;171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2" name="Google Shape;172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7" name="Google Shape;177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" name="Google Shape;180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1" name="Google Shape;181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" name="Google Shape;186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7" name="Google Shape;187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2" name="Google Shape;192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" name="Google Shape;196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7" name="Google Shape;197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1" name="Google Shape;201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" name="Google Shape;205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6" name="Google Shape;206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1" name="Google Shape;211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7" name="Google Shape;217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" name="Google Shape;221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2" name="Google Shape;222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6" name="Google Shape;226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1" name="Google Shape;231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7" name="Google Shape;237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" name="Google Shape;241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2" name="Google Shape;242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" name="Google Shape;245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6" name="Google Shape;246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2" name="Google Shape;252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" name="Google Shape;256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7" name="Google Shape;257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" name="Google Shape;261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2" name="Google Shape;262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6" name="Google Shape;266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0" name="Google Shape;270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200" y="14906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/>
        </p:nvSpPr>
        <p:spPr>
          <a:xfrm>
            <a:off x="223825" y="4701325"/>
            <a:ext cx="49524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Expresiones regulares, iteradores y funciones lambda</a:t>
            </a:r>
            <a:endParaRPr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6239500" y="4723825"/>
            <a:ext cx="24735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Rafael del Castillo Gomariz</a:t>
            </a:r>
            <a:endParaRPr sz="1500"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3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5" name="Google Shape;95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3" name="Google Shape;103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9" name="Google Shape;109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6" name="Google Shape;116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7" name="Google Shape;117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" name="Google Shape;120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1" name="Google Shape;121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" name="Google Shape;124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5" name="Google Shape;125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5" name="Google Shape;135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9" name="Google Shape;139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ealpython.com/regex-python/#modified-regular-expression-matching-with-flags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ealpython.com/regex-python-part-2/#compiled-regex-objects-in-python" TargetMode="External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oodle.iesgrancapitan.org/mod/page/view.php?id=15714" TargetMode="External"/><Relationship Id="rId4" Type="http://schemas.openxmlformats.org/officeDocument/2006/relationships/hyperlink" Target="https://jarroba.com/busqueda-de-patrones-expresiones-regulares/" TargetMode="External"/><Relationship Id="rId5" Type="http://schemas.openxmlformats.org/officeDocument/2006/relationships/hyperlink" Target="https://regex101.com/" TargetMode="External"/><Relationship Id="rId6" Type="http://schemas.openxmlformats.org/officeDocument/2006/relationships/image" Target="../media/image2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realpython.com/regex-python-part-2/#match-object-methods-and-attributes" TargetMode="External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oracle.com/javase/tutorial/essential/regex/quant.html" TargetMode="External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oracle.com/javase/tutorial/essential/regex/quant.html" TargetMode="External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s.wikipedia.org/wiki/Iterador" TargetMode="External"/><Relationship Id="rId4" Type="http://schemas.openxmlformats.org/officeDocument/2006/relationships/hyperlink" Target="https://realpython.com/python-iterators-iterables/" TargetMode="External"/><Relationship Id="rId5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python.org/3/library/collections.abc.html#collections.abc.Iterator" TargetMode="External"/><Relationship Id="rId4" Type="http://schemas.openxmlformats.org/officeDocument/2006/relationships/hyperlink" Target="https://realpython.com/python-iterators-iterables/#getting-to-know-python-iterators" TargetMode="External"/><Relationship Id="rId5" Type="http://schemas.openxmlformats.org/officeDocument/2006/relationships/image" Target="../media/image9.png"/><Relationship Id="rId6" Type="http://schemas.openxmlformats.org/officeDocument/2006/relationships/hyperlink" Target="https://github.com/rdelcastillo/DAW-Python/tree/master/ejemplosclase/7iteradores" TargetMode="External"/><Relationship Id="rId7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realpython.com/python-iterators-iterables/#creating-generator-iterators" TargetMode="External"/><Relationship Id="rId4" Type="http://schemas.openxmlformats.org/officeDocument/2006/relationships/image" Target="../media/image9.png"/><Relationship Id="rId5" Type="http://schemas.openxmlformats.org/officeDocument/2006/relationships/hyperlink" Target="https://github.com/rdelcastillo/DAW-Python/blob/master/ejemplosclase/7iteradores/generador_fibonacci.py" TargetMode="External"/><Relationship Id="rId6" Type="http://schemas.openxmlformats.org/officeDocument/2006/relationships/image" Target="../media/image18.png"/><Relationship Id="rId7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realpython.com/python-iterators-iterables/#doing-memory-efficient-data-processing-with-iterators" TargetMode="External"/><Relationship Id="rId4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realpython.com/python-iterators-iterables/#the-built-in-iter-function" TargetMode="External"/><Relationship Id="rId4" Type="http://schemas.openxmlformats.org/officeDocument/2006/relationships/hyperlink" Target="https://realpython.com/python-iterators-iterables/#getting-to-know-python-iterables" TargetMode="External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python.org/es/3/library/re.html#module-re" TargetMode="External"/><Relationship Id="rId4" Type="http://schemas.openxmlformats.org/officeDocument/2006/relationships/hyperlink" Target="https://python-para-impacientes.blogspot.com/2014/02/expresiones-regulares.html" TargetMode="External"/><Relationship Id="rId5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realpython.com/python-iterators-iterables/#comparing-iterators-vs-iterables" TargetMode="External"/><Relationship Id="rId4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tutorials.jenkov.com/java-functional-programming/streams.html" TargetMode="External"/><Relationship Id="rId4" Type="http://schemas.openxmlformats.org/officeDocument/2006/relationships/hyperlink" Target="https://realpython.com/python-lambda/" TargetMode="External"/><Relationship Id="rId5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3schools.com/python/python_regex.asp#matchobject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www.w3schools.com/python/python_regex.asp#search" TargetMode="External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schools.com/python/python_regex.asp#matchobjec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3schools.com/python/python_regex.asp#findall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python/python_regex.asp#split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python/python_regex.asp#sub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python/python_regex.asp#:~:text=with%20a%20string-,Metacharacters,-Metacharacters%20are%20characters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 txBox="1"/>
          <p:nvPr>
            <p:ph type="ctrTitle"/>
          </p:nvPr>
        </p:nvSpPr>
        <p:spPr>
          <a:xfrm>
            <a:off x="824000" y="1613825"/>
            <a:ext cx="5390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Expresiones regulares, iteradores y funciones lambda</a:t>
            </a:r>
            <a:endParaRPr/>
          </a:p>
        </p:txBody>
      </p:sp>
      <p:sp>
        <p:nvSpPr>
          <p:cNvPr id="280" name="Google Shape;280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 de Programación.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CFGS Desarrollo de Aplicaciones 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IES Gran Capitán</a:t>
            </a:r>
            <a:endParaRPr/>
          </a:p>
        </p:txBody>
      </p:sp>
      <p:pic>
        <p:nvPicPr>
          <p:cNvPr id="281" name="Google Shape;2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925" y="2909616"/>
            <a:ext cx="20383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Flags</a:t>
            </a:r>
            <a:endParaRPr/>
          </a:p>
        </p:txBody>
      </p:sp>
      <p:sp>
        <p:nvSpPr>
          <p:cNvPr id="352" name="Google Shape;352;p22"/>
          <p:cNvSpPr txBox="1"/>
          <p:nvPr>
            <p:ph idx="1" type="body"/>
          </p:nvPr>
        </p:nvSpPr>
        <p:spPr>
          <a:xfrm>
            <a:off x="1303200" y="14906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</a:t>
            </a:r>
            <a:r>
              <a:rPr lang="es"/>
              <a:t>os “flags" son argumentos opcionales que se pueden utilizar en las funciones de expresiones regulares para modificar el comportamiento de la expresión regular al realizar la búsqueda. Los más comunes son: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re.IGNORECASE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re.MULTILINE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re.DOTALL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re.UNICODE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4825" y="33810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2"/>
          <p:cNvSpPr txBox="1"/>
          <p:nvPr/>
        </p:nvSpPr>
        <p:spPr>
          <a:xfrm>
            <a:off x="6858000" y="41468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 y ejemplos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Expresión regular para una fecha</a:t>
            </a:r>
            <a:endParaRPr/>
          </a:p>
        </p:txBody>
      </p:sp>
      <p:sp>
        <p:nvSpPr>
          <p:cNvPr id="360" name="Google Shape;360;p23"/>
          <p:cNvSpPr txBox="1"/>
          <p:nvPr>
            <p:ph idx="1" type="body"/>
          </p:nvPr>
        </p:nvSpPr>
        <p:spPr>
          <a:xfrm>
            <a:off x="1303200" y="14906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361" name="Google Shape;3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900" y="1183725"/>
            <a:ext cx="7588975" cy="34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Expresión regular para una fecha</a:t>
            </a:r>
            <a:endParaRPr/>
          </a:p>
        </p:txBody>
      </p:sp>
      <p:sp>
        <p:nvSpPr>
          <p:cNvPr id="367" name="Google Shape;367;p24"/>
          <p:cNvSpPr txBox="1"/>
          <p:nvPr>
            <p:ph idx="1" type="body"/>
          </p:nvPr>
        </p:nvSpPr>
        <p:spPr>
          <a:xfrm>
            <a:off x="1303200" y="10334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Cuando hay varias cadenas válidas, se ponen entre () y separadas por |. Si nos da igual mayúsculas o minúsculas, justo delante ponemos el flag de case insensitive (?i).</a:t>
            </a:r>
            <a:endParaRPr/>
          </a:p>
        </p:txBody>
      </p:sp>
      <p:pic>
        <p:nvPicPr>
          <p:cNvPr id="368" name="Google Shape;3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585" y="2190750"/>
            <a:ext cx="6461741" cy="25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Expresión regular para DNI</a:t>
            </a:r>
            <a:endParaRPr/>
          </a:p>
        </p:txBody>
      </p:sp>
      <p:sp>
        <p:nvSpPr>
          <p:cNvPr id="374" name="Google Shape;374;p25"/>
          <p:cNvSpPr txBox="1"/>
          <p:nvPr>
            <p:ph idx="1" type="body"/>
          </p:nvPr>
        </p:nvSpPr>
        <p:spPr>
          <a:xfrm>
            <a:off x="1303200" y="14906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375" name="Google Shape;3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50" y="1543050"/>
            <a:ext cx="68199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Expresión regular para email</a:t>
            </a:r>
            <a:endParaRPr/>
          </a:p>
        </p:txBody>
      </p:sp>
      <p:sp>
        <p:nvSpPr>
          <p:cNvPr id="381" name="Google Shape;381;p26"/>
          <p:cNvSpPr txBox="1"/>
          <p:nvPr>
            <p:ph idx="1" type="body"/>
          </p:nvPr>
        </p:nvSpPr>
        <p:spPr>
          <a:xfrm>
            <a:off x="1303200" y="14906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382" name="Google Shape;3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50" y="1774001"/>
            <a:ext cx="8297749" cy="22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Extraer partes de una cadena</a:t>
            </a:r>
            <a:endParaRPr/>
          </a:p>
        </p:txBody>
      </p:sp>
      <p:sp>
        <p:nvSpPr>
          <p:cNvPr id="388" name="Google Shape;388;p27"/>
          <p:cNvSpPr txBox="1"/>
          <p:nvPr>
            <p:ph idx="1" type="body"/>
          </p:nvPr>
        </p:nvSpPr>
        <p:spPr>
          <a:xfrm>
            <a:off x="1303200" y="14906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389" name="Google Shape;3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88" y="1395413"/>
            <a:ext cx="439102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Buscar a lo largo de la cadena</a:t>
            </a:r>
            <a:endParaRPr/>
          </a:p>
        </p:txBody>
      </p:sp>
      <p:sp>
        <p:nvSpPr>
          <p:cNvPr id="395" name="Google Shape;395;p28"/>
          <p:cNvSpPr txBox="1"/>
          <p:nvPr>
            <p:ph idx="1" type="body"/>
          </p:nvPr>
        </p:nvSpPr>
        <p:spPr>
          <a:xfrm>
            <a:off x="1303200" y="1185875"/>
            <a:ext cx="7273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la</a:t>
            </a:r>
            <a:r>
              <a:rPr lang="es"/>
              <a:t> cadena “&lt;a&gt;uno&lt;/a&gt;&lt;b&gt;dos&lt;/b&gt;&lt;c&gt;tres&lt;/c&gt;” queremos extraer usando expresiones regulares los trozos que hay entre los tags &lt;a&gt;, &lt;b&gt; y &lt;c&gt;, es decir, "uno", "dos" y "tres".</a:t>
            </a:r>
            <a:endParaRPr/>
          </a:p>
        </p:txBody>
      </p:sp>
      <p:pic>
        <p:nvPicPr>
          <p:cNvPr id="396" name="Google Shape;3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63" y="2519363"/>
            <a:ext cx="532447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Compilar expresiones regulares</a:t>
            </a:r>
            <a:endParaRPr/>
          </a:p>
        </p:txBody>
      </p:sp>
      <p:sp>
        <p:nvSpPr>
          <p:cNvPr id="402" name="Google Shape;402;p29"/>
          <p:cNvSpPr txBox="1"/>
          <p:nvPr>
            <p:ph idx="1" type="body"/>
          </p:nvPr>
        </p:nvSpPr>
        <p:spPr>
          <a:xfrm>
            <a:off x="1303200" y="14906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módulo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re</a:t>
            </a:r>
            <a:r>
              <a:rPr lang="es"/>
              <a:t> admite la capacidad de compilar una expresión regular en Python en un objeto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Pattern</a:t>
            </a:r>
            <a:r>
              <a:rPr lang="es"/>
              <a:t> </a:t>
            </a:r>
            <a:r>
              <a:rPr lang="es"/>
              <a:t>que se puede usar repetidamente más adelante.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Sintaxis:	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re.compile(&lt;regex&gt;, [&lt;flag&gt;])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se usa una expresión regular con frecuencia, puede ser una buena idea compilarla en un objeto para separar su definición de sus usos y así mejorar la modularidad.</a:t>
            </a:r>
            <a:endParaRPr/>
          </a:p>
        </p:txBody>
      </p:sp>
      <p:pic>
        <p:nvPicPr>
          <p:cNvPr id="403" name="Google Shape;403;p2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225" y="35334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9"/>
          <p:cNvSpPr txBox="1"/>
          <p:nvPr/>
        </p:nvSpPr>
        <p:spPr>
          <a:xfrm>
            <a:off x="152400" y="42992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 y ejemplos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Compilar expresiones regulares</a:t>
            </a:r>
            <a:endParaRPr/>
          </a:p>
        </p:txBody>
      </p:sp>
      <p:sp>
        <p:nvSpPr>
          <p:cNvPr id="410" name="Google Shape;410;p30"/>
          <p:cNvSpPr txBox="1"/>
          <p:nvPr>
            <p:ph idx="1" type="body"/>
          </p:nvPr>
        </p:nvSpPr>
        <p:spPr>
          <a:xfrm>
            <a:off x="1303200" y="14144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Hay dos formas de usar un objeto de expresión regular compilado: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Puede especificarse como el primer argumento de las funciones del módulo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re</a:t>
            </a:r>
            <a:r>
              <a:rPr lang="es"/>
              <a:t> en lugar de &lt;regex&gt;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result = re.search(&lt;regex&gt;, &lt;string&gt;, &lt;flags&gt;)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También puede invocarse un método directamente desde un objeto de expresión regular: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re_obj = re.compile(&lt;regex&gt;, &lt;flags&gt;)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result = re_obj.search(&lt;string&gt;)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Atributos de una </a:t>
            </a:r>
            <a:r>
              <a:rPr i="1" lang="es"/>
              <a:t>regex</a:t>
            </a:r>
            <a:r>
              <a:rPr lang="es"/>
              <a:t> compilada</a:t>
            </a:r>
            <a:endParaRPr/>
          </a:p>
        </p:txBody>
      </p:sp>
      <p:sp>
        <p:nvSpPr>
          <p:cNvPr id="416" name="Google Shape;416;p31"/>
          <p:cNvSpPr txBox="1"/>
          <p:nvPr>
            <p:ph idx="1" type="body"/>
          </p:nvPr>
        </p:nvSpPr>
        <p:spPr>
          <a:xfrm>
            <a:off x="1303200" y="14906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módulo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re</a:t>
            </a:r>
            <a:r>
              <a:rPr lang="es"/>
              <a:t> define varios atributos útiles para un objeto de expresión regular compilado: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re_obj.flags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Cualquier &lt;flags&gt; que esté vigente para la expresión regular.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re_obj.groups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El número de grupos capturados en la expresión regular.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re_obj.pattern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El patrón &lt;regex&gt; que produjo este objeto.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una </a:t>
            </a:r>
            <a:r>
              <a:rPr lang="es">
                <a:solidFill>
                  <a:srgbClr val="980000"/>
                </a:solidFill>
              </a:rPr>
              <a:t>expresión regular</a:t>
            </a:r>
            <a:r>
              <a:rPr lang="es"/>
              <a:t>?</a:t>
            </a:r>
            <a:endParaRPr/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1303200" y="11858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</a:t>
            </a:r>
            <a:r>
              <a:rPr lang="es" u="sng">
                <a:solidFill>
                  <a:schemeClr val="hlink"/>
                </a:solidFill>
                <a:hlinkClick r:id="rId3"/>
              </a:rPr>
              <a:t>expresión regular</a:t>
            </a:r>
            <a:r>
              <a:rPr lang="es"/>
              <a:t> (</a:t>
            </a:r>
            <a:r>
              <a:rPr i="1" lang="es"/>
              <a:t>regex</a:t>
            </a:r>
            <a:r>
              <a:rPr lang="es"/>
              <a:t>) e</a:t>
            </a:r>
            <a:r>
              <a:rPr lang="es"/>
              <a:t>s una secuencia de caracteres que conforma un patrón de </a:t>
            </a:r>
            <a:r>
              <a:rPr lang="es" u="sng">
                <a:solidFill>
                  <a:schemeClr val="hlink"/>
                </a:solidFill>
                <a:hlinkClick r:id="rId4"/>
              </a:rPr>
              <a:t>búsqueda</a:t>
            </a:r>
            <a:r>
              <a:rPr lang="es"/>
              <a:t>. Se utilizan principalmente para la búsqueda de patrones de cadenas de caracteres u operaciones de sustituciones.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1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5575" y="2725649"/>
            <a:ext cx="8013622" cy="19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y atributos de un objeto </a:t>
            </a:r>
            <a:r>
              <a:rPr lang="es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Match</a:t>
            </a:r>
            <a:endParaRPr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2" name="Google Shape;422;p32"/>
          <p:cNvSpPr txBox="1"/>
          <p:nvPr>
            <p:ph idx="1" type="body"/>
          </p:nvPr>
        </p:nvSpPr>
        <p:spPr>
          <a:xfrm>
            <a:off x="1303200" y="1490675"/>
            <a:ext cx="3565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match.group()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match.__getitem__()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match.groups()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match.expands()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match.start()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match.end()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match.span()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23" name="Google Shape;423;p3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275" y="3587575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2"/>
          <p:cNvSpPr txBox="1"/>
          <p:nvPr/>
        </p:nvSpPr>
        <p:spPr>
          <a:xfrm>
            <a:off x="187450" y="4353400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 y ejemplos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5" name="Google Shape;425;p32"/>
          <p:cNvSpPr txBox="1"/>
          <p:nvPr>
            <p:ph idx="1" type="body"/>
          </p:nvPr>
        </p:nvSpPr>
        <p:spPr>
          <a:xfrm>
            <a:off x="5037000" y="1490675"/>
            <a:ext cx="3565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match.pos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match.endpos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match.lastindex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match.lastgroup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match.re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match.string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Greedy, reluctant y possesive</a:t>
            </a:r>
            <a:endParaRPr/>
          </a:p>
        </p:txBody>
      </p:sp>
      <p:sp>
        <p:nvSpPr>
          <p:cNvPr id="431" name="Google Shape;431;p33"/>
          <p:cNvSpPr txBox="1"/>
          <p:nvPr>
            <p:ph idx="1" type="body"/>
          </p:nvPr>
        </p:nvSpPr>
        <p:spPr>
          <a:xfrm>
            <a:off x="1303200" y="11096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</a:t>
            </a:r>
            <a:r>
              <a:rPr lang="es"/>
              <a:t>as expresiones regulares tienen tres cuantificadores que varían el comportamiento según el número de caracteres que toman para encontrar ocurrencias.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3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8575" y="2274325"/>
            <a:ext cx="6526224" cy="25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Greedy, reluctant y possesive</a:t>
            </a:r>
            <a:endParaRPr/>
          </a:p>
        </p:txBody>
      </p:sp>
      <p:sp>
        <p:nvSpPr>
          <p:cNvPr id="438" name="Google Shape;438;p34"/>
          <p:cNvSpPr txBox="1"/>
          <p:nvPr>
            <p:ph idx="1" type="body"/>
          </p:nvPr>
        </p:nvSpPr>
        <p:spPr>
          <a:xfrm>
            <a:off x="1164250" y="1490675"/>
            <a:ext cx="75651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/>
              <a:t>Greedy</a:t>
            </a:r>
            <a:r>
              <a:rPr lang="es"/>
              <a:t> (por defecto): intenta obtener el emparejamiento más largo que pueda, si el emparejamiento no es válido elimina un carácter de la cadena y lo intenta de nuevo.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/>
              <a:t>Reluctant</a:t>
            </a:r>
            <a:r>
              <a:rPr lang="es"/>
              <a:t>: funciona al contrario que greedy, intentando inicialmente con ningún carácter, si el emparejamiento no es válido añade otro y lo intenta de nuevo. Así sucesivamente.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/>
              <a:t>Possessive</a:t>
            </a:r>
            <a:r>
              <a:rPr lang="es"/>
              <a:t>: funciona como greedy salvo que si el emparejamiento no es válido no elimina un carácter de la cadena que se está comprobando y finaliza la comprobación.</a:t>
            </a:r>
            <a:endParaRPr/>
          </a:p>
        </p:txBody>
      </p:sp>
      <p:pic>
        <p:nvPicPr>
          <p:cNvPr id="439" name="Google Shape;439;p3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225" y="35334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4"/>
          <p:cNvSpPr txBox="1"/>
          <p:nvPr/>
        </p:nvSpPr>
        <p:spPr>
          <a:xfrm>
            <a:off x="152400" y="42992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Greedy, reluctant y possesive</a:t>
            </a:r>
            <a:endParaRPr/>
          </a:p>
        </p:txBody>
      </p:sp>
      <p:sp>
        <p:nvSpPr>
          <p:cNvPr id="446" name="Google Shape;446;p35"/>
          <p:cNvSpPr txBox="1"/>
          <p:nvPr>
            <p:ph idx="1" type="body"/>
          </p:nvPr>
        </p:nvSpPr>
        <p:spPr>
          <a:xfrm>
            <a:off x="5662825" y="2163775"/>
            <a:ext cx="3542100" cy="18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Salida: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greedy: 		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yyxxxyxxy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reluctant:	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yy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possesive: 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47" name="Google Shape;4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216875"/>
            <a:ext cx="4280150" cy="35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Iteradores</a:t>
            </a:r>
            <a:endParaRPr/>
          </a:p>
        </p:txBody>
      </p:sp>
      <p:sp>
        <p:nvSpPr>
          <p:cNvPr id="453" name="Google Shape;453;p36"/>
          <p:cNvSpPr txBox="1"/>
          <p:nvPr>
            <p:ph idx="1" type="body"/>
          </p:nvPr>
        </p:nvSpPr>
        <p:spPr>
          <a:xfrm>
            <a:off x="1303200" y="14906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</a:t>
            </a:r>
            <a:r>
              <a:rPr lang="es"/>
              <a:t>n </a:t>
            </a:r>
            <a:r>
              <a:rPr lang="es" u="sng">
                <a:solidFill>
                  <a:schemeClr val="hlink"/>
                </a:solidFill>
                <a:hlinkClick r:id="rId3"/>
              </a:rPr>
              <a:t>iterador</a:t>
            </a:r>
            <a:r>
              <a:rPr lang="es"/>
              <a:t> es un objeto que permite recorrer un contenedor, normalmente una colección.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Podemos imaginarlo con un puntero interno que permite, al menos, las siguientes operaciones: 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Referenciar un elemento particular en la colección.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Modificarse para apuntar al siguiente elemento.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Conocer si el puntero ha recorrido todos los elementos.</a:t>
            </a:r>
            <a:endParaRPr/>
          </a:p>
        </p:txBody>
      </p:sp>
      <p:pic>
        <p:nvPicPr>
          <p:cNvPr id="454" name="Google Shape;454;p3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225" y="37620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6"/>
          <p:cNvSpPr txBox="1"/>
          <p:nvPr/>
        </p:nvSpPr>
        <p:spPr>
          <a:xfrm>
            <a:off x="152400" y="45278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Iteradores en Python</a:t>
            </a:r>
            <a:endParaRPr/>
          </a:p>
        </p:txBody>
      </p:sp>
      <p:sp>
        <p:nvSpPr>
          <p:cNvPr id="461" name="Google Shape;461;p37"/>
          <p:cNvSpPr txBox="1"/>
          <p:nvPr>
            <p:ph idx="1" type="body"/>
          </p:nvPr>
        </p:nvSpPr>
        <p:spPr>
          <a:xfrm>
            <a:off x="1303200" y="10334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iterador en Python debe implementar</a:t>
            </a:r>
            <a:r>
              <a:rPr lang="es"/>
              <a:t> dos métodos: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__iter__()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Llamado para inicializar el iterador. Debe devolver un objeto iterador, normalmente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s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__next__()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Llamado devolver el siguiente valor en el flujo de datos.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Debe lanzar la excepción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StopIteration</a:t>
            </a:r>
            <a:r>
              <a:rPr lang="es"/>
              <a:t> cuando no queden datos disponibles.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 módulo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collections.abc</a:t>
            </a:r>
            <a:r>
              <a:rPr lang="es"/>
              <a:t> incluye la clase abstracta </a:t>
            </a:r>
            <a:r>
              <a:rPr lang="es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Iterator</a:t>
            </a:r>
            <a:r>
              <a:rPr lang="es"/>
              <a:t>.</a:t>
            </a:r>
            <a:endParaRPr/>
          </a:p>
        </p:txBody>
      </p:sp>
      <p:pic>
        <p:nvPicPr>
          <p:cNvPr id="462" name="Google Shape;462;p3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225" y="37620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7"/>
          <p:cNvSpPr txBox="1"/>
          <p:nvPr/>
        </p:nvSpPr>
        <p:spPr>
          <a:xfrm>
            <a:off x="152400" y="45278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64" name="Google Shape;464;p37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3525" y="4036202"/>
            <a:ext cx="611150" cy="6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7"/>
          <p:cNvSpPr txBox="1"/>
          <p:nvPr/>
        </p:nvSpPr>
        <p:spPr>
          <a:xfrm>
            <a:off x="8118875" y="4543477"/>
            <a:ext cx="978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rPr>
              <a:t>Ejemplos</a:t>
            </a:r>
            <a:endParaRPr i="1" sz="1000">
              <a:solidFill>
                <a:srgbClr val="98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Generadores</a:t>
            </a:r>
            <a:r>
              <a:rPr lang="es"/>
              <a:t> en Python</a:t>
            </a:r>
            <a:endParaRPr/>
          </a:p>
        </p:txBody>
      </p:sp>
      <p:sp>
        <p:nvSpPr>
          <p:cNvPr id="471" name="Google Shape;471;p38"/>
          <p:cNvSpPr txBox="1"/>
          <p:nvPr>
            <p:ph idx="1" type="body"/>
          </p:nvPr>
        </p:nvSpPr>
        <p:spPr>
          <a:xfrm>
            <a:off x="1303200" y="11858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generadores son tipos especiales de funciones que permiten crear iteradores usando un estilo funcional.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 diferencia de las funciones normales, que normalmente calculan un valor y lo devuelven con la palabra clave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s"/>
              <a:t>, los generadores devuelven con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yield</a:t>
            </a:r>
            <a:r>
              <a:rPr lang="es"/>
              <a:t> un valor del flujo de datos sobre el que se está iterando.</a:t>
            </a:r>
            <a:endParaRPr/>
          </a:p>
        </p:txBody>
      </p:sp>
      <p:pic>
        <p:nvPicPr>
          <p:cNvPr id="472" name="Google Shape;472;p3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225" y="37620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8"/>
          <p:cNvSpPr txBox="1"/>
          <p:nvPr/>
        </p:nvSpPr>
        <p:spPr>
          <a:xfrm>
            <a:off x="152400" y="45278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74" name="Google Shape;474;p38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93525" y="4036202"/>
            <a:ext cx="611150" cy="6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8"/>
          <p:cNvSpPr txBox="1"/>
          <p:nvPr/>
        </p:nvSpPr>
        <p:spPr>
          <a:xfrm>
            <a:off x="8118875" y="4543477"/>
            <a:ext cx="978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rPr>
              <a:t>Ejemplo</a:t>
            </a:r>
            <a:endParaRPr i="1" sz="1000">
              <a:solidFill>
                <a:srgbClr val="98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76" name="Google Shape;476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21325" y="3581625"/>
            <a:ext cx="2501350" cy="11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Creando iteradores desde expresiones</a:t>
            </a:r>
            <a:endParaRPr/>
          </a:p>
        </p:txBody>
      </p:sp>
      <p:sp>
        <p:nvSpPr>
          <p:cNvPr id="482" name="Google Shape;482;p39"/>
          <p:cNvSpPr txBox="1"/>
          <p:nvPr>
            <p:ph idx="1" type="body"/>
          </p:nvPr>
        </p:nvSpPr>
        <p:spPr>
          <a:xfrm>
            <a:off x="1303200" y="11858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Hay</a:t>
            </a:r>
            <a:r>
              <a:rPr lang="es"/>
              <a:t> tipos particulares de expresiones que devuelven iteradores. La sintaxis de una </a:t>
            </a:r>
            <a:r>
              <a:rPr b="1" lang="es"/>
              <a:t>expresión generadora</a:t>
            </a:r>
            <a:r>
              <a:rPr lang="es"/>
              <a:t> es casi la misma que la de una lista por comprensión. </a:t>
            </a:r>
            <a:endParaRPr/>
          </a:p>
        </p:txBody>
      </p:sp>
      <p:pic>
        <p:nvPicPr>
          <p:cNvPr id="483" name="Google Shape;4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563" y="2393699"/>
            <a:ext cx="4182875" cy="23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0"/>
          <p:cNvSpPr txBox="1"/>
          <p:nvPr>
            <p:ph type="title"/>
          </p:nvPr>
        </p:nvSpPr>
        <p:spPr>
          <a:xfrm>
            <a:off x="1303800" y="598575"/>
            <a:ext cx="7109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 y limitaciones de los iteradores</a:t>
            </a:r>
            <a:endParaRPr/>
          </a:p>
        </p:txBody>
      </p:sp>
      <p:sp>
        <p:nvSpPr>
          <p:cNvPr id="489" name="Google Shape;489;p40"/>
          <p:cNvSpPr txBox="1"/>
          <p:nvPr>
            <p:ph idx="1" type="body"/>
          </p:nvPr>
        </p:nvSpPr>
        <p:spPr>
          <a:xfrm>
            <a:off x="1303200" y="11858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S</a:t>
            </a:r>
            <a:r>
              <a:rPr lang="es"/>
              <a:t>on bastante eficientes en términos de </a:t>
            </a:r>
            <a:r>
              <a:rPr b="1" lang="es"/>
              <a:t>uso de memoria</a:t>
            </a:r>
            <a:r>
              <a:rPr lang="es"/>
              <a:t> comparados con funciones regulares y colecciones.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Son la única forma de procesar flujos de </a:t>
            </a:r>
            <a:r>
              <a:rPr b="1" lang="es"/>
              <a:t>datos infinitos</a:t>
            </a:r>
            <a:r>
              <a:rPr lang="es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No se puede iterar sobre un iterador más de una vez, al procesar todo el flujo de datos queda </a:t>
            </a:r>
            <a:r>
              <a:rPr b="1" lang="es"/>
              <a:t>exhausto</a:t>
            </a:r>
            <a:r>
              <a:rPr lang="es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No se puede restablecer un iterador exhausto para comenzar la iteración nuevamente, para ello hay que </a:t>
            </a:r>
            <a:r>
              <a:rPr b="1" lang="es"/>
              <a:t>crear un nuevo iterador</a:t>
            </a:r>
            <a:r>
              <a:rPr lang="es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El iterador </a:t>
            </a:r>
            <a:r>
              <a:rPr b="1" lang="es"/>
              <a:t>solo se mueve hacia delante</a:t>
            </a:r>
            <a:r>
              <a:rPr lang="es"/>
              <a:t>, no se puede mover hacia atrás.</a:t>
            </a:r>
            <a:endParaRPr/>
          </a:p>
        </p:txBody>
      </p:sp>
      <p:pic>
        <p:nvPicPr>
          <p:cNvPr id="490" name="Google Shape;490;p4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225" y="37620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40"/>
          <p:cNvSpPr txBox="1"/>
          <p:nvPr/>
        </p:nvSpPr>
        <p:spPr>
          <a:xfrm>
            <a:off x="152400" y="45278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1"/>
          <p:cNvSpPr txBox="1"/>
          <p:nvPr>
            <p:ph type="title"/>
          </p:nvPr>
        </p:nvSpPr>
        <p:spPr>
          <a:xfrm>
            <a:off x="1303800" y="446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Iterables</a:t>
            </a:r>
            <a:endParaRPr/>
          </a:p>
        </p:txBody>
      </p:sp>
      <p:sp>
        <p:nvSpPr>
          <p:cNvPr id="497" name="Google Shape;497;p41"/>
          <p:cNvSpPr txBox="1"/>
          <p:nvPr>
            <p:ph idx="1" type="body"/>
          </p:nvPr>
        </p:nvSpPr>
        <p:spPr>
          <a:xfrm>
            <a:off x="1303200" y="10334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objeto </a:t>
            </a:r>
            <a:r>
              <a:rPr b="1" lang="es"/>
              <a:t>iterable</a:t>
            </a:r>
            <a:r>
              <a:rPr lang="es"/>
              <a:t> es aquél sobre el que </a:t>
            </a:r>
            <a:r>
              <a:rPr b="1" lang="es"/>
              <a:t>podemos iterar</a:t>
            </a:r>
            <a:r>
              <a:rPr lang="es"/>
              <a:t> y además podríamos usar índices sobre el mismo con </a:t>
            </a:r>
            <a:r>
              <a:rPr b="1" lang="es"/>
              <a:t>[]</a:t>
            </a:r>
            <a:r>
              <a:rPr lang="es"/>
              <a:t> implementando el método mágico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__getitem__()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Python las listas, tuplas, diccionarios y conjuntos son objetos iterables.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le pasamos a la función </a:t>
            </a:r>
            <a:r>
              <a:rPr lang="es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iter()</a:t>
            </a:r>
            <a:r>
              <a:rPr lang="es"/>
              <a:t> un objeto iterable obtenemos el objeto iterador responsable de realizar la iteración sobre el flujo de datos del objeto iterable, para ello se debe implementar el método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__iter__()</a:t>
            </a:r>
            <a:r>
              <a:rPr lang="es"/>
              <a:t>.</a:t>
            </a:r>
            <a:endParaRPr/>
          </a:p>
        </p:txBody>
      </p:sp>
      <p:pic>
        <p:nvPicPr>
          <p:cNvPr id="498" name="Google Shape;498;p41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225" y="37620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1"/>
          <p:cNvSpPr txBox="1"/>
          <p:nvPr/>
        </p:nvSpPr>
        <p:spPr>
          <a:xfrm>
            <a:off x="152400" y="45278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Expresiones regulares en Python</a:t>
            </a:r>
            <a:endParaRPr/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1303200" y="14906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manejo de expresiones regulares en </a:t>
            </a:r>
            <a:r>
              <a:rPr lang="es"/>
              <a:t>Python</a:t>
            </a:r>
            <a:r>
              <a:rPr lang="es"/>
              <a:t> es similar al resto de lenguajes.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Python incluye de forma nativa un módulo denominado </a:t>
            </a:r>
            <a:r>
              <a:rPr lang="es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re</a:t>
            </a:r>
            <a:r>
              <a:rPr lang="es"/>
              <a:t> que proporciona una amplia variedad de funciones para trabajar con expresiones regulares, incluyendo la búsqueda de coincidencias, la sustitución de texto y la división de cadenas.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1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9882" y="3592154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5"/>
          <p:cNvSpPr txBox="1"/>
          <p:nvPr/>
        </p:nvSpPr>
        <p:spPr>
          <a:xfrm>
            <a:off x="7773057" y="4357979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Tutorial </a:t>
            </a:r>
            <a:r>
              <a:rPr lang="es" sz="1000">
                <a:latin typeface="Nunito"/>
                <a:ea typeface="Nunito"/>
                <a:cs typeface="Nunito"/>
                <a:sym typeface="Nunito"/>
              </a:rPr>
              <a:t>y ejemplos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2"/>
          <p:cNvSpPr txBox="1"/>
          <p:nvPr>
            <p:ph type="title"/>
          </p:nvPr>
        </p:nvSpPr>
        <p:spPr>
          <a:xfrm>
            <a:off x="1303800" y="598575"/>
            <a:ext cx="71949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entre iteradores e iterables</a:t>
            </a:r>
            <a:endParaRPr/>
          </a:p>
        </p:txBody>
      </p:sp>
      <p:graphicFrame>
        <p:nvGraphicFramePr>
          <p:cNvPr id="505" name="Google Shape;505;p42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{819030A4-BA11-4FF8-BCD1-7E2E97DD6807}</a:tableStyleId>
              </a:tblPr>
              <a:tblGrid>
                <a:gridCol w="3907025"/>
                <a:gridCol w="1665975"/>
                <a:gridCol w="1665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Iterador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Iterable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 puede usar en bucles </a:t>
                      </a:r>
                      <a:r>
                        <a:rPr lang="es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for</a:t>
                      </a:r>
                      <a:r>
                        <a:rPr lang="es"/>
                        <a:t> directamente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 puede iterar muchas veces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Admite la función </a:t>
                      </a:r>
                      <a:r>
                        <a:rPr lang="es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iter()</a:t>
                      </a:r>
                      <a:endParaRPr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Admite la función </a:t>
                      </a:r>
                      <a:r>
                        <a:rPr lang="es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next()</a:t>
                      </a:r>
                      <a:endParaRPr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Mantiene información sobre el estado de la iteración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Optimiza el uso de memoria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06" name="Google Shape;506;p4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1625" y="37620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2"/>
          <p:cNvSpPr txBox="1"/>
          <p:nvPr/>
        </p:nvSpPr>
        <p:spPr>
          <a:xfrm>
            <a:off x="7924800" y="45278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Expresiones </a:t>
            </a:r>
            <a:r>
              <a:rPr i="1" lang="es"/>
              <a:t>lambda</a:t>
            </a:r>
            <a:endParaRPr i="1"/>
          </a:p>
        </p:txBody>
      </p:sp>
      <p:sp>
        <p:nvSpPr>
          <p:cNvPr id="513" name="Google Shape;513;p43"/>
          <p:cNvSpPr txBox="1"/>
          <p:nvPr>
            <p:ph idx="1" type="body"/>
          </p:nvPr>
        </p:nvSpPr>
        <p:spPr>
          <a:xfrm>
            <a:off x="1303200" y="13382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</a:t>
            </a:r>
            <a:r>
              <a:rPr lang="es"/>
              <a:t>na </a:t>
            </a:r>
            <a:r>
              <a:rPr b="1" lang="es"/>
              <a:t>expresión lambda</a:t>
            </a:r>
            <a:r>
              <a:rPr lang="es"/>
              <a:t>, también llamada función lambda, función literal o función anónima, es una subrutina definida que no está enlazada a un identificador.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Son muy comunes en los lenguajes de programación funcional.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</a:t>
            </a:r>
            <a:r>
              <a:rPr b="1" lang="es"/>
              <a:t>Java</a:t>
            </a:r>
            <a:r>
              <a:rPr lang="es"/>
              <a:t> se implementaron con la</a:t>
            </a:r>
            <a:r>
              <a:rPr b="1" lang="es"/>
              <a:t> versión 8</a:t>
            </a:r>
            <a:r>
              <a:rPr lang="es"/>
              <a:t>. Muy usadas en el manejo de </a:t>
            </a:r>
            <a:r>
              <a:rPr i="1" lang="es" u="sng">
                <a:solidFill>
                  <a:schemeClr val="hlink"/>
                </a:solidFill>
                <a:hlinkClick r:id="rId3"/>
              </a:rPr>
              <a:t>streams</a:t>
            </a:r>
            <a:r>
              <a:rPr lang="es"/>
              <a:t> y los eventos de las interfaces gráficas.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</a:t>
            </a:r>
            <a:r>
              <a:rPr b="1" lang="es"/>
              <a:t>Python</a:t>
            </a:r>
            <a:r>
              <a:rPr lang="es"/>
              <a:t> se implementaron desde casi sus comienzos.</a:t>
            </a:r>
            <a:endParaRPr/>
          </a:p>
        </p:txBody>
      </p:sp>
      <p:pic>
        <p:nvPicPr>
          <p:cNvPr id="514" name="Google Shape;514;p4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225" y="37620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3"/>
          <p:cNvSpPr txBox="1"/>
          <p:nvPr/>
        </p:nvSpPr>
        <p:spPr>
          <a:xfrm>
            <a:off x="152400" y="45278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Expresiones </a:t>
            </a:r>
            <a:r>
              <a:rPr i="1" lang="es"/>
              <a:t>lambda</a:t>
            </a:r>
            <a:r>
              <a:rPr lang="es"/>
              <a:t> en Python</a:t>
            </a:r>
            <a:endParaRPr/>
          </a:p>
        </p:txBody>
      </p:sp>
      <p:sp>
        <p:nvSpPr>
          <p:cNvPr id="521" name="Google Shape;521;p44"/>
          <p:cNvSpPr txBox="1"/>
          <p:nvPr>
            <p:ph idx="1" type="body"/>
          </p:nvPr>
        </p:nvSpPr>
        <p:spPr>
          <a:xfrm>
            <a:off x="1303200" y="14906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Python, una expresión lambda es una forma concisa de definir una función anónima. No requieren un nombre y se pueden utilizar en cualquier lugar donde se espere una función.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Sintaxis: 	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s"/>
              <a:t> &lt;parámetros&gt;: &lt;expresión&gt;</a:t>
            </a:r>
            <a:endParaRPr/>
          </a:p>
        </p:txBody>
      </p:sp>
      <p:pic>
        <p:nvPicPr>
          <p:cNvPr id="522" name="Google Shape;52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288" y="3657600"/>
            <a:ext cx="301942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Expresiones </a:t>
            </a:r>
            <a:r>
              <a:rPr i="1" lang="es"/>
              <a:t>lambda</a:t>
            </a:r>
            <a:r>
              <a:rPr lang="es"/>
              <a:t> en Python</a:t>
            </a:r>
            <a:endParaRPr/>
          </a:p>
        </p:txBody>
      </p:sp>
      <p:sp>
        <p:nvSpPr>
          <p:cNvPr id="528" name="Google Shape;528;p45"/>
          <p:cNvSpPr txBox="1"/>
          <p:nvPr>
            <p:ph idx="1" type="body"/>
          </p:nvPr>
        </p:nvSpPr>
        <p:spPr>
          <a:xfrm>
            <a:off x="555300" y="1334100"/>
            <a:ext cx="4215000" cy="25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Las expresiones lambda son muy útiles cuando se necesitan funciones simples o cuando se trabaja con iterables y se necesita una función de transformación o filtrado.</a:t>
            </a:r>
            <a:endParaRPr/>
          </a:p>
        </p:txBody>
      </p:sp>
      <p:pic>
        <p:nvPicPr>
          <p:cNvPr id="529" name="Google Shape;5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888" y="1747225"/>
            <a:ext cx="42957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9825" y="3198525"/>
            <a:ext cx="54673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 </a:t>
            </a:r>
            <a:r>
              <a:rPr lang="es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re.search()</a:t>
            </a:r>
            <a:endParaRPr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2" name="Google Shape;302;p16"/>
          <p:cNvSpPr txBox="1"/>
          <p:nvPr>
            <p:ph idx="1" type="body"/>
          </p:nvPr>
        </p:nvSpPr>
        <p:spPr>
          <a:xfrm>
            <a:off x="1303200" y="13382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Sintaxis:	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re.search</a:t>
            </a:r>
            <a:r>
              <a:rPr lang="es"/>
              <a:t>(&lt;regex&gt;, &lt;string&gt;, [&lt;flag&gt;])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Busca la primera ocurrencia de la expresión regular definida en &lt;regex&gt; dentro de la cadena &lt;string&gt;.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El resultado se devuelve en un objeto </a:t>
            </a:r>
            <a:r>
              <a:rPr lang="es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Match</a:t>
            </a:r>
            <a:r>
              <a:rPr lang="es"/>
              <a:t> en caso de que exista tal ocurrencia, o en un objeto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es"/>
              <a:t> en caso contrario.</a:t>
            </a:r>
            <a:endParaRPr/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450" y="3790950"/>
            <a:ext cx="75819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6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225" y="35334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6"/>
          <p:cNvSpPr txBox="1"/>
          <p:nvPr/>
        </p:nvSpPr>
        <p:spPr>
          <a:xfrm>
            <a:off x="152400" y="42992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 y ejemplos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 </a:t>
            </a:r>
            <a:r>
              <a:rPr lang="es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re.match()</a:t>
            </a:r>
            <a:endParaRPr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" name="Google Shape;311;p17"/>
          <p:cNvSpPr txBox="1"/>
          <p:nvPr>
            <p:ph idx="1" type="body"/>
          </p:nvPr>
        </p:nvSpPr>
        <p:spPr>
          <a:xfrm>
            <a:off x="1303200" y="13382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Sintaxis:	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re.match</a:t>
            </a:r>
            <a:r>
              <a:rPr lang="es"/>
              <a:t>(&lt;regex&gt;, &lt;string&gt;, [&lt;flag&gt;])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Intenta aplicar la expresión regular definida en &lt;regex&gt; </a:t>
            </a:r>
            <a:r>
              <a:rPr lang="es"/>
              <a:t>al principio de </a:t>
            </a:r>
            <a:r>
              <a:rPr lang="es"/>
              <a:t>la cadena &lt;string&gt;.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El resultado se devuelve en un objeto </a:t>
            </a:r>
            <a:r>
              <a:rPr lang="es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Match</a:t>
            </a:r>
            <a:r>
              <a:rPr lang="es"/>
              <a:t> si existe tal ocurrencia, o en un objeto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es"/>
              <a:t> en caso contrario.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Se diferencia con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re.search()</a:t>
            </a:r>
            <a:r>
              <a:rPr lang="es"/>
              <a:t> en que busca una coincidencia del patrón </a:t>
            </a:r>
            <a:r>
              <a:rPr lang="es"/>
              <a:t>sólo</a:t>
            </a:r>
            <a:r>
              <a:rPr lang="es"/>
              <a:t> al principio de la cadena de entrada y no en toda la cadena.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 </a:t>
            </a:r>
            <a:r>
              <a:rPr lang="es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re.findall()</a:t>
            </a:r>
            <a:endParaRPr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7" name="Google Shape;317;p18"/>
          <p:cNvSpPr txBox="1"/>
          <p:nvPr>
            <p:ph idx="1" type="body"/>
          </p:nvPr>
        </p:nvSpPr>
        <p:spPr>
          <a:xfrm>
            <a:off x="1303200" y="14906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Sintaxis:	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re.findall</a:t>
            </a:r>
            <a:r>
              <a:rPr lang="es"/>
              <a:t>(&lt;regex&gt;, &lt;string&gt;, [&lt;flag&gt;])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Devuelve una lista con las subcadenas que cumplen el patrón definido en &lt;regex&gt; en la cadena &lt;string&gt;.</a:t>
            </a:r>
            <a:endParaRPr/>
          </a:p>
        </p:txBody>
      </p:sp>
      <p:pic>
        <p:nvPicPr>
          <p:cNvPr id="318" name="Google Shape;318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225" y="35334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8"/>
          <p:cNvSpPr txBox="1"/>
          <p:nvPr/>
        </p:nvSpPr>
        <p:spPr>
          <a:xfrm>
            <a:off x="152400" y="42992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 y ejemplos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0" name="Google Shape;320;p18"/>
          <p:cNvPicPr preferRelativeResize="0"/>
          <p:nvPr/>
        </p:nvPicPr>
        <p:blipFill rotWithShape="1">
          <a:blip r:embed="rId5">
            <a:alphaModFix/>
          </a:blip>
          <a:srcRect b="1302" l="693" r="237" t="0"/>
          <a:stretch/>
        </p:blipFill>
        <p:spPr>
          <a:xfrm>
            <a:off x="1470575" y="3021650"/>
            <a:ext cx="7030500" cy="12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 </a:t>
            </a:r>
            <a:r>
              <a:rPr lang="es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re.split()</a:t>
            </a:r>
            <a:endParaRPr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6" name="Google Shape;326;p19"/>
          <p:cNvSpPr txBox="1"/>
          <p:nvPr>
            <p:ph idx="1" type="body"/>
          </p:nvPr>
        </p:nvSpPr>
        <p:spPr>
          <a:xfrm>
            <a:off x="1303200" y="14906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Sintaxis: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re.split</a:t>
            </a:r>
            <a:r>
              <a:rPr lang="es"/>
              <a:t>(&lt;regex&gt;, &lt;string&gt;, [&lt;maxsplit&gt;, &lt;flag&gt;])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D</a:t>
            </a:r>
            <a:r>
              <a:rPr lang="es"/>
              <a:t>evuelve una lista de subcadenas donde &lt;string&gt; se ha dividido en cada coincidencia de &lt;regex&gt;.</a:t>
            </a:r>
            <a:endParaRPr/>
          </a:p>
        </p:txBody>
      </p:sp>
      <p:pic>
        <p:nvPicPr>
          <p:cNvPr id="327" name="Google Shape;327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225" y="35334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9"/>
          <p:cNvSpPr txBox="1"/>
          <p:nvPr/>
        </p:nvSpPr>
        <p:spPr>
          <a:xfrm>
            <a:off x="152400" y="42992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 y ejemplos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9" name="Google Shape;329;p19"/>
          <p:cNvPicPr preferRelativeResize="0"/>
          <p:nvPr/>
        </p:nvPicPr>
        <p:blipFill rotWithShape="1">
          <a:blip r:embed="rId5">
            <a:alphaModFix/>
          </a:blip>
          <a:srcRect b="0" l="418" r="-9" t="0"/>
          <a:stretch/>
        </p:blipFill>
        <p:spPr>
          <a:xfrm>
            <a:off x="1238700" y="2917225"/>
            <a:ext cx="7757675" cy="15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 </a:t>
            </a:r>
            <a:r>
              <a:rPr lang="es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re.sub()</a:t>
            </a:r>
            <a:endParaRPr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5" name="Google Shape;335;p20"/>
          <p:cNvSpPr txBox="1"/>
          <p:nvPr>
            <p:ph idx="1" type="body"/>
          </p:nvPr>
        </p:nvSpPr>
        <p:spPr>
          <a:xfrm>
            <a:off x="1303200" y="1490675"/>
            <a:ext cx="73611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Sintaxis: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re.sub</a:t>
            </a:r>
            <a:r>
              <a:rPr lang="es"/>
              <a:t>(&lt;regex&gt;, &lt;repl&gt;, &lt;string&gt;, [&lt;count&gt;, &lt;flag&gt;])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Devuelve una cadena resultado de reemplazar en &lt;string&gt; las coincidencias de la expresión regular &lt;regex&gt; con la cadena &lt;repl&gt;.</a:t>
            </a:r>
            <a:endParaRPr/>
          </a:p>
        </p:txBody>
      </p:sp>
      <p:pic>
        <p:nvPicPr>
          <p:cNvPr id="336" name="Google Shape;336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225" y="35334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0"/>
          <p:cNvSpPr txBox="1"/>
          <p:nvPr/>
        </p:nvSpPr>
        <p:spPr>
          <a:xfrm>
            <a:off x="152400" y="42992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 y ejemplos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8" name="Google Shape;338;p20"/>
          <p:cNvPicPr preferRelativeResize="0"/>
          <p:nvPr/>
        </p:nvPicPr>
        <p:blipFill rotWithShape="1">
          <a:blip r:embed="rId5">
            <a:alphaModFix/>
          </a:blip>
          <a:srcRect b="0" l="527" r="0" t="0"/>
          <a:stretch/>
        </p:blipFill>
        <p:spPr>
          <a:xfrm>
            <a:off x="1462100" y="3333750"/>
            <a:ext cx="717232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Metacaracteres</a:t>
            </a:r>
            <a:endParaRPr/>
          </a:p>
        </p:txBody>
      </p:sp>
      <p:sp>
        <p:nvSpPr>
          <p:cNvPr id="344" name="Google Shape;344;p21"/>
          <p:cNvSpPr txBox="1"/>
          <p:nvPr>
            <p:ph idx="1" type="body"/>
          </p:nvPr>
        </p:nvSpPr>
        <p:spPr>
          <a:xfrm>
            <a:off x="1303200" y="13382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Uno de los grandes</a:t>
            </a:r>
            <a:r>
              <a:rPr lang="es"/>
              <a:t> poderes del manejo de expresiones regulares surge cuando &lt;regex&gt; contiene unos caracteres especiales llamados </a:t>
            </a:r>
            <a:r>
              <a:rPr b="1" lang="es"/>
              <a:t>metacaracteres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utilizan en las expresiones regulares para representar un conjunto específico de caracteres o un comportamiento especial y mejoran enormemente la capacidad de búsqueda.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Cuando queramos usarlos sin el comportamiento especial podemos precederlos con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\</a:t>
            </a:r>
            <a:r>
              <a:rPr lang="es"/>
              <a:t> o usar una cadena cruda (</a:t>
            </a:r>
            <a:r>
              <a:rPr i="1" lang="es"/>
              <a:t>raw</a:t>
            </a:r>
            <a:r>
              <a:rPr lang="es"/>
              <a:t>). </a:t>
            </a:r>
            <a:endParaRPr/>
          </a:p>
        </p:txBody>
      </p:sp>
      <p:pic>
        <p:nvPicPr>
          <p:cNvPr id="345" name="Google Shape;345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225" y="35334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1"/>
          <p:cNvSpPr txBox="1"/>
          <p:nvPr/>
        </p:nvSpPr>
        <p:spPr>
          <a:xfrm>
            <a:off x="152400" y="42992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 y ejemplos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