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Caveat"/>
      <p:regular r:id="rId39"/>
      <p:bold r:id="rId40"/>
    </p:embeddedFont>
    <p:embeddedFont>
      <p:font typeface="Nunito"/>
      <p:regular r:id="rId41"/>
      <p:bold r:id="rId42"/>
      <p:italic r:id="rId43"/>
      <p:boldItalic r:id="rId44"/>
    </p:embeddedFont>
    <p:embeddedFont>
      <p:font typeface="Maven Pro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veat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.fntdata"/><Relationship Id="rId41" Type="http://schemas.openxmlformats.org/officeDocument/2006/relationships/font" Target="fonts/Nunito-regular.fntdata"/><Relationship Id="rId22" Type="http://schemas.openxmlformats.org/officeDocument/2006/relationships/slide" Target="slides/slide17.xml"/><Relationship Id="rId44" Type="http://schemas.openxmlformats.org/officeDocument/2006/relationships/font" Target="fonts/Nunito-boldItalic.fntdata"/><Relationship Id="rId21" Type="http://schemas.openxmlformats.org/officeDocument/2006/relationships/slide" Target="slides/slide16.xml"/><Relationship Id="rId43" Type="http://schemas.openxmlformats.org/officeDocument/2006/relationships/font" Target="fonts/Nunito-italic.fntdata"/><Relationship Id="rId24" Type="http://schemas.openxmlformats.org/officeDocument/2006/relationships/slide" Target="slides/slide19.xml"/><Relationship Id="rId46" Type="http://schemas.openxmlformats.org/officeDocument/2006/relationships/font" Target="fonts/MavenPro-bold.fntdata"/><Relationship Id="rId23" Type="http://schemas.openxmlformats.org/officeDocument/2006/relationships/slide" Target="slides/slide18.xml"/><Relationship Id="rId45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ve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a476e9c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a476e9c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b2e0709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b2e0709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2e0709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b2e0709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b2e0709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b2e0709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4f99da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4f99da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4f99da4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4f99da4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abc9d79e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abc9d79e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bc9d79e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bc9d79e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535095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535095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571deb3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571deb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535095a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535095a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8a476e9c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8a476e9c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535095a6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535095a6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535095a6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b535095a6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4f99da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4f99da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535095a6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535095a6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535095a6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535095a6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b535095a6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b535095a6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60ac3a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60ac3a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60ac3ae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60ac3ae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571deb3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571deb3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571deb3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b571deb3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48ed2c28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48ed2c28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b571deb3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b571deb3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b571deb3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b571deb3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b571deb38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b571deb3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b571deb38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b571deb38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48ed2c28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48ed2c28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4f99da4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4f99da4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571deb38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571deb38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e8fc5b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e8fc5b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b2e0709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b2e0709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2e0709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b2e0709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3825" y="4701325"/>
            <a:ext cx="4473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 Orientada a Objetos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s.wikipedia.org/wiki/Problema_del_diamante" TargetMode="External"/><Relationship Id="rId4" Type="http://schemas.openxmlformats.org/officeDocument/2006/relationships/hyperlink" Target="https://es.wikipedia.org/wiki/Patr%C3%B3n_de_dise%C3%B1o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25"/>
            <a:ext cx="7118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 Orientada a Objetos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Modularización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338275"/>
            <a:ext cx="35508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Descomposición de un sistema</a:t>
            </a:r>
            <a:r>
              <a:rPr lang="es"/>
              <a:t>, creando una serie de piezas, independientes y con sentido, que colaboran entre sí, </a:t>
            </a:r>
            <a:r>
              <a:rPr b="1" lang="es"/>
              <a:t>poco acopladas y cohesivas</a:t>
            </a:r>
            <a:r>
              <a:rPr lang="es"/>
              <a:t>. </a:t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050" y="3511475"/>
            <a:ext cx="1284175" cy="11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26" y="1214451"/>
            <a:ext cx="4118900" cy="3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490675"/>
            <a:ext cx="41400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</a:t>
            </a:r>
            <a:r>
              <a:rPr lang="es"/>
              <a:t>roceso mediante el cual </a:t>
            </a:r>
            <a:r>
              <a:rPr b="1" lang="es"/>
              <a:t>una</a:t>
            </a:r>
            <a:r>
              <a:rPr lang="es"/>
              <a:t> </a:t>
            </a:r>
            <a:r>
              <a:rPr b="1" lang="es"/>
              <a:t>clase adquiere las propiedades y comportamiento de otra</a:t>
            </a:r>
            <a:r>
              <a:rPr lang="es"/>
              <a:t>. Nos permite </a:t>
            </a:r>
            <a:r>
              <a:rPr b="1" lang="es"/>
              <a:t>reutilizar</a:t>
            </a:r>
            <a:r>
              <a:rPr lang="es"/>
              <a:t> el código programado “heredando” o extendiendo las características de los objetos de una clase a sus “descendientes” o derivados.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88" y="1384325"/>
            <a:ext cx="3548012" cy="3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Recolección de basura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(Garbage Collector)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643075"/>
            <a:ext cx="35112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</a:t>
            </a:r>
            <a:r>
              <a:rPr lang="es"/>
              <a:t>écnica por la cual el entorno se encarga de </a:t>
            </a:r>
            <a:r>
              <a:rPr b="1" lang="es"/>
              <a:t>destruir</a:t>
            </a:r>
            <a:r>
              <a:rPr lang="es"/>
              <a:t> automáticamente, y por tanto desvincular la memoria asociada, los </a:t>
            </a:r>
            <a:r>
              <a:rPr b="1" lang="es"/>
              <a:t>objetos que hayan quedado sin ninguna referencia a ellos</a:t>
            </a:r>
            <a:r>
              <a:rPr lang="es"/>
              <a:t>. </a:t>
            </a:r>
            <a:endParaRPr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00" y="988275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objeto</a:t>
            </a:r>
            <a:r>
              <a:rPr lang="es"/>
              <a:t>?</a:t>
            </a:r>
            <a:endParaRPr/>
          </a:p>
        </p:txBody>
      </p:sp>
      <p:sp>
        <p:nvSpPr>
          <p:cNvPr id="360" name="Google Shape;360;p25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objeto es una entidad que representa un </a:t>
            </a:r>
            <a:r>
              <a:rPr b="1" lang="es"/>
              <a:t>concepto</a:t>
            </a:r>
            <a:r>
              <a:rPr lang="es"/>
              <a:t>, y contiene toda la información necesaria para </a:t>
            </a:r>
            <a:r>
              <a:rPr i="1" lang="es"/>
              <a:t>abstraerlo</a:t>
            </a:r>
            <a:r>
              <a:rPr lang="es"/>
              <a:t>: 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Datos que describen sus atributos (variables de instancia).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Operaciones (métodos) que pueden realizarse sobre los mismos.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objeto</a:t>
            </a:r>
            <a:r>
              <a:rPr lang="e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 txBox="1"/>
          <p:nvPr>
            <p:ph idx="1" type="body"/>
          </p:nvPr>
        </p:nvSpPr>
        <p:spPr>
          <a:xfrm>
            <a:off x="1456200" y="13382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programación los objetos son entidades que tienen un determinado estado, comportamiento e identidad: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</a:t>
            </a:r>
            <a:r>
              <a:rPr b="1" lang="es"/>
              <a:t>estado</a:t>
            </a:r>
            <a:r>
              <a:rPr lang="es"/>
              <a:t> está compuesto de datos: atributos a los que se habrán asignado unos valores concretos.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</a:t>
            </a:r>
            <a:r>
              <a:rPr b="1" lang="es"/>
              <a:t>comportamiento</a:t>
            </a:r>
            <a:r>
              <a:rPr lang="es"/>
              <a:t> está definido por los métodos o mensajes a los que sabe responder dicho objeto, es decir, qué operaciones se pueden realizar con él.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</a:t>
            </a:r>
            <a:r>
              <a:rPr b="1" lang="es"/>
              <a:t>identidad</a:t>
            </a:r>
            <a:r>
              <a:rPr lang="es"/>
              <a:t> es una propiedad de un objeto que lo diferencia del resto, su identificador.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objeto</a:t>
            </a:r>
            <a:r>
              <a:rPr lang="es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450" y="1129550"/>
            <a:ext cx="7197751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objeto</a:t>
            </a:r>
            <a:r>
              <a:rPr lang="es"/>
              <a:t>?</a:t>
            </a:r>
            <a:endParaRPr/>
          </a:p>
        </p:txBody>
      </p:sp>
      <p:sp>
        <p:nvSpPr>
          <p:cNvPr id="379" name="Google Shape;379;p28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diagrama del objeto muestra los atributos en el núcleo del objeto y los métodos rodeando el núcleo, protegiéndolo de otros objetos del programa (</a:t>
            </a:r>
            <a:r>
              <a:rPr b="1" lang="es"/>
              <a:t>encapsulación</a:t>
            </a:r>
            <a:r>
              <a:rPr lang="es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dibujo conceptual que muestra el núcleo de atributos del objeto protegido por una membrana de métodos o funciones miembro es la representación ideal de un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Aunque es posible que un objeto desee exponer alguno de sus atributos o protegerlo de sus propios métodos.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mensaje</a:t>
            </a:r>
            <a:r>
              <a:rPr lang="es"/>
              <a:t>?</a:t>
            </a:r>
            <a:endParaRPr/>
          </a:p>
        </p:txBody>
      </p:sp>
      <p:sp>
        <p:nvSpPr>
          <p:cNvPr id="385" name="Google Shape;385;p29"/>
          <p:cNvSpPr txBox="1"/>
          <p:nvPr>
            <p:ph idx="1" type="body"/>
          </p:nvPr>
        </p:nvSpPr>
        <p:spPr>
          <a:xfrm>
            <a:off x="1456200" y="1490675"/>
            <a:ext cx="72591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objeto aparece como un componente más de un programa que contiene otros objetos que </a:t>
            </a:r>
            <a:r>
              <a:rPr b="1" lang="es"/>
              <a:t>interaccionan</a:t>
            </a:r>
            <a:r>
              <a:rPr lang="es"/>
              <a:t> entre sí.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Ejemplo</a:t>
            </a:r>
            <a:r>
              <a:rPr lang="es"/>
              <a:t>: </a:t>
            </a:r>
            <a:r>
              <a:rPr i="1" lang="es"/>
              <a:t>una bicicleta colgada de un gancho en el garaje es incapaz de desarrollar ninguna actividad. Es realmente útil en tanto que otro objeto (tú) interactúa con ella (pedalea).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interacción entre los objetos de un programa se hace a través de la comunicación entre ellos por medio de </a:t>
            </a:r>
            <a:r>
              <a:rPr b="1" lang="es"/>
              <a:t>mensajes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mensaje</a:t>
            </a:r>
            <a:r>
              <a:rPr lang="es"/>
              <a:t>?</a:t>
            </a:r>
            <a:endParaRPr/>
          </a:p>
        </p:txBody>
      </p:sp>
      <p:sp>
        <p:nvSpPr>
          <p:cNvPr id="391" name="Google Shape;391;p30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01" y="1379600"/>
            <a:ext cx="8236797" cy="319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</a:t>
            </a:r>
            <a:r>
              <a:rPr lang="es">
                <a:solidFill>
                  <a:srgbClr val="980000"/>
                </a:solidFill>
              </a:rPr>
              <a:t>mensaje</a:t>
            </a:r>
            <a:r>
              <a:rPr lang="es"/>
              <a:t>?</a:t>
            </a:r>
            <a:endParaRPr/>
          </a:p>
        </p:txBody>
      </p:sp>
      <p:sp>
        <p:nvSpPr>
          <p:cNvPr id="398" name="Google Shape;398;p31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ocasiones, el objeto que recibe el mensaje necesita </a:t>
            </a:r>
            <a:r>
              <a:rPr b="1" lang="es"/>
              <a:t>más información</a:t>
            </a:r>
            <a:r>
              <a:rPr lang="es"/>
              <a:t> para saber exactamente lo que tiene que hacer.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Ejemplo</a:t>
            </a:r>
            <a:r>
              <a:rPr lang="es"/>
              <a:t>: </a:t>
            </a:r>
            <a:r>
              <a:rPr i="1" lang="es"/>
              <a:t>cuando se desea cambiar la marcha de una bicicleta, se debe indicar la marcha a la que se quiere cambiar.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 información se pasa junto con el mensaje en forma de </a:t>
            </a:r>
            <a:r>
              <a:rPr b="1" lang="es"/>
              <a:t>parámetro</a:t>
            </a:r>
            <a:r>
              <a:rPr lang="es"/>
              <a:t> a través del </a:t>
            </a:r>
            <a:r>
              <a:rPr b="1" lang="es"/>
              <a:t>método</a:t>
            </a:r>
            <a:r>
              <a:rPr lang="es"/>
              <a:t> correspondiente del objeto al que pasamos el mensaje.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P</a:t>
            </a:r>
            <a:r>
              <a:rPr lang="es">
                <a:solidFill>
                  <a:srgbClr val="980000"/>
                </a:solidFill>
              </a:rPr>
              <a:t>rogramación</a:t>
            </a:r>
            <a:r>
              <a:rPr lang="es"/>
              <a:t> orientada a objetos </a:t>
            </a:r>
            <a:r>
              <a:rPr lang="es">
                <a:solidFill>
                  <a:srgbClr val="00FF00"/>
                </a:solidFill>
              </a:rPr>
              <a:t>/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</a:rPr>
              <a:t>Lenguaje</a:t>
            </a:r>
            <a:r>
              <a:rPr lang="es"/>
              <a:t> orientado a objetos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456200" y="15668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</a:t>
            </a:r>
            <a:r>
              <a:rPr b="1" lang="es"/>
              <a:t>programación orientada a objetos</a:t>
            </a:r>
            <a:r>
              <a:rPr lang="es"/>
              <a:t> es un </a:t>
            </a:r>
            <a:r>
              <a:rPr b="1" lang="es"/>
              <a:t>paradigma</a:t>
            </a:r>
            <a:r>
              <a:rPr lang="es"/>
              <a:t> de programación.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 </a:t>
            </a:r>
            <a:r>
              <a:rPr b="1" lang="es"/>
              <a:t>lenguaje orientado a objetos</a:t>
            </a:r>
            <a:r>
              <a:rPr lang="es"/>
              <a:t> es un lenguaje de programación que </a:t>
            </a:r>
            <a:r>
              <a:rPr b="1" lang="es"/>
              <a:t>permite</a:t>
            </a:r>
            <a:r>
              <a:rPr lang="es"/>
              <a:t> el diseño de aplicaciones orientadas a objetos.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 normal </a:t>
            </a:r>
            <a:r>
              <a:rPr lang="es"/>
              <a:t>es </a:t>
            </a:r>
            <a:r>
              <a:rPr lang="es"/>
              <a:t>aprender primero la “filosofía” y después el lenguaje, porque “filosofía” sólo hay una y lenguajes muchos.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Partes que componen un </a:t>
            </a:r>
            <a:r>
              <a:rPr lang="es">
                <a:solidFill>
                  <a:srgbClr val="980000"/>
                </a:solidFill>
              </a:rPr>
              <a:t>mensaje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1456200" y="13924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objeto al que se manda el mensaje (</a:t>
            </a:r>
            <a:r>
              <a:rPr i="1" lang="es"/>
              <a:t>tuBicicleta</a:t>
            </a:r>
            <a:r>
              <a:rPr lang="es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método que debe ejecutar (</a:t>
            </a:r>
            <a:r>
              <a:rPr i="1" lang="es"/>
              <a:t>cambiarDeMarcha</a:t>
            </a:r>
            <a:r>
              <a:rPr lang="es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parámetros que necesita ese método (</a:t>
            </a:r>
            <a:r>
              <a:rPr i="1" lang="es"/>
              <a:t>marcha</a:t>
            </a:r>
            <a:r>
              <a:rPr lang="es"/>
              <a:t>)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587" y="2547400"/>
            <a:ext cx="4366826" cy="2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del uso de </a:t>
            </a:r>
            <a:r>
              <a:rPr lang="es">
                <a:solidFill>
                  <a:srgbClr val="980000"/>
                </a:solidFill>
              </a:rPr>
              <a:t>mensajes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11" name="Google Shape;411;p33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comportamiento de un objeto está completamente determinado (a excepción del acceso directo a variables de instancia públicas) por sus métodos, así que los mensajes representan </a:t>
            </a:r>
            <a:r>
              <a:rPr b="1" lang="es"/>
              <a:t>todas las posibles interacciones</a:t>
            </a:r>
            <a:r>
              <a:rPr lang="es"/>
              <a:t> que pueden realizarse entre objetos.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objetos </a:t>
            </a:r>
            <a:r>
              <a:rPr b="1" lang="es"/>
              <a:t>no necesitan formar parte del mismo proceso</a:t>
            </a:r>
            <a:r>
              <a:rPr lang="es"/>
              <a:t>, ni siquiera residir en un mismo ordenador para mandarse mensajes entre ellos (y de esta forma interactuar).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 y </a:t>
            </a:r>
            <a:r>
              <a:rPr lang="es">
                <a:solidFill>
                  <a:srgbClr val="980000"/>
                </a:solidFill>
              </a:rPr>
              <a:t>Clases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17" name="Google Shape;417;p34"/>
          <p:cNvSpPr txBox="1"/>
          <p:nvPr>
            <p:ph idx="1" type="body"/>
          </p:nvPr>
        </p:nvSpPr>
        <p:spPr>
          <a:xfrm>
            <a:off x="1456200" y="1359950"/>
            <a:ext cx="7030500" cy="33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vida real cada objeto tiene propiedades distintas, pero puede tener un conjunto de atributos en común.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Pepe es de sexo masculino, moreno de piel y cabello, pesa 80 kg y mide 185 cm.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Juana es </a:t>
            </a:r>
            <a:r>
              <a:rPr lang="es"/>
              <a:t>de sexo femenino, blanca de piel y pelirroja de cabello, pesa 65 kg y mide 172 cm.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Pepe y Juana son personas. En POO serían </a:t>
            </a:r>
            <a:r>
              <a:rPr b="1" lang="es"/>
              <a:t>instancias</a:t>
            </a:r>
            <a:r>
              <a:rPr lang="es"/>
              <a:t> de la </a:t>
            </a:r>
            <a:r>
              <a:rPr b="1" lang="es"/>
              <a:t>clase</a:t>
            </a:r>
            <a:r>
              <a:rPr lang="es"/>
              <a:t> Persona.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</a:t>
            </a:r>
            <a:r>
              <a:rPr lang="es">
                <a:solidFill>
                  <a:srgbClr val="980000"/>
                </a:solidFill>
              </a:rPr>
              <a:t>Clase</a:t>
            </a:r>
            <a:r>
              <a:rPr lang="es"/>
              <a:t>?</a:t>
            </a:r>
            <a:endParaRPr/>
          </a:p>
        </p:txBody>
      </p:sp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Una clase es una plantilla que define las variables de instancia (atributos) y los métodos que son comunes para todos los objetos de un cierto tipo.</a:t>
            </a:r>
            <a:endParaRPr/>
          </a:p>
        </p:txBody>
      </p:sp>
      <p:pic>
        <p:nvPicPr>
          <p:cNvPr id="424" name="Google Shape;4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75" y="2720675"/>
            <a:ext cx="5923850" cy="20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</a:t>
            </a:r>
            <a:r>
              <a:rPr lang="es">
                <a:solidFill>
                  <a:srgbClr val="980000"/>
                </a:solidFill>
              </a:rPr>
              <a:t>Clase</a:t>
            </a:r>
            <a:r>
              <a:rPr lang="es"/>
              <a:t>?</a:t>
            </a:r>
            <a:endParaRPr/>
          </a:p>
        </p:txBody>
      </p:sp>
      <p:sp>
        <p:nvSpPr>
          <p:cNvPr id="430" name="Google Shape;430;p36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 de haber creado la clase </a:t>
            </a:r>
            <a:r>
              <a:rPr i="1" lang="es"/>
              <a:t>Bicicleta</a:t>
            </a:r>
            <a:r>
              <a:rPr lang="es"/>
              <a:t>, podemos crear cualquier número de objetos </a:t>
            </a:r>
            <a:r>
              <a:rPr i="1" lang="es"/>
              <a:t>Bicicleta</a:t>
            </a:r>
            <a:r>
              <a:rPr lang="es"/>
              <a:t> </a:t>
            </a:r>
            <a:r>
              <a:rPr b="1" lang="es"/>
              <a:t>instanciando</a:t>
            </a:r>
            <a:r>
              <a:rPr lang="es"/>
              <a:t> a partir de la clase.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Cuando creamos una </a:t>
            </a:r>
            <a:r>
              <a:rPr b="1" lang="es"/>
              <a:t>instancia</a:t>
            </a:r>
            <a:r>
              <a:rPr lang="es"/>
              <a:t> de una clase, el sistema reserva suficiente memoria para el objeto con todas sus variables de instancia o atributos.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instancia tiene su propia copia de las variables miembro definidas en la clase.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una </a:t>
            </a:r>
            <a:r>
              <a:rPr lang="es">
                <a:solidFill>
                  <a:srgbClr val="980000"/>
                </a:solidFill>
              </a:rPr>
              <a:t>Clase</a:t>
            </a:r>
            <a:r>
              <a:rPr lang="es"/>
              <a:t>?</a:t>
            </a:r>
            <a:endParaRPr/>
          </a:p>
        </p:txBody>
      </p:sp>
      <p:sp>
        <p:nvSpPr>
          <p:cNvPr id="436" name="Google Shape;436;p37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00" y="1300774"/>
            <a:ext cx="7951400" cy="33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</a:t>
            </a:r>
            <a:r>
              <a:rPr lang="es">
                <a:solidFill>
                  <a:srgbClr val="980000"/>
                </a:solidFill>
              </a:rPr>
              <a:t>Constructor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constructor es un </a:t>
            </a:r>
            <a:r>
              <a:rPr b="1" lang="es"/>
              <a:t>método especial</a:t>
            </a:r>
            <a:r>
              <a:rPr lang="es"/>
              <a:t> dentro de una clase, que se llama automáticamente cada vez que </a:t>
            </a:r>
            <a:r>
              <a:rPr b="1" lang="es"/>
              <a:t>se instancia</a:t>
            </a:r>
            <a:r>
              <a:rPr lang="es"/>
              <a:t> un objeto de esa clase.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Normalmente, cuando en la clase no se escribe ningún constructor, se crea uno por defecto.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habitual crear varios constructores para especificar </a:t>
            </a:r>
            <a:r>
              <a:rPr lang="es"/>
              <a:t>cómo</a:t>
            </a:r>
            <a:r>
              <a:rPr lang="es"/>
              <a:t> debe crearse el objeto ante diferentes situaciones.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 </a:t>
            </a:r>
            <a:r>
              <a:rPr lang="es">
                <a:solidFill>
                  <a:srgbClr val="980000"/>
                </a:solidFill>
              </a:rPr>
              <a:t>Destructor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9" name="Google Shape;449;p39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destructor es un </a:t>
            </a:r>
            <a:r>
              <a:rPr b="1" lang="es"/>
              <a:t>método especial</a:t>
            </a:r>
            <a:r>
              <a:rPr lang="es"/>
              <a:t> dentro de una clase que es invocado cuando el objeto </a:t>
            </a:r>
            <a:r>
              <a:rPr b="1" lang="es"/>
              <a:t>deja de utilizarse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es necesario llamarlo explícitamente ya que se invoca de forma automática.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Normalmente, cuando en la clase no se escribe ningún destructor, se crea uno por defecto.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Herencia</a:t>
            </a:r>
            <a:r>
              <a:rPr lang="es"/>
              <a:t> de clases</a:t>
            </a:r>
            <a:endParaRPr/>
          </a:p>
        </p:txBody>
      </p:sp>
      <p:sp>
        <p:nvSpPr>
          <p:cNvPr id="455" name="Google Shape;455;p40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os objetos se definen a partir de clases y con conocer a qué clase pertenece un objeto, ya se sabe bastante sobre él.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Pero la programación orientada a objetos va más allá, permitiéndonos incluso </a:t>
            </a:r>
            <a:r>
              <a:rPr b="1" lang="es"/>
              <a:t>definir clases a partir de otras</a:t>
            </a:r>
            <a:r>
              <a:rPr lang="es"/>
              <a:t> clases ya construidas, que </a:t>
            </a:r>
            <a:r>
              <a:rPr b="1" lang="es"/>
              <a:t>heredan</a:t>
            </a:r>
            <a:r>
              <a:rPr lang="es"/>
              <a:t> automáticamente todo su comportamiento y además pueden introducir características particulares propias que las diferencian.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Este mecanismo se llama </a:t>
            </a:r>
            <a:r>
              <a:rPr b="1" lang="es"/>
              <a:t>HERENCIA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Herencia</a:t>
            </a:r>
            <a:r>
              <a:rPr lang="es"/>
              <a:t> de clases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462" name="Google Shape;4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00" y="1149550"/>
            <a:ext cx="4646000" cy="36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POO es una forma nueva de </a:t>
            </a:r>
            <a:r>
              <a:rPr lang="es">
                <a:solidFill>
                  <a:srgbClr val="980000"/>
                </a:solidFill>
              </a:rPr>
              <a:t>pensar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456200" y="14144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paradigma de la POO supone una nueva forma de pensar acerca del proceso de descomposición de problemas y de desarrollo de soluciones de programación.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Surge como un intento para dominar la </a:t>
            </a:r>
            <a:r>
              <a:rPr b="1" lang="es"/>
              <a:t>complejidad</a:t>
            </a:r>
            <a:r>
              <a:rPr lang="es"/>
              <a:t> que, de forma innata, posee el software. 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Hasta entonces, la forma de enfrentarse a esta complejidad ha sido empleando el paradigma de la </a:t>
            </a:r>
            <a:r>
              <a:rPr b="1" lang="es"/>
              <a:t>programación estructurada</a:t>
            </a:r>
            <a:r>
              <a:rPr lang="es"/>
              <a:t> (PE).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Herencia</a:t>
            </a:r>
            <a:r>
              <a:rPr lang="es"/>
              <a:t> de clases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1303800" y="1490675"/>
            <a:ext cx="72783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</a:t>
            </a:r>
            <a:r>
              <a:rPr b="1" lang="es"/>
              <a:t>subclase</a:t>
            </a:r>
            <a:r>
              <a:rPr lang="es"/>
              <a:t> hereda el estado (atributos) y comportamiento (métodos) de la superclase de la cual deriva.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Sin embargo, las clases derivadas </a:t>
            </a:r>
            <a:r>
              <a:rPr b="1" lang="es"/>
              <a:t>no se encuentran limitadas</a:t>
            </a:r>
            <a:r>
              <a:rPr lang="es"/>
              <a:t> por los estados y comportamientos que heredan de su superclase.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Estas subclases </a:t>
            </a:r>
            <a:r>
              <a:rPr b="1" lang="es"/>
              <a:t>pueden añadir</a:t>
            </a:r>
            <a:r>
              <a:rPr lang="es"/>
              <a:t> atributos y métodos a aquellos que han heredado.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Herencia</a:t>
            </a:r>
            <a:r>
              <a:rPr lang="es"/>
              <a:t> de clases</a:t>
            </a:r>
            <a:endParaRPr/>
          </a:p>
        </p:txBody>
      </p:sp>
      <p:sp>
        <p:nvSpPr>
          <p:cNvPr id="474" name="Google Shape;474;p43"/>
          <p:cNvSpPr txBox="1"/>
          <p:nvPr>
            <p:ph idx="1" type="body"/>
          </p:nvPr>
        </p:nvSpPr>
        <p:spPr>
          <a:xfrm>
            <a:off x="1456200" y="11858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herencia </a:t>
            </a:r>
            <a:r>
              <a:rPr b="1" lang="es"/>
              <a:t>no está limitada</a:t>
            </a:r>
            <a:r>
              <a:rPr lang="es"/>
              <a:t> a un único nivel.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Las clases derivadas o subclases proporcionan </a:t>
            </a:r>
            <a:r>
              <a:rPr b="1" lang="es"/>
              <a:t>comportamientos especializados</a:t>
            </a:r>
            <a:r>
              <a:rPr lang="es"/>
              <a:t> a partir de los elementos comunes que hereda de la clase base.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herencia facilita la </a:t>
            </a:r>
            <a:r>
              <a:rPr b="1" lang="es"/>
              <a:t>reutilización del código</a:t>
            </a:r>
            <a:r>
              <a:rPr lang="es"/>
              <a:t> de la superclase tantas veces como sea necesario.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Existen </a:t>
            </a:r>
            <a:r>
              <a:rPr b="1" lang="es"/>
              <a:t>clases abstractas</a:t>
            </a:r>
            <a:r>
              <a:rPr lang="es"/>
              <a:t> que no permiten instanciar objetos, sirven de modelo para crear clases derivadas.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Existen </a:t>
            </a:r>
            <a:r>
              <a:rPr b="1" lang="es"/>
              <a:t>clases finales</a:t>
            </a:r>
            <a:r>
              <a:rPr lang="es"/>
              <a:t> de las que no se pueden crear clases derivadas.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 </a:t>
            </a:r>
            <a:r>
              <a:rPr lang="es">
                <a:solidFill>
                  <a:srgbClr val="980000"/>
                </a:solidFill>
              </a:rPr>
              <a:t>múltiple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0" name="Google Shape;480;p44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herencia múltiple es el mecanismo que permite hacer clases derivadas a partir, no de una sola clase base, sino de </a:t>
            </a:r>
            <a:r>
              <a:rPr b="1" lang="es"/>
              <a:t>varias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Hay </a:t>
            </a:r>
            <a:r>
              <a:rPr lang="es" u="sng">
                <a:solidFill>
                  <a:schemeClr val="hlink"/>
                </a:solidFill>
                <a:hlinkClick r:id="rId3"/>
              </a:rPr>
              <a:t>debate académico</a:t>
            </a:r>
            <a:r>
              <a:rPr lang="es"/>
              <a:t> sobre si la herencia múltiple puede ser implementada de forma simple y sin ambigüedad.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Tiene detractores que critican su complejidad y proponen como alternativa usar herencia simple y </a:t>
            </a:r>
            <a:r>
              <a:rPr lang="es" u="sng">
                <a:solidFill>
                  <a:schemeClr val="hlink"/>
                </a:solidFill>
                <a:hlinkClick r:id="rId4"/>
              </a:rPr>
              <a:t>patrones de diseño de software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Herencia </a:t>
            </a:r>
            <a:r>
              <a:rPr lang="es">
                <a:solidFill>
                  <a:srgbClr val="980000"/>
                </a:solidFill>
              </a:rPr>
              <a:t>múltiple</a:t>
            </a:r>
            <a:endParaRPr/>
          </a:p>
        </p:txBody>
      </p:sp>
      <p:sp>
        <p:nvSpPr>
          <p:cNvPr id="486" name="Google Shape;486;p45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487" name="Google Shape;4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0" y="1409350"/>
            <a:ext cx="6056501" cy="33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</a:t>
            </a:r>
            <a:r>
              <a:rPr lang="es">
                <a:solidFill>
                  <a:srgbClr val="980000"/>
                </a:solidFill>
              </a:rPr>
              <a:t>Orientada a Objetos</a:t>
            </a:r>
            <a:r>
              <a:rPr lang="es"/>
              <a:t> </a:t>
            </a:r>
            <a:r>
              <a:rPr lang="es">
                <a:solidFill>
                  <a:srgbClr val="00FF00"/>
                </a:solidFill>
              </a:rPr>
              <a:t>/</a:t>
            </a:r>
            <a:r>
              <a:rPr lang="es"/>
              <a:t> </a:t>
            </a:r>
            <a:r>
              <a:rPr lang="es"/>
              <a:t>Programación </a:t>
            </a:r>
            <a:r>
              <a:rPr lang="es">
                <a:solidFill>
                  <a:srgbClr val="0000FF"/>
                </a:solidFill>
              </a:rPr>
              <a:t>Estructurada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456200" y="15668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PE descompone el problema en subproblemas hasta llegar a acciones muy simples y fáciles de codificar.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POO usa </a:t>
            </a:r>
            <a:r>
              <a:rPr b="1" lang="es"/>
              <a:t>la descomposición en objetos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POO no pone el foco directamente en lo que hay que hacer en el problema, sino en el </a:t>
            </a:r>
            <a:r>
              <a:rPr b="1" lang="es"/>
              <a:t>escenario</a:t>
            </a:r>
            <a:r>
              <a:rPr lang="es"/>
              <a:t> real del mismo que intenta simular en el programa.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PE se basa en </a:t>
            </a:r>
            <a:r>
              <a:rPr b="1" lang="es"/>
              <a:t>funciones</a:t>
            </a:r>
            <a:r>
              <a:rPr lang="es"/>
              <a:t> o procedimientos.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POO se basa en </a:t>
            </a:r>
            <a:r>
              <a:rPr b="1" lang="es"/>
              <a:t>objetos</a:t>
            </a:r>
            <a:r>
              <a:rPr lang="es"/>
              <a:t> y </a:t>
            </a:r>
            <a:r>
              <a:rPr b="1" lang="es"/>
              <a:t>clases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Historia</a:t>
            </a:r>
            <a:r>
              <a:rPr lang="es"/>
              <a:t> de la Programación Orientada a Objetos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conceptos de la programación orientada a objetos tienen origen en </a:t>
            </a:r>
            <a:r>
              <a:rPr b="1" lang="es"/>
              <a:t>Simula 67</a:t>
            </a:r>
            <a:r>
              <a:rPr lang="es"/>
              <a:t>, un lenguaje diseñado para hacer simulaciones.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Fueron refinados más tarde en el lenguaje </a:t>
            </a:r>
            <a:r>
              <a:rPr b="1" lang="es"/>
              <a:t>Smalltalk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POO se fue convirtiendo en el paradigma dominante a </a:t>
            </a:r>
            <a:r>
              <a:rPr b="1" lang="es"/>
              <a:t>mediados de ochenta</a:t>
            </a:r>
            <a:r>
              <a:rPr lang="es"/>
              <a:t>, en gran parte debido a </a:t>
            </a:r>
            <a:r>
              <a:rPr b="1" lang="es"/>
              <a:t>C++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Su dominación fue consolidada gracias al auge de las </a:t>
            </a:r>
            <a:r>
              <a:rPr b="1" lang="es"/>
              <a:t>Interfaces Gráficas de Usuario</a:t>
            </a:r>
            <a:r>
              <a:rPr lang="es"/>
              <a:t>. En este caso, se habla también de programación dirigida por </a:t>
            </a:r>
            <a:r>
              <a:rPr b="1" lang="es"/>
              <a:t>eventos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</a:rPr>
              <a:t>Características</a:t>
            </a:r>
            <a:r>
              <a:rPr lang="es"/>
              <a:t> de la POO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456200" y="1490675"/>
            <a:ext cx="70305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Abstracción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Encapsulamiento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Polimorfismo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Modularización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Herencia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Recolección de basura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s"/>
              <a:t>Garbage Collector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300" y="1333900"/>
            <a:ext cx="4246974" cy="301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Abstracción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490675"/>
            <a:ext cx="2814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</a:t>
            </a:r>
            <a:r>
              <a:rPr lang="es"/>
              <a:t>roceso mental de extracción de las </a:t>
            </a:r>
            <a:r>
              <a:rPr b="1" lang="es"/>
              <a:t>características esenciales</a:t>
            </a:r>
            <a:r>
              <a:rPr lang="es"/>
              <a:t> de algo, ignorando los detalles superfluos.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675" y="855500"/>
            <a:ext cx="4652599" cy="31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Encapsulamiento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490675"/>
            <a:ext cx="24354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Proceso por el que se </a:t>
            </a:r>
            <a:r>
              <a:rPr b="1" lang="es"/>
              <a:t>ocultan los detalles</a:t>
            </a:r>
            <a:r>
              <a:rPr lang="es"/>
              <a:t> del soporte de las características esenciales de una abstracción.</a:t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 rotWithShape="1">
          <a:blip r:embed="rId3">
            <a:alphaModFix/>
          </a:blip>
          <a:srcRect b="2297" l="1662" r="1662" t="1585"/>
          <a:stretch/>
        </p:blipFill>
        <p:spPr>
          <a:xfrm>
            <a:off x="4106900" y="1337000"/>
            <a:ext cx="4712999" cy="29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Polimorfismo</a:t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1303800" y="1490675"/>
            <a:ext cx="31158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</a:t>
            </a:r>
            <a:r>
              <a:rPr lang="es"/>
              <a:t>ropiedad que permite enviar el </a:t>
            </a:r>
            <a:r>
              <a:rPr b="1" lang="es"/>
              <a:t>mismo mensaje</a:t>
            </a:r>
            <a:r>
              <a:rPr lang="es"/>
              <a:t> a objetos de </a:t>
            </a:r>
            <a:r>
              <a:rPr b="1" lang="es"/>
              <a:t>diferentes clases</a:t>
            </a:r>
            <a:r>
              <a:rPr lang="es"/>
              <a:t>, de forma que cada uno de ellos responde a ese mismo mensaje de modo distinto dependiendo de su implementación.</a:t>
            </a: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11457" r="14578" t="0"/>
          <a:stretch/>
        </p:blipFill>
        <p:spPr>
          <a:xfrm>
            <a:off x="4984375" y="1428950"/>
            <a:ext cx="3608400" cy="31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