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Caveat"/>
      <p:regular r:id="rId15"/>
      <p:bold r:id="rId16"/>
    </p:embeddedFon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22" Type="http://schemas.openxmlformats.org/officeDocument/2006/relationships/font" Target="fonts/MavenPro-bold.fntdata"/><Relationship Id="rId21" Type="http://schemas.openxmlformats.org/officeDocument/2006/relationships/font" Target="fonts/MavenPro-regular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Caveat-regular.fntdata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font" Target="fonts/Caveat-bold.fntdata"/><Relationship Id="rId19" Type="http://schemas.openxmlformats.org/officeDocument/2006/relationships/font" Target="fonts/Nunito-italic.fntdata"/><Relationship Id="rId1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bfc019e073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bfc019e07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199958850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199958850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fc019e07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bfc019e07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bfc019e073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bfc019e073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bfd463b3e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bfd463b3e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bfd463b3e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bfd463b3e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bfd463b3e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bfd463b3e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bffadb1b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bffadb1b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5" name="Google Shape;145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6" name="Google Shape;146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" name="Google Shape;150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1" name="Google Shape;151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" name="Google Shape;156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7" name="Google Shape;157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2" name="Google Shape;162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6" name="Google Shape;166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" name="Google Shape;171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2" name="Google Shape;172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" name="Google Shape;176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7" name="Google Shape;177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" name="Google Shape;180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1" name="Google Shape;181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" name="Google Shape;186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7" name="Google Shape;187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" name="Google Shape;191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2" name="Google Shape;192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" name="Google Shape;196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7" name="Google Shape;197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" name="Google Shape;200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1" name="Google Shape;201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" name="Google Shape;205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6" name="Google Shape;206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1" name="Google Shape;211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7" name="Google Shape;217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" name="Google Shape;221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2" name="Google Shape;222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" name="Google Shape;225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6" name="Google Shape;226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" name="Google Shape;230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1" name="Google Shape;231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" name="Google Shape;236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7" name="Google Shape;237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" name="Google Shape;241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2" name="Google Shape;242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5" name="Google Shape;245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6" name="Google Shape;246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" name="Google Shape;251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2" name="Google Shape;252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6" name="Google Shape;256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7" name="Google Shape;257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1" name="Google Shape;261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2" name="Google Shape;262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6" name="Google Shape;266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0" name="Google Shape;270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2" name="Google Shape;272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200" y="14906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/>
        </p:nvSpPr>
        <p:spPr>
          <a:xfrm>
            <a:off x="223825" y="4701325"/>
            <a:ext cx="36558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Excepciones</a:t>
            </a:r>
            <a:r>
              <a:rPr lang="es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en Python</a:t>
            </a:r>
            <a:endParaRPr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6239500" y="4723825"/>
            <a:ext cx="24735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Rafael del Castillo Gomariz</a:t>
            </a:r>
            <a:endParaRPr sz="1500">
              <a:solidFill>
                <a:srgbClr val="FF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3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5" name="Google Shape;95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3" name="Google Shape;103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9" name="Google Shape;109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6" name="Google Shape;116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7" name="Google Shape;117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" name="Google Shape;120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21" name="Google Shape;121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" name="Google Shape;124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5" name="Google Shape;125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" name="Google Shape;127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Google Shape;131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5" name="Google Shape;135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9" name="Google Shape;139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2" name="Google Shape;142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python.org/es/3/library/exceptions.html#BaseException" TargetMode="External"/><Relationship Id="rId4" Type="http://schemas.openxmlformats.org/officeDocument/2006/relationships/hyperlink" Target="https://docs.python.org/es/3/library/exceptions.html#Exception" TargetMode="External"/><Relationship Id="rId5" Type="http://schemas.openxmlformats.org/officeDocument/2006/relationships/hyperlink" Target="https://python-para-impacientes.blogspot.com/2014/02/excepciones.html" TargetMode="External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hyperlink" Target="https://realpython.com/python-exceptions/#exceptions-versus-syntax-errors" TargetMode="External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alpython.com/python-exceptions/#raising-an-exception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github.com/rdelcastillo/DAW-Python/blob/master/ejemplosclase/5excepciones/point.py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ealpython.com/python-exceptions/#the-try-and-except-block-handling-exceptions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rdelcastillo/DAW-Python/blob/master/ejemplosclase/5excepciones/point_test.py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rdelcastillo/DAW-Python/tree/master/ejemplosclase/5excepciones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"/>
          <p:cNvSpPr txBox="1"/>
          <p:nvPr>
            <p:ph type="ctrTitle"/>
          </p:nvPr>
        </p:nvSpPr>
        <p:spPr>
          <a:xfrm>
            <a:off x="824000" y="1613825"/>
            <a:ext cx="4999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Excepciones en Python</a:t>
            </a:r>
            <a:endParaRPr/>
          </a:p>
        </p:txBody>
      </p:sp>
      <p:sp>
        <p:nvSpPr>
          <p:cNvPr id="280" name="Google Shape;280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 de Programación.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CFGS Desarrollo de Aplicaciones Web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IES Gran Capitán</a:t>
            </a:r>
            <a:endParaRPr/>
          </a:p>
        </p:txBody>
      </p:sp>
      <p:pic>
        <p:nvPicPr>
          <p:cNvPr id="281" name="Google Shape;2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8925" y="2909616"/>
            <a:ext cx="20383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una </a:t>
            </a:r>
            <a:r>
              <a:rPr i="1" lang="es"/>
              <a:t>excepción</a:t>
            </a:r>
            <a:r>
              <a:rPr lang="es"/>
              <a:t>?</a:t>
            </a:r>
            <a:endParaRPr/>
          </a:p>
        </p:txBody>
      </p:sp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1303200" y="1490675"/>
            <a:ext cx="72024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</a:t>
            </a:r>
            <a:r>
              <a:rPr b="1" lang="es"/>
              <a:t>excepción</a:t>
            </a:r>
            <a:r>
              <a:rPr lang="es"/>
              <a:t> </a:t>
            </a:r>
            <a:r>
              <a:rPr lang="es"/>
              <a:t>es un evento o error durante la ejecución de un programa que interrumpe su flujo normal de ejecución.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Las excepciones se pueden </a:t>
            </a:r>
            <a:r>
              <a:rPr b="1" lang="es"/>
              <a:t>capturar</a:t>
            </a:r>
            <a:r>
              <a:rPr lang="es"/>
              <a:t> y también </a:t>
            </a:r>
            <a:r>
              <a:rPr b="1" lang="es"/>
              <a:t>lanzar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En Python una excepción es un objeto derivado de la clase </a:t>
            </a:r>
            <a:r>
              <a:rPr lang="es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BaseException</a:t>
            </a:r>
            <a:r>
              <a:rPr lang="es"/>
              <a:t>, cuya subclase </a:t>
            </a:r>
            <a:r>
              <a:rPr lang="es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Exception</a:t>
            </a:r>
            <a:r>
              <a:rPr lang="es"/>
              <a:t> se utiliza para crear excepciones personalizadas.</a:t>
            </a:r>
            <a:endParaRPr/>
          </a:p>
        </p:txBody>
      </p:sp>
      <p:pic>
        <p:nvPicPr>
          <p:cNvPr id="288" name="Google Shape;288;p1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000" y="36697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4"/>
          <p:cNvSpPr txBox="1"/>
          <p:nvPr/>
        </p:nvSpPr>
        <p:spPr>
          <a:xfrm>
            <a:off x="229175" y="44355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Errores sintácticos / Excepciones</a:t>
            </a:r>
            <a:endParaRPr/>
          </a:p>
        </p:txBody>
      </p:sp>
      <p:sp>
        <p:nvSpPr>
          <p:cNvPr id="295" name="Google Shape;295;p15"/>
          <p:cNvSpPr txBox="1"/>
          <p:nvPr>
            <p:ph idx="1" type="body"/>
          </p:nvPr>
        </p:nvSpPr>
        <p:spPr>
          <a:xfrm>
            <a:off x="1303200" y="14906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programa de Python termina tan pronto como encuentra un error, que puede ser un </a:t>
            </a:r>
            <a:r>
              <a:rPr b="1" lang="es"/>
              <a:t>error de sintaxis</a:t>
            </a:r>
            <a:r>
              <a:rPr lang="es"/>
              <a:t> o una </a:t>
            </a:r>
            <a:r>
              <a:rPr b="1" lang="es"/>
              <a:t>excepción</a:t>
            </a:r>
            <a:r>
              <a:rPr lang="es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 excepción ocurre siempre que el código Python, siendo sintácticamente correcto, da como resultado un error.</a:t>
            </a:r>
            <a:endParaRPr/>
          </a:p>
        </p:txBody>
      </p:sp>
      <p:pic>
        <p:nvPicPr>
          <p:cNvPr id="296" name="Google Shape;2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3414713"/>
            <a:ext cx="30289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5"/>
          <p:cNvPicPr preferRelativeResize="0"/>
          <p:nvPr/>
        </p:nvPicPr>
        <p:blipFill rotWithShape="1">
          <a:blip r:embed="rId4">
            <a:alphaModFix/>
          </a:blip>
          <a:srcRect b="0" l="665" r="0" t="0"/>
          <a:stretch/>
        </p:blipFill>
        <p:spPr>
          <a:xfrm>
            <a:off x="4572000" y="3343275"/>
            <a:ext cx="429577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5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000" y="35935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5"/>
          <p:cNvSpPr txBox="1"/>
          <p:nvPr/>
        </p:nvSpPr>
        <p:spPr>
          <a:xfrm>
            <a:off x="229175" y="43593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Manejador de excepciones</a:t>
            </a:r>
            <a:endParaRPr/>
          </a:p>
        </p:txBody>
      </p:sp>
      <p:sp>
        <p:nvSpPr>
          <p:cNvPr id="305" name="Google Shape;305;p16"/>
          <p:cNvSpPr txBox="1"/>
          <p:nvPr>
            <p:ph idx="1" type="body"/>
          </p:nvPr>
        </p:nvSpPr>
        <p:spPr>
          <a:xfrm>
            <a:off x="1303200" y="1490675"/>
            <a:ext cx="72024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ocurre una excepción y se encuentra activo un </a:t>
            </a:r>
            <a:r>
              <a:rPr b="1" lang="es"/>
              <a:t>manejador de excepciones</a:t>
            </a:r>
            <a:r>
              <a:rPr lang="es"/>
              <a:t> para la excepción generada, el control del flujo de las instrucciones se transfiere al manejador.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Si no existe, el método donde se generó la excepción la transfiere al método que le llamó y así sucesivamente hasta llegar al programa principal, si ahí tampoco hay un manejador, la ejecución del programa se termina presentando el error que ocurrió.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7"/>
          <p:cNvSpPr txBox="1"/>
          <p:nvPr>
            <p:ph idx="1" type="body"/>
          </p:nvPr>
        </p:nvSpPr>
        <p:spPr>
          <a:xfrm>
            <a:off x="1303200" y="14906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3" y="144075"/>
            <a:ext cx="7950975" cy="45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Lanzar una excepción</a:t>
            </a:r>
            <a:endParaRPr/>
          </a:p>
        </p:txBody>
      </p:sp>
      <p:sp>
        <p:nvSpPr>
          <p:cNvPr id="318" name="Google Shape;318;p18"/>
          <p:cNvSpPr txBox="1"/>
          <p:nvPr>
            <p:ph idx="1" type="body"/>
          </p:nvPr>
        </p:nvSpPr>
        <p:spPr>
          <a:xfrm>
            <a:off x="1303200" y="12620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</a:t>
            </a:r>
            <a:r>
              <a:rPr lang="es"/>
              <a:t>anzamos excepciones usando la palabra reservada </a:t>
            </a:r>
            <a:r>
              <a:rPr b="1" lang="es">
                <a:latin typeface="Roboto Mono"/>
                <a:ea typeface="Roboto Mono"/>
                <a:cs typeface="Roboto Mono"/>
                <a:sym typeface="Roboto Mono"/>
              </a:rPr>
              <a:t>raise</a:t>
            </a:r>
            <a:r>
              <a:rPr lang="es"/>
              <a:t>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raise</a:t>
            </a:r>
            <a:r>
              <a:rPr lang="es"/>
              <a:t> </a:t>
            </a:r>
            <a:r>
              <a:rPr i="1" lang="es"/>
              <a:t>Excepción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 excepción que se lanza es un objeto, por lo que hay que crearlo como cualquier otro objeto mediante la llamada a la clase correspondiente a esa excepción.</a:t>
            </a:r>
            <a:endParaRPr/>
          </a:p>
        </p:txBody>
      </p:sp>
      <p:pic>
        <p:nvPicPr>
          <p:cNvPr id="319" name="Google Shape;319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000" y="37459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8"/>
          <p:cNvSpPr txBox="1"/>
          <p:nvPr/>
        </p:nvSpPr>
        <p:spPr>
          <a:xfrm>
            <a:off x="229175" y="45117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1" name="Google Shape;321;p18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93525" y="4030500"/>
            <a:ext cx="611150" cy="6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8"/>
          <p:cNvSpPr txBox="1"/>
          <p:nvPr/>
        </p:nvSpPr>
        <p:spPr>
          <a:xfrm>
            <a:off x="8118875" y="4537775"/>
            <a:ext cx="978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rgbClr val="980000"/>
                </a:solidFill>
                <a:latin typeface="Nunito"/>
                <a:ea typeface="Nunito"/>
                <a:cs typeface="Nunito"/>
                <a:sym typeface="Nunito"/>
              </a:rPr>
              <a:t>Ejemplo</a:t>
            </a:r>
            <a:endParaRPr i="1" sz="1000">
              <a:solidFill>
                <a:srgbClr val="98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3" name="Google Shape;32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53659" y="3480561"/>
            <a:ext cx="4718301" cy="15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Capturar excepciones</a:t>
            </a:r>
            <a:endParaRPr/>
          </a:p>
        </p:txBody>
      </p:sp>
      <p:sp>
        <p:nvSpPr>
          <p:cNvPr id="329" name="Google Shape;329;p19"/>
          <p:cNvSpPr txBox="1"/>
          <p:nvPr>
            <p:ph idx="1" type="body"/>
          </p:nvPr>
        </p:nvSpPr>
        <p:spPr>
          <a:xfrm>
            <a:off x="1170575" y="1490675"/>
            <a:ext cx="74463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usa un b</a:t>
            </a:r>
            <a:r>
              <a:rPr lang="es"/>
              <a:t>loque </a:t>
            </a:r>
            <a:r>
              <a:rPr b="1" lang="es">
                <a:latin typeface="Roboto Mono"/>
                <a:ea typeface="Roboto Mono"/>
                <a:cs typeface="Roboto Mono"/>
                <a:sym typeface="Roboto Mono"/>
              </a:rPr>
              <a:t>try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– </a:t>
            </a:r>
            <a:r>
              <a:rPr b="1" lang="es">
                <a:latin typeface="Roboto Mono"/>
                <a:ea typeface="Roboto Mono"/>
                <a:cs typeface="Roboto Mono"/>
                <a:sym typeface="Roboto Mono"/>
              </a:rPr>
              <a:t>except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[- </a:t>
            </a:r>
            <a:r>
              <a:rPr b="1" i="1" lang="es"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b="1" lang="es">
                <a:latin typeface="Roboto Mono"/>
                <a:ea typeface="Roboto Mono"/>
                <a:cs typeface="Roboto Mono"/>
                <a:sym typeface="Roboto Mono"/>
              </a:rPr>
              <a:t> - </a:t>
            </a:r>
            <a:r>
              <a:rPr b="1" i="1" lang="es">
                <a:latin typeface="Roboto Mono"/>
                <a:ea typeface="Roboto Mono"/>
                <a:cs typeface="Roboto Mono"/>
                <a:sym typeface="Roboto Mono"/>
              </a:rPr>
              <a:t>finally</a:t>
            </a:r>
            <a:r>
              <a:rPr lang="es"/>
              <a:t>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1. Se intenta (</a:t>
            </a:r>
            <a:r>
              <a:rPr b="1" lang="es"/>
              <a:t>try</a:t>
            </a:r>
            <a:r>
              <a:rPr lang="es"/>
              <a:t>) ejecutar un bloque de código.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2. Si se produce una circunstancia excepcional se lanza (</a:t>
            </a:r>
            <a:r>
              <a:rPr b="1" lang="es"/>
              <a:t>raise</a:t>
            </a:r>
            <a:r>
              <a:rPr lang="es"/>
              <a:t>) una excepción. En caso contrario se sigue el curso normal.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3. Si se ha lanzado una excepción, la ejecución del programa es desviada al manejador de excepciones donde la excepción se captura (</a:t>
            </a:r>
            <a:r>
              <a:rPr b="1" lang="es"/>
              <a:t>except</a:t>
            </a:r>
            <a:r>
              <a:rPr lang="es"/>
              <a:t>) y se decide qué hacer al respecto.</a:t>
            </a:r>
            <a:endParaRPr/>
          </a:p>
        </p:txBody>
      </p:sp>
      <p:pic>
        <p:nvPicPr>
          <p:cNvPr id="330" name="Google Shape;330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000" y="37459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9"/>
          <p:cNvSpPr txBox="1"/>
          <p:nvPr/>
        </p:nvSpPr>
        <p:spPr>
          <a:xfrm>
            <a:off x="229175" y="45117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Capturar excepciones</a:t>
            </a:r>
            <a:endParaRPr/>
          </a:p>
        </p:txBody>
      </p:sp>
      <p:sp>
        <p:nvSpPr>
          <p:cNvPr id="337" name="Google Shape;337;p20"/>
          <p:cNvSpPr txBox="1"/>
          <p:nvPr>
            <p:ph idx="1" type="body"/>
          </p:nvPr>
        </p:nvSpPr>
        <p:spPr>
          <a:xfrm>
            <a:off x="1170575" y="1262075"/>
            <a:ext cx="74463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try: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# Instrucciones que se intentan ejecutar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except </a:t>
            </a:r>
            <a:r>
              <a:rPr i="1" lang="es"/>
              <a:t>TipoDeExcepción</a:t>
            </a:r>
            <a:r>
              <a:rPr lang="es"/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# Instrucciones para tratar esta excepción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else: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# Instrucciones que se ejecutarán si no ha habido excepción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finally: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# Instrucciones que se ejecutarán siempre                                   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# se haya producido o no una excepción</a:t>
            </a:r>
            <a:endParaRPr/>
          </a:p>
        </p:txBody>
      </p:sp>
      <p:pic>
        <p:nvPicPr>
          <p:cNvPr id="338" name="Google Shape;338;p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3525" y="4030500"/>
            <a:ext cx="611150" cy="6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0"/>
          <p:cNvSpPr txBox="1"/>
          <p:nvPr/>
        </p:nvSpPr>
        <p:spPr>
          <a:xfrm>
            <a:off x="8118875" y="4537775"/>
            <a:ext cx="978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rgbClr val="980000"/>
                </a:solidFill>
                <a:latin typeface="Nunito"/>
                <a:ea typeface="Nunito"/>
                <a:cs typeface="Nunito"/>
                <a:sym typeface="Nunito"/>
              </a:rPr>
              <a:t>Ejemplo</a:t>
            </a:r>
            <a:endParaRPr i="1" sz="1000">
              <a:solidFill>
                <a:srgbClr val="98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excepciones</a:t>
            </a:r>
            <a:endParaRPr/>
          </a:p>
        </p:txBody>
      </p:sp>
      <p:sp>
        <p:nvSpPr>
          <p:cNvPr id="345" name="Google Shape;345;p21"/>
          <p:cNvSpPr txBox="1"/>
          <p:nvPr>
            <p:ph idx="1" type="body"/>
          </p:nvPr>
        </p:nvSpPr>
        <p:spPr>
          <a:xfrm>
            <a:off x="1303200" y="14906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Para crear excepciones propias tenemos que crear una nueva clase derivada de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Exception</a:t>
            </a:r>
            <a:r>
              <a:rPr lang="es"/>
              <a:t> y desde el constructor llamar al constructor de la superclase.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46" name="Google Shape;346;p2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125" y="3954300"/>
            <a:ext cx="611150" cy="6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1"/>
          <p:cNvSpPr txBox="1"/>
          <p:nvPr/>
        </p:nvSpPr>
        <p:spPr>
          <a:xfrm>
            <a:off x="346475" y="4461575"/>
            <a:ext cx="978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rgbClr val="980000"/>
                </a:solidFill>
                <a:latin typeface="Nunito"/>
                <a:ea typeface="Nunito"/>
                <a:cs typeface="Nunito"/>
                <a:sym typeface="Nunito"/>
              </a:rPr>
              <a:t>Ejemplo</a:t>
            </a:r>
            <a:endParaRPr i="1" sz="1000">
              <a:solidFill>
                <a:srgbClr val="98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8" name="Google Shape;34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9575" y="2921050"/>
            <a:ext cx="8069201" cy="1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