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Caveat"/>
      <p:regular r:id="rId35"/>
      <p:bold r:id="rId36"/>
    </p:embeddedFont>
    <p:embeddedFont>
      <p:font typeface="Nunito"/>
      <p:regular r:id="rId37"/>
      <p:bold r:id="rId38"/>
      <p:italic r:id="rId39"/>
      <p:boldItalic r:id="rId40"/>
    </p:embeddedFont>
    <p:embeddedFont>
      <p:font typeface="Maven Pro"/>
      <p:regular r:id="rId41"/>
      <p:bold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Italic.fntdata"/><Relationship Id="rId20" Type="http://schemas.openxmlformats.org/officeDocument/2006/relationships/slide" Target="slides/slide15.xml"/><Relationship Id="rId42" Type="http://schemas.openxmlformats.org/officeDocument/2006/relationships/font" Target="fonts/MavenPro-bold.fntdata"/><Relationship Id="rId41" Type="http://schemas.openxmlformats.org/officeDocument/2006/relationships/font" Target="fonts/MavenPr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.fntdata"/><Relationship Id="rId21" Type="http://schemas.openxmlformats.org/officeDocument/2006/relationships/slide" Target="slides/slide16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ave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Nunito-regular.fntdata"/><Relationship Id="rId14" Type="http://schemas.openxmlformats.org/officeDocument/2006/relationships/slide" Target="slides/slide9.xml"/><Relationship Id="rId36" Type="http://schemas.openxmlformats.org/officeDocument/2006/relationships/font" Target="fonts/Caveat-bold.fntdata"/><Relationship Id="rId17" Type="http://schemas.openxmlformats.org/officeDocument/2006/relationships/slide" Target="slides/slide12.xml"/><Relationship Id="rId39" Type="http://schemas.openxmlformats.org/officeDocument/2006/relationships/font" Target="fonts/Nunito-italic.fntdata"/><Relationship Id="rId16" Type="http://schemas.openxmlformats.org/officeDocument/2006/relationships/slide" Target="slides/slide11.xml"/><Relationship Id="rId38" Type="http://schemas.openxmlformats.org/officeDocument/2006/relationships/font" Target="fonts/Nuni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2387a884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2387a884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2c55b3c4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2c55b3c4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2c55b3c44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2c55b3c44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2ea4d53e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22ea4d53e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2c55b3c44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2c55b3c44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2c55b3c44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2c55b3c44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2c55b3c44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2c55b3c44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2c55b3c44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2c55b3c44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2c853f904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2c853f904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2c853f904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2c853f904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28aac5ea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28aac5ea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2d237e61e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2d237e61e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2e420003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2e420003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2e4200037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2e420003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2d8bb1f42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2d8bb1f42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3afc6a07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3afc6a07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3cde6162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3cde6162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3cde61626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3cde61626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3cde61626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3cde61626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3e6a4c93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3e6a4c93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3e6a4c93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3e6a4c93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28aac5ea0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28aac5ea0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f6c51a5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f6c51a5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f6c51a5a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f6c51a5a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c28aac5ea0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c28aac5ea0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3cb5be6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3cb5be6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c3cb5be6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c3cb5be6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243a22a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2243a22a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5" name="Google Shape;145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6" name="Google Shape;14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1" name="Google Shape;15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7" name="Google Shape;157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2" name="Google Shape;162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6" name="Google Shape;166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2" name="Google Shape;172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7" name="Google Shape;177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" name="Google Shape;180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1" name="Google Shape;181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7" name="Google Shape;187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2" name="Google Shape;192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" name="Google Shape;196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7" name="Google Shape;197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1" name="Google Shape;201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" name="Google Shape;205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6" name="Google Shape;206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1" name="Google Shape;211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7" name="Google Shape;217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2" name="Google Shape;222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6" name="Google Shape;226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1" name="Google Shape;231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7" name="Google Shape;237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" name="Google Shape;241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2" name="Google Shape;242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" name="Google Shape;245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6" name="Google Shape;246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2" name="Google Shape;252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7" name="Google Shape;257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2" name="Google Shape;262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6" name="Google Shape;266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0" name="Google Shape;270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200" y="1490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/>
        </p:nvSpPr>
        <p:spPr>
          <a:xfrm>
            <a:off x="223825" y="4701325"/>
            <a:ext cx="36558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Ficheros en Python</a:t>
            </a:r>
            <a:endParaRPr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6239500" y="4723825"/>
            <a:ext cx="24735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Rafael del Castillo Gomariz</a:t>
            </a:r>
            <a:endParaRPr sz="150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3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5" name="Google Shape;95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3" name="Google Shape;103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9" name="Google Shape;109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6" name="Google Shape;116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7" name="Google Shape;117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1" name="Google Shape;121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" name="Google Shape;124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5" name="Google Shape;125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9" name="Google Shape;139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3schools.com/python/ref_file_readline.asp" TargetMode="External"/><Relationship Id="rId4" Type="http://schemas.openxmlformats.org/officeDocument/2006/relationships/hyperlink" Target="https://www.w3schools.com/python/ref_file_readlines.asp" TargetMode="External"/><Relationship Id="rId9" Type="http://schemas.openxmlformats.org/officeDocument/2006/relationships/image" Target="../media/image7.png"/><Relationship Id="rId5" Type="http://schemas.openxmlformats.org/officeDocument/2006/relationships/hyperlink" Target="https://www.w3schools.com/python/ref_file_read.asp" TargetMode="External"/><Relationship Id="rId6" Type="http://schemas.openxmlformats.org/officeDocument/2006/relationships/hyperlink" Target="https://ellibrodepython.com/leer-archivos-python" TargetMode="External"/><Relationship Id="rId7" Type="http://schemas.openxmlformats.org/officeDocument/2006/relationships/image" Target="../media/image11.png"/><Relationship Id="rId8" Type="http://schemas.openxmlformats.org/officeDocument/2006/relationships/hyperlink" Target="https://github.com/rdelcastillo/DAW-Python/blob/master/ejemplosclase/6ficheros/ejemplo_lectura.py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w3schools.com/python/ref_file_write.asp" TargetMode="External"/><Relationship Id="rId4" Type="http://schemas.openxmlformats.org/officeDocument/2006/relationships/hyperlink" Target="https://www.w3schools.com/python/ref_file_writelines.asp" TargetMode="External"/><Relationship Id="rId5" Type="http://schemas.openxmlformats.org/officeDocument/2006/relationships/hyperlink" Target="https://www.freecodecamp.org/espanol/news/python-como-escribir-en-un-archivo-abrir-leer-escribir-y-otras-funciones-de-archivos-explicadas/#:~:text=%F0%9F%94%B9-,C%C3%B3mo%20crear%20un%20archivo,-Si%20necesitas%20crear" TargetMode="External"/><Relationship Id="rId6" Type="http://schemas.openxmlformats.org/officeDocument/2006/relationships/image" Target="../media/image11.png"/><Relationship Id="rId7" Type="http://schemas.openxmlformats.org/officeDocument/2006/relationships/hyperlink" Target="https://github.com/rdelcastillo/DAW-Python/tree/master/ejemplosclase/6ficheros" TargetMode="External"/><Relationship Id="rId8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schools.com/python/ref_file_tell.asp" TargetMode="External"/><Relationship Id="rId4" Type="http://schemas.openxmlformats.org/officeDocument/2006/relationships/hyperlink" Target="https://www.w3schools.com/python/ref_file_seek.asp" TargetMode="External"/><Relationship Id="rId5" Type="http://schemas.openxmlformats.org/officeDocument/2006/relationships/hyperlink" Target="https://python-para-impacientes.blogspot.com/2014/02/operaciones-con-archivos.html#:~:text=.close()-,Mover%20el%20puntero,-%3A%20seek()%2C%20tell()" TargetMode="External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hyperlink" Target="https://github.com/rdelcastillo/DAW-Python/blob/master/ejemplosclase/99otros/argumentos.py" TargetMode="External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python.org/3/library/pickle.html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python.org/3/library/csv.html" TargetMode="External"/><Relationship Id="rId4" Type="http://schemas.openxmlformats.org/officeDocument/2006/relationships/hyperlink" Target="https://pandas.pydata.org/" TargetMode="External"/><Relationship Id="rId5" Type="http://schemas.openxmlformats.org/officeDocument/2006/relationships/hyperlink" Target="https://realpython.com/python-csv/" TargetMode="External"/><Relationship Id="rId6" Type="http://schemas.openxmlformats.org/officeDocument/2006/relationships/image" Target="../media/image11.png"/><Relationship Id="rId7" Type="http://schemas.openxmlformats.org/officeDocument/2006/relationships/hyperlink" Target="https://github.com/rdelcastillo/DAW-Python/tree/master/ejemplosclase/6ficheroscsv" TargetMode="External"/><Relationship Id="rId8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realpython.com/lessons/what-is-json/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hyperlink" Target="https://upload.wikimedia.org/wikipedia/commons/5/56/JSON_vs._XML.p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python.org/3/library/json.html" TargetMode="External"/><Relationship Id="rId4" Type="http://schemas.openxmlformats.org/officeDocument/2006/relationships/hyperlink" Target="https://realpython.com/python-json/#python-supports-json-natively" TargetMode="External"/><Relationship Id="rId5" Type="http://schemas.openxmlformats.org/officeDocument/2006/relationships/image" Target="../media/image11.png"/><Relationship Id="rId6" Type="http://schemas.openxmlformats.org/officeDocument/2006/relationships/hyperlink" Target="https://github.com/rdelcastillo/DAW-Python/tree/master/ejemplosclase/6ficherosjson" TargetMode="External"/><Relationship Id="rId7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rdelcastillo/DAW-Python/blob/master/ejemplosclase/6ficherosjson/ejemplo_serializar_objeto.py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pynative.com/python-convert-json-data-into-custom-python-object/" TargetMode="External"/><Relationship Id="rId6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rdelcastillo/DAW-Python/blob/master/ejemplosclase/6ficherosjson/ejemplo_deserializar_objeto.py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pynative.com/python-convert-json-data-into-custom-python-object/" TargetMode="External"/><Relationship Id="rId6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rive.google.com/file/d/1HoYN1rchaDrVnykvYaHVX1dbMEjNxKPy/view?usp=sharing" TargetMode="External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python.org/es/3.11/library/xml.html" TargetMode="External"/><Relationship Id="rId4" Type="http://schemas.openxmlformats.org/officeDocument/2006/relationships/hyperlink" Target="https://docs.python.org/es/3.11/library/xml.etree.elementtree.html#module-xml.etree.ElementTree" TargetMode="External"/><Relationship Id="rId5" Type="http://schemas.openxmlformats.org/officeDocument/2006/relationships/hyperlink" Target="https://lxml.de/" TargetMode="External"/><Relationship Id="rId6" Type="http://schemas.openxmlformats.org/officeDocument/2006/relationships/hyperlink" Target="https://docs.python.org/es/3.11/library/xml.dom.minidom.html#module-xml.dom.minidom" TargetMode="External"/><Relationship Id="rId7" Type="http://schemas.openxmlformats.org/officeDocument/2006/relationships/hyperlink" Target="https://realpython.com/python-xml-parser/" TargetMode="External"/><Relationship Id="rId8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realpython.com/python-xml-parser/" TargetMode="External"/><Relationship Id="rId4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rdelcastillo/DAW-Python/tree/master/ejemplosclase/6ficherosxml" TargetMode="External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rdelcastillo/DAW-Python/blob/master/ejemplosclase/6ficherosxml/ejemplo_escritura.py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python/python_file_handling.asp" TargetMode="External"/><Relationship Id="rId4" Type="http://schemas.openxmlformats.org/officeDocument/2006/relationships/hyperlink" Target="https://www.w3schools.com/python/python_file_handling.asp" TargetMode="External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ython-intermedio.readthedocs.io/es/latest/open_function.html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Ficheros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(en Python)</a:t>
            </a:r>
            <a:endParaRPr/>
          </a:p>
        </p:txBody>
      </p:sp>
      <p:sp>
        <p:nvSpPr>
          <p:cNvPr id="280" name="Google Shape;280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de Programación.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CFGS Desarrollo de Aplicaciones 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IES Gran Capitán</a:t>
            </a:r>
            <a:endParaRPr/>
          </a:p>
        </p:txBody>
      </p:sp>
      <p:pic>
        <p:nvPicPr>
          <p:cNvPr id="281" name="Google Shape;2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825" y="1457374"/>
            <a:ext cx="1687775" cy="205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8925" y="2909616"/>
            <a:ext cx="20383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Lectura de ficheros</a:t>
            </a:r>
            <a:endParaRPr/>
          </a:p>
        </p:txBody>
      </p:sp>
      <p:sp>
        <p:nvSpPr>
          <p:cNvPr id="356" name="Google Shape;356;p22"/>
          <p:cNvSpPr txBox="1"/>
          <p:nvPr>
            <p:ph idx="1" type="body"/>
          </p:nvPr>
        </p:nvSpPr>
        <p:spPr>
          <a:xfrm>
            <a:off x="1303800" y="131332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vez abierto el fichero para lectura, el puntero de lectura se coloca en el primer byte y para leer podemos usar los siguientes métodos sobre la variable: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readline()</a:t>
            </a:r>
            <a:r>
              <a:rPr lang="es"/>
              <a:t>: lee una línea, la devuelve y mueve el puntero de lectura al comienzo de la siguiente línea.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readlines()</a:t>
            </a:r>
            <a:r>
              <a:rPr lang="es"/>
              <a:t>: lee todas las líneas del archivo, las almacena en una lista y la devuelve.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read()</a:t>
            </a:r>
            <a:r>
              <a:rPr lang="es"/>
              <a:t>: lee todo el contenido del archivo y lo devuelve como una cadena de caracteres.</a:t>
            </a:r>
            <a:endParaRPr/>
          </a:p>
        </p:txBody>
      </p:sp>
      <p:pic>
        <p:nvPicPr>
          <p:cNvPr id="357" name="Google Shape;357;p22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6000" y="36697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2"/>
          <p:cNvSpPr txBox="1"/>
          <p:nvPr/>
        </p:nvSpPr>
        <p:spPr>
          <a:xfrm>
            <a:off x="229175" y="44355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9" name="Google Shape;359;p22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22125" y="3801900"/>
            <a:ext cx="611150" cy="6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2"/>
          <p:cNvSpPr txBox="1"/>
          <p:nvPr/>
        </p:nvSpPr>
        <p:spPr>
          <a:xfrm>
            <a:off x="8347475" y="4309175"/>
            <a:ext cx="978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Ejemplo</a:t>
            </a:r>
            <a:endParaRPr i="1" sz="1000">
              <a:solidFill>
                <a:srgbClr val="98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Escritura</a:t>
            </a:r>
            <a:r>
              <a:rPr lang="es"/>
              <a:t> en ficheros</a:t>
            </a:r>
            <a:endParaRPr/>
          </a:p>
        </p:txBody>
      </p:sp>
      <p:sp>
        <p:nvSpPr>
          <p:cNvPr id="366" name="Google Shape;366;p23"/>
          <p:cNvSpPr txBox="1"/>
          <p:nvPr>
            <p:ph idx="1" type="body"/>
          </p:nvPr>
        </p:nvSpPr>
        <p:spPr>
          <a:xfrm>
            <a:off x="1303800" y="131332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vez abierto el fichero para escritura, adición, o lectura/escritura, para escribir en el fichero podemos usar los siguientes métodos sobre la variable: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write()</a:t>
            </a:r>
            <a:r>
              <a:rPr lang="es"/>
              <a:t>: escribe la cadena pasada como parámetro a partir de la posición del puntero.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writelines()</a:t>
            </a:r>
            <a:r>
              <a:rPr lang="es"/>
              <a:t>: escribe la lista que se le pasa como parámetro </a:t>
            </a:r>
            <a:r>
              <a:rPr lang="es"/>
              <a:t>a partir de la posición del puntero.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print()</a:t>
            </a:r>
            <a:r>
              <a:rPr lang="es"/>
              <a:t>: indicando en el parámetro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file</a:t>
            </a:r>
            <a:r>
              <a:rPr lang="es"/>
              <a:t> la variable fichero.</a:t>
            </a:r>
            <a:endParaRPr/>
          </a:p>
        </p:txBody>
      </p:sp>
      <p:pic>
        <p:nvPicPr>
          <p:cNvPr id="367" name="Google Shape;367;p2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000" y="36697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3"/>
          <p:cNvSpPr txBox="1"/>
          <p:nvPr/>
        </p:nvSpPr>
        <p:spPr>
          <a:xfrm>
            <a:off x="229175" y="44355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9" name="Google Shape;369;p23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22125" y="3801900"/>
            <a:ext cx="611150" cy="6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3"/>
          <p:cNvSpPr txBox="1"/>
          <p:nvPr/>
        </p:nvSpPr>
        <p:spPr>
          <a:xfrm>
            <a:off x="8347475" y="4309175"/>
            <a:ext cx="978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Ejemplo</a:t>
            </a:r>
            <a:endParaRPr i="1" sz="1000">
              <a:solidFill>
                <a:srgbClr val="98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Puntero del fichero</a:t>
            </a:r>
            <a:endParaRPr/>
          </a:p>
        </p:txBody>
      </p:sp>
      <p:sp>
        <p:nvSpPr>
          <p:cNvPr id="376" name="Google Shape;376;p24"/>
          <p:cNvSpPr txBox="1"/>
          <p:nvPr>
            <p:ph idx="1" type="body"/>
          </p:nvPr>
        </p:nvSpPr>
        <p:spPr>
          <a:xfrm>
            <a:off x="1303200" y="1490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ficheros tienen un puntero que actúa como cabeza de lectura/escritura y cuando hacemos una operación de lectura o escritura se hace a partir del byte al que apunta. Podemos gestionarlo con estos métodos: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tell()</a:t>
            </a:r>
            <a:r>
              <a:rPr lang="es"/>
              <a:t>: devuelve su posición.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seek()</a:t>
            </a:r>
            <a:r>
              <a:rPr lang="es"/>
              <a:t>: coloca el puntero en la posición indicada como parámetro.</a:t>
            </a:r>
            <a:endParaRPr/>
          </a:p>
        </p:txBody>
      </p:sp>
      <p:pic>
        <p:nvPicPr>
          <p:cNvPr id="377" name="Google Shape;377;p2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22125" y="3801900"/>
            <a:ext cx="611150" cy="6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4"/>
          <p:cNvSpPr txBox="1"/>
          <p:nvPr/>
        </p:nvSpPr>
        <p:spPr>
          <a:xfrm>
            <a:off x="8347475" y="4309175"/>
            <a:ext cx="978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Ejemplo</a:t>
            </a:r>
            <a:endParaRPr i="1" sz="1000">
              <a:solidFill>
                <a:srgbClr val="98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 de argumentos por línea de comandos</a:t>
            </a:r>
            <a:endParaRPr/>
          </a:p>
        </p:txBody>
      </p:sp>
      <p:sp>
        <p:nvSpPr>
          <p:cNvPr id="384" name="Google Shape;384;p25"/>
          <p:cNvSpPr txBox="1"/>
          <p:nvPr>
            <p:ph idx="1" type="body"/>
          </p:nvPr>
        </p:nvSpPr>
        <p:spPr>
          <a:xfrm>
            <a:off x="1303200" y="1490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Cuando ejecutamos un programa en Python podemos pasarle argumentos adicionales por línea de comandos, </a:t>
            </a:r>
            <a:r>
              <a:rPr b="1" lang="es"/>
              <a:t>se recogen</a:t>
            </a:r>
            <a:r>
              <a:rPr lang="es"/>
              <a:t> en la lista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sys.argv</a:t>
            </a:r>
            <a:r>
              <a:rPr lang="es"/>
              <a:t>.</a:t>
            </a:r>
            <a:endParaRPr/>
          </a:p>
        </p:txBody>
      </p:sp>
      <p:pic>
        <p:nvPicPr>
          <p:cNvPr id="385" name="Google Shape;3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188" y="2847975"/>
            <a:ext cx="492442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5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2125" y="3801900"/>
            <a:ext cx="611150" cy="6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5"/>
          <p:cNvSpPr txBox="1"/>
          <p:nvPr/>
        </p:nvSpPr>
        <p:spPr>
          <a:xfrm>
            <a:off x="8347475" y="4309175"/>
            <a:ext cx="978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Ejemplo</a:t>
            </a:r>
            <a:endParaRPr i="1" sz="1000">
              <a:solidFill>
                <a:srgbClr val="98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Leer y escribir cualquier objeto a un fichero</a:t>
            </a:r>
            <a:endParaRPr/>
          </a:p>
        </p:txBody>
      </p:sp>
      <p:sp>
        <p:nvSpPr>
          <p:cNvPr id="393" name="Google Shape;393;p26"/>
          <p:cNvSpPr txBox="1"/>
          <p:nvPr>
            <p:ph idx="1" type="body"/>
          </p:nvPr>
        </p:nvSpPr>
        <p:spPr>
          <a:xfrm>
            <a:off x="1303200" y="11858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veces necesitamos escribir y leer objetos directamente sobre ficheros, en este caso los ficheros deben ser binarios.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Python hay una forma muy sencilla de hacerlo: importar el </a:t>
            </a:r>
            <a:r>
              <a:rPr lang="es"/>
              <a:t>módulo</a:t>
            </a:r>
            <a:r>
              <a:rPr lang="es"/>
              <a:t> </a:t>
            </a:r>
            <a:r>
              <a:rPr b="1" lang="es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pickle</a:t>
            </a:r>
            <a:r>
              <a:rPr lang="es"/>
              <a:t> y usando sus métodos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dump()</a:t>
            </a:r>
            <a:r>
              <a:rPr lang="es"/>
              <a:t> y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load()</a:t>
            </a:r>
            <a:r>
              <a:rPr lang="es"/>
              <a:t> para leer y escribir los datos.</a:t>
            </a:r>
            <a:endParaRPr/>
          </a:p>
        </p:txBody>
      </p:sp>
      <p:pic>
        <p:nvPicPr>
          <p:cNvPr id="394" name="Google Shape;3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850" y="3256950"/>
            <a:ext cx="3809151" cy="147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444" y="3245545"/>
            <a:ext cx="3808799" cy="1500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Ficheros CSV</a:t>
            </a:r>
            <a:endParaRPr/>
          </a:p>
        </p:txBody>
      </p:sp>
      <p:sp>
        <p:nvSpPr>
          <p:cNvPr id="401" name="Google Shape;401;p27"/>
          <p:cNvSpPr txBox="1"/>
          <p:nvPr>
            <p:ph idx="1" type="body"/>
          </p:nvPr>
        </p:nvSpPr>
        <p:spPr>
          <a:xfrm>
            <a:off x="1303200" y="1490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fichero CSV (Comma Separated Values) es un tipo de fichero de texto que se utiliza para almacenar datos tabulares en forma de texto plano.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Cada línea del archivo representa una fila de datos, y los campos de cada fila se separan por un carácter delimitador, que suele ser una coma, un punto y coma, un tabulador u otro carácter especial.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Ficheros CSV</a:t>
            </a:r>
            <a:endParaRPr/>
          </a:p>
        </p:txBody>
      </p:sp>
      <p:sp>
        <p:nvSpPr>
          <p:cNvPr id="407" name="Google Shape;407;p28"/>
          <p:cNvSpPr txBox="1"/>
          <p:nvPr>
            <p:ph idx="1" type="body"/>
          </p:nvPr>
        </p:nvSpPr>
        <p:spPr>
          <a:xfrm>
            <a:off x="1303200" y="13382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archivos CSV son muy populares en la gestión de datos y son compatibles con muchos programas de software, incluyendo hojas de cálculo, bases de datos y lenguajes de programación.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Ejemplo de cómo se vería un archivo CSV simple: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nombre,apellido,edad,cargo,salario</a:t>
            </a:r>
            <a:endParaRPr sz="19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Juan,Pérez,30,Analista de datos,40000</a:t>
            </a:r>
            <a:endParaRPr sz="19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María,García,25,Desarrollador de software,45000</a:t>
            </a:r>
            <a:endParaRPr sz="19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Pedro,Rodríguez,35,Ingeniero de sistemas,50000</a:t>
            </a:r>
            <a:endParaRPr sz="1900"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Manejo de ficheros CSV en Python</a:t>
            </a:r>
            <a:endParaRPr/>
          </a:p>
        </p:txBody>
      </p:sp>
      <p:sp>
        <p:nvSpPr>
          <p:cNvPr id="413" name="Google Shape;413;p29"/>
          <p:cNvSpPr txBox="1"/>
          <p:nvPr>
            <p:ph idx="1" type="body"/>
          </p:nvPr>
        </p:nvSpPr>
        <p:spPr>
          <a:xfrm>
            <a:off x="1303200" y="1109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Python, se puede manejar archivos CSV utilizando el módulo </a:t>
            </a:r>
            <a:r>
              <a:rPr b="1" lang="es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csv</a:t>
            </a:r>
            <a:r>
              <a:rPr lang="es"/>
              <a:t>. Este módulo proporciona funciones y clases que permiten leer y escribir archivos CSV de manera fácil y eficiente.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lectura de un archivo CSV se realiza mediante el objeto devuelto por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reader()</a:t>
            </a:r>
            <a:r>
              <a:rPr lang="es"/>
              <a:t> y la escritura con el objeto devuelto por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writer()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Otra opción muy interesante para el manejo de estos ficheros es usar la librería </a:t>
            </a:r>
            <a:r>
              <a:rPr lang="es" u="sng">
                <a:solidFill>
                  <a:schemeClr val="hlink"/>
                </a:solidFill>
                <a:hlinkClick r:id="rId4"/>
              </a:rPr>
              <a:t>pandas</a:t>
            </a:r>
            <a:r>
              <a:rPr lang="es"/>
              <a:t>.</a:t>
            </a:r>
            <a:endParaRPr/>
          </a:p>
        </p:txBody>
      </p:sp>
      <p:pic>
        <p:nvPicPr>
          <p:cNvPr id="414" name="Google Shape;414;p29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000" y="36697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9"/>
          <p:cNvSpPr txBox="1"/>
          <p:nvPr/>
        </p:nvSpPr>
        <p:spPr>
          <a:xfrm>
            <a:off x="229175" y="44355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6" name="Google Shape;416;p29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22125" y="3801900"/>
            <a:ext cx="611150" cy="6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9"/>
          <p:cNvSpPr txBox="1"/>
          <p:nvPr/>
        </p:nvSpPr>
        <p:spPr>
          <a:xfrm>
            <a:off x="8347475" y="4309175"/>
            <a:ext cx="978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Ejemplos</a:t>
            </a:r>
            <a:endParaRPr i="1" sz="1000">
              <a:solidFill>
                <a:srgbClr val="98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Ficheros JSON</a:t>
            </a:r>
            <a:endParaRPr/>
          </a:p>
        </p:txBody>
      </p:sp>
      <p:sp>
        <p:nvSpPr>
          <p:cNvPr id="423" name="Google Shape;423;p30"/>
          <p:cNvSpPr txBox="1"/>
          <p:nvPr>
            <p:ph idx="1" type="body"/>
          </p:nvPr>
        </p:nvSpPr>
        <p:spPr>
          <a:xfrm>
            <a:off x="1303200" y="12620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 fichero JSON (</a:t>
            </a:r>
            <a:r>
              <a:rPr lang="es"/>
              <a:t>JavaScript Object Notation</a:t>
            </a:r>
            <a:r>
              <a:rPr lang="es"/>
              <a:t>) es un tipo de archivo de texto utilizado para el intercambio de datos en la web que permite la serialización y transmisión de objetos y estructuras de datos simples.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Está compuesto por una serie de pares de nombre/valor, donde el nombre es una cadena de caracteres y el valor puede ser cualquier tipo de dato soportado por el formato, como números, cadenas, booleanos, listas o incluso otros objetos JSON.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1"/>
          <p:cNvSpPr txBox="1"/>
          <p:nvPr>
            <p:ph type="title"/>
          </p:nvPr>
        </p:nvSpPr>
        <p:spPr>
          <a:xfrm>
            <a:off x="1303800" y="369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JSON</a:t>
            </a:r>
            <a:endParaRPr/>
          </a:p>
        </p:txBody>
      </p:sp>
      <p:sp>
        <p:nvSpPr>
          <p:cNvPr id="429" name="Google Shape;429;p31"/>
          <p:cNvSpPr txBox="1"/>
          <p:nvPr>
            <p:ph idx="1" type="body"/>
          </p:nvPr>
        </p:nvSpPr>
        <p:spPr>
          <a:xfrm>
            <a:off x="1303800" y="1030350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 Mono"/>
                <a:ea typeface="Roboto Mono"/>
                <a:cs typeface="Roboto Mono"/>
                <a:sym typeface="Roboto Mono"/>
              </a:rPr>
              <a:t>    "firstName": "Jane",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 Mono"/>
                <a:ea typeface="Roboto Mono"/>
                <a:cs typeface="Roboto Mono"/>
                <a:sym typeface="Roboto Mono"/>
              </a:rPr>
              <a:t>    "lastName": "Doe",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 Mono"/>
                <a:ea typeface="Roboto Mono"/>
                <a:cs typeface="Roboto Mono"/>
                <a:sym typeface="Roboto Mono"/>
              </a:rPr>
              <a:t>    "hobbies": ["running", "sky diving", "singing"],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 Mono"/>
                <a:ea typeface="Roboto Mono"/>
                <a:cs typeface="Roboto Mono"/>
                <a:sym typeface="Roboto Mono"/>
              </a:rPr>
              <a:t>    "age": 35,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 Mono"/>
                <a:ea typeface="Roboto Mono"/>
                <a:cs typeface="Roboto Mono"/>
                <a:sym typeface="Roboto Mono"/>
              </a:rPr>
              <a:t>    "children": [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 Mono"/>
                <a:ea typeface="Roboto Mono"/>
                <a:cs typeface="Roboto Mono"/>
                <a:sym typeface="Roboto Mono"/>
              </a:rPr>
              <a:t>       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 Mono"/>
                <a:ea typeface="Roboto Mono"/>
                <a:cs typeface="Roboto Mono"/>
                <a:sym typeface="Roboto Mono"/>
              </a:rPr>
              <a:t>            "firstName": "Alice",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 Mono"/>
                <a:ea typeface="Roboto Mono"/>
                <a:cs typeface="Roboto Mono"/>
                <a:sym typeface="Roboto Mono"/>
              </a:rPr>
              <a:t>            "age": 6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 Mono"/>
                <a:ea typeface="Roboto Mono"/>
                <a:cs typeface="Roboto Mono"/>
                <a:sym typeface="Roboto Mono"/>
              </a:rPr>
              <a:t>        },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 Mono"/>
                <a:ea typeface="Roboto Mono"/>
                <a:cs typeface="Roboto Mono"/>
                <a:sym typeface="Roboto Mono"/>
              </a:rPr>
              <a:t>       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 Mono"/>
                <a:ea typeface="Roboto Mono"/>
                <a:cs typeface="Roboto Mono"/>
                <a:sym typeface="Roboto Mono"/>
              </a:rPr>
              <a:t>            "firstName": "Bob",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 Mono"/>
                <a:ea typeface="Roboto Mono"/>
                <a:cs typeface="Roboto Mono"/>
                <a:sym typeface="Roboto Mono"/>
              </a:rPr>
              <a:t>            "age": 8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 Mono"/>
                <a:ea typeface="Roboto Mono"/>
                <a:cs typeface="Roboto Mono"/>
                <a:sym typeface="Roboto Mono"/>
              </a:rPr>
              <a:t>    ]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30" name="Google Shape;430;p3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00" y="36697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1"/>
          <p:cNvSpPr txBox="1"/>
          <p:nvPr/>
        </p:nvSpPr>
        <p:spPr>
          <a:xfrm>
            <a:off x="229175" y="44355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2" name="Google Shape;43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5901" y="3232871"/>
            <a:ext cx="4658101" cy="1334551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31">
            <a:hlinkClick r:id="rId6"/>
          </p:cNvPr>
          <p:cNvSpPr/>
          <p:nvPr/>
        </p:nvSpPr>
        <p:spPr>
          <a:xfrm>
            <a:off x="4478650" y="3232100"/>
            <a:ext cx="4665300" cy="135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fichero?</a:t>
            </a:r>
            <a:endParaRPr/>
          </a:p>
        </p:txBody>
      </p:sp>
      <p:sp>
        <p:nvSpPr>
          <p:cNvPr id="288" name="Google Shape;288;p14"/>
          <p:cNvSpPr txBox="1"/>
          <p:nvPr>
            <p:ph idx="1" type="body"/>
          </p:nvPr>
        </p:nvSpPr>
        <p:spPr>
          <a:xfrm>
            <a:off x="1303200" y="1490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considera un fichero (o archivo) en informática a un conjunto de </a:t>
            </a:r>
            <a:r>
              <a:rPr b="1" lang="es"/>
              <a:t>datos que se encuentran almacenados en un dispositivo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Este conjunto de datos viene agrupado por un </a:t>
            </a:r>
            <a:r>
              <a:rPr b="1" lang="es"/>
              <a:t>nombre</a:t>
            </a:r>
            <a:r>
              <a:rPr lang="es"/>
              <a:t>, una </a:t>
            </a:r>
            <a:r>
              <a:rPr b="1" lang="es"/>
              <a:t>ruta</a:t>
            </a:r>
            <a:r>
              <a:rPr lang="es"/>
              <a:t> de acceso y una </a:t>
            </a:r>
            <a:r>
              <a:rPr b="1" lang="es"/>
              <a:t>extensión</a:t>
            </a:r>
            <a:r>
              <a:rPr lang="es"/>
              <a:t> que debe ser único.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Los ficheros se guardan en dispositivos de almacenamiento fijo como discos duros, pendrives, tarjetas, CD, etc.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JSON y Python</a:t>
            </a:r>
            <a:endParaRPr/>
          </a:p>
        </p:txBody>
      </p:sp>
      <p:sp>
        <p:nvSpPr>
          <p:cNvPr id="439" name="Google Shape;439;p32"/>
          <p:cNvSpPr txBox="1"/>
          <p:nvPr>
            <p:ph idx="1" type="body"/>
          </p:nvPr>
        </p:nvSpPr>
        <p:spPr>
          <a:xfrm>
            <a:off x="1303200" y="1490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Python</a:t>
            </a:r>
            <a:r>
              <a:rPr lang="es"/>
              <a:t> tiene integrado el módulo </a:t>
            </a:r>
            <a:r>
              <a:rPr lang="es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json</a:t>
            </a:r>
            <a:r>
              <a:rPr lang="es"/>
              <a:t> para </a:t>
            </a:r>
            <a:r>
              <a:rPr i="1" lang="es"/>
              <a:t>serializar</a:t>
            </a:r>
            <a:r>
              <a:rPr lang="es"/>
              <a:t> (codificar) y </a:t>
            </a:r>
            <a:r>
              <a:rPr i="1" lang="es"/>
              <a:t>deserializar</a:t>
            </a:r>
            <a:r>
              <a:rPr lang="es"/>
              <a:t> (decodificar) datos JSON.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json.dumps</a:t>
            </a:r>
            <a:r>
              <a:rPr lang="es"/>
              <a:t>(</a:t>
            </a:r>
            <a:r>
              <a:rPr i="1" lang="es"/>
              <a:t>data</a:t>
            </a:r>
            <a:r>
              <a:rPr lang="es"/>
              <a:t>): serializa </a:t>
            </a:r>
            <a:r>
              <a:rPr i="1" lang="es"/>
              <a:t>data</a:t>
            </a:r>
            <a:r>
              <a:rPr lang="es"/>
              <a:t> y devuelve un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str</a:t>
            </a:r>
            <a:r>
              <a:rPr lang="es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json.dump</a:t>
            </a:r>
            <a:r>
              <a:rPr lang="es"/>
              <a:t>(</a:t>
            </a:r>
            <a:r>
              <a:rPr i="1" lang="es"/>
              <a:t>data</a:t>
            </a:r>
            <a:r>
              <a:rPr lang="es"/>
              <a:t>, </a:t>
            </a:r>
            <a:r>
              <a:rPr i="1" lang="es"/>
              <a:t>file</a:t>
            </a:r>
            <a:r>
              <a:rPr lang="es"/>
              <a:t>): serializa </a:t>
            </a:r>
            <a:r>
              <a:rPr i="1" lang="es"/>
              <a:t>data</a:t>
            </a:r>
            <a:r>
              <a:rPr lang="es"/>
              <a:t> y lo guarda en </a:t>
            </a:r>
            <a:r>
              <a:rPr i="1" lang="es"/>
              <a:t>file</a:t>
            </a:r>
            <a:r>
              <a:rPr lang="es"/>
              <a:t>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json.loads</a:t>
            </a:r>
            <a:r>
              <a:rPr lang="es"/>
              <a:t>(</a:t>
            </a:r>
            <a:r>
              <a:rPr i="1" lang="es"/>
              <a:t>json</a:t>
            </a:r>
            <a:r>
              <a:rPr lang="es"/>
              <a:t>): deserializa </a:t>
            </a:r>
            <a:r>
              <a:rPr i="1" lang="es"/>
              <a:t>json</a:t>
            </a:r>
            <a:r>
              <a:rPr lang="es"/>
              <a:t> y devuelve un objeto.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json.load</a:t>
            </a:r>
            <a:r>
              <a:rPr lang="es"/>
              <a:t>(</a:t>
            </a:r>
            <a:r>
              <a:rPr i="1" lang="es"/>
              <a:t>file</a:t>
            </a:r>
            <a:r>
              <a:rPr lang="es"/>
              <a:t>): deserializa </a:t>
            </a:r>
            <a:r>
              <a:rPr i="1" lang="es"/>
              <a:t>file</a:t>
            </a:r>
            <a:r>
              <a:rPr lang="es"/>
              <a:t> y devuelve un objeto.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Python permite el uso de JSON de manera nativa y es muy sencillo su manejo.</a:t>
            </a:r>
            <a:endParaRPr/>
          </a:p>
        </p:txBody>
      </p:sp>
      <p:pic>
        <p:nvPicPr>
          <p:cNvPr id="440" name="Google Shape;440;p32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000" y="36697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2"/>
          <p:cNvSpPr txBox="1"/>
          <p:nvPr/>
        </p:nvSpPr>
        <p:spPr>
          <a:xfrm>
            <a:off x="229175" y="44355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2" name="Google Shape;442;p32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22125" y="3954300"/>
            <a:ext cx="611150" cy="6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2"/>
          <p:cNvSpPr txBox="1"/>
          <p:nvPr/>
        </p:nvSpPr>
        <p:spPr>
          <a:xfrm>
            <a:off x="8347475" y="4461575"/>
            <a:ext cx="978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Ejemplos</a:t>
            </a:r>
            <a:endParaRPr i="1" sz="1000">
              <a:solidFill>
                <a:srgbClr val="98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Serializar objetos personalizados</a:t>
            </a:r>
            <a:endParaRPr/>
          </a:p>
        </p:txBody>
      </p:sp>
      <p:sp>
        <p:nvSpPr>
          <p:cNvPr id="449" name="Google Shape;449;p33"/>
          <p:cNvSpPr txBox="1"/>
          <p:nvPr>
            <p:ph idx="1" type="body"/>
          </p:nvPr>
        </p:nvSpPr>
        <p:spPr>
          <a:xfrm>
            <a:off x="1303200" y="13382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intentamos</a:t>
            </a:r>
            <a:r>
              <a:rPr lang="es"/>
              <a:t> convertir a JSON un objeto de una clase creada por nosotros obtendremos un error porque el módulo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json</a:t>
            </a:r>
            <a:r>
              <a:rPr lang="es"/>
              <a:t> solo puede manejar tipos primitivos de Python que tienen un equivalente JSON directo (listas, cadenas, números, etc.).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Para conseguirlo necesitamos un codificador personalizado para que nuestra clase sea serializable. El módulo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json</a:t>
            </a:r>
            <a:r>
              <a:rPr lang="es"/>
              <a:t> tiene la clase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JSONEncoder</a:t>
            </a:r>
            <a:r>
              <a:rPr lang="es"/>
              <a:t> de la que podemos crear una subclase para implementar una serialización JSON personalizada. </a:t>
            </a:r>
            <a:endParaRPr/>
          </a:p>
        </p:txBody>
      </p:sp>
      <p:pic>
        <p:nvPicPr>
          <p:cNvPr id="450" name="Google Shape;450;p3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2125" y="4036202"/>
            <a:ext cx="611150" cy="6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3"/>
          <p:cNvSpPr txBox="1"/>
          <p:nvPr/>
        </p:nvSpPr>
        <p:spPr>
          <a:xfrm>
            <a:off x="8347475" y="4543477"/>
            <a:ext cx="978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Ejemplo</a:t>
            </a:r>
            <a:endParaRPr i="1" sz="1000">
              <a:solidFill>
                <a:srgbClr val="98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2" name="Google Shape;452;p3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000" y="36697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3"/>
          <p:cNvSpPr txBox="1"/>
          <p:nvPr/>
        </p:nvSpPr>
        <p:spPr>
          <a:xfrm>
            <a:off x="229175" y="44355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</a:t>
            </a:r>
            <a:r>
              <a:rPr lang="es"/>
              <a:t>erializar en objetos personalizados</a:t>
            </a:r>
            <a:endParaRPr/>
          </a:p>
        </p:txBody>
      </p:sp>
      <p:sp>
        <p:nvSpPr>
          <p:cNvPr id="459" name="Google Shape;459;p34"/>
          <p:cNvSpPr txBox="1"/>
          <p:nvPr>
            <p:ph idx="1" type="body"/>
          </p:nvPr>
        </p:nvSpPr>
        <p:spPr>
          <a:xfrm>
            <a:off x="1303200" y="13382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Cuando deserializamos un </a:t>
            </a:r>
            <a:r>
              <a:rPr lang="es"/>
              <a:t>JSON los objetos estarán como diccionarios, si queremos un objeto de una clase creada por nosotros tenemos varias alternativas, entre ellas podemos usar un decodificador personalizado.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A las funciones json.load() y json.loads() le podemos pasar el parámetro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object_hook</a:t>
            </a:r>
            <a:r>
              <a:rPr lang="es"/>
              <a:t> con la función que usaremos para la decodificación.</a:t>
            </a:r>
            <a:endParaRPr/>
          </a:p>
        </p:txBody>
      </p:sp>
      <p:pic>
        <p:nvPicPr>
          <p:cNvPr id="460" name="Google Shape;460;p3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2125" y="4036202"/>
            <a:ext cx="611150" cy="6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4"/>
          <p:cNvSpPr txBox="1"/>
          <p:nvPr/>
        </p:nvSpPr>
        <p:spPr>
          <a:xfrm>
            <a:off x="8347475" y="4543477"/>
            <a:ext cx="978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Ejemplo</a:t>
            </a:r>
            <a:endParaRPr i="1" sz="1000">
              <a:solidFill>
                <a:srgbClr val="98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62" name="Google Shape;462;p3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000" y="36697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4"/>
          <p:cNvSpPr txBox="1"/>
          <p:nvPr/>
        </p:nvSpPr>
        <p:spPr>
          <a:xfrm>
            <a:off x="229175" y="44355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JSON y API Restful</a:t>
            </a:r>
            <a:endParaRPr/>
          </a:p>
        </p:txBody>
      </p:sp>
      <p:sp>
        <p:nvSpPr>
          <p:cNvPr id="469" name="Google Shape;469;p35"/>
          <p:cNvSpPr txBox="1"/>
          <p:nvPr>
            <p:ph idx="1" type="body"/>
          </p:nvPr>
        </p:nvSpPr>
        <p:spPr>
          <a:xfrm>
            <a:off x="1303200" y="1490675"/>
            <a:ext cx="72411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 Restful se usa para crear servicios web que se comunican mediante solicitudes y respuestas HTTP que contienen datos en un formato de intercambio de datos, como JSON.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El formato JSON es ampliamente utilizado en las API Restful debido a que es ligero, fácil de leer y escribir para las aplicaciones, y es compatible con muchos lenguajes de programación y plataformas. </a:t>
            </a:r>
            <a:endParaRPr/>
          </a:p>
        </p:txBody>
      </p:sp>
      <p:pic>
        <p:nvPicPr>
          <p:cNvPr id="470" name="Google Shape;470;p3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9800" y="35935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5"/>
          <p:cNvSpPr txBox="1"/>
          <p:nvPr/>
        </p:nvSpPr>
        <p:spPr>
          <a:xfrm>
            <a:off x="7772975" y="43593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 y ejemplos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XML en Python</a:t>
            </a:r>
            <a:endParaRPr/>
          </a:p>
        </p:txBody>
      </p:sp>
      <p:sp>
        <p:nvSpPr>
          <p:cNvPr id="477" name="Google Shape;477;p36"/>
          <p:cNvSpPr txBox="1"/>
          <p:nvPr>
            <p:ph idx="1" type="body"/>
          </p:nvPr>
        </p:nvSpPr>
        <p:spPr>
          <a:xfrm>
            <a:off x="1303200" y="13382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manejo de XML en Python es muy común y existen </a:t>
            </a:r>
            <a:r>
              <a:rPr lang="es" u="sng">
                <a:solidFill>
                  <a:schemeClr val="hlink"/>
                </a:solidFill>
                <a:hlinkClick r:id="rId3"/>
              </a:rPr>
              <a:t>varias formas</a:t>
            </a:r>
            <a:r>
              <a:rPr lang="es"/>
              <a:t> de hacerlo, entre ellas tenemos:</a:t>
            </a:r>
            <a:endParaRPr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xml.etree.ElementTree</a:t>
            </a:r>
            <a:r>
              <a:rPr lang="es"/>
              <a:t>: procesador de XML simple y ligero que se incluye en la biblioteca estándar.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lxml</a:t>
            </a:r>
            <a:r>
              <a:rPr lang="es"/>
              <a:t>: proporciona una interfaz para analizar y manipular documentos XML y HTML. Admite XPath y XSLT.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6"/>
              </a:rPr>
              <a:t>xml.dom.minidom</a:t>
            </a:r>
            <a:r>
              <a:rPr lang="es"/>
              <a:t>: proporciona una implementación de DOM </a:t>
            </a:r>
            <a:r>
              <a:rPr lang="es"/>
              <a:t>que permite</a:t>
            </a:r>
            <a:r>
              <a:rPr lang="es"/>
              <a:t> manipula</a:t>
            </a:r>
            <a:r>
              <a:rPr lang="es"/>
              <a:t>r</a:t>
            </a:r>
            <a:r>
              <a:rPr lang="es"/>
              <a:t> documentos XML como un árbol de nodos.</a:t>
            </a:r>
            <a:endParaRPr/>
          </a:p>
        </p:txBody>
      </p:sp>
      <p:pic>
        <p:nvPicPr>
          <p:cNvPr id="478" name="Google Shape;478;p36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6000" y="36697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6"/>
          <p:cNvSpPr txBox="1"/>
          <p:nvPr/>
        </p:nvSpPr>
        <p:spPr>
          <a:xfrm>
            <a:off x="229175" y="44355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Procesar XML con </a:t>
            </a:r>
            <a:r>
              <a:rPr lang="es"/>
              <a:t>xml.etree.ElementTree</a:t>
            </a:r>
            <a:endParaRPr/>
          </a:p>
        </p:txBody>
      </p:sp>
      <p:sp>
        <p:nvSpPr>
          <p:cNvPr id="485" name="Google Shape;485;p37"/>
          <p:cNvSpPr txBox="1"/>
          <p:nvPr>
            <p:ph idx="1" type="body"/>
          </p:nvPr>
        </p:nvSpPr>
        <p:spPr>
          <a:xfrm>
            <a:off x="1303200" y="14144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Permite crear árboles de elementos a partir de archivos XML y manipularlos como objetos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ElementTree</a:t>
            </a:r>
            <a:r>
              <a:rPr lang="es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Los elementos del árbol son representados por la clase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Element</a:t>
            </a:r>
            <a:r>
              <a:rPr lang="es"/>
              <a:t>, que tiene métodos y atributos para acceder a sus contenidos y manipularlos.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Proporciona funciones para buscar elementos dentro del árbol, iterar sobre ellos y realizar otras operaciones.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Es ideal para tareas simples y medianamente complejas que involucren archivos XML.</a:t>
            </a:r>
            <a:endParaRPr/>
          </a:p>
        </p:txBody>
      </p:sp>
      <p:pic>
        <p:nvPicPr>
          <p:cNvPr id="486" name="Google Shape;486;p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00" y="36697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37"/>
          <p:cNvSpPr txBox="1"/>
          <p:nvPr/>
        </p:nvSpPr>
        <p:spPr>
          <a:xfrm>
            <a:off x="229175" y="44355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Leer</a:t>
            </a:r>
            <a:r>
              <a:rPr lang="es"/>
              <a:t> XML con xml.etree.ElementTree</a:t>
            </a:r>
            <a:endParaRPr/>
          </a:p>
        </p:txBody>
      </p:sp>
      <p:sp>
        <p:nvSpPr>
          <p:cNvPr id="493" name="Google Shape;493;p38"/>
          <p:cNvSpPr txBox="1"/>
          <p:nvPr>
            <p:ph idx="1" type="body"/>
          </p:nvPr>
        </p:nvSpPr>
        <p:spPr>
          <a:xfrm>
            <a:off x="1303200" y="12620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Primero, importa el módulo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xml.etree.ElementTree</a:t>
            </a:r>
            <a:r>
              <a:rPr lang="es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Usa la función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ElementTree.parse()</a:t>
            </a:r>
            <a:r>
              <a:rPr lang="es"/>
              <a:t> para abrir y analizar el archivo XML. Esta función devuelve un objeto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ElementTree</a:t>
            </a:r>
            <a:r>
              <a:rPr lang="es"/>
              <a:t> que contiene la estructura completa del documento XML.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Usa el método</a:t>
            </a:r>
            <a:r>
              <a:rPr b="1" lang="es"/>
              <a:t>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getroot()</a:t>
            </a:r>
            <a:r>
              <a:rPr lang="es"/>
              <a:t> del objeto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ElementTree</a:t>
            </a:r>
            <a:r>
              <a:rPr lang="es"/>
              <a:t> para obtener el elemento raíz del documento XML.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Ahora, puedes acceder a los elementos y atributos del archivo XML usando los métodos y atributos de la clase Element.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Leer XML con xml.etree.ElementTree</a:t>
            </a:r>
            <a:endParaRPr/>
          </a:p>
        </p:txBody>
      </p:sp>
      <p:sp>
        <p:nvSpPr>
          <p:cNvPr id="499" name="Google Shape;499;p39"/>
          <p:cNvSpPr txBox="1"/>
          <p:nvPr>
            <p:ph idx="1" type="body"/>
          </p:nvPr>
        </p:nvSpPr>
        <p:spPr>
          <a:xfrm>
            <a:off x="1303200" y="14144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Puedes usar el método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tag</a:t>
            </a:r>
            <a:r>
              <a:rPr lang="es"/>
              <a:t> para obtener el nombre del elemento, el método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es"/>
              <a:t> para obtener el contenido de texto del elemento y el método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attrib</a:t>
            </a:r>
            <a:r>
              <a:rPr lang="es"/>
              <a:t> para obtener los atributos del elemento.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También puedes recorrer los elementos del archivo XML con un bucle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s"/>
              <a:t>, usando el método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iter()</a:t>
            </a:r>
            <a:r>
              <a:rPr lang="es"/>
              <a:t> para obtener una lista de elementos que coinciden con una etiqueta determinada.</a:t>
            </a:r>
            <a:endParaRPr/>
          </a:p>
        </p:txBody>
      </p:sp>
      <p:pic>
        <p:nvPicPr>
          <p:cNvPr id="500" name="Google Shape;500;p3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3525" y="4036202"/>
            <a:ext cx="611150" cy="6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9"/>
          <p:cNvSpPr txBox="1"/>
          <p:nvPr/>
        </p:nvSpPr>
        <p:spPr>
          <a:xfrm>
            <a:off x="8118875" y="4543477"/>
            <a:ext cx="978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Ejemplos</a:t>
            </a:r>
            <a:endParaRPr i="1" sz="1000">
              <a:solidFill>
                <a:srgbClr val="98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Escribir</a:t>
            </a:r>
            <a:r>
              <a:rPr lang="es"/>
              <a:t> XML con xml.etree.ElementTree</a:t>
            </a:r>
            <a:endParaRPr/>
          </a:p>
        </p:txBody>
      </p:sp>
      <p:sp>
        <p:nvSpPr>
          <p:cNvPr id="507" name="Google Shape;507;p40"/>
          <p:cNvSpPr txBox="1"/>
          <p:nvPr>
            <p:ph idx="1" type="body"/>
          </p:nvPr>
        </p:nvSpPr>
        <p:spPr>
          <a:xfrm>
            <a:off x="1303200" y="11858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Primero, importa el módulo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xml.etree.ElementTree</a:t>
            </a:r>
            <a:r>
              <a:rPr lang="es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Crea un objeto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Element</a:t>
            </a:r>
            <a:r>
              <a:rPr lang="es"/>
              <a:t> para el elemento raíz del documento XML, usando el método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Element()</a:t>
            </a:r>
            <a:r>
              <a:rPr lang="es"/>
              <a:t> y pasando el nombre del elemento como argumento.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Agrega subelementos al elemento raíz usando el método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SubElement()</a:t>
            </a:r>
            <a:r>
              <a:rPr lang="es"/>
              <a:t>. Pasa el elemento raíz como primer argumento y el nombre del subelemento como segundo argumento.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Usa el atributo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es"/>
              <a:t> para asignar un valor de texto al subelemento.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Escribir XML con xml.etree.ElementTree</a:t>
            </a:r>
            <a:endParaRPr/>
          </a:p>
        </p:txBody>
      </p:sp>
      <p:sp>
        <p:nvSpPr>
          <p:cNvPr id="513" name="Google Shape;513;p41"/>
          <p:cNvSpPr txBox="1"/>
          <p:nvPr>
            <p:ph idx="1" type="body"/>
          </p:nvPr>
        </p:nvSpPr>
        <p:spPr>
          <a:xfrm>
            <a:off x="1303200" y="12620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Usa el atributo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attrib</a:t>
            </a:r>
            <a:r>
              <a:rPr lang="es"/>
              <a:t> para asignar atributos al subelemento.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Usa el método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ElementTree()</a:t>
            </a:r>
            <a:r>
              <a:rPr lang="es"/>
              <a:t> para crear un objeto ElementTree a partir del elemento raíz.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Usa el método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write()</a:t>
            </a:r>
            <a:r>
              <a:rPr lang="es"/>
              <a:t> del objeto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ElementTree</a:t>
            </a:r>
            <a:r>
              <a:rPr lang="es"/>
              <a:t> (o del elemento raíz) para escribir el archivo XML. Pasa el nombre del archivo y el argumento 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encoding</a:t>
            </a:r>
            <a:r>
              <a:rPr lang="es"/>
              <a:t> para especificar el conjunto de caracteres del archivo.</a:t>
            </a:r>
            <a:endParaRPr/>
          </a:p>
        </p:txBody>
      </p:sp>
      <p:pic>
        <p:nvPicPr>
          <p:cNvPr id="514" name="Google Shape;514;p4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1125" y="3960002"/>
            <a:ext cx="611150" cy="6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1"/>
          <p:cNvSpPr txBox="1"/>
          <p:nvPr/>
        </p:nvSpPr>
        <p:spPr>
          <a:xfrm>
            <a:off x="7966475" y="4467277"/>
            <a:ext cx="978600" cy="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rgbClr val="980000"/>
                </a:solidFill>
                <a:latin typeface="Nunito"/>
                <a:ea typeface="Nunito"/>
                <a:cs typeface="Nunito"/>
                <a:sym typeface="Nunito"/>
              </a:rPr>
              <a:t>Ejemplo</a:t>
            </a:r>
            <a:endParaRPr i="1" sz="1000">
              <a:solidFill>
                <a:srgbClr val="98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ficheros (</a:t>
            </a:r>
            <a:r>
              <a:rPr i="1" lang="es"/>
              <a:t>según el SO</a:t>
            </a:r>
            <a:r>
              <a:rPr lang="es"/>
              <a:t>)</a:t>
            </a:r>
            <a:endParaRPr/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1303200" y="1490675"/>
            <a:ext cx="40746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/>
              <a:t>Fichero estándar</a:t>
            </a:r>
            <a:r>
              <a:rPr lang="es"/>
              <a:t>: contiene cualquier tipo de datos.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/>
              <a:t>Directorio</a:t>
            </a:r>
            <a:r>
              <a:rPr lang="es"/>
              <a:t>: contiene otros ficheros. Permite organizar de forma jerárquica los diferentes ficheros.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/>
              <a:t>Ficheros especiales</a:t>
            </a:r>
            <a:r>
              <a:rPr lang="es"/>
              <a:t>.</a:t>
            </a:r>
            <a:endParaRPr/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000" y="1521675"/>
            <a:ext cx="3461400" cy="2764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ficheros (</a:t>
            </a:r>
            <a:r>
              <a:rPr i="1" lang="es"/>
              <a:t>según el contenido</a:t>
            </a:r>
            <a:r>
              <a:rPr lang="es"/>
              <a:t>)</a:t>
            </a:r>
            <a:endParaRPr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1303200" y="1490675"/>
            <a:ext cx="51240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/>
              <a:t>Fichero </a:t>
            </a:r>
            <a:r>
              <a:rPr b="1" lang="es"/>
              <a:t>de texto</a:t>
            </a:r>
            <a:r>
              <a:rPr lang="es"/>
              <a:t>: los bytes que contiene representan exclusivamente a caracteres. Puede crearse y visualizarse usando un editor de textos.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/>
              <a:t>Fichero binario</a:t>
            </a:r>
            <a:r>
              <a:rPr lang="es"/>
              <a:t>:  </a:t>
            </a:r>
            <a:r>
              <a:rPr lang="es"/>
              <a:t>los bytes que contiene no </a:t>
            </a:r>
            <a:r>
              <a:rPr lang="es"/>
              <a:t>representan exclusivamente a caracteres, pueden representar números, imágenes, sonido, etc.</a:t>
            </a:r>
            <a:endParaRPr/>
          </a:p>
        </p:txBody>
      </p:sp>
      <p:pic>
        <p:nvPicPr>
          <p:cNvPr id="302" name="Google Shape;3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0550" y="1521675"/>
            <a:ext cx="2160000" cy="1619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8800" y="3156950"/>
            <a:ext cx="2160000" cy="1619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ficheros (</a:t>
            </a:r>
            <a:r>
              <a:rPr i="1" lang="es"/>
              <a:t>según el acceso</a:t>
            </a:r>
            <a:r>
              <a:rPr lang="es"/>
              <a:t>)</a:t>
            </a:r>
            <a:endParaRPr/>
          </a:p>
        </p:txBody>
      </p:sp>
      <p:sp>
        <p:nvSpPr>
          <p:cNvPr id="309" name="Google Shape;309;p17"/>
          <p:cNvSpPr txBox="1"/>
          <p:nvPr>
            <p:ph idx="1" type="body"/>
          </p:nvPr>
        </p:nvSpPr>
        <p:spPr>
          <a:xfrm>
            <a:off x="953525" y="1490675"/>
            <a:ext cx="532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Fichero</a:t>
            </a:r>
            <a:r>
              <a:rPr lang="es"/>
              <a:t> de </a:t>
            </a:r>
            <a:r>
              <a:rPr b="1" lang="es"/>
              <a:t>acceso secuencial</a:t>
            </a:r>
            <a:r>
              <a:rPr lang="es"/>
              <a:t>: la información del archivo es una secuencia de bytes (o caracteres) de manera que para acceder al byte (o carácter) </a:t>
            </a:r>
            <a:r>
              <a:rPr i="1" lang="es"/>
              <a:t>i-ésimo</a:t>
            </a:r>
            <a:r>
              <a:rPr lang="es"/>
              <a:t> se ha de haber accedido anteriormente a los </a:t>
            </a:r>
            <a:r>
              <a:rPr i="1" lang="es"/>
              <a:t>i-1</a:t>
            </a:r>
            <a:r>
              <a:rPr lang="es"/>
              <a:t> anteriores.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Fichero de </a:t>
            </a:r>
            <a:r>
              <a:rPr b="1" lang="es"/>
              <a:t>acceso directo</a:t>
            </a:r>
            <a:r>
              <a:rPr lang="es"/>
              <a:t>: nos permite acceder directamente a la información del byte </a:t>
            </a:r>
            <a:r>
              <a:rPr i="1" lang="es"/>
              <a:t>i-ésimo</a:t>
            </a:r>
            <a:r>
              <a:rPr lang="es"/>
              <a:t>. </a:t>
            </a:r>
            <a:endParaRPr/>
          </a:p>
        </p:txBody>
      </p:sp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7500" y="1919299"/>
            <a:ext cx="2920300" cy="202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Operaciones con ficheros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1303200" y="1490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Apertura: se “abre” el fichero para leerlo o escribirlo.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Cierre: se “libera” el fichero.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Lectura: se lee el fichero o una de sus partes.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Escritura: se añaden datos o se sobrescriben los actuales.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Ejecución: se usan los datos del fichero para ejecutar un software.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Creación: se crea un nuevo fichero.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Eliminación: se borra un fichero determinado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Abrir y cerrar ficheros</a:t>
            </a:r>
            <a:endParaRPr/>
          </a:p>
        </p:txBody>
      </p:sp>
      <p:sp>
        <p:nvSpPr>
          <p:cNvPr id="322" name="Google Shape;322;p19"/>
          <p:cNvSpPr txBox="1"/>
          <p:nvPr>
            <p:ph idx="1" type="body"/>
          </p:nvPr>
        </p:nvSpPr>
        <p:spPr>
          <a:xfrm>
            <a:off x="1303200" y="1490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Cuando </a:t>
            </a:r>
            <a:r>
              <a:rPr b="1" lang="es"/>
              <a:t>se abre</a:t>
            </a:r>
            <a:r>
              <a:rPr lang="es"/>
              <a:t> un fichero, este </a:t>
            </a:r>
            <a:r>
              <a:rPr b="1" lang="es"/>
              <a:t>se reserva</a:t>
            </a:r>
            <a:r>
              <a:rPr lang="es"/>
              <a:t> para operar con él (función </a:t>
            </a:r>
            <a:r>
              <a:rPr b="1" lang="es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open</a:t>
            </a:r>
            <a:r>
              <a:rPr lang="es"/>
              <a:t>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Se establece un </a:t>
            </a:r>
            <a:r>
              <a:rPr b="1" lang="es"/>
              <a:t>flujo de datos</a:t>
            </a:r>
            <a:r>
              <a:rPr lang="es"/>
              <a:t> desde el fichero a una </a:t>
            </a:r>
            <a:r>
              <a:rPr b="1" lang="es"/>
              <a:t>variable</a:t>
            </a:r>
            <a:r>
              <a:rPr lang="es"/>
              <a:t>, que representa al fichero.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A partir de esa variable, se pueden realizar todas las </a:t>
            </a:r>
            <a:r>
              <a:rPr b="1" lang="es"/>
              <a:t>operaciones</a:t>
            </a:r>
            <a:r>
              <a:rPr lang="es"/>
              <a:t> sobre el fichero que se quieran.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Cuando se quiere dejar de usar el fichero, se debe </a:t>
            </a:r>
            <a:r>
              <a:rPr b="1" lang="es"/>
              <a:t>cerrar</a:t>
            </a:r>
            <a:r>
              <a:rPr lang="es"/>
              <a:t> el mismo, cortando el flujo de datos y liberando la variable (método </a:t>
            </a:r>
            <a:r>
              <a:rPr b="1" lang="es">
                <a:latin typeface="Roboto Mono"/>
                <a:ea typeface="Roboto Mono"/>
                <a:cs typeface="Roboto Mono"/>
                <a:sym typeface="Roboto Mono"/>
              </a:rPr>
              <a:t>close</a:t>
            </a:r>
            <a:r>
              <a:rPr lang="es"/>
              <a:t>).</a:t>
            </a:r>
            <a:endParaRPr/>
          </a:p>
        </p:txBody>
      </p:sp>
      <p:pic>
        <p:nvPicPr>
          <p:cNvPr id="323" name="Google Shape;323;p1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000" y="36697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9"/>
          <p:cNvSpPr txBox="1"/>
          <p:nvPr/>
        </p:nvSpPr>
        <p:spPr>
          <a:xfrm>
            <a:off x="229175" y="44355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en Python</a:t>
            </a:r>
            <a:endParaRPr/>
          </a:p>
        </p:txBody>
      </p:sp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1303200" y="14906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331" name="Google Shape;331;p20"/>
          <p:cNvPicPr preferRelativeResize="0"/>
          <p:nvPr/>
        </p:nvPicPr>
        <p:blipFill rotWithShape="1">
          <a:blip r:embed="rId3">
            <a:alphaModFix/>
          </a:blip>
          <a:srcRect b="3063" l="289" r="0" t="0"/>
          <a:stretch/>
        </p:blipFill>
        <p:spPr>
          <a:xfrm>
            <a:off x="1285200" y="1343025"/>
            <a:ext cx="6097125" cy="149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2" name="Google Shape;332;p20"/>
          <p:cNvCxnSpPr/>
          <p:nvPr/>
        </p:nvCxnSpPr>
        <p:spPr>
          <a:xfrm flipH="1" rot="10800000">
            <a:off x="1820425" y="1757062"/>
            <a:ext cx="1325100" cy="84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20"/>
          <p:cNvCxnSpPr/>
          <p:nvPr/>
        </p:nvCxnSpPr>
        <p:spPr>
          <a:xfrm flipH="1" rot="10800000">
            <a:off x="1841547" y="3523044"/>
            <a:ext cx="1325100" cy="84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20"/>
          <p:cNvCxnSpPr/>
          <p:nvPr/>
        </p:nvCxnSpPr>
        <p:spPr>
          <a:xfrm>
            <a:off x="6698475" y="1737250"/>
            <a:ext cx="4194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20"/>
          <p:cNvCxnSpPr/>
          <p:nvPr/>
        </p:nvCxnSpPr>
        <p:spPr>
          <a:xfrm flipH="1" rot="10800000">
            <a:off x="3575925" y="1733075"/>
            <a:ext cx="529500" cy="84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20"/>
          <p:cNvCxnSpPr/>
          <p:nvPr/>
        </p:nvCxnSpPr>
        <p:spPr>
          <a:xfrm flipH="1" rot="10800000">
            <a:off x="4253825" y="3421925"/>
            <a:ext cx="529500" cy="84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37" name="Google Shape;33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5875" y="3248025"/>
            <a:ext cx="7639050" cy="1390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20"/>
          <p:cNvCxnSpPr/>
          <p:nvPr/>
        </p:nvCxnSpPr>
        <p:spPr>
          <a:xfrm flipH="1" rot="10800000">
            <a:off x="1820425" y="3522372"/>
            <a:ext cx="1325100" cy="84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0"/>
          <p:cNvCxnSpPr/>
          <p:nvPr/>
        </p:nvCxnSpPr>
        <p:spPr>
          <a:xfrm flipH="1" rot="10800000">
            <a:off x="3567451" y="3523744"/>
            <a:ext cx="529500" cy="84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20"/>
          <p:cNvCxnSpPr/>
          <p:nvPr/>
        </p:nvCxnSpPr>
        <p:spPr>
          <a:xfrm>
            <a:off x="6702712" y="3502560"/>
            <a:ext cx="4194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20"/>
          <p:cNvCxnSpPr/>
          <p:nvPr/>
        </p:nvCxnSpPr>
        <p:spPr>
          <a:xfrm flipH="1" rot="10800000">
            <a:off x="3287825" y="4658000"/>
            <a:ext cx="877200" cy="69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20"/>
          <p:cNvCxnSpPr/>
          <p:nvPr/>
        </p:nvCxnSpPr>
        <p:spPr>
          <a:xfrm flipH="1" rot="10800000">
            <a:off x="3279351" y="2875742"/>
            <a:ext cx="877200" cy="69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Sintaxis de la función </a:t>
            </a:r>
            <a:r>
              <a:rPr lang="es">
                <a:solidFill>
                  <a:srgbClr val="980000"/>
                </a:solidFill>
                <a:latin typeface="Roboto Mono"/>
                <a:ea typeface="Roboto Mono"/>
                <a:cs typeface="Roboto Mono"/>
                <a:sym typeface="Roboto Mono"/>
              </a:rPr>
              <a:t>open()</a:t>
            </a:r>
            <a:endParaRPr>
              <a:solidFill>
                <a:srgbClr val="98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8" name="Google Shape;348;p21"/>
          <p:cNvSpPr txBox="1"/>
          <p:nvPr>
            <p:ph idx="1" type="body"/>
          </p:nvPr>
        </p:nvSpPr>
        <p:spPr>
          <a:xfrm>
            <a:off x="1303200" y="1262075"/>
            <a:ext cx="7155900" cy="31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archivo = open(</a:t>
            </a:r>
            <a:r>
              <a:rPr i="1" lang="es"/>
              <a:t>nombre_del_archivo</a:t>
            </a:r>
            <a:r>
              <a:rPr lang="es"/>
              <a:t>, </a:t>
            </a:r>
            <a:r>
              <a:rPr i="1" lang="es"/>
              <a:t>modo_tipo_archivo</a:t>
            </a:r>
            <a:r>
              <a:rPr lang="es"/>
              <a:t>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El </a:t>
            </a:r>
            <a:r>
              <a:rPr i="1" lang="es"/>
              <a:t>modo</a:t>
            </a:r>
            <a:r>
              <a:rPr lang="es"/>
              <a:t> puede ser: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'r': modo de lectura, el archivo debe existir.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'w': modo de escritura, crea un archivo nuevo o sobrescribe el contenido de un archivo existente.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'a': modo de escritura, agrega contenido al final de un archivo existente.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'x': modo de escritura, crea un archivo nuevo pero genera un error si el archivo ya existe.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Anexando '+' se puede leer y escribir.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El tipo de archivo </a:t>
            </a:r>
            <a:r>
              <a:rPr lang="es"/>
              <a:t>es 't</a:t>
            </a:r>
            <a:r>
              <a:rPr lang="es"/>
              <a:t>' (texto) o 'b' (binario).</a:t>
            </a:r>
            <a:endParaRPr/>
          </a:p>
        </p:txBody>
      </p:sp>
      <p:pic>
        <p:nvPicPr>
          <p:cNvPr id="349" name="Google Shape;349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00" y="3669750"/>
            <a:ext cx="864149" cy="8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1"/>
          <p:cNvSpPr txBox="1"/>
          <p:nvPr/>
        </p:nvSpPr>
        <p:spPr>
          <a:xfrm>
            <a:off x="229175" y="4435575"/>
            <a:ext cx="11508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Nunito"/>
                <a:ea typeface="Nunito"/>
                <a:cs typeface="Nunito"/>
                <a:sym typeface="Nunito"/>
              </a:rPr>
              <a:t>Más información</a:t>
            </a:r>
            <a:endParaRPr sz="10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