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95" r:id="rId7"/>
    <p:sldId id="300" r:id="rId8"/>
    <p:sldId id="294" r:id="rId9"/>
    <p:sldId id="301" r:id="rId10"/>
    <p:sldId id="296" r:id="rId11"/>
    <p:sldId id="297" r:id="rId12"/>
    <p:sldId id="299" r:id="rId13"/>
    <p:sldId id="298" r:id="rId14"/>
    <p:sldId id="26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4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z8fGcJGJeiyDGJZi_gaDOzP6nfwuWVB/view?usp=sharing" TargetMode="External"/><Relationship Id="rId2" Type="http://schemas.openxmlformats.org/officeDocument/2006/relationships/hyperlink" Target="https://github.com/temasty/Project/blob/8556c5fef55fb0741fd32b6edf3ddf9cc7df6a9a/Untitled3.ipynb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Исследование зарплат </a:t>
            </a:r>
          </a:p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в 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San Francisco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Молодык Артем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Распределение ЗП по департаментам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406BE4-8063-407E-A64A-C959098F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117"/>
            <a:ext cx="6220037" cy="25916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0E305C-01B0-4072-A7AD-1B266C74D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33" y="756139"/>
            <a:ext cx="6231987" cy="25966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8BD348-D503-48BB-B15A-2A2299B63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5201"/>
            <a:ext cx="6220038" cy="2591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7FB33-60E0-450E-94C2-09DF142231EB}"/>
              </a:ext>
            </a:extLst>
          </p:cNvPr>
          <p:cNvSpPr txBox="1"/>
          <p:nvPr/>
        </p:nvSpPr>
        <p:spPr>
          <a:xfrm>
            <a:off x="5735515" y="3536457"/>
            <a:ext cx="6271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B Sans Text" panose="020B0503040504020204"/>
                <a:cs typeface="SB Sans Text" panose="020B0503040504020204" pitchFamily="34" charset="-52"/>
              </a:rPr>
              <a:t>Общие расходы на базовая плата, переработки и льготы в полиции выше других департаментов.</a:t>
            </a:r>
          </a:p>
          <a:p>
            <a:r>
              <a:rPr lang="ru-RU" sz="1600" dirty="0">
                <a:latin typeface="SB Sans Text" panose="020B0503040504020204"/>
                <a:cs typeface="SB Sans Text" panose="020B0503040504020204" pitchFamily="34" charset="-52"/>
              </a:rPr>
              <a:t>В целом по всем департаментам расходы на персонал имеют положительную динамику.</a:t>
            </a:r>
          </a:p>
        </p:txBody>
      </p:sp>
    </p:spTree>
    <p:extLst>
      <p:ext uri="{BB962C8B-B14F-4D97-AF65-F5344CB8AC3E}">
        <p14:creationId xmlns:p14="http://schemas.microsoft.com/office/powerpoint/2010/main" val="260533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Количество сотрудников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1104A5-3443-47EC-8F89-DE56A863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8" y="880533"/>
            <a:ext cx="5779152" cy="36119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6E352A-8802-415C-BB2C-502A74350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7157"/>
            <a:ext cx="6096000" cy="2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07D67-A34D-4E77-B6BE-6CB25A5AA7EF}"/>
              </a:ext>
            </a:extLst>
          </p:cNvPr>
          <p:cNvSpPr txBox="1"/>
          <p:nvPr/>
        </p:nvSpPr>
        <p:spPr>
          <a:xfrm>
            <a:off x="325314" y="4704857"/>
            <a:ext cx="11739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B Sans Text" panose="020B0503040504020204"/>
                <a:cs typeface="SB Sans Text" panose="020B0503040504020204" pitchFamily="34" charset="-52"/>
              </a:rPr>
              <a:t>Если оценивать общее количество уникальных сотрудников за все года и количество сотрудников в разрезе года, то можно сделать вывод что «текучка» кадров в </a:t>
            </a:r>
            <a:r>
              <a:rPr lang="en-US" sz="1600" dirty="0">
                <a:latin typeface="SB Sans Text" panose="020B0503040504020204"/>
                <a:cs typeface="SB Sans Text" panose="020B0503040504020204" pitchFamily="34" charset="-52"/>
              </a:rPr>
              <a:t>DPH </a:t>
            </a:r>
            <a:r>
              <a:rPr lang="ru-RU" sz="1600" dirty="0">
                <a:latin typeface="SB Sans Text" panose="020B0503040504020204"/>
                <a:cs typeface="SB Sans Text" panose="020B0503040504020204" pitchFamily="34" charset="-52"/>
              </a:rPr>
              <a:t>выше других департаментов.</a:t>
            </a:r>
            <a:endParaRPr lang="en-US" sz="1600" dirty="0">
              <a:latin typeface="SB Sans Text" panose="020B0503040504020204" pitchFamily="34" charset="-52"/>
              <a:cs typeface="SB Sans Text" panose="020B0503040504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1044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Сотрудники с разным уровнем дохода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5F4DA88-5AC4-4583-B306-34D29980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82" y="3466356"/>
            <a:ext cx="4780084" cy="2259786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64EE891-2EFF-454B-B943-607ED5F74E86}"/>
              </a:ext>
            </a:extLst>
          </p:cNvPr>
          <p:cNvGrpSpPr/>
          <p:nvPr/>
        </p:nvGrpSpPr>
        <p:grpSpPr>
          <a:xfrm>
            <a:off x="325315" y="756139"/>
            <a:ext cx="4857053" cy="2359807"/>
            <a:chOff x="325315" y="756139"/>
            <a:chExt cx="4857053" cy="235980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BCCCFF3A-8A52-4583-ABE3-9E6FB06E9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315" y="756139"/>
              <a:ext cx="4857053" cy="220943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996626-E3D5-4ED5-9437-D85A6DA7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426" y="2782321"/>
              <a:ext cx="4398907" cy="333625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F3FF4E2-3C1F-4E06-BF3A-D45E8621FD9B}"/>
              </a:ext>
            </a:extLst>
          </p:cNvPr>
          <p:cNvGrpSpPr/>
          <p:nvPr/>
        </p:nvGrpSpPr>
        <p:grpSpPr>
          <a:xfrm>
            <a:off x="325315" y="3429000"/>
            <a:ext cx="4857053" cy="2328546"/>
            <a:chOff x="325315" y="3429000"/>
            <a:chExt cx="4857053" cy="2328546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15BC5A5F-0C7C-488E-9D1D-E68121AD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315" y="3429000"/>
              <a:ext cx="4857053" cy="2184127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1DC73057-9A8C-4CB1-A7D9-8FCABB3C9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426" y="5423921"/>
              <a:ext cx="4398907" cy="333625"/>
            </a:xfrm>
            <a:prstGeom prst="rect">
              <a:avLst/>
            </a:prstGeom>
          </p:spPr>
        </p:pic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DFA79D7-3B5E-4527-891A-EBA788F7D57E}"/>
              </a:ext>
            </a:extLst>
          </p:cNvPr>
          <p:cNvGrpSpPr/>
          <p:nvPr/>
        </p:nvGrpSpPr>
        <p:grpSpPr>
          <a:xfrm>
            <a:off x="5261382" y="756139"/>
            <a:ext cx="4780084" cy="2325941"/>
            <a:chOff x="5261382" y="756139"/>
            <a:chExt cx="4780084" cy="2325941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4335D5FC-8C80-4171-AD64-D0557156D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1382" y="756139"/>
              <a:ext cx="4780084" cy="2168349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96BAC0D-BF78-492F-ABC9-BCC569402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493" y="2748455"/>
              <a:ext cx="4322708" cy="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13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Прогноз бюджета на 2024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024B15-5E62-47E6-AEC4-D6105725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756139"/>
            <a:ext cx="5025618" cy="30153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A8DB6F-06A2-4F0E-BC35-12AD4093A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7" y="756139"/>
            <a:ext cx="5025618" cy="30153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4EB00E-16B4-4E64-92AA-65C95B704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3771510"/>
            <a:ext cx="5025618" cy="3015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233E91-AE04-4DBF-866E-BFB37F570543}"/>
              </a:ext>
            </a:extLst>
          </p:cNvPr>
          <p:cNvSpPr txBox="1"/>
          <p:nvPr/>
        </p:nvSpPr>
        <p:spPr>
          <a:xfrm>
            <a:off x="5350933" y="37715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 основе линейной регрессии была обучена модель, спрогнозированы расходы на следующий год и построены графики для каждого департамента.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17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Язык программирования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 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библиотеки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pandas,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numpy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matplotlib,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seaborn,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sklearn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PowerPoint, Excel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Молодык Артем Александрович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Высшее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системе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с 2007 года (в настоящее время работаю на должности менеджера в Управлении планирования и отчетности СЗБ)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Санкт-Петербург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+7-981-712-33 07, aamolodyk@sber.ru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Проект исследования зарплат в Сан-Франциско направлен на анализ и сравнение заработных плат различных департаментов в этом регионе. Основная цель проекта — предоставить пользователям информацию о средних зарплатах, распределениях доходов и других ключевых показателях, связанных с оплатой труда в различных отраслях и профессиях.</a:t>
            </a:r>
          </a:p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Функционал проекта включает: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Анализ данных: Анализ собранных данных с целью выявления закономерностей, тенденций и различий между различными отраслями и профессиями.</a:t>
            </a: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Визуализация данных: Создание графиков, диаграмм и интерактивных инструментов для наглядного представления результатов анализа.</a:t>
            </a: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Прогнозирование бюджета с использованием ML: Применение методов машинного обучения для прогнозирования будущих затрат и доходов организаций на основе исторических данных о зарплатах, инфляции, экономических трендах и других факторов. </a:t>
            </a:r>
          </a:p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 startAt="3"/>
              <a:defRPr/>
            </a:pPr>
            <a:endParaRPr lang="ru-RU" sz="1400" dirty="0"/>
          </a:p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 startAt="3"/>
              <a:defRPr/>
            </a:pPr>
            <a:r>
              <a:rPr lang="ru-RU" sz="1400" dirty="0"/>
              <a:t>Ссылка на репозиторий с кодом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https://github.com/temasty/Project/blob/8556c5fef55fb0741fd32b6edf3ddf9cc7df6a9a/Untitled3.ipynb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 startAt="3"/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Ссылка на файл с данными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3"/>
              </a:rPr>
              <a:t>https://drive.google.com/file/d/1Cz8fGcJGJeiyDGJZi_gaDOzP6nfwuWVB/view?usp=sharing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437855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C9D69-EA38-4328-A3D3-E6E2D936A13E}"/>
              </a:ext>
            </a:extLst>
          </p:cNvPr>
          <p:cNvSpPr txBox="1"/>
          <p:nvPr/>
        </p:nvSpPr>
        <p:spPr>
          <a:xfrm>
            <a:off x="808892" y="2065039"/>
            <a:ext cx="3006969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Сбор и подготовка </a:t>
            </a:r>
            <a:r>
              <a:rPr lang="en-US" dirty="0" err="1">
                <a:latin typeface="SB Sans Text" panose="020B0503040504020204" pitchFamily="34" charset="-52"/>
                <a:cs typeface="SB Sans Text" panose="020B0503040504020204" pitchFamily="34" charset="-52"/>
              </a:rPr>
              <a:t>DataFrame</a:t>
            </a:r>
            <a:r>
              <a:rPr lang="en-US" dirty="0">
                <a:latin typeface="SB Sans Text" panose="020B0503040504020204" pitchFamily="34" charset="-52"/>
                <a:cs typeface="SB Sans Text" panose="020B0503040504020204" pitchFamily="34" charset="-52"/>
              </a:rPr>
              <a:t> </a:t>
            </a: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для анализа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C4EBF65-8A35-4813-B65F-5342D23105A5}"/>
              </a:ext>
            </a:extLst>
          </p:cNvPr>
          <p:cNvSpPr/>
          <p:nvPr/>
        </p:nvSpPr>
        <p:spPr>
          <a:xfrm>
            <a:off x="685800" y="1406769"/>
            <a:ext cx="3253154" cy="1937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AAC8923-D5E7-4D64-95A7-D4035D01A95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938954" y="2375681"/>
            <a:ext cx="685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A0273D-46BD-4635-B61E-45917BF1E6F8}"/>
              </a:ext>
            </a:extLst>
          </p:cNvPr>
          <p:cNvSpPr txBox="1"/>
          <p:nvPr/>
        </p:nvSpPr>
        <p:spPr>
          <a:xfrm>
            <a:off x="4809393" y="2052515"/>
            <a:ext cx="3006969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>
                <a:latin typeface="SB Sans Text" panose="020B0503040504020204" pitchFamily="34" charset="-52"/>
                <a:cs typeface="SB Sans Text" panose="020B0503040504020204" pitchFamily="34" charset="-52"/>
              </a:defRPr>
            </a:lvl1pPr>
          </a:lstStyle>
          <a:p>
            <a:r>
              <a:rPr lang="ru-RU" dirty="0"/>
              <a:t>Анализ полученных данных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29194D5-4F9F-4701-BAD3-00CCED7450B4}"/>
              </a:ext>
            </a:extLst>
          </p:cNvPr>
          <p:cNvSpPr/>
          <p:nvPr/>
        </p:nvSpPr>
        <p:spPr>
          <a:xfrm>
            <a:off x="4624754" y="1406768"/>
            <a:ext cx="3253154" cy="1937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31C25-4EEF-4F40-BBF9-1CE339D4C64F}"/>
              </a:ext>
            </a:extLst>
          </p:cNvPr>
          <p:cNvSpPr txBox="1"/>
          <p:nvPr/>
        </p:nvSpPr>
        <p:spPr>
          <a:xfrm>
            <a:off x="8686800" y="2191015"/>
            <a:ext cx="300696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>
                <a:latin typeface="SB Sans Text" panose="020B0503040504020204" pitchFamily="34" charset="-52"/>
                <a:cs typeface="SB Sans Text" panose="020B0503040504020204" pitchFamily="34" charset="-52"/>
              </a:defRPr>
            </a:lvl1pPr>
          </a:lstStyle>
          <a:p>
            <a:r>
              <a:rPr lang="ru-RU" dirty="0"/>
              <a:t>Визуализация данных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E0881E3-4E9C-4C57-821B-96C061A89A96}"/>
              </a:ext>
            </a:extLst>
          </p:cNvPr>
          <p:cNvSpPr/>
          <p:nvPr/>
        </p:nvSpPr>
        <p:spPr>
          <a:xfrm>
            <a:off x="8563708" y="1406769"/>
            <a:ext cx="3253154" cy="1937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AA1BC66-8F6B-4D73-932A-E567AD7F116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877908" y="2375681"/>
            <a:ext cx="685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6A9E99-B349-4E5F-B0BE-53434BDE89C3}"/>
              </a:ext>
            </a:extLst>
          </p:cNvPr>
          <p:cNvSpPr txBox="1"/>
          <p:nvPr/>
        </p:nvSpPr>
        <p:spPr>
          <a:xfrm>
            <a:off x="2312377" y="4636085"/>
            <a:ext cx="3006969" cy="9233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>
                <a:latin typeface="SB Sans Text" panose="020B0503040504020204" pitchFamily="34" charset="-52"/>
                <a:cs typeface="SB Sans Text" panose="020B0503040504020204" pitchFamily="34" charset="-52"/>
              </a:defRPr>
            </a:lvl1pPr>
          </a:lstStyle>
          <a:p>
            <a:r>
              <a:rPr lang="ru-RU" dirty="0"/>
              <a:t>Обучение модели для прогнозирования будущих затрат 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8F9CA661-A1FB-494D-A67D-187196ACA71D}"/>
              </a:ext>
            </a:extLst>
          </p:cNvPr>
          <p:cNvSpPr/>
          <p:nvPr/>
        </p:nvSpPr>
        <p:spPr>
          <a:xfrm>
            <a:off x="2189284" y="4128840"/>
            <a:ext cx="3253154" cy="1937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C9B47D-F781-44FE-A97F-C185A5F80952}"/>
              </a:ext>
            </a:extLst>
          </p:cNvPr>
          <p:cNvSpPr txBox="1"/>
          <p:nvPr/>
        </p:nvSpPr>
        <p:spPr>
          <a:xfrm>
            <a:off x="6251330" y="4777667"/>
            <a:ext cx="3006969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>
                <a:latin typeface="SB Sans Text" panose="020B0503040504020204" pitchFamily="34" charset="-52"/>
                <a:cs typeface="SB Sans Text" panose="020B0503040504020204" pitchFamily="34" charset="-52"/>
              </a:defRPr>
            </a:lvl1pPr>
          </a:lstStyle>
          <a:p>
            <a:r>
              <a:rPr lang="ru-RU" dirty="0"/>
              <a:t>Получение прогноза на следующий год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BB180813-B4E4-4359-B004-73F1EC71A665}"/>
              </a:ext>
            </a:extLst>
          </p:cNvPr>
          <p:cNvSpPr/>
          <p:nvPr/>
        </p:nvSpPr>
        <p:spPr>
          <a:xfrm>
            <a:off x="6128238" y="4128839"/>
            <a:ext cx="3253154" cy="1937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864FDB6-6C86-4F1A-A68C-7D53CAC4DFE2}"/>
              </a:ext>
            </a:extLst>
          </p:cNvPr>
          <p:cNvCxnSpPr>
            <a:cxnSpLocks/>
          </p:cNvCxnSpPr>
          <p:nvPr/>
        </p:nvCxnSpPr>
        <p:spPr>
          <a:xfrm flipV="1">
            <a:off x="5442438" y="5097751"/>
            <a:ext cx="685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BBE063C0-F016-4D26-9530-B46106A5416E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610950" y="549505"/>
            <a:ext cx="784246" cy="6374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ТОП 10 департаментов по расходам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315" y="5328139"/>
            <a:ext cx="1088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Самыми дорогими службами в Сан-Франциско являются: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Департамент здравоохранения;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Служба муниципального транспорта;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Департамент полиции.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3AFD9C-37CD-4E6B-A6A9-FB5D377D4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756139"/>
            <a:ext cx="10972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Распределение годового бюджета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D0E5F5-AF57-4A20-9D75-0CF0EBE32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756139"/>
            <a:ext cx="10427352" cy="4344730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D9DCDD8-C3D5-4141-B638-0B5BDF0CC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50384"/>
              </p:ext>
            </p:extLst>
          </p:nvPr>
        </p:nvGraphicFramePr>
        <p:xfrm>
          <a:off x="1642533" y="5149361"/>
          <a:ext cx="8170331" cy="952500"/>
        </p:xfrm>
        <a:graphic>
          <a:graphicData uri="http://schemas.openxmlformats.org/drawingml/2006/table">
            <a:tbl>
              <a:tblPr/>
              <a:tblGrid>
                <a:gridCol w="1456488">
                  <a:extLst>
                    <a:ext uri="{9D8B030D-6E8A-4147-A177-3AD203B41FA5}">
                      <a16:colId xmlns:a16="http://schemas.microsoft.com/office/drawing/2014/main" val="3702410959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1858957782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671181851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2095162909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2543105050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665002926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2642877213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1192835757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1061336832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1559516200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2895253650"/>
                    </a:ext>
                  </a:extLst>
                </a:gridCol>
                <a:gridCol w="511739">
                  <a:extLst>
                    <a:ext uri="{9D8B030D-6E8A-4147-A177-3AD203B41FA5}">
                      <a16:colId xmlns:a16="http://schemas.microsoft.com/office/drawing/2014/main" val="546362998"/>
                    </a:ext>
                  </a:extLst>
                </a:gridCol>
                <a:gridCol w="1084714">
                  <a:extLst>
                    <a:ext uri="{9D8B030D-6E8A-4147-A177-3AD203B41FA5}">
                      <a16:colId xmlns:a16="http://schemas.microsoft.com/office/drawing/2014/main" val="10329564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Департамент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Общий итог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79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732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03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611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Общий итог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26 529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Темпы роста годового бюджета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315" y="4820139"/>
            <a:ext cx="1176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По темпам роста расходов Департамент здравоохранения (</a:t>
            </a:r>
            <a:r>
              <a:rPr lang="en-US" dirty="0">
                <a:latin typeface="SB Sans Text" panose="020B0503040504020204" pitchFamily="34" charset="-52"/>
                <a:cs typeface="SB Sans Text" panose="020B0503040504020204" pitchFamily="34" charset="-52"/>
              </a:rPr>
              <a:t>DPH)</a:t>
            </a: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 до 2022 года уверенно опережал Департамент полиции</a:t>
            </a:r>
            <a:r>
              <a:rPr lang="en-US" dirty="0">
                <a:latin typeface="SB Sans Text" panose="020B0503040504020204" pitchFamily="34" charset="-52"/>
                <a:cs typeface="SB Sans Text" panose="020B0503040504020204" pitchFamily="34" charset="-52"/>
              </a:rPr>
              <a:t> (POL)</a:t>
            </a: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 и Пожарную службу</a:t>
            </a:r>
            <a:r>
              <a:rPr lang="en-US" dirty="0">
                <a:latin typeface="SB Sans Text" panose="020B0503040504020204" pitchFamily="34" charset="-52"/>
                <a:cs typeface="SB Sans Text" panose="020B0503040504020204" pitchFamily="34" charset="-52"/>
              </a:rPr>
              <a:t> (FIR)</a:t>
            </a: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. В 2022 году в Сан Франциско ТР в </a:t>
            </a:r>
            <a:r>
              <a:rPr lang="en-US" dirty="0">
                <a:latin typeface="SB Sans Text" panose="020B0503040504020204" pitchFamily="34" charset="-52"/>
                <a:cs typeface="SB Sans Text" panose="020B0503040504020204" pitchFamily="34" charset="-52"/>
              </a:rPr>
              <a:t>DPH </a:t>
            </a: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и </a:t>
            </a:r>
            <a:r>
              <a:rPr lang="en-US" dirty="0">
                <a:latin typeface="SB Sans Text" panose="020B0503040504020204" pitchFamily="34" charset="-52"/>
                <a:cs typeface="SB Sans Text" panose="020B0503040504020204" pitchFamily="34" charset="-52"/>
              </a:rPr>
              <a:t>FIR </a:t>
            </a: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наметился тренд на сокращение расходов, а в </a:t>
            </a:r>
            <a:r>
              <a:rPr lang="en-US" dirty="0">
                <a:latin typeface="SB Sans Text" panose="020B0503040504020204" pitchFamily="34" charset="-52"/>
                <a:cs typeface="SB Sans Text" panose="020B0503040504020204" pitchFamily="34" charset="-52"/>
              </a:rPr>
              <a:t>POL – </a:t>
            </a: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тренд на рост. При этом с 2015 по 202</a:t>
            </a:r>
            <a:r>
              <a:rPr lang="en-US" dirty="0">
                <a:latin typeface="SB Sans Text" panose="020B0503040504020204" pitchFamily="34" charset="-52"/>
                <a:cs typeface="SB Sans Text" panose="020B0503040504020204" pitchFamily="34" charset="-52"/>
              </a:rPr>
              <a:t>2</a:t>
            </a:r>
            <a:r>
              <a:rPr lang="ru-RU" dirty="0">
                <a:latin typeface="SB Sans Text" panose="020B0503040504020204" pitchFamily="34" charset="-52"/>
                <a:cs typeface="SB Sans Text" panose="020B0503040504020204" pitchFamily="34" charset="-52"/>
              </a:rPr>
              <a:t> года бюджет рос быстрее уровня инфляции в США.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0736C7-D83D-4DBB-A61E-8FD537F33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139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7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Распределение ЗП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7736E7-45F3-42A0-859D-7F64625E3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" y="863600"/>
            <a:ext cx="6156960" cy="25654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C0DA9A-3324-4F0E-8E8C-49D5AFD9E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7" y="863599"/>
            <a:ext cx="6156958" cy="25653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A958114-312D-43AB-A2ED-CBC1C7F84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" y="3536460"/>
            <a:ext cx="5899054" cy="245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B9C32-5D06-443C-9155-DDCEDEE79B65}"/>
              </a:ext>
            </a:extLst>
          </p:cNvPr>
          <p:cNvSpPr txBox="1"/>
          <p:nvPr/>
        </p:nvSpPr>
        <p:spPr>
          <a:xfrm>
            <a:off x="5735515" y="3536457"/>
            <a:ext cx="6271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B Sans Text" panose="020B0503040504020204"/>
                <a:cs typeface="SB Sans Text" panose="020B0503040504020204" pitchFamily="34" charset="-52"/>
              </a:rPr>
              <a:t>По максимальным зарплатам </a:t>
            </a:r>
            <a:r>
              <a:rPr lang="en-US" sz="1600" dirty="0">
                <a:latin typeface="SB Sans Text" panose="020B0503040504020204" pitchFamily="34" charset="-52"/>
                <a:cs typeface="SB Sans Text" panose="020B0503040504020204" pitchFamily="34" charset="-52"/>
              </a:rPr>
              <a:t>DPH </a:t>
            </a:r>
            <a:r>
              <a:rPr lang="ru-RU" sz="1600" dirty="0">
                <a:latin typeface="SB Sans Text" panose="020B0503040504020204"/>
                <a:cs typeface="SB Sans Text" panose="020B0503040504020204" pitchFamily="34" charset="-52"/>
              </a:rPr>
              <a:t>за период с 19 по 22 оставался на лидирующих позициях, кроме 2023 года.</a:t>
            </a:r>
            <a:r>
              <a:rPr lang="en-US" sz="1600" dirty="0">
                <a:latin typeface="SB Sans Text" panose="020B0503040504020204"/>
                <a:cs typeface="SB Sans Text" panose="020B0503040504020204" pitchFamily="34" charset="-52"/>
              </a:rPr>
              <a:t> </a:t>
            </a:r>
            <a:endParaRPr lang="ru-RU" sz="1600" dirty="0">
              <a:latin typeface="SB Sans Text" panose="020B0503040504020204"/>
              <a:cs typeface="SB Sans Text" panose="020B0503040504020204" pitchFamily="34" charset="-52"/>
            </a:endParaRPr>
          </a:p>
          <a:p>
            <a:r>
              <a:rPr lang="ru-RU" sz="1600" dirty="0">
                <a:latin typeface="SB Sans Text" panose="020B0503040504020204"/>
                <a:cs typeface="SB Sans Text" panose="020B0503040504020204" pitchFamily="34" charset="-52"/>
              </a:rPr>
              <a:t>Средняя и медианная зарплата в целом похожи, что говорит об отсутствии аномальных выбросов в выплатах.</a:t>
            </a:r>
          </a:p>
          <a:p>
            <a:r>
              <a:rPr lang="ru-RU" sz="1600" dirty="0">
                <a:latin typeface="SB Sans Text" panose="020B0503040504020204" pitchFamily="34" charset="-52"/>
                <a:cs typeface="SB Sans Text" panose="020B0503040504020204" pitchFamily="34" charset="-52"/>
              </a:rPr>
              <a:t>Общая тенденция к росту выплат сохраняется по всем департаментам.</a:t>
            </a:r>
            <a:endParaRPr lang="en-US" sz="1600" dirty="0">
              <a:latin typeface="SB Sans Text" panose="020B0503040504020204" pitchFamily="34" charset="-52"/>
              <a:cs typeface="SB Sans Text" panose="020B0503040504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3585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Распределение ЗП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B9C32-5D06-443C-9155-DDCEDEE79B65}"/>
              </a:ext>
            </a:extLst>
          </p:cNvPr>
          <p:cNvSpPr txBox="1"/>
          <p:nvPr/>
        </p:nvSpPr>
        <p:spPr>
          <a:xfrm>
            <a:off x="325315" y="5094324"/>
            <a:ext cx="1168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B Sans Text" panose="020B0503040504020204"/>
                <a:cs typeface="SB Sans Text" panose="020B0503040504020204" pitchFamily="34" charset="-52"/>
              </a:rPr>
              <a:t>В целом по росту зарплат все департаменты опережают инфляцию, кроме Пожарной службы, которая последние два года имеет тренд на снижение ЗП</a:t>
            </a:r>
            <a:r>
              <a:rPr lang="ru-RU" sz="1600" dirty="0">
                <a:latin typeface="SB Sans Text" panose="020B0503040504020204" pitchFamily="34" charset="-52"/>
                <a:cs typeface="SB Sans Text" panose="020B0503040504020204" pitchFamily="34" charset="-52"/>
              </a:rPr>
              <a:t>.</a:t>
            </a:r>
            <a:endParaRPr lang="en-US" sz="1600" dirty="0">
              <a:latin typeface="SB Sans Text" panose="020B0503040504020204" pitchFamily="34" charset="-52"/>
              <a:cs typeface="SB Sans Text" panose="020B0503040504020204" pitchFamily="34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68FF70-5514-447D-9E12-A8859018D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139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6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611</Words>
  <Application>Microsoft Office PowerPoint</Application>
  <PresentationFormat>Широкоэкранный</PresentationFormat>
  <Paragraphs>118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SB Sans Display Light</vt:lpstr>
      <vt:lpstr>SB Sans Display Semibold</vt:lpstr>
      <vt:lpstr>SB Sans Text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Артем Молодык</cp:lastModifiedBy>
  <cp:revision>53</cp:revision>
  <dcterms:created xsi:type="dcterms:W3CDTF">2021-02-19T10:44:02Z</dcterms:created>
  <dcterms:modified xsi:type="dcterms:W3CDTF">2024-11-05T21:58:23Z</dcterms:modified>
</cp:coreProperties>
</file>