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sz="quarter" idx="1"/>
          </p:nvPr>
        </p:nvSpPr>
        <p:spPr>
          <a:xfrm>
            <a:off x="685800" y="2840052"/>
            <a:ext cx="7772400" cy="78479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66666"/>
                </a:solidFill>
              </a:defRPr>
            </a:lvl1pPr>
            <a:lvl2pPr algn="ctr">
              <a:defRPr>
                <a:solidFill>
                  <a:srgbClr val="666666"/>
                </a:solidFill>
              </a:defRPr>
            </a:lvl2pPr>
            <a:lvl3pPr algn="ctr">
              <a:defRPr>
                <a:solidFill>
                  <a:srgbClr val="666666"/>
                </a:solidFill>
              </a:defRPr>
            </a:lvl3pPr>
            <a:lvl4pPr algn="ctr">
              <a:defRPr>
                <a:solidFill>
                  <a:srgbClr val="666666"/>
                </a:solidFill>
              </a:defRPr>
            </a:lvl4pPr>
            <a:lvl5pPr algn="ctr"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685800" y="1583341"/>
            <a:ext cx="7772400" cy="1159799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half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body" sz="half" idx="13"/>
          </p:nvPr>
        </p:nvSpPr>
        <p:spPr>
          <a:xfrm>
            <a:off x="4692272" y="1200149"/>
            <a:ext cx="3994501" cy="37257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sz="quarter" idx="1"/>
          </p:nvPr>
        </p:nvSpPr>
        <p:spPr>
          <a:xfrm>
            <a:off x="457200" y="4406308"/>
            <a:ext cx="8229600" cy="519600"/>
          </a:xfrm>
          <a:prstGeom prst="rect">
            <a:avLst/>
          </a:prstGeom>
        </p:spPr>
        <p:txBody>
          <a:bodyPr/>
          <a:lstStyle>
            <a:lvl1pPr algn="ctr">
              <a:defRPr sz="1800"/>
            </a:lvl1pPr>
            <a:lvl2pPr algn="ctr">
              <a:defRPr sz="1800"/>
            </a:lvl2pPr>
            <a:lvl3pPr algn="ctr">
              <a:defRPr sz="1800"/>
            </a:lvl3pPr>
            <a:lvl4pPr algn="ctr">
              <a:defRPr sz="1800"/>
            </a:lvl4pPr>
            <a:lvl5pPr algn="ctr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30000">
              <a:srgbClr val="FFFFFF"/>
            </a:gs>
            <a:gs pos="100000">
              <a:srgbClr val="CCCCCC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556790" y="4756533"/>
            <a:ext cx="393318" cy="380234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/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22860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2743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3200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3657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891B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ctrTitle"/>
          </p:nvPr>
        </p:nvSpPr>
        <p:spPr>
          <a:xfrm>
            <a:off x="-1" y="2159549"/>
            <a:ext cx="9117602" cy="824401"/>
          </a:xfrm>
          <a:prstGeom prst="rect">
            <a:avLst/>
          </a:prstGeom>
          <a:solidFill>
            <a:srgbClr val="891B1E"/>
          </a:solidFill>
        </p:spPr>
        <p:txBody>
          <a:bodyPr/>
          <a:lstStyle>
            <a:lvl1pPr defTabSz="795527">
              <a:defRPr b="0" sz="4176">
                <a:solidFill>
                  <a:srgbClr val="FFFFFF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</a:lstStyle>
          <a:p>
            <a:pPr/>
            <a:r>
              <a:t>Android with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მონაცემთა სტუქტურები</a:t>
            </a:r>
          </a:p>
        </p:txBody>
      </p:sp>
      <p:sp>
        <p:nvSpPr>
          <p:cNvPr id="114" name="Shape 114"/>
          <p:cNvSpPr/>
          <p:nvPr/>
        </p:nvSpPr>
        <p:spPr>
          <a:xfrm>
            <a:off x="1693374" y="915750"/>
            <a:ext cx="5968501" cy="1002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ArrayList ის ელემენტებზე წვდომა</a:t>
            </a:r>
          </a:p>
        </p:txBody>
      </p:sp>
      <p:pic>
        <p:nvPicPr>
          <p:cNvPr id="115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Screen Shot 2016-02-15 at 18.27.3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0852" y="1910721"/>
            <a:ext cx="5353546" cy="3220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მონაცემთა სტუქტურები</a:t>
            </a:r>
          </a:p>
        </p:txBody>
      </p:sp>
      <p:sp>
        <p:nvSpPr>
          <p:cNvPr id="120" name="Shape 120"/>
          <p:cNvSpPr/>
          <p:nvPr>
            <p:ph type="subTitle" sz="half" idx="1"/>
          </p:nvPr>
        </p:nvSpPr>
        <p:spPr>
          <a:xfrm>
            <a:off x="143700" y="2357049"/>
            <a:ext cx="9000298" cy="204870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სია არის მასივის ალტერნატივა, როდესაც ელემენტების თანმიმდევრობას არ აქვს მნიშვნელობა და გვინდა, თითოეული ელემენტი იყოს უნიკალური</a:t>
            </a:r>
          </a:p>
        </p:txBody>
      </p:sp>
      <p:sp>
        <p:nvSpPr>
          <p:cNvPr id="121" name="Shape 121"/>
          <p:cNvSpPr/>
          <p:nvPr/>
        </p:nvSpPr>
        <p:spPr>
          <a:xfrm>
            <a:off x="1778399" y="1131650"/>
            <a:ext cx="5730902" cy="602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HashSet</a:t>
            </a:r>
          </a:p>
        </p:txBody>
      </p:sp>
      <p:pic>
        <p:nvPicPr>
          <p:cNvPr id="122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მონაცემთა სტუქტურები</a:t>
            </a:r>
          </a:p>
        </p:txBody>
      </p:sp>
      <p:sp>
        <p:nvSpPr>
          <p:cNvPr id="126" name="Shape 126"/>
          <p:cNvSpPr/>
          <p:nvPr/>
        </p:nvSpPr>
        <p:spPr>
          <a:xfrm>
            <a:off x="1706549" y="815005"/>
            <a:ext cx="5730902" cy="60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სიის ინიციალიზაცია</a:t>
            </a:r>
          </a:p>
        </p:txBody>
      </p:sp>
      <p:pic>
        <p:nvPicPr>
          <p:cNvPr id="127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Screen Shot 2016-02-15 at 18.54.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392" y="1725533"/>
            <a:ext cx="7417216" cy="2915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მონაცემთა სტუქტურები</a:t>
            </a:r>
          </a:p>
        </p:txBody>
      </p:sp>
      <p:sp>
        <p:nvSpPr>
          <p:cNvPr id="132" name="Shape 132"/>
          <p:cNvSpPr/>
          <p:nvPr/>
        </p:nvSpPr>
        <p:spPr>
          <a:xfrm>
            <a:off x="1930799" y="941150"/>
            <a:ext cx="5730902" cy="609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სიაში ელემენტის დამატება</a:t>
            </a:r>
          </a:p>
        </p:txBody>
      </p:sp>
      <p:pic>
        <p:nvPicPr>
          <p:cNvPr id="133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Screen Shot 2016-02-15 at 18.35.0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98425" y="1636379"/>
            <a:ext cx="5547150" cy="3481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მონაცემთა სტუქტურები</a:t>
            </a:r>
          </a:p>
        </p:txBody>
      </p:sp>
      <p:sp>
        <p:nvSpPr>
          <p:cNvPr id="138" name="Shape 138"/>
          <p:cNvSpPr/>
          <p:nvPr/>
        </p:nvSpPr>
        <p:spPr>
          <a:xfrm>
            <a:off x="1968899" y="674450"/>
            <a:ext cx="5730902" cy="818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სიის ელემენტებზე წვდომა</a:t>
            </a:r>
          </a:p>
        </p:txBody>
      </p:sp>
      <p:pic>
        <p:nvPicPr>
          <p:cNvPr id="139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Screen Shot 2016-02-15 at 18.39.3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81343" y="1312502"/>
            <a:ext cx="4506015" cy="3805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მონაცემთა სტუქტურები</a:t>
            </a:r>
          </a:p>
        </p:txBody>
      </p:sp>
      <p:sp>
        <p:nvSpPr>
          <p:cNvPr id="144" name="Shape 144"/>
          <p:cNvSpPr/>
          <p:nvPr/>
        </p:nvSpPr>
        <p:spPr>
          <a:xfrm>
            <a:off x="1686299" y="729800"/>
            <a:ext cx="6155701" cy="609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სიაში ელემენტების წაშლა</a:t>
            </a:r>
          </a:p>
        </p:txBody>
      </p:sp>
      <p:pic>
        <p:nvPicPr>
          <p:cNvPr id="145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 Shot 2016-02-15 at 18.40.5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0495" y="1465969"/>
            <a:ext cx="5047309" cy="3579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მონაცემთა სტუქტურები</a:t>
            </a:r>
          </a:p>
        </p:txBody>
      </p:sp>
      <p:sp>
        <p:nvSpPr>
          <p:cNvPr id="150" name="Shape 150"/>
          <p:cNvSpPr/>
          <p:nvPr/>
        </p:nvSpPr>
        <p:spPr>
          <a:xfrm>
            <a:off x="1930799" y="1201500"/>
            <a:ext cx="5730902" cy="609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HashMap ის ინიციალიზაცია</a:t>
            </a:r>
          </a:p>
        </p:txBody>
      </p:sp>
      <p:pic>
        <p:nvPicPr>
          <p:cNvPr id="151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 Shot 2016-02-15 at 18.51.2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8171" y="2409369"/>
            <a:ext cx="7587658" cy="2238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მონაცემთა სტუქტურები</a:t>
            </a:r>
          </a:p>
        </p:txBody>
      </p:sp>
      <p:sp>
        <p:nvSpPr>
          <p:cNvPr id="156" name="Shape 156"/>
          <p:cNvSpPr/>
          <p:nvPr/>
        </p:nvSpPr>
        <p:spPr>
          <a:xfrm>
            <a:off x="1930799" y="1201500"/>
            <a:ext cx="5730902" cy="1002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HashMap ში ელემენტების დამატება</a:t>
            </a:r>
          </a:p>
        </p:txBody>
      </p:sp>
      <p:pic>
        <p:nvPicPr>
          <p:cNvPr id="157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Screen Shot 2016-02-15 at 19.04.0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7294" y="2476715"/>
            <a:ext cx="6857912" cy="2418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მონაცემთა სტუქტურები</a:t>
            </a:r>
          </a:p>
        </p:txBody>
      </p:sp>
      <p:sp>
        <p:nvSpPr>
          <p:cNvPr id="162" name="Shape 162"/>
          <p:cNvSpPr/>
          <p:nvPr/>
        </p:nvSpPr>
        <p:spPr>
          <a:xfrm>
            <a:off x="1263926" y="1011000"/>
            <a:ext cx="7064648" cy="609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HashMap ის ელემენტებთან წვდომა</a:t>
            </a:r>
          </a:p>
        </p:txBody>
      </p:sp>
      <p:pic>
        <p:nvPicPr>
          <p:cNvPr id="163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16-02-15 at 19.05.5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1197" y="2028369"/>
            <a:ext cx="7330106" cy="2828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891B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ctrTitle"/>
          </p:nvPr>
        </p:nvSpPr>
        <p:spPr>
          <a:xfrm>
            <a:off x="0" y="1473561"/>
            <a:ext cx="9144000" cy="1538401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indent="457200">
              <a:defRPr b="0" sz="3600">
                <a:solidFill>
                  <a:srgbClr val="FFFFFF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</a:lstStyle>
          <a:p>
            <a:pPr/>
            <a:r>
              <a:t>გმადლობთ  ყურადღებისთვის :)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ძირითადი თემები</a:t>
            </a:r>
          </a:p>
        </p:txBody>
      </p:sp>
      <p:sp>
        <p:nvSpPr>
          <p:cNvPr id="67" name="Shape 67"/>
          <p:cNvSpPr/>
          <p:nvPr>
            <p:ph type="subTitle" sz="half" idx="1"/>
          </p:nvPr>
        </p:nvSpPr>
        <p:spPr>
          <a:xfrm>
            <a:off x="118250" y="2155471"/>
            <a:ext cx="7772401" cy="2048701"/>
          </a:xfrm>
          <a:prstGeom prst="rect">
            <a:avLst/>
          </a:prstGeom>
        </p:spPr>
        <p:txBody>
          <a:bodyPr/>
          <a:lstStyle/>
          <a:p>
            <a:pPr marL="457200" indent="-228600" algn="l">
              <a:buClr>
                <a:srgbClr val="FFFFFF"/>
              </a:buClr>
              <a:buSzPct val="100000"/>
              <a:buFont typeface="Arial"/>
              <a:buChar char="●"/>
              <a:defRPr>
                <a:solidFill>
                  <a:srgbClr val="FFFFFF"/>
                </a:solidFill>
              </a:defRPr>
            </a:pPr>
            <a:r>
              <a:t> მონაცემთა სტუქტურები</a:t>
            </a:r>
          </a:p>
          <a:p>
            <a:pPr marL="457200" indent="-228600" algn="l">
              <a:buClr>
                <a:srgbClr val="FFFFFF"/>
              </a:buClr>
              <a:buSzPct val="100000"/>
              <a:buFont typeface="Arial"/>
              <a:buChar char="●"/>
              <a:defRPr>
                <a:solidFill>
                  <a:srgbClr val="FFFFFF"/>
                </a:solidFill>
              </a:defRPr>
            </a:pPr>
            <a:r>
              <a:t> ფუნქციები</a:t>
            </a:r>
          </a:p>
        </p:txBody>
      </p:sp>
      <p:pic>
        <p:nvPicPr>
          <p:cNvPr id="68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მონაცემთა სტუქტურები</a:t>
            </a:r>
          </a:p>
        </p:txBody>
      </p:sp>
      <p:sp>
        <p:nvSpPr>
          <p:cNvPr id="72" name="Shape 72"/>
          <p:cNvSpPr/>
          <p:nvPr>
            <p:ph type="subTitle" sz="half" idx="1"/>
          </p:nvPr>
        </p:nvSpPr>
        <p:spPr>
          <a:xfrm>
            <a:off x="143700" y="1963149"/>
            <a:ext cx="9000298" cy="2048701"/>
          </a:xfrm>
          <a:prstGeom prst="rect">
            <a:avLst/>
          </a:prstGeom>
        </p:spPr>
        <p:txBody>
          <a:bodyPr/>
          <a:lstStyle/>
          <a:p>
            <a:pPr marL="457200" indent="-381000" algn="l">
              <a:buClr>
                <a:srgbClr val="FFFFFF"/>
              </a:buClr>
              <a:buSzPct val="100000"/>
              <a:buFont typeface="Arial"/>
              <a:buChar char="●"/>
              <a:defRPr sz="2400">
                <a:solidFill>
                  <a:srgbClr val="FFFFFF"/>
                </a:solidFill>
              </a:defRPr>
            </a:pPr>
            <a:r>
              <a:t>Array</a:t>
            </a:r>
          </a:p>
          <a:p>
            <a:pPr marL="457200" indent="-381000" algn="l">
              <a:buClr>
                <a:srgbClr val="FFFFFF"/>
              </a:buClr>
              <a:buSzPct val="100000"/>
              <a:buFont typeface="Arial"/>
              <a:buChar char="●"/>
              <a:defRPr sz="2400">
                <a:solidFill>
                  <a:srgbClr val="FFFFFF"/>
                </a:solidFill>
              </a:defRPr>
            </a:pPr>
            <a:r>
              <a:t>HashSet</a:t>
            </a:r>
          </a:p>
          <a:p>
            <a:pPr marL="457200" indent="-381000" algn="l">
              <a:buClr>
                <a:srgbClr val="FFFFFF"/>
              </a:buClr>
              <a:buSzPct val="100000"/>
              <a:buFont typeface="Arial"/>
              <a:buChar char="●"/>
              <a:defRPr sz="2400">
                <a:solidFill>
                  <a:srgbClr val="FFFFFF"/>
                </a:solidFill>
              </a:defRPr>
            </a:pPr>
            <a:r>
              <a:t>HashMap</a:t>
            </a:r>
          </a:p>
        </p:txBody>
      </p:sp>
      <p:sp>
        <p:nvSpPr>
          <p:cNvPr id="73" name="Shape 73"/>
          <p:cNvSpPr/>
          <p:nvPr/>
        </p:nvSpPr>
        <p:spPr>
          <a:xfrm>
            <a:off x="1778399" y="1131650"/>
            <a:ext cx="5730902" cy="56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ტიპები</a:t>
            </a:r>
          </a:p>
        </p:txBody>
      </p:sp>
      <p:pic>
        <p:nvPicPr>
          <p:cNvPr id="74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მონაცემთა სტუქტურები</a:t>
            </a:r>
          </a:p>
        </p:txBody>
      </p:sp>
      <p:sp>
        <p:nvSpPr>
          <p:cNvPr id="78" name="Shape 78"/>
          <p:cNvSpPr/>
          <p:nvPr>
            <p:ph type="subTitle" sz="half" idx="1"/>
          </p:nvPr>
        </p:nvSpPr>
        <p:spPr>
          <a:xfrm>
            <a:off x="143700" y="2357049"/>
            <a:ext cx="9000298" cy="204870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მასივი არის კონტეინერი, რომელშიც შეგვიძლია შევინახოთ ერთნაირი ტიპის ელემენტები</a:t>
            </a:r>
          </a:p>
        </p:txBody>
      </p:sp>
      <p:sp>
        <p:nvSpPr>
          <p:cNvPr id="79" name="Shape 79"/>
          <p:cNvSpPr/>
          <p:nvPr/>
        </p:nvSpPr>
        <p:spPr>
          <a:xfrm>
            <a:off x="1778399" y="1131650"/>
            <a:ext cx="5730902" cy="602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Array</a:t>
            </a:r>
          </a:p>
        </p:txBody>
      </p:sp>
      <p:pic>
        <p:nvPicPr>
          <p:cNvPr id="80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მონაცემთა სტუქტურები</a:t>
            </a:r>
          </a:p>
        </p:txBody>
      </p:sp>
      <p:sp>
        <p:nvSpPr>
          <p:cNvPr id="84" name="Shape 84"/>
          <p:cNvSpPr/>
          <p:nvPr/>
        </p:nvSpPr>
        <p:spPr>
          <a:xfrm>
            <a:off x="1930799" y="1284050"/>
            <a:ext cx="5730902" cy="609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მასივის ინიციალიზაცია</a:t>
            </a:r>
          </a:p>
        </p:txBody>
      </p:sp>
      <p:pic>
        <p:nvPicPr>
          <p:cNvPr id="85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Screen Shot 2016-02-15 at 18.03.4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5992" y="2571750"/>
            <a:ext cx="7800516" cy="19462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მონაცემთა სტუქტურები</a:t>
            </a:r>
          </a:p>
        </p:txBody>
      </p:sp>
      <p:sp>
        <p:nvSpPr>
          <p:cNvPr id="90" name="Shape 90"/>
          <p:cNvSpPr/>
          <p:nvPr/>
        </p:nvSpPr>
        <p:spPr>
          <a:xfrm>
            <a:off x="1693374" y="1284050"/>
            <a:ext cx="5968501" cy="1002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მასივის ზომის წინასწარ განსაზღვრა</a:t>
            </a:r>
          </a:p>
        </p:txBody>
      </p:sp>
      <p:pic>
        <p:nvPicPr>
          <p:cNvPr id="91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Screen Shot 2016-02-15 at 18.29.4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5879" y="2409133"/>
            <a:ext cx="6103492" cy="2293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მონაცემთა სტუქტურები</a:t>
            </a:r>
          </a:p>
        </p:txBody>
      </p:sp>
      <p:sp>
        <p:nvSpPr>
          <p:cNvPr id="96" name="Shape 96"/>
          <p:cNvSpPr/>
          <p:nvPr/>
        </p:nvSpPr>
        <p:spPr>
          <a:xfrm>
            <a:off x="1693374" y="1284050"/>
            <a:ext cx="5968501" cy="609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მასივის ელემენტებზე წვდომა</a:t>
            </a:r>
          </a:p>
        </p:txBody>
      </p:sp>
      <p:pic>
        <p:nvPicPr>
          <p:cNvPr id="97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Screen Shot 2016-02-15 at 18.06.2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3099" y="2571750"/>
            <a:ext cx="7609052" cy="2132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მონაცემთა სტუქტურები</a:t>
            </a:r>
          </a:p>
        </p:txBody>
      </p:sp>
      <p:sp>
        <p:nvSpPr>
          <p:cNvPr id="102" name="Shape 102"/>
          <p:cNvSpPr/>
          <p:nvPr/>
        </p:nvSpPr>
        <p:spPr>
          <a:xfrm>
            <a:off x="1220739" y="991524"/>
            <a:ext cx="6702522" cy="60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კლასი ArrayList - ინიციალიზაცია</a:t>
            </a:r>
          </a:p>
        </p:txBody>
      </p:sp>
      <p:pic>
        <p:nvPicPr>
          <p:cNvPr id="103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Screen Shot 2016-02-15 at 18.57.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7433" y="1964018"/>
            <a:ext cx="6849134" cy="2390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ctrTitle"/>
          </p:nvPr>
        </p:nvSpPr>
        <p:spPr>
          <a:xfrm>
            <a:off x="0" y="0"/>
            <a:ext cx="9144000" cy="602700"/>
          </a:xfrm>
          <a:prstGeom prst="rect">
            <a:avLst/>
          </a:prstGeom>
          <a:solidFill>
            <a:srgbClr val="891B1F"/>
          </a:solidFill>
        </p:spPr>
        <p:txBody>
          <a:bodyPr/>
          <a:lstStyle>
            <a:lvl1pPr algn="l" defTabSz="886968">
              <a:defRPr b="0" sz="2910">
                <a:solidFill>
                  <a:srgbClr val="FFFFFF"/>
                </a:solidFill>
              </a:defRPr>
            </a:lvl1pPr>
          </a:lstStyle>
          <a:p>
            <a:pPr/>
            <a:r>
              <a:t>მონაცემთა სტუქტურები</a:t>
            </a:r>
          </a:p>
        </p:txBody>
      </p:sp>
      <p:sp>
        <p:nvSpPr>
          <p:cNvPr id="108" name="Shape 108"/>
          <p:cNvSpPr/>
          <p:nvPr/>
        </p:nvSpPr>
        <p:spPr>
          <a:xfrm>
            <a:off x="1693374" y="864950"/>
            <a:ext cx="5968501" cy="1002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ArrayList ში ელემენტების ჩამატება</a:t>
            </a:r>
          </a:p>
        </p:txBody>
      </p:sp>
      <p:pic>
        <p:nvPicPr>
          <p:cNvPr id="109" name="jav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317" y="4802892"/>
            <a:ext cx="299227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androi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0001" y="4802959"/>
            <a:ext cx="285751" cy="345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Screen Shot 2016-02-15 at 18.58.4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60500" y="1863033"/>
            <a:ext cx="6711623" cy="3059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25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light-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light-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light-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light-gradie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light-gradien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light-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