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81BA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81BA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</a:defRPr>
            </a:lvl1pPr>
            <a:lvl2pPr algn="ctr">
              <a:defRPr>
                <a:solidFill>
                  <a:srgbClr val="666666"/>
                </a:solidFill>
              </a:defRPr>
            </a:lvl2pPr>
            <a:lvl3pPr algn="ctr">
              <a:defRPr>
                <a:solidFill>
                  <a:srgbClr val="666666"/>
                </a:solidFill>
              </a:defRPr>
            </a:lvl3pPr>
            <a:lvl4pPr algn="ctr">
              <a:defRPr>
                <a:solidFill>
                  <a:srgbClr val="666666"/>
                </a:solidFill>
              </a:defRPr>
            </a:lvl4pPr>
            <a:lvl5pPr algn="ctr"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sz="half" idx="13"/>
          </p:nvPr>
        </p:nvSpPr>
        <p:spPr>
          <a:xfrm>
            <a:off x="4692272" y="1200149"/>
            <a:ext cx="3994501" cy="3725700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 </a:t>
            </a:r>
          </a:p>
        </p:txBody>
      </p:sp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sz="half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  <a:lvl2pPr algn="ctr">
              <a:defRPr sz="1800"/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CCCCCC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556790" y="4756533"/>
            <a:ext cx="393318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91B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ctrTitle"/>
          </p:nvPr>
        </p:nvSpPr>
        <p:spPr>
          <a:xfrm>
            <a:off x="-1" y="2159549"/>
            <a:ext cx="9117602" cy="824401"/>
          </a:xfrm>
          <a:prstGeom prst="rect">
            <a:avLst/>
          </a:prstGeom>
          <a:solidFill>
            <a:srgbClr val="891B1E"/>
          </a:solidFill>
        </p:spPr>
        <p:txBody>
          <a:bodyPr/>
          <a:lstStyle>
            <a:lvl1pPr defTabSz="795527">
              <a:defRPr b="0" sz="4176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Android with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115" name="Shape 115"/>
          <p:cNvSpPr/>
          <p:nvPr/>
        </p:nvSpPr>
        <p:spPr>
          <a:xfrm>
            <a:off x="1778399" y="1131650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ფუნქციის შაბლონი</a:t>
            </a:r>
          </a:p>
        </p:txBody>
      </p:sp>
      <p:pic>
        <p:nvPicPr>
          <p:cNvPr id="116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Screen Shot 2016-02-21 at 17.29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3265" y="2269669"/>
            <a:ext cx="6537470" cy="1830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21" name="Shape 121"/>
          <p:cNvSpPr/>
          <p:nvPr/>
        </p:nvSpPr>
        <p:spPr>
          <a:xfrm>
            <a:off x="1778399" y="1131650"/>
            <a:ext cx="573090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მეთოდების წვდომის მოდიფიკატორი</a:t>
            </a:r>
          </a:p>
        </p:txBody>
      </p:sp>
      <p:pic>
        <p:nvPicPr>
          <p:cNvPr id="122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545764" y="2269669"/>
            <a:ext cx="8052471" cy="148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28600" indent="-228600">
              <a:buSzPct val="100000"/>
              <a:buChar char="•"/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მეთოდის Access მოდიფიკატორი შეიძლება იყოს public, private, protected და default.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27" name="Shape 127"/>
          <p:cNvSpPr/>
          <p:nvPr/>
        </p:nvSpPr>
        <p:spPr>
          <a:xfrm>
            <a:off x="1706549" y="916134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მეთოდების გადატვირთვა</a:t>
            </a:r>
          </a:p>
        </p:txBody>
      </p:sp>
      <p:pic>
        <p:nvPicPr>
          <p:cNvPr id="128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16-02-23 at 18.13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3873" y="1839169"/>
            <a:ext cx="5456254" cy="3095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Static ველები და მეთოდები</a:t>
            </a:r>
          </a:p>
        </p:txBody>
      </p:sp>
      <p:sp>
        <p:nvSpPr>
          <p:cNvPr id="133" name="Shape 133"/>
          <p:cNvSpPr/>
          <p:nvPr/>
        </p:nvSpPr>
        <p:spPr>
          <a:xfrm>
            <a:off x="1778399" y="1131650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მეთოდებზე წვდომა</a:t>
            </a:r>
          </a:p>
        </p:txBody>
      </p:sp>
      <p:pic>
        <p:nvPicPr>
          <p:cNvPr id="134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545764" y="2269669"/>
            <a:ext cx="805247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28600" indent="-228600">
              <a:buSzPct val="100000"/>
              <a:buChar char="•"/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ClassName.methodName()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9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ctrTitle"/>
          </p:nvPr>
        </p:nvSpPr>
        <p:spPr>
          <a:xfrm>
            <a:off x="0" y="1473561"/>
            <a:ext cx="9144000" cy="1538401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indent="457200">
              <a:defRPr b="0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გმადლობთ  ყურადღებისთვის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ძირითადი თემები</a:t>
            </a:r>
          </a:p>
        </p:txBody>
      </p:sp>
      <p:sp>
        <p:nvSpPr>
          <p:cNvPr id="67" name="Shape 67"/>
          <p:cNvSpPr/>
          <p:nvPr>
            <p:ph type="subTitle" sz="half" idx="1"/>
          </p:nvPr>
        </p:nvSpPr>
        <p:spPr>
          <a:xfrm>
            <a:off x="143650" y="1736371"/>
            <a:ext cx="7772401" cy="2048701"/>
          </a:xfrm>
          <a:prstGeom prst="rect">
            <a:avLst/>
          </a:prstGeom>
        </p:spPr>
        <p:txBody>
          <a:bodyPr/>
          <a:lstStyle/>
          <a:p>
            <a:pPr marL="457200" indent="-228600" algn="l">
              <a:buSzPct val="100000"/>
              <a:buChar char="●"/>
              <a:defRPr>
                <a:solidFill>
                  <a:srgbClr val="FFFFFF"/>
                </a:solidFill>
              </a:defRPr>
            </a:pPr>
          </a:p>
          <a:p>
            <a:pPr marL="457200" indent="-228600" algn="l">
              <a:buSzPct val="100000"/>
              <a:buChar char="●"/>
              <a:defRPr>
                <a:solidFill>
                  <a:srgbClr val="FFFFFF"/>
                </a:solidFill>
              </a:defRPr>
            </a:pPr>
            <a:r>
              <a:t> Class და ობიექტები</a:t>
            </a:r>
          </a:p>
          <a:p>
            <a:pPr marL="457200" indent="-228600" algn="l">
              <a:buSzPct val="100000"/>
              <a:buChar char="●"/>
              <a:defRPr>
                <a:solidFill>
                  <a:srgbClr val="FFFFFF"/>
                </a:solidFill>
              </a:defRPr>
            </a:pPr>
            <a:r>
              <a:t> მემკვიდრეობა</a:t>
            </a:r>
          </a:p>
          <a:p>
            <a:pPr marL="457200" indent="-228600" algn="l">
              <a:buSzPct val="100000"/>
              <a:buChar char="●"/>
              <a:defRPr>
                <a:solidFill>
                  <a:srgbClr val="FFFFFF"/>
                </a:solidFill>
              </a:defRPr>
            </a:pPr>
            <a:r>
              <a:t> ფუნქციები</a:t>
            </a:r>
          </a:p>
        </p:txBody>
      </p:sp>
      <p:pic>
        <p:nvPicPr>
          <p:cNvPr id="68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72" name="Shape 72"/>
          <p:cNvSpPr/>
          <p:nvPr>
            <p:ph type="subTitle" sz="half" idx="1"/>
          </p:nvPr>
        </p:nvSpPr>
        <p:spPr>
          <a:xfrm>
            <a:off x="71851" y="2064749"/>
            <a:ext cx="9000298" cy="2048701"/>
          </a:xfrm>
          <a:prstGeom prst="rect">
            <a:avLst/>
          </a:prstGeom>
        </p:spPr>
        <p:txBody>
          <a:bodyPr/>
          <a:lstStyle/>
          <a:p>
            <a:pPr indent="76200">
              <a:defRPr sz="2400">
                <a:solidFill>
                  <a:srgbClr val="FFFFFF"/>
                </a:solidFill>
              </a:defRPr>
            </a:pPr>
          </a:p>
          <a:p>
            <a:pPr indent="76200">
              <a:defRPr sz="2400">
                <a:solidFill>
                  <a:srgbClr val="FFFFFF"/>
                </a:solidFill>
              </a:defRPr>
            </a:pPr>
            <a:r>
              <a:t>კლასი წარმოადგენს ცვლადების, თვისებების და ფუნქციების ერთობლიობას რომელიც ასახავს რეალურ ობიექტს</a:t>
            </a:r>
          </a:p>
        </p:txBody>
      </p:sp>
      <p:sp>
        <p:nvSpPr>
          <p:cNvPr id="73" name="Shape 73"/>
          <p:cNvSpPr/>
          <p:nvPr/>
        </p:nvSpPr>
        <p:spPr>
          <a:xfrm>
            <a:off x="1778399" y="1131650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რა არის Class</a:t>
            </a:r>
          </a:p>
        </p:txBody>
      </p:sp>
      <p:pic>
        <p:nvPicPr>
          <p:cNvPr id="74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78" name="Shape 78"/>
          <p:cNvSpPr/>
          <p:nvPr/>
        </p:nvSpPr>
        <p:spPr>
          <a:xfrm>
            <a:off x="1778399" y="1131650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Class ის მარტივი მაგალითი</a:t>
            </a:r>
          </a:p>
        </p:txBody>
      </p:sp>
      <p:pic>
        <p:nvPicPr>
          <p:cNvPr id="79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Screen Shot 2016-02-21 at 17.09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9439" y="2269669"/>
            <a:ext cx="7265122" cy="2384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Access modifier</a:t>
            </a:r>
          </a:p>
        </p:txBody>
      </p:sp>
      <p:pic>
        <p:nvPicPr>
          <p:cNvPr id="84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" name="Group 88"/>
          <p:cNvGrpSpPr/>
          <p:nvPr/>
        </p:nvGrpSpPr>
        <p:grpSpPr>
          <a:xfrm>
            <a:off x="698500" y="901700"/>
            <a:ext cx="7747000" cy="3835400"/>
            <a:chOff x="0" y="0"/>
            <a:chExt cx="7747000" cy="3835400"/>
          </a:xfrm>
        </p:grpSpPr>
        <p:pic>
          <p:nvPicPr>
            <p:cNvPr id="87" name="Screen Shot 2016-02-22 at 23.52.19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200" y="203200"/>
              <a:ext cx="7340600" cy="3390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6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7747000" cy="3835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91" name="Shape 91"/>
          <p:cNvSpPr/>
          <p:nvPr/>
        </p:nvSpPr>
        <p:spPr>
          <a:xfrm>
            <a:off x="1778399" y="1131650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Class ის ობიექტის შექმნა</a:t>
            </a:r>
          </a:p>
        </p:txBody>
      </p:sp>
      <p:pic>
        <p:nvPicPr>
          <p:cNvPr id="92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Screen Shot 2016-02-21 at 17.20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467" y="2066893"/>
            <a:ext cx="6653066" cy="2629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Class constructor</a:t>
            </a:r>
          </a:p>
        </p:txBody>
      </p:sp>
      <p:sp>
        <p:nvSpPr>
          <p:cNvPr id="97" name="Shape 97"/>
          <p:cNvSpPr/>
          <p:nvPr/>
        </p:nvSpPr>
        <p:spPr>
          <a:xfrm>
            <a:off x="1778399" y="1131650"/>
            <a:ext cx="57309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Class ის კონსტრუქტორი</a:t>
            </a:r>
          </a:p>
        </p:txBody>
      </p:sp>
      <p:pic>
        <p:nvPicPr>
          <p:cNvPr id="98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513120" y="2269669"/>
            <a:ext cx="8261460" cy="224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400">
                <a:solidFill>
                  <a:srgbClr val="FFFFFF"/>
                </a:solidFill>
              </a:defRPr>
            </a:pPr>
            <a:r>
              <a:t>კონსტრუქტორი არის მეთოდი რომელიც ავტომატურად გამოიძახება კლასის ობიექტის შექმნისას.</a:t>
            </a:r>
          </a:p>
          <a:p>
            <a:pPr marL="228600" indent="-228600">
              <a:buSzPct val="100000"/>
              <a:buChar char="•"/>
              <a:defRPr sz="2400">
                <a:solidFill>
                  <a:srgbClr val="FFFFFF"/>
                </a:solidFill>
              </a:defRPr>
            </a:pPr>
          </a:p>
          <a:p>
            <a:pPr marL="228600" indent="-228600">
              <a:buSzPct val="100000"/>
              <a:buChar char="•"/>
              <a:defRPr sz="2400">
                <a:solidFill>
                  <a:srgbClr val="FFFFFF"/>
                </a:solidFill>
              </a:defRPr>
            </a:pPr>
            <a:r>
              <a:t>კლასის კონსტრუქტორს აქვს იგივე სახელი რაც თავად კლასს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Inheritance</a:t>
            </a:r>
          </a:p>
        </p:txBody>
      </p:sp>
      <p:sp>
        <p:nvSpPr>
          <p:cNvPr id="103" name="Shape 103"/>
          <p:cNvSpPr/>
          <p:nvPr/>
        </p:nvSpPr>
        <p:spPr>
          <a:xfrm>
            <a:off x="1778399" y="1131650"/>
            <a:ext cx="5730902" cy="56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მემკვიდრეობითობა</a:t>
            </a:r>
          </a:p>
        </p:txBody>
      </p:sp>
      <p:pic>
        <p:nvPicPr>
          <p:cNvPr id="104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513120" y="2269669"/>
            <a:ext cx="826146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მექანიზმი რომლის მიხედვითაც მშობელი კლასის ფუნქციები ცვლადები და თვისებები მემკვიდრეობით გადაეცემა შვილ კლასს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Inheritance</a:t>
            </a:r>
          </a:p>
        </p:txBody>
      </p:sp>
      <p:sp>
        <p:nvSpPr>
          <p:cNvPr id="109" name="Shape 109"/>
          <p:cNvSpPr/>
          <p:nvPr/>
        </p:nvSpPr>
        <p:spPr>
          <a:xfrm>
            <a:off x="1706549" y="826850"/>
            <a:ext cx="5730902" cy="56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მემკვიდრეობითობა</a:t>
            </a:r>
          </a:p>
        </p:txBody>
      </p:sp>
      <p:pic>
        <p:nvPicPr>
          <p:cNvPr id="110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Screen Shot 2016-02-23 at 00.40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01069" y="1614850"/>
            <a:ext cx="4341863" cy="3501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