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  <p:embeddedFont>
      <p:font typeface="Montserrat ExtraBold"/>
      <p:bold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jvbuI2cCOn861wLHojD3Iu2ghK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73D7DE-B509-4CE2-92AD-DE8C832C8067}">
  <a:tblStyle styleId="{4073D7DE-B509-4CE2-92AD-DE8C832C806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SemiBold-bold.fntdata"/><Relationship Id="rId34" Type="http://schemas.openxmlformats.org/officeDocument/2006/relationships/font" Target="fonts/MontserratSemiBold-regular.fntdata"/><Relationship Id="rId37" Type="http://schemas.openxmlformats.org/officeDocument/2006/relationships/font" Target="fonts/MontserratSemiBold-boldItalic.fntdata"/><Relationship Id="rId36" Type="http://schemas.openxmlformats.org/officeDocument/2006/relationships/font" Target="fonts/MontserratSemiBold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ExtraBold-boldItalic.fntdata"/><Relationship Id="rId50" Type="http://schemas.openxmlformats.org/officeDocument/2006/relationships/font" Target="fonts/MontserratExtraBold-bold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b3d11741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b3d11741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b3d11741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5b3d11741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b3d11741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5b3d11741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3d11741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5b3d11741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b3d11741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5b3d11741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b3d11741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5b3d11741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b3d11741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5b3d11741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b3d11741f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5b3d11741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b3d11741f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5b3d11741f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b3d11741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5b3d11741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b3d11741f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5b3d11741f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b3d11741f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5b3d11741f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b3d11741f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5b3d11741f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b3d11741f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5b3d11741f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b3d11741f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5b3d11741f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b3d11741f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5b3d11741f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b3d11741f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5b3d11741f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b3d11741f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5b3d11741f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b3d1174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5b3d1174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b3d11741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5b3d1174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b3d1174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5b3d1174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b3d1174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5b3d1174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b3d11741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5b3d11741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b3d11741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5b3d11741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b3d11741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5b3d11741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0" Type="http://schemas.openxmlformats.org/officeDocument/2006/relationships/image" Target="../media/image9.png"/><Relationship Id="rId9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38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30.png"/><Relationship Id="rId7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46.png"/><Relationship Id="rId6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7.png"/><Relationship Id="rId5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ru/docs/Web/CSS/z-index" TargetMode="External"/><Relationship Id="rId4" Type="http://schemas.openxmlformats.org/officeDocument/2006/relationships/hyperlink" Target="https://html5css.ru/edithtm/index.php" TargetMode="External"/><Relationship Id="rId5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hyperlink" Target="https://developer.mozilla.org/ru/docs/Learn/CSS/Building_blocks/Selectors" TargetMode="External"/><Relationship Id="rId9" Type="http://schemas.openxmlformats.org/officeDocument/2006/relationships/hyperlink" Target="https://sass-scss.ru/guide/" TargetMode="External"/><Relationship Id="rId5" Type="http://schemas.openxmlformats.org/officeDocument/2006/relationships/hyperlink" Target="https://www.wisdomweb.ru/CSSd/selectors.php" TargetMode="External"/><Relationship Id="rId6" Type="http://schemas.openxmlformats.org/officeDocument/2006/relationships/hyperlink" Target="https://developer.mozilla.org/ru/" TargetMode="External"/><Relationship Id="rId7" Type="http://schemas.openxmlformats.org/officeDocument/2006/relationships/hyperlink" Target="https://www.youtube.com/playlist?list=PLRBUD4ptmLNU16ll0H2omypsY6JsrXIPG" TargetMode="External"/><Relationship Id="rId8" Type="http://schemas.openxmlformats.org/officeDocument/2006/relationships/hyperlink" Target="https://www.youtube.com/watch?v=fjv516A8Vk4&amp;ab_channel=PHPZon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developer.mozilla.org/ru/docs/Glossary/CSS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developer.mozilla.org/ru/docs/Glossary/HTML" TargetMode="External"/><Relationship Id="rId6" Type="http://schemas.openxmlformats.org/officeDocument/2006/relationships/hyperlink" Target="https://www.wisdomweb.ru/CSSd/selectors.php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209" r="207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"/>
          <p:cNvSpPr txBox="1"/>
          <p:nvPr/>
        </p:nvSpPr>
        <p:spPr>
          <a:xfrm>
            <a:off x="568050" y="543475"/>
            <a:ext cx="3937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Курс «Основы разработки сайтов»</a:t>
            </a:r>
            <a:endParaRPr b="0" i="0" sz="1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68050" y="2082434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Занятие 2.</a:t>
            </a:r>
            <a:endParaRPr b="0" i="0" sz="15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68050" y="2387234"/>
            <a:ext cx="36534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Введение в CSS</a:t>
            </a:r>
            <a:endParaRPr b="0" i="0" sz="19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8" name="Google Shape;58;p1"/>
          <p:cNvCxnSpPr/>
          <p:nvPr/>
        </p:nvCxnSpPr>
        <p:spPr>
          <a:xfrm>
            <a:off x="676944" y="4241150"/>
            <a:ext cx="2314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"/>
          <p:cNvSpPr txBox="1"/>
          <p:nvPr/>
        </p:nvSpPr>
        <p:spPr>
          <a:xfrm>
            <a:off x="580818" y="3883997"/>
            <a:ext cx="1678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</a:t>
            </a:r>
            <a:endParaRPr b="1" i="0" sz="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80819" y="4225175"/>
            <a:ext cx="3582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Павел Самаль</a:t>
            </a:r>
            <a:endParaRPr b="1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265" l="0" r="0" t="268"/>
          <a:stretch/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b="0" i="0" sz="900" u="none" cap="none" strike="noStrike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3d11741f_0_289"/>
          <p:cNvSpPr txBox="1"/>
          <p:nvPr/>
        </p:nvSpPr>
        <p:spPr>
          <a:xfrm>
            <a:off x="0" y="0"/>
            <a:ext cx="9144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</a:t>
            </a:r>
            <a:r>
              <a:rPr b="1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#идентификатор</a:t>
            </a:r>
            <a:endParaRPr b="1" i="0" sz="10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Нельзя использовать дважды одинаковый ID</a:t>
            </a:r>
            <a:endParaRPr b="0" i="0" sz="1000" u="none" cap="none" strike="noStrike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Селекторы наличия и значения</a:t>
            </a:r>
            <a:b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Эти селекторы делают возможным выбор элемента, основанный только на наличии атрибута (например, href) или на всевозможных разного рода сочетаниях со значением атрибута.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5" name="Google Shape;135;g25b3d11741f_0_289"/>
          <p:cNvGraphicFramePr/>
          <p:nvPr/>
        </p:nvGraphicFramePr>
        <p:xfrm>
          <a:off x="907375" y="124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{4073D7DE-B509-4CE2-92AD-DE8C832C8067}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Селектор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Пример</a:t>
                      </a:r>
                      <a:endParaRPr b="1"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Описание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[attr]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a[title]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Выбирает элементы с атрибутом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(имя которого — это значение в квадратных скобках).</a:t>
                      </a:r>
                      <a:endParaRPr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[attr=value]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a[href="https://example.com"]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Выбирает элементы с атрибутом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значение которого в точности равно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— строке внутри кавычек.</a:t>
                      </a:r>
                      <a:endParaRPr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[attr~=value]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p[class~="special"]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Выбирает элементы с атрибутом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attr,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значение которого в точности равно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или содержит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в своём (разделённом пробелами) списке значений.</a:t>
                      </a:r>
                      <a:endParaRPr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[attr|=value]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div[lang|="zh"]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Выбирает элементы с атрибутом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значение которого в точности равно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или начинается с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за которым сразу следует дефис.</a:t>
                      </a:r>
                      <a:endParaRPr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36" name="Google Shape;136;g25b3d11741f_0_289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b3d11741f_0_294"/>
          <p:cNvSpPr txBox="1"/>
          <p:nvPr/>
        </p:nvSpPr>
        <p:spPr>
          <a:xfrm>
            <a:off x="0" y="0"/>
            <a:ext cx="91440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Чувствительность к регистру</a:t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Если вы хотите выбрать значения атрибута без учёта регистра, вы можете использовать значение i перед закрывающей скобкой. Этот признак говорит браузеру, что символы ASCII должны сопоставляться без учёта регистра. Без этого признака значения будут сопоставлены в соответствии с чувствительностью к регистру языка документа — в случае HTML такая чувствительность присутствует.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 примере ниже первый селектор выберет значение, начинающееся с a — это соответствует только первому элементу списка, потому что два других элемента списка начинаются с заглавной буквы A. Второй селектор использует признак нечувствительности к регистру и поэтому выберет все элементы списка.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g25b3d11741f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5" y="2243150"/>
            <a:ext cx="23622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5b3d11741f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6025" y="2047875"/>
            <a:ext cx="23050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5b3d11741f_0_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5700" y="2309813"/>
            <a:ext cx="1181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5b3d11741f_0_294"/>
          <p:cNvPicPr preferRelativeResize="0"/>
          <p:nvPr/>
        </p:nvPicPr>
        <p:blipFill rotWithShape="1">
          <a:blip r:embed="rId6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b3d11741f_0_301"/>
          <p:cNvSpPr txBox="1"/>
          <p:nvPr/>
        </p:nvSpPr>
        <p:spPr>
          <a:xfrm>
            <a:off x="0" y="0"/>
            <a:ext cx="9144000" cy="4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Псевдокласс</a:t>
            </a:r>
            <a:b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это селектор, который выбирает элементы, находящиеся в специфическом состоянии, например, они являются первым элементом своего типа, или на них наведён указатель мыши. Они обычно действуют так, как если бы вы применили класс к какой-то части вашего документа, что часто помогает сократить избыточные классы в разметке и даёт более гибкий, удобный в поддержке код.</a:t>
            </a:r>
            <a:b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Псевдоклассы — это ключевые слова, которые начинаются с двоеточия - </a:t>
            </a: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“:first-child”</a:t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Псевдоклассы пользовательского действия</a:t>
            </a:r>
            <a:b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Некоторые псевдоклассы применяются только тогда, когда пользователь некоторым образом взаимодействует с документом. Эти псевдоклассы действий пользователя, иногда называемые динамическими псевдоклассами, действуют так, как если бы класс был добавлен к элементу в момент взаимодействия с ним пользователя. Например: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:hover — упоминался выше; он применяется только в том случае, если пользователь наводит указатель мыши на элемент, обычно на ссылку.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:focus — применяется только в том случае, если пользователь фокусируется на элементе, используя управление с клавиатуры.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Псевдоэлемент</a:t>
            </a:r>
            <a:b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Псевдоэлементы ведут себя сходным образом, однако они действуют так, как если бы вы добавили в разметку целый новый HTML-элемент, а не применили класс к существующим элементам. Псевдоэлементы начинаются с двойного двоеточия “</a:t>
            </a:r>
            <a:r>
              <a:rPr b="0" i="0" lang="ru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::” - </a:t>
            </a:r>
            <a:r>
              <a:rPr b="1" i="0" lang="ru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“::first-line” (выбирает первую строку текста)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Псевдоэлементы и псевдоклассы конечно же можно объединять 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25b3d11741f_0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075" y="3997987"/>
            <a:ext cx="2590925" cy="6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5b3d11741f_0_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64750"/>
            <a:ext cx="3420300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5b3d11741f_0_3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1963" y="3880175"/>
            <a:ext cx="27527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5b3d11741f_0_301"/>
          <p:cNvPicPr preferRelativeResize="0"/>
          <p:nvPr/>
        </p:nvPicPr>
        <p:blipFill rotWithShape="1">
          <a:blip r:embed="rId6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3d11741f_0_308"/>
          <p:cNvSpPr txBox="1"/>
          <p:nvPr/>
        </p:nvSpPr>
        <p:spPr>
          <a:xfrm>
            <a:off x="0" y="0"/>
            <a:ext cx="914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Генерация контента с помощью ::before и ::after</a:t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Существует пара специальных псевдоэлементов, которые используются вместе со свойством content для вставки содержимого в документ с помощью CSS.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25b3d11741f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99000"/>
            <a:ext cx="27527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5b3d11741f_0_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99050"/>
            <a:ext cx="35623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5b3d11741f_0_3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3418350"/>
            <a:ext cx="50958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5b3d11741f_0_308"/>
          <p:cNvPicPr preferRelativeResize="0"/>
          <p:nvPr/>
        </p:nvPicPr>
        <p:blipFill rotWithShape="1">
          <a:blip r:embed="rId6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b3d11741f_0_315"/>
          <p:cNvSpPr txBox="1"/>
          <p:nvPr/>
        </p:nvSpPr>
        <p:spPr>
          <a:xfrm>
            <a:off x="0" y="-12"/>
            <a:ext cx="914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Комбинаторы (&gt;)</a:t>
            </a:r>
            <a:endParaRPr b="1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Помогают найти дочерние элементы</a:t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Смежные селекторы (+)</a:t>
            </a:r>
            <a:endParaRPr b="1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Указывают на смежный или следующий селектор</a:t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Селектор следующего элемента (~)</a:t>
            </a:r>
            <a:endParaRPr b="1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Общий комбинатор смежных селекторов (~) разделяет два селектора и находит второй элемент только если ему предшествует первый, и они оба имеют общего родителя. Свойства будут применены ко всем элементам, указанным в правой части, следующим за элементом, указанным в левой части.</a:t>
            </a:r>
            <a:endParaRPr b="1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g25b3d11741f_0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625" y="130013"/>
            <a:ext cx="13049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5b3d11741f_0_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825" y="690038"/>
            <a:ext cx="20097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5b3d11741f_0_3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9600" y="499538"/>
            <a:ext cx="20097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5b3d11741f_0_3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9375" y="732900"/>
            <a:ext cx="11239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5b3d11741f_0_3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3446388"/>
            <a:ext cx="13906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5b3d11741f_0_3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95450" y="3446388"/>
            <a:ext cx="31051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5b3d11741f_0_3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53000" y="3446388"/>
            <a:ext cx="25241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5b3d11741f_0_315"/>
          <p:cNvPicPr preferRelativeResize="0"/>
          <p:nvPr/>
        </p:nvPicPr>
        <p:blipFill rotWithShape="1">
          <a:blip r:embed="rId10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b3d11741f_0_409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25b3d11741f_0_409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5b3d11741f_0_409"/>
          <p:cNvSpPr txBox="1"/>
          <p:nvPr/>
        </p:nvSpPr>
        <p:spPr>
          <a:xfrm>
            <a:off x="673925" y="345275"/>
            <a:ext cx="6187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Вес селекторов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g25b3d11741f_0_409"/>
          <p:cNvSpPr txBox="1"/>
          <p:nvPr/>
        </p:nvSpPr>
        <p:spPr>
          <a:xfrm>
            <a:off x="379825" y="2663075"/>
            <a:ext cx="6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Но есть одно “НО”, в css есть ключевое слово !important и оно выше всех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25b3d11741f_0_4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825" y="3246750"/>
            <a:ext cx="59721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5b3d11741f_0_4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825" y="4058875"/>
            <a:ext cx="28289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5b3d11741f_0_4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825" y="4800600"/>
            <a:ext cx="1447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5b3d11741f_0_4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4416" y="835700"/>
            <a:ext cx="5410609" cy="18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b3d11741f_0_425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25b3d11741f_0_425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5b3d11741f_0_425"/>
          <p:cNvSpPr txBox="1"/>
          <p:nvPr/>
        </p:nvSpPr>
        <p:spPr>
          <a:xfrm>
            <a:off x="673925" y="345275"/>
            <a:ext cx="6187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Единицы измерения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6" name="Google Shape;196;g25b3d11741f_0_425"/>
          <p:cNvSpPr txBox="1"/>
          <p:nvPr/>
        </p:nvSpPr>
        <p:spPr>
          <a:xfrm>
            <a:off x="0" y="797100"/>
            <a:ext cx="91440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Пиксели: px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Пиксель </a:t>
            </a:r>
            <a:r>
              <a:rPr b="0" i="0" lang="ru" sz="1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px</a:t>
            </a: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– это самая базовая, абсолютная и окончательная единица измерения.</a:t>
            </a:r>
            <a:endParaRPr b="0" i="0" sz="1200" u="none" cap="none" strike="noStrike">
              <a:solidFill>
                <a:srgbClr val="3131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Количество пикселей задаётся в настройках разрешения экрана, один </a:t>
            </a:r>
            <a:r>
              <a:rPr b="0" i="0" lang="ru" sz="1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px</a:t>
            </a: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– это как раз один такой пиксель на экране. Все значения браузер в итоге пересчитает в пиксели.</a:t>
            </a:r>
            <a:endParaRPr b="0" i="0" sz="1200" u="none" cap="none" strike="noStrike">
              <a:solidFill>
                <a:srgbClr val="3131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Пиксели могут быть дробными, например размер можно задать в </a:t>
            </a:r>
            <a:r>
              <a:rPr b="0" i="0" lang="ru" sz="1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16.5px</a:t>
            </a: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Это совершенно нормально, браузер сам использует дробные пиксели для внутренних вычислений. К примеру, есть элемент шириной в </a:t>
            </a:r>
            <a:r>
              <a:rPr b="0" i="0" lang="ru" sz="1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100px</a:t>
            </a: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его нужно разделить на три части – волей-неволей появляются </a:t>
            </a:r>
            <a:r>
              <a:rPr b="0" i="0" lang="ru" sz="1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33.333...px</a:t>
            </a: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При окончательном отображении дробные пиксели, конечно же, округляются и становятся целыми.</a:t>
            </a:r>
            <a:endParaRPr b="0" i="0" sz="1200" u="none" cap="none" strike="noStrike">
              <a:solidFill>
                <a:srgbClr val="3131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3131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Для мобильных устройств, у которых много пикселей на экране, но сам экран маленький, чтобы обеспечить читаемость, браузер автоматически применяет масштабирование.</a:t>
            </a:r>
            <a:endParaRPr b="0" i="0" sz="1200" u="none" cap="none" strike="noStrike">
              <a:solidFill>
                <a:srgbClr val="3131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i="0" sz="1750" u="none" cap="none" strike="noStrike">
              <a:solidFill>
                <a:srgbClr val="333333"/>
              </a:solidFill>
              <a:highlight>
                <a:srgbClr val="F8F8F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b3d11741f_0_438"/>
          <p:cNvSpPr txBox="1"/>
          <p:nvPr>
            <p:ph idx="4294967295" type="body"/>
          </p:nvPr>
        </p:nvSpPr>
        <p:spPr>
          <a:xfrm>
            <a:off x="0" y="0"/>
            <a:ext cx="9144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333"/>
              </a:lnSpc>
              <a:spcBef>
                <a:spcPts val="1800"/>
              </a:spcBef>
              <a:spcAft>
                <a:spcPts val="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Относительно шрифта: em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1em – текущий размер шрифта.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Можно брать любые пропорции от текущего шрифта: 2em, 0.5em и т.п.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Размеры в em – </a:t>
            </a:r>
            <a:r>
              <a:rPr b="1" i="1"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относительные</a:t>
            </a:r>
            <a:r>
              <a:rPr b="1"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они определяются по текущему контексту.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g25b3d11741f_0_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8" y="1146500"/>
            <a:ext cx="45910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5b3d11741f_0_4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263" y="1441775"/>
            <a:ext cx="18192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5b3d11741f_0_4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3263" y="2535388"/>
            <a:ext cx="25812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5b3d11741f_0_4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88" y="2478238"/>
            <a:ext cx="46005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5b3d11741f_0_438"/>
          <p:cNvSpPr txBox="1"/>
          <p:nvPr/>
        </p:nvSpPr>
        <p:spPr>
          <a:xfrm>
            <a:off x="330875" y="3398925"/>
            <a:ext cx="821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Так как значение в em высчитывается относительно текущего шрифта, то вложенная строка в 1.5 раза больше, чем первая.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3d11741f_0_447"/>
          <p:cNvSpPr txBox="1"/>
          <p:nvPr>
            <p:ph idx="4294967295" type="body"/>
          </p:nvPr>
        </p:nvSpPr>
        <p:spPr>
          <a:xfrm>
            <a:off x="0" y="0"/>
            <a:ext cx="9144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Проценты %</a:t>
            </a:r>
            <a:b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Проценты %, как и em – относительные единицы.</a:t>
            </a:r>
            <a:b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Когда мы говорим «процент», то возникает вопрос – «Процент от чего?»</a:t>
            </a:r>
            <a:b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Как правило, процент будет от значения свойства родителя с тем же названием, но не всегда. Это очень важная особенность процентов, про которую, увы, часто забывают.</a:t>
            </a:r>
            <a:b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Вот пример с %, он выглядит в точности так же, как с em: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SzPts val="935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g25b3d11741f_0_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3513" y="1114138"/>
            <a:ext cx="25812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5b3d11741f_0_4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100" y="1057000"/>
            <a:ext cx="46005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5b3d11741f_0_447"/>
          <p:cNvSpPr txBox="1"/>
          <p:nvPr/>
        </p:nvSpPr>
        <p:spPr>
          <a:xfrm>
            <a:off x="0" y="2213175"/>
            <a:ext cx="9144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примере выше процент берётся от размера шрифта родителя.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 вот примеры-исключения, в которых % берётся не так: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margin-left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установке свойства margin-left в %, процент берётся от ширины родительского блока, а вовсе не от его margin-left.</a:t>
            </a:r>
            <a:b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line-height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установке свойства line-height в %, процент берётся от текущего размера шрифта, а вовсе не от line-height родителя. Детали по line-height и размеру шрифта вы также можете найти в статье Свойства font-size и line-height.</a:t>
            </a:r>
            <a:b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width/height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width/height обычно процент от ширины/высоты родителя, но при position:fixed, процент берётся от ширины/высоты окна (а не родителя и не документа). Кроме того, иногда % требует соблюдения дополнительных условий, за примером – обратитесь к главе Особенности свойства height в %.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b3d11741f_0_454"/>
          <p:cNvSpPr txBox="1"/>
          <p:nvPr>
            <p:ph idx="4294967295" type="body"/>
          </p:nvPr>
        </p:nvSpPr>
        <p:spPr>
          <a:xfrm>
            <a:off x="0" y="0"/>
            <a:ext cx="5734200" cy="4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Единица rem: смесь px и em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Итак, мы рассмотрели: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px – абсолютные, чёткие, понятные, не зависящие ни от чего.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em – относительно размера шрифта.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% – относительно такого же свойства родителя (а может и не родителя, а может и не такого же – см. примеры выше).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Вернёмся к теме шрифтов. Бывают задачи, когда мы хотим сделать на странице большие кнопки «Шрифт больше» и «Шрифт меньше». При нажатии на них будет срабатывать JavaScript, который будет увеличивать или уменьшать шрифт.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Следующие кандидаты – em и %.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Разницы между ними здесь нет, так как при задании font-size в процентах, эти проценты берутся от font-size родителя, то есть ведут себя так же, как и em.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Вроде бы, использовать можно, однако есть проблема.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Единица rem задаёт размер относительно размера шрифта элемента &lt;html&gt;.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SzPts val="935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g25b3d11741f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650" y="0"/>
            <a:ext cx="3124351" cy="39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5b3d11741f_0_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4050" y="4035838"/>
            <a:ext cx="34099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5b3d11741f_0_4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50" y="3376875"/>
            <a:ext cx="21336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5b3d11741f_0_4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6500" y="4237563"/>
            <a:ext cx="2040642" cy="6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265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8207650" y="388275"/>
            <a:ext cx="700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</a:t>
            </a:r>
            <a:r>
              <a:rPr b="1" i="0" lang="ru" sz="1200" u="none" cap="none" strike="noStrike">
                <a:solidFill>
                  <a:srgbClr val="3725E4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200" u="none" cap="none" strike="noStrike">
              <a:solidFill>
                <a:srgbClr val="3725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673925" y="345275"/>
            <a:ext cx="70764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Содержание</a:t>
            </a:r>
            <a:endParaRPr b="0" i="0" sz="800" u="none" cap="none" strike="noStrike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3123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3123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681550" y="1483650"/>
            <a:ext cx="676410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Способы подключения CSS. Синтаксис и элементы стилей.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Виды селекторов и их вес. 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Единицы измерения.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Наследование и каскадирование селекторов.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5. </a:t>
            </a: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Особенности позиционирования элементов на странице.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b3d11741f_0_462"/>
          <p:cNvSpPr txBox="1"/>
          <p:nvPr>
            <p:ph idx="4294967295" type="body"/>
          </p:nvPr>
        </p:nvSpPr>
        <p:spPr>
          <a:xfrm>
            <a:off x="142875" y="0"/>
            <a:ext cx="88584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Относительно экрана: vw, vh, vmin, vmax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Во всех современных браузерах, исключая IE8-, поддерживаются новые единицы из черновика стандарта CSS Values and Units 3: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vw – 1% ширины окна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vh – 1% высоты окна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vmin – наименьшее из (vw, vh), в IE9 обозначается vm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vmax – наибольшее из (vw, vh)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Эти значения были созданы, в первую очередь, для поддержки мобильных устройств.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Их основное преимущество – в том, что любые размеры, которые в них заданы, автоматически масштабируются при изменении размеров окна.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b3d11741f_0_648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25b3d11741f_0_648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5b3d11741f_0_648"/>
          <p:cNvSpPr txBox="1"/>
          <p:nvPr/>
        </p:nvSpPr>
        <p:spPr>
          <a:xfrm>
            <a:off x="673925" y="345275"/>
            <a:ext cx="8046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Наследование и каскадирование селекторов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6" name="Google Shape;236;g25b3d11741f_0_648"/>
          <p:cNvSpPr txBox="1"/>
          <p:nvPr/>
        </p:nvSpPr>
        <p:spPr>
          <a:xfrm>
            <a:off x="0" y="934825"/>
            <a:ext cx="9144000" cy="4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Каскад</a:t>
            </a:r>
            <a:r>
              <a:rPr b="0"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таблицы стилей, если говорить упрощённо, означает, что порядок следования правил в CSS имеет значение; когда применимы два правила, имеющие одинаковую специфичность, используется то, которое идёт в CSS последним.</a:t>
            </a:r>
            <a:endParaRPr b="0" i="0" sz="15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25b3d11741f_0_6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13" y="1474750"/>
            <a:ext cx="17240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5b3d11741f_0_6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3575" y="2608225"/>
            <a:ext cx="9525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5b3d11741f_0_648"/>
          <p:cNvSpPr txBox="1"/>
          <p:nvPr/>
        </p:nvSpPr>
        <p:spPr>
          <a:xfrm>
            <a:off x="5692450" y="1718350"/>
            <a:ext cx="31434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Главные правила каскадирование, по которым определяется, какой стиль применится: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Порядок следования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Специфичность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Важность (!important)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b3d11741f_0_661"/>
          <p:cNvSpPr txBox="1"/>
          <p:nvPr>
            <p:ph idx="4294967295" type="body"/>
          </p:nvPr>
        </p:nvSpPr>
        <p:spPr>
          <a:xfrm>
            <a:off x="142875" y="0"/>
            <a:ext cx="8858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Наследование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Некоторые значения свойства CSS, установленные для родительских элементов наследуются их дочерними элементами, а некоторые нет.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g25b3d11741f_0_6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91700"/>
            <a:ext cx="18383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5b3d11741f_0_6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3925" y="2410950"/>
            <a:ext cx="10763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5b3d11741f_0_661"/>
          <p:cNvSpPr txBox="1"/>
          <p:nvPr/>
        </p:nvSpPr>
        <p:spPr>
          <a:xfrm>
            <a:off x="3902775" y="639300"/>
            <a:ext cx="5098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Контроль наследования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предоставляет четыре специальных универсальных значения свойства для контроля наследования. Каждое свойство CSS принимает эти значения.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inherit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Устанавливает значение свойства, применённого к элементу, таким же, как у его родительского элемента. Фактически, это "включает наследование".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initial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Устанавливает значение свойства, применённого к выбранному элементу, равным initial value этого свойства (в соответствии с настройками браузера по умолчанию. Если в таблице стилей браузера отсутствует значение этого свойства, оно наследуется естественным образом.)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unset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Возвращает свойству его естественное значение, что означает, что если свойство наследуется естественным образом, оно действует как inherit, иначе оно действует как initial.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b3d11741f_0_668"/>
          <p:cNvSpPr txBox="1"/>
          <p:nvPr>
            <p:ph idx="4294967295" type="body"/>
          </p:nvPr>
        </p:nvSpPr>
        <p:spPr>
          <a:xfrm>
            <a:off x="142875" y="0"/>
            <a:ext cx="8858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Для работы с наследованием есть специальное свойство “all” оно позволяет сбросить все наследуемые параметры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g25b3d11741f_0_6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475" y="483300"/>
            <a:ext cx="27908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5b3d11741f_0_6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0000" y="2054925"/>
            <a:ext cx="10572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b3d11741f_0_751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25b3d11741f_0_751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5b3d11741f_0_751"/>
          <p:cNvSpPr txBox="1"/>
          <p:nvPr/>
        </p:nvSpPr>
        <p:spPr>
          <a:xfrm>
            <a:off x="0" y="345275"/>
            <a:ext cx="8720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Особенности позиционирования элементов на странице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g25b3d11741f_0_751"/>
          <p:cNvSpPr txBox="1"/>
          <p:nvPr/>
        </p:nvSpPr>
        <p:spPr>
          <a:xfrm>
            <a:off x="64950" y="933875"/>
            <a:ext cx="9014100" cy="3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Свойство CSS position указывает, как элемент позиционируется в документе. top, right, bottom и left (en-US) определяют конечное местоположение позиционированных элементов.</a:t>
            </a:r>
            <a:endParaRPr b="0" i="0" sz="1000" u="none" cap="none" strike="noStrike">
              <a:solidFill>
                <a:srgbClr val="3030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Типы позиционирования</a:t>
            </a:r>
            <a:endParaRPr b="1" i="0" sz="1000" u="none" cap="none" strike="noStrike">
              <a:solidFill>
                <a:srgbClr val="3030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Позиционируемый элемент</a:t>
            </a:r>
            <a:r>
              <a:rPr b="0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— это элемент, у которого вычисленное значение position является relative, absolute, fixed либо sticky. (Другими словами, это все, кроме static.)</a:t>
            </a:r>
            <a:endParaRPr b="0" i="0" sz="1000" u="none" cap="none" strike="noStrike">
              <a:solidFill>
                <a:srgbClr val="3030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Относительно позиционируемый элемент</a:t>
            </a:r>
            <a:r>
              <a:rPr b="0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является элементом, вычисленное значение position которого является relative. Свойства top и bottom определяют смещение по вертикали от его нормального положения; свойства left и right задают горизонтальное смещение.</a:t>
            </a:r>
            <a:endParaRPr b="0" i="0" sz="1000" u="none" cap="none" strike="noStrike">
              <a:solidFill>
                <a:srgbClr val="3030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Абсолютно позиционируемый элемент</a:t>
            </a:r>
            <a:r>
              <a:rPr b="0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— это элемент, чьё вычисленное значение position является absolute или fixed. top, right, bottom и left  задают смещения от краёв содержащего блок элемента. (Содержащий блок является предком, относительно которого расположен элемент.) Если элемент имеет поля, они добавляются к смещению. Элемент устанавливает новый контекст форматирования блока (BFC) для своего содержимого.</a:t>
            </a:r>
            <a:endParaRPr b="0" i="0" sz="1000" u="none" cap="none" strike="noStrike">
              <a:solidFill>
                <a:srgbClr val="3030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Элемент с липкой позицией</a:t>
            </a:r>
            <a:r>
              <a:rPr b="0" i="0" lang="ru" sz="1000" u="none" cap="none" strike="noStrike">
                <a:solidFill>
                  <a:srgbClr val="30303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— это элемент, у которого значение вычисленного position является sticky. Он рассматривается как относительно позиционированный до тех пор, пока содержащий его блок не пересечёт указанный порог (например, установка top в значение, отличное от auto) внутри его корня потока (или в контейнере, в котором он прокручивается), после чего он обрабатывается как «застрявший» до тех пор, пока не встретит противоположный край содержащего его блока.</a:t>
            </a:r>
            <a:endParaRPr b="0" i="0" sz="1000" u="none" cap="none" strike="noStrike">
              <a:solidFill>
                <a:srgbClr val="30303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b3d11741f_0_763"/>
          <p:cNvSpPr txBox="1"/>
          <p:nvPr>
            <p:ph idx="4294967295" type="body"/>
          </p:nvPr>
        </p:nvSpPr>
        <p:spPr>
          <a:xfrm>
            <a:off x="142875" y="0"/>
            <a:ext cx="8858400" cy="4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 позиционированию можно еще отнести свойства </a:t>
            </a: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z-index и display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CSS-свойство z-index определяет положение позиционированного элемента и его дочерних элементов или флекс-элементов по оси z. Перекрывающие элементы с большим значением z-index будут накладываться поверх элементов с меньшим z-index.</a:t>
            </a:r>
            <a:b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 u="sng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Интерактивный пример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Свойство display определяет тип отображения элемента: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Примеры значений:</a:t>
            </a:r>
            <a:b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Блочные (</a:t>
            </a: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элементы имеют высоту, ширину, padding, margin, border, а также располагаются вертикально, друг под другом.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Строчные (</a:t>
            </a: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элементы располагаются горизонтально, друг за другом.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Элементы </a:t>
            </a: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обладают характеристиками как блочных, так и строчных элементов.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935"/>
              <a:buNone/>
            </a:pPr>
            <a:r>
              <a:rPr lang="ru" sz="1000" u="sng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Интерактивный пример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SzPts val="935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Так же за позиционирование отвечают </a:t>
            </a: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margin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это своеобразные отступы, </a:t>
            </a: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margin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наружный, </a:t>
            </a:r>
            <a:r>
              <a:rPr b="1"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внутренний.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g25b3d11741f_0_7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463" y="3417713"/>
            <a:ext cx="18954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b3d11741f_0_845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25b3d11741f_0_845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5b3d11741f_0_845"/>
          <p:cNvSpPr txBox="1"/>
          <p:nvPr/>
        </p:nvSpPr>
        <p:spPr>
          <a:xfrm>
            <a:off x="673925" y="345275"/>
            <a:ext cx="61587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Полезные ссылки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6" name="Google Shape;276;g25b3d11741f_0_845"/>
          <p:cNvSpPr/>
          <p:nvPr/>
        </p:nvSpPr>
        <p:spPr>
          <a:xfrm>
            <a:off x="744325" y="1485899"/>
            <a:ext cx="7886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sng" cap="none" strike="noStrike">
                <a:solidFill>
                  <a:srgbClr val="3725E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Статья о селекторах</a:t>
            </a:r>
            <a:endParaRPr b="1" i="0" sz="1300" u="sng" cap="none" strike="noStrike">
              <a:solidFill>
                <a:srgbClr val="3725E4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sng" cap="none" strike="noStrike">
                <a:solidFill>
                  <a:srgbClr val="3725E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Все известные селекторы</a:t>
            </a:r>
            <a:endParaRPr b="1" i="0" sz="1300" u="sng" cap="none" strike="noStrike">
              <a:solidFill>
                <a:srgbClr val="3725E4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sng" cap="none" strike="noStrike">
                <a:solidFill>
                  <a:srgbClr val="3725E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</a:t>
            </a:r>
            <a:br>
              <a:rPr b="1" i="0" lang="ru" sz="1300" u="none" cap="none" strike="noStrike">
                <a:solidFill>
                  <a:srgbClr val="3725E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300" u="none" cap="none" strike="noStrike">
              <a:solidFill>
                <a:srgbClr val="3725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sng" cap="none" strike="noStrike">
                <a:solidFill>
                  <a:srgbClr val="3725E4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Плейлист уроков блочной верстки</a:t>
            </a:r>
            <a:endParaRPr b="1" i="0" sz="1300" u="none" cap="none" strike="noStrike">
              <a:solidFill>
                <a:srgbClr val="3725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725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sng" cap="none" strike="noStrike">
                <a:solidFill>
                  <a:srgbClr val="3725E4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Верстка таблицам</a:t>
            </a:r>
            <a:endParaRPr b="1" i="0" sz="1300" u="none" cap="none" strike="noStrike">
              <a:solidFill>
                <a:srgbClr val="3725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725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sng" cap="none" strike="noStrike">
                <a:solidFill>
                  <a:srgbClr val="3725E4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Самый популярный препроцессор</a:t>
            </a:r>
            <a:r>
              <a:rPr b="1" i="0" lang="ru" sz="1300" u="none" cap="none" strike="noStrike">
                <a:solidFill>
                  <a:srgbClr val="3725E4"/>
                </a:solidFill>
                <a:latin typeface="Montserrat"/>
                <a:ea typeface="Montserrat"/>
                <a:cs typeface="Montserrat"/>
                <a:sym typeface="Montserrat"/>
              </a:rPr>
              <a:t> (Ознакомиться до 4 урока)</a:t>
            </a:r>
            <a:endParaRPr b="1" i="0" sz="1300" u="none" cap="none" strike="noStrike">
              <a:solidFill>
                <a:srgbClr val="3725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b3d11741f_0_897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25b3d11741f_0_897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5b3d11741f_0_897"/>
          <p:cNvSpPr txBox="1"/>
          <p:nvPr/>
        </p:nvSpPr>
        <p:spPr>
          <a:xfrm>
            <a:off x="673925" y="345275"/>
            <a:ext cx="61587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Домашнее задание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4" name="Google Shape;284;g25b3d11741f_0_897"/>
          <p:cNvSpPr/>
          <p:nvPr/>
        </p:nvSpPr>
        <p:spPr>
          <a:xfrm>
            <a:off x="744325" y="1485899"/>
            <a:ext cx="7886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3725E4"/>
                </a:solidFill>
                <a:latin typeface="Montserrat"/>
                <a:ea typeface="Montserrat"/>
                <a:cs typeface="Montserrat"/>
                <a:sym typeface="Montserrat"/>
              </a:rPr>
              <a:t>Узнать и на следующем уроке рассказать, почему теперь никто не использует блочную и табличную верстку для сайтов.</a:t>
            </a:r>
            <a:endParaRPr b="0" i="0" sz="1300" u="none" cap="none" strike="noStrike">
              <a:solidFill>
                <a:srgbClr val="3725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209" r="207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4"/>
          <p:cNvSpPr txBox="1"/>
          <p:nvPr/>
        </p:nvSpPr>
        <p:spPr>
          <a:xfrm>
            <a:off x="568050" y="2175094"/>
            <a:ext cx="36534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endParaRPr b="0" i="0" sz="2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внимание!</a:t>
            </a:r>
            <a:endParaRPr b="0" i="0" sz="2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91" name="Google Shape;291;p4"/>
          <p:cNvPicPr preferRelativeResize="0"/>
          <p:nvPr/>
        </p:nvPicPr>
        <p:blipFill rotWithShape="1">
          <a:blip r:embed="rId4">
            <a:alphaModFix/>
          </a:blip>
          <a:srcRect b="265" l="0" r="0" t="268"/>
          <a:stretch/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b="0" i="0" sz="900" u="none" cap="none" strike="noStrike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3d11741f_0_4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25b3d11741f_0_4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5b3d11741f_0_4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Способы подключения CSS.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" name="Google Shape;79;g25b3d11741f_0_4"/>
          <p:cNvSpPr/>
          <p:nvPr/>
        </p:nvSpPr>
        <p:spPr>
          <a:xfrm>
            <a:off x="744325" y="11620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CSS (CascadingStyleSheets)</a:t>
            </a:r>
            <a:r>
              <a:rPr b="0" i="0" lang="ru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Каскадные таблицы стилей - это свод стилевых описаний, тех или иных HTML тегов (далее элементов HTML), который может быть применён как к отдельному тегу - элементу, так и одновременно ко всем идентичным элементам на всех страницах сайта.</a:t>
            </a:r>
            <a:endParaRPr b="0" i="0" sz="1300" u="none" cap="none" strike="noStrike">
              <a:solidFill>
                <a:srgbClr val="292929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Различают четыре способа применения стилей: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b="0" i="0" lang="ru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переопределение стиля в элементе разметки;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b="0" i="0" lang="ru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размещение описания стиля в заголовке документа в элементе style ;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b="0" i="0" lang="ru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размещение ссылки на внешнее описание через элемент link;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3d11741f_0_59"/>
          <p:cNvSpPr txBox="1"/>
          <p:nvPr/>
        </p:nvSpPr>
        <p:spPr>
          <a:xfrm>
            <a:off x="0" y="0"/>
            <a:ext cx="91440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Первые два способа заключаются в том, что CSS код будет написан прямо на HTML странице. Третий способ заключается в том, что CSS будет написан в отдельном файле и специальным образом подключен к нашей HTML странице. Третий способ используется гораздо чаще (в подавляющем большинстве случаев).</a:t>
            </a:r>
            <a:endParaRPr sz="1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Давайте разберемся с этими способами более подробно.</a:t>
            </a:r>
            <a:endParaRPr b="1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CSS внутри атрибута style</a:t>
            </a:r>
            <a:endParaRPr b="1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Первый способ заключается в том, что можно добавить атрибут style любому тегу на странице и прямо там написать для него HTML код. Обратите внимание на то, что при этом никаких селекторов писать не нужно, так как CSS код применится только к тому тегу, для которого он написан: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g25b3d11741f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25" y="1709000"/>
            <a:ext cx="86010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5b3d11741f_0_59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Первый способ не рекомендуется к использованию, потому что он захламляет HTML код.</a:t>
            </a:r>
            <a:endParaRPr b="1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g25b3d11741f_0_59"/>
          <p:cNvPicPr preferRelativeResize="0"/>
          <p:nvPr/>
        </p:nvPicPr>
        <p:blipFill rotWithShape="1">
          <a:blip r:embed="rId4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b3d11741f_0_65"/>
          <p:cNvSpPr txBox="1"/>
          <p:nvPr/>
        </p:nvSpPr>
        <p:spPr>
          <a:xfrm>
            <a:off x="0" y="0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Второй способ: CSS внутри тега style</a:t>
            </a:r>
            <a:endParaRPr b="1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Второй способ заключается в том, что CSS код можно написать в теге &lt;style&gt; Его можно размещать как внутри &lt;head&gt; (чаще всего), так и внутри &lt;body&gt;.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25b3d11741f_0_65"/>
          <p:cNvSpPr txBox="1"/>
          <p:nvPr/>
        </p:nvSpPr>
        <p:spPr>
          <a:xfrm>
            <a:off x="0" y="4485375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Недостаток этого способа в том, что CSS код применяется только к одной странице сайта, а не ко многим. Этот способ обычно применяется тогда, когда нужно написать CSS на конкретной странице сайта, не затрагивая остальных, и, в общем случае, к употреблению не рекомендуется.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g25b3d11741f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50" y="692700"/>
            <a:ext cx="7247118" cy="34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5b3d11741f_0_65"/>
          <p:cNvPicPr preferRelativeResize="0"/>
          <p:nvPr/>
        </p:nvPicPr>
        <p:blipFill rotWithShape="1">
          <a:blip r:embed="rId4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b3d11741f_0_165"/>
          <p:cNvSpPr txBox="1"/>
          <p:nvPr/>
        </p:nvSpPr>
        <p:spPr>
          <a:xfrm>
            <a:off x="0" y="0"/>
            <a:ext cx="9144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Третий способ: Отдельный CSS файл</a:t>
            </a:r>
            <a:endParaRPr b="1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Самый распространенный способ подключения CSS - это когда он хранится в отдельном файле и этот файл подключается ко всем страницам нашего сайта.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Преимущество такого подхода в том, что CSS файл один, а HTML файлов может быть любое количество, хоть тысяча. Мы сделаем изменение в одном месте CSS файла, например, покрасим все абзацы в красный цвет, и эти изменения применятся на всей 1000 HTML страниц, к которым подключен наш CSS файл. Очень удобно и быстро.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Чтобы подключить CSS файл к HTML странице, в теге head следует написать такую конструкцию: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&lt;linkrel="stylesheet" href="путь к CSS файлу"&gt;.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Сам CSS файл должен быть с расширением .css. Обычно его называют styles.css или style.css. Также таким способом можно подключать сразу несколько файлов и далее браузер соединит css из всех файлов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 следующем примере к нашему HTML файлу подключается несколько CSS файлов: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g25b3d11741f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5" y="2095650"/>
            <a:ext cx="6346546" cy="27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5b3d11741f_0_165"/>
          <p:cNvPicPr preferRelativeResize="0"/>
          <p:nvPr/>
        </p:nvPicPr>
        <p:blipFill rotWithShape="1">
          <a:blip r:embed="rId4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b3d11741f_0_247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25b3d11741f_0_247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5b3d11741f_0_247"/>
          <p:cNvSpPr txBox="1"/>
          <p:nvPr/>
        </p:nvSpPr>
        <p:spPr>
          <a:xfrm>
            <a:off x="673925" y="345275"/>
            <a:ext cx="6187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Синтаксис и элементы стилей.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" name="Google Shape;110;g25b3d11741f_0_247"/>
          <p:cNvSpPr txBox="1"/>
          <p:nvPr/>
        </p:nvSpPr>
        <p:spPr>
          <a:xfrm>
            <a:off x="0" y="3343900"/>
            <a:ext cx="9144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Каждому тегу в HTML соответствует так называемый селектор CSS. К примеру, тегу &lt;p&gt;соответствует CSS селектор p, с помощью которого мы можем обратиться ко всем абзацам HTML страницы и, например, покрасить их всех одновременно в красный цвет. После селектора следует ставить фигурные скобки {}, внутри которых следует писать CSS свойства.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CSS свойства и задают цвет, размер шрифта и другие интересные вещи. Их следует писать в таком формате: имя свойства, потом двоеточие, потом значение этого свойства (например, свойство - это цвет, а "красный" - это значение). Потом нужно поставить точку с запятой и можно писать следующее свойство.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g25b3d11741f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550" y="1016313"/>
            <a:ext cx="44481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b3d11741f_0_266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5b3d11741f_0_266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5b3d11741f_0_266"/>
          <p:cNvSpPr txBox="1"/>
          <p:nvPr/>
        </p:nvSpPr>
        <p:spPr>
          <a:xfrm>
            <a:off x="673925" y="345275"/>
            <a:ext cx="6187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Виды селекторов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" name="Google Shape;119;g25b3d11741f_0_266"/>
          <p:cNvSpPr txBox="1"/>
          <p:nvPr/>
        </p:nvSpPr>
        <p:spPr>
          <a:xfrm>
            <a:off x="0" y="809925"/>
            <a:ext cx="9144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 </a:t>
            </a:r>
            <a:r>
              <a:rPr b="0" i="0" lang="ru" sz="1000" u="sng" cap="none" strike="noStrike">
                <a:solidFill>
                  <a:srgbClr val="1C367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</a:t>
            </a: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-селекторы используются для стилизации </a:t>
            </a:r>
            <a:r>
              <a:rPr b="0" i="0" lang="ru" sz="1000" u="sng" cap="none" strike="noStrike">
                <a:solidFill>
                  <a:srgbClr val="1C367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элементов на веб-странице. Существует широкий выбор CSS-селекторов, позволяющий максимально точно отбирать элементы для стилизации.</a:t>
            </a:r>
            <a:b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000" u="sng" cap="none" strike="noStrike">
                <a:solidFill>
                  <a:srgbClr val="1C367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Список всех селекторов</a:t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Несколько селекторов, использующих одни и те же таблицы стилей, можно объединить в </a:t>
            </a:r>
            <a:r>
              <a:rPr b="0" i="1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лист селекторов</a:t>
            </a: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правило будет добавлено к каждому селектору.</a:t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Нацеливание классов на отдельные элементы</a:t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Вы можете создать селектор, нацеленный на конкретные элементы, к которым применён класс. В следующем примере мы подсветим &lt;span&gt; с классом highlight иначе, чем заголовок &lt;h1&gt; с классом highlight. Мы сделаем это, используя селектор типа для элемента, на который нацелены, с классом, добавленным с помощью точки, без пробела между ними.</a:t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Также такое можно сделать с двумя классами, тогда правило будет применяться, только в случаи, если оба класса, есть на одном элементе</a:t>
            </a:r>
            <a:endParaRPr b="0" i="0" sz="1000" u="none" cap="none" strike="noStrike">
              <a:solidFill>
                <a:srgbClr val="1B1B1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g25b3d11741f_0_2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725" y="2000475"/>
            <a:ext cx="989671" cy="49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5b3d11741f_0_2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725" y="3374150"/>
            <a:ext cx="1576625" cy="8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5b3d11741f_0_2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723" y="4613048"/>
            <a:ext cx="1955327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b3d11741f_0_284"/>
          <p:cNvSpPr txBox="1"/>
          <p:nvPr/>
        </p:nvSpPr>
        <p:spPr>
          <a:xfrm>
            <a:off x="0" y="0"/>
            <a:ext cx="9144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Селекторы вхождения подстроки</a:t>
            </a:r>
            <a:b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Эти селекторы предоставляют более широкие возможности для выявления вхождения подстроки в значение атрибута. Например, если у вас есть классы </a:t>
            </a:r>
            <a:r>
              <a:rPr b="0" i="0" lang="ru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modal-info </a:t>
            </a: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0" i="0" lang="ru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modal-gift </a:t>
            </a: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 вы хотите выбрать всё, что начинается со строки "</a:t>
            </a:r>
            <a:r>
              <a:rPr b="0" i="0" lang="ru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modal-</a:t>
            </a: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", вы можете использовать </a:t>
            </a:r>
            <a:r>
              <a:rPr b="0" i="0" lang="ru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[class^="modal-”]</a:t>
            </a: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чтобы выбрать оба класса.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8" name="Google Shape;128;g25b3d11741f_0_284"/>
          <p:cNvGraphicFramePr/>
          <p:nvPr/>
        </p:nvGraphicFramePr>
        <p:xfrm>
          <a:off x="884825" y="86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{4073D7DE-B509-4CE2-92AD-DE8C832C8067}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Селектор</a:t>
                      </a:r>
                      <a:endParaRPr b="1"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Пример</a:t>
                      </a:r>
                      <a:endParaRPr b="1"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Описание</a:t>
                      </a:r>
                      <a:endParaRPr b="1"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[attr^=value]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li[class^="modal-"]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Выбирает элементы с атрибутом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(его имя — это значение в квадратных скобках), значение которого начинается с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[attr$=value]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li[class$="-modal"]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Выбирает элементы с атрибутом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значение которого заканчивается на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[attr*= 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88038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li[class*="modal"]</a:t>
                      </a:r>
                      <a:endParaRPr sz="1000" u="none" cap="none" strike="noStrike">
                        <a:solidFill>
                          <a:srgbClr val="188038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Выбирает элементы с атрибутом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значение которого содержит </a:t>
                      </a:r>
                      <a:r>
                        <a:rPr i="1"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r>
                        <a:rPr lang="ru" sz="1000" u="none" cap="none" strike="noStrike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независимо от его положения внутри строки.</a:t>
                      </a:r>
                      <a:endParaRPr sz="1000" u="none" cap="none" strike="noStrike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9" name="Google Shape;129;g25b3d11741f_0_284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