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Montserrat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it2cSXUFEqFNFpdzVqyX5Aebvw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a95c2e9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5a95c2e9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hyperlink" Target="https://way2tutorial.com/html/tag/index.php" TargetMode="External"/><Relationship Id="rId5" Type="http://schemas.openxmlformats.org/officeDocument/2006/relationships/hyperlink" Target="https://developer.mozilla.org/ru/docs/Web/HTML/Attributes" TargetMode="External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www.figma.com/" TargetMode="External"/><Relationship Id="rId5" Type="http://schemas.openxmlformats.org/officeDocument/2006/relationships/hyperlink" Target="https://code.visualstudio.com/" TargetMode="External"/><Relationship Id="rId6" Type="http://schemas.openxmlformats.org/officeDocument/2006/relationships/hyperlink" Target="https://www.jetbrains.com/ru-ru/webstor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://users.uoa.gr/~nektar/arts/tributes/antoine_de_saint-exupery_le_petit_prince/the_little_prince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depix.ru/articles/metody_razrabotki_veb_prilozheniy_i_saytov__kaskadnye_agile_scrum" TargetMode="External"/><Relationship Id="rId10" Type="http://schemas.openxmlformats.org/officeDocument/2006/relationships/hyperlink" Target="https://html5css.ru/html/html5_semantic_elements.php" TargetMode="External"/><Relationship Id="rId13" Type="http://schemas.openxmlformats.org/officeDocument/2006/relationships/hyperlink" Target="https://www.youtube.com/watch?v=u-jkI19omLo" TargetMode="External"/><Relationship Id="rId12" Type="http://schemas.openxmlformats.org/officeDocument/2006/relationships/hyperlink" Target="https://fontawesome.r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way2tutorial.com/html/tag/index.php" TargetMode="External"/><Relationship Id="rId9" Type="http://schemas.openxmlformats.org/officeDocument/2006/relationships/hyperlink" Target="https://medium.com/nuances-of-programming/%D1%8D%D0%BB%D0%B5%D0%BC%D0%B5%D0%BD%D1%82%D1%8B-%D0%B0%D1%80%D1%85%D0%B8%D1%82%D0%B5%D0%BA%D1%82%D1%83%D1%80%D1%8B-%D0%B2%D0%B5%D0%B1-%D0%BF%D1%80%D0%B8%D0%BB%D0%BE%D0%B6%D0%B5%D0%BD%D0%B8%D0%B9-4782fcf0a408#:~:text=%D0%A7%D1%82%D0%BE%20%D1%82%D0%B0%D0%BA%D0%BE%D0%B5%20%D0%B0%D1%80%D1%85%D0%B8%D1%82%D0%B5%D0%BA%D1%82%D1%83%D1%80%D0%B0%20%D0%B2%D0%B5%D0%B1%2D%D0%BF%D1%80%D0%B8%D0%BB%D0%BE%D0%B6%D0%B5%D0%BD%D0%B8%D0%B9,%D0%B2%D0%B5%D0%B1%2D%D1%81%D0%BB%D1%83%D0%B6%D0%B1%D0%B0%D0%BC%D0%B8%20%D0%B8%20%D0%B1%D0%B0%D0%B7%D0%B0%D0%BC%D0%B8%20%D0%B4%D0%B0%D0%BD%D0%BD%D1%8B%D1%85." TargetMode="External"/><Relationship Id="rId5" Type="http://schemas.openxmlformats.org/officeDocument/2006/relationships/hyperlink" Target="https://doka.guide/a11y/aria-attrs/#:~:text=ARIA%2D%D0%B0%D1%82%D1%80%D0%B8%D0%B1%D1%83%D1%82%D1%8B%20%E2%80%94%20%D1%8D%D1%82%D0%BE%20%D0%B3%D1%80%D1%83%D0%BF%D0%BF%D0%B0%20%D0%B4%D0%BE%D0%BF%D0%BE%D0%BB%D0%BD%D0%B8%D1%82%D0%B5%D0%BB%D1%8C%D0%BD%D1%8B%D1%85,%D0%B4%D0%BB%D1%8F%20%D1%80%D0%B0%D1%81%D0%BA%D1%80%D1%8B%D1%82%D0%B8%D1%8F%20%D0%B4%D0%BE%D0%BF%D0%BE%D0%BB%D0%BD%D0%B8%D1%82%D0%B5%D0%BB%D1%8C%D0%BD%D1%8B%D1%85%20%D1%84%D1%83%D0%BD%D0%BA%D1%86%D0%B8%D0%B9%20%D1%8D%D0%BB%D0%B5%D0%BC%D0%B5%D0%BD%D1%82%D0%BE%D0%B2." TargetMode="External"/><Relationship Id="rId6" Type="http://schemas.openxmlformats.org/officeDocument/2006/relationships/hyperlink" Target="https://developer.mozilla.org/ru/docs/Web/HTML/Attributes" TargetMode="External"/><Relationship Id="rId7" Type="http://schemas.openxmlformats.org/officeDocument/2006/relationships/hyperlink" Target="https://webref.ru/html/attr/common" TargetMode="External"/><Relationship Id="rId8" Type="http://schemas.openxmlformats.org/officeDocument/2006/relationships/hyperlink" Target="https://developer.mozilla.org/ru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209" r="207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" name="Google Shape;55;p1"/>
          <p:cNvSpPr txBox="1"/>
          <p:nvPr/>
        </p:nvSpPr>
        <p:spPr>
          <a:xfrm>
            <a:off x="568050" y="543475"/>
            <a:ext cx="5043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Курс «Основы разработки сайтов»</a:t>
            </a:r>
            <a:endParaRPr b="0" i="0" sz="10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68050" y="2082434"/>
            <a:ext cx="4840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Занятие 1.</a:t>
            </a:r>
            <a:endParaRPr b="0" i="0" sz="15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68050" y="2387234"/>
            <a:ext cx="36534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Введение в HTML</a:t>
            </a:r>
            <a:endParaRPr b="0" i="0" sz="19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8" name="Google Shape;58;p1"/>
          <p:cNvCxnSpPr/>
          <p:nvPr/>
        </p:nvCxnSpPr>
        <p:spPr>
          <a:xfrm>
            <a:off x="676944" y="4241150"/>
            <a:ext cx="2314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"/>
          <p:cNvSpPr txBox="1"/>
          <p:nvPr/>
        </p:nvSpPr>
        <p:spPr>
          <a:xfrm>
            <a:off x="580818" y="3883997"/>
            <a:ext cx="16782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</a:t>
            </a:r>
            <a:endParaRPr b="1" i="0" sz="9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80819" y="4225175"/>
            <a:ext cx="35826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Павел Самаль</a:t>
            </a:r>
            <a:endParaRPr b="1" i="0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266" l="0" r="0" t="268"/>
          <a:stretch/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b="0" i="0" sz="900" u="none" cap="none" strike="noStrike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Основные понятия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Облачное хранилище </a:t>
            </a: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 это модель облачных вычислений, которая хранит данные в Интернете через поставщика облачных вычислений, который управляет хранилищем данных как услугой. Хранилище поставляется по требованию с максимальной пропускной способностью и затратами, а также исключает необходимость покупки собственной инфраструктуры хранения данных и управления ею.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Веб-службы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Веб-службы предоставляют общую платформу, которая позволяет нескольким приложениям, построенным на различных языках программирования, иметь возможность взаимодействовать друг с другом.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Веб-службы используют SOAP (Simple Object Access Protocol, Протокол простого доступа к объектам) для отправки XML-данных между приложениями. Данные отправляются по HTTP-запросу. Данные, которые отправляются из веб-службы в приложение, называются SOAP-сообщением. Сообщение SOAP — это не что иное, как XML-документ. Поскольку документ написан на языке XML, клиентское приложение, вызывающее веб-службу, может быть написано на любом языке программирования.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Существует два основных типа веб-сервисов: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Простой протокол доступа к объектам или веб-службы SOAP.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Передача репрезентативного состояния или веб-службы REST.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Основные понятия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Хранилище данных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Хранилище данных — это система, используемая для составления отчетов и анализа данных, и считается основным компонентом бизнес-аналитики. Каждое современное приложение собирает, хранит и анализирует данные. Хранилища данных — это центральные хранилища интегрированных данных из одного или нескольких разрозненных источников. Они хранят текущие и исторические данные в одном месте, которое используется для выполнения бизнес-аналитики и создания отчетов для предприятия.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Два основных подхода к построению системы хранилища данных — это извлечение, преобразование, загрузка (ETL) и извлечение, загрузка, преобразование (ELT).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Упомянутые три процесса: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Извлечение. Извлечение данных из нескольких источников.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Преобразование. Преобразование данных, включая очистку, разделение и категоризацию.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Загрузка. Загрузка данных в хранилище.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Основные понятия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Модели компонентов веб-приложений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Существует всего три модели компонентов веб-приложения. Это тесно связано с количеством служб и баз данных, используемых для веб-приложения. Вот они: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Один веб-Сервер, одна база данных;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Несколько веб-серверов, одна база данных;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Несколько веб-серверов, несколько баз данных;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Сервисы приложений;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Три так называемые монолитные модели таковы благодаря жесткой и стабильной природе их сервера. Напротив, сервисы приложений (микросервисы и бессерверные), как правило, гибкие, поскольку они упрощают обновление и масштабирование. Применение этой модели позволяет разделить веб-серверы на более мелкие части: сервисы в микросервисах и функции в бессерверных. Таким образом, становится проще независимо изменять и масштабировать любую из этих составляющих.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Основные понятия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Лучшие практики в области архитектуры веб-приложений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Основные критерии построения надежной архитектуры приложения: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Эффективность;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Гибкость;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Многоразовость;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Легкость в тестировании;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Последовательность и успешность в решении задач;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Хорошо структурированный и понятный код;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Масштабируемость в процессе разработки;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Быстрое время отклика;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Отсутствие падений;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Нет единой точки отказа;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Простота;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235"/>
              </a:buClr>
              <a:buSzPts val="1000"/>
              <a:buFont typeface="Montserrat Medium"/>
              <a:buChar char="●"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Опора на опробованные стандарты безопасности.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673925" y="345275"/>
            <a:ext cx="748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Проектирование интерфейса пользователя. Средства разработки Web-приложений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744325" y="1485903"/>
            <a:ext cx="78867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Проектирование пользовательского интерфейса</a:t>
            </a: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– это создание тестовой версии приложения. Это начальный этап разработки пользовательского интерфейса, когда распределяются функции приложения по экранам, определяются макеты экранов, содержимое, элементы управления и их поведение.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Средства разработки:</a:t>
            </a:r>
            <a:endParaRPr b="1" i="0" sz="13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 Сайты конструкторы: Ucoz, Tilda, Novi Builder и т.д.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 Разработка с помощью HTML, CSS в редакторах кода: VSCode, Webstorm и т.д.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Средства создания интерфейсов:</a:t>
            </a:r>
            <a:endParaRPr b="1" i="0" sz="13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Figma, Avocode, PhotoShop, Sketch, Zeplin и т.д.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 txBox="1"/>
          <p:nvPr/>
        </p:nvSpPr>
        <p:spPr>
          <a:xfrm>
            <a:off x="673925" y="345275"/>
            <a:ext cx="748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Методы разработки Web-приложений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«Водопад» или каскадная модель (Waterfall Model)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Классическая методология, используемая «с незапамятных времен». Представляет собой строго последовательное выполнение всех стадий разработки. Иными словами, новая стадия не начинается до тех пор, пока не будет полностью закончена предыдущая.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Каскадная модель очень удобна для управления проектом, поскольку процесс разработки легко отслеживается. Это дает возможность жесткого контроля над процессом разработки, что позволяет достаточно точно заранее определить сроки окончания и общую стоимость проекта.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Однако такая жесткость имеет и негативную сторону. «Водопад» хорошо подходит для проектов с предельно четкими требованиями и заранее продуманными способами реализации. Но если в техническом задании есть «туманные» моменты, которые можно трактовать двусмысленно, каскадная методология становится крайне неудобной. «Водопад» не предусматривает возможности откатить разработку на одну-две стадии назад, отсутствует возможность протестировать отдельный аспект до полного окончания разработки. По этой причине невозможно вносить изменения, поправки и корректировки в уже сделанную часть работы, либо внесение таких поправок резко повышает стоимость проекта.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Таким образом, каскадная методология подходит исключительно для тех проектов, где требования в техническом задании предельно точны, понятны и зафиксированы на бумаге, а какие-либо разночтения или недопонимания отсутствуют. Также очень желательно использовать данную методологию только для относительно небольших проектов.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6"/>
          <p:cNvSpPr txBox="1"/>
          <p:nvPr/>
        </p:nvSpPr>
        <p:spPr>
          <a:xfrm>
            <a:off x="673925" y="345275"/>
            <a:ext cx="748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Методы разработки Web-приложений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Гибкая модель разработки (Agile Model)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Ключевая особенность данной методологии заключается в максимальной прозрачности процесса разработки для заказчика, у которого есть возможность отслеживать буквально каждую итерацию и одобрять ее либо требовать переделки. Таким образом, полностью исключается малейшая вероятность сделать совсем не то, чего хотел клиент.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Очевидным недостатком гибкой модели является сложность предварительной оценки трудозатрат и стоимости проекта. Однако в условиях отсутствия четких требования и невнятного ТЗ, когда заказчик сам весьма смутно понимает, что ему нужно, гибкая модель является единственно возможной для использования.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Важным атрибутом гибкой методологии является проведение непродолжительных ежедневных встреч, которые именуются «Scrum», а также регулярных собраний раз в неделю или реже, именуемых «Sprint».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Методология хорошо себя показывает при разработке больших проектов, либо проектов, которые нужно постоянно адаптировать к меняющимся условиям рынка.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/>
        </p:nvSpPr>
        <p:spPr>
          <a:xfrm>
            <a:off x="673925" y="345275"/>
            <a:ext cx="7485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Структура HTML-документа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744325" y="1028701"/>
            <a:ext cx="78867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HTML-элементы</a:t>
            </a: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основа языка HTML. Каждый HTML-документ состоит из дерева HTML-элементов и текста. Каждый HTML-элемент обозначается начальным (открывающим) и конечным (закрывающим) тегом. Открывающий и закрывающий теги содержат имя элемента.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Список всех HTML тегов</a:t>
            </a:r>
            <a:endParaRPr b="0" i="0" sz="1000" u="none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 элементов HTML есть атрибуты; это дополнительные значения, которые настраивают элементы или регулируют их поведение различным способом, чтобы соответствовать критериям пользователей.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Список всех атрибутов</a:t>
            </a:r>
            <a:endParaRPr b="0" i="0" sz="1000" u="none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Стандартная структура HTML-документа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900" y="2770675"/>
            <a:ext cx="3079050" cy="18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673925" y="345275"/>
            <a:ext cx="61587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Знакомство с Figma и выбор редактора для написания кода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44325" y="1485901"/>
            <a:ext cx="78867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Figma</a:t>
            </a: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онлайн-сервис для разработки интерфейсов и прототипирования с возможностью организации совместной работы в режиме реального времени.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</a:t>
            </a:r>
            <a:endParaRPr b="0" i="0" sz="1000" u="none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Самые популярные редакторы кода: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endParaRPr b="0" i="0" sz="1000" u="none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Webstorm</a:t>
            </a:r>
            <a:endParaRPr b="0" i="0" sz="1000" u="none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a95c2e98b_0_7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25a95c2e98b_0_7"/>
          <p:cNvPicPr preferRelativeResize="0"/>
          <p:nvPr/>
        </p:nvPicPr>
        <p:blipFill rotWithShape="1">
          <a:blip r:embed="rId3">
            <a:alphaModFix/>
          </a:blip>
          <a:srcRect b="267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5a95c2e98b_0_7"/>
          <p:cNvSpPr txBox="1"/>
          <p:nvPr/>
        </p:nvSpPr>
        <p:spPr>
          <a:xfrm>
            <a:off x="673925" y="345275"/>
            <a:ext cx="61587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Домашнее задание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6" name="Google Shape;206;g25a95c2e98b_0_7"/>
          <p:cNvSpPr/>
          <p:nvPr/>
        </p:nvSpPr>
        <p:spPr>
          <a:xfrm>
            <a:off x="744325" y="1485901"/>
            <a:ext cx="78867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Сверстать 2 - 3 главы </a:t>
            </a:r>
            <a:r>
              <a:rPr b="0" i="0" lang="ru" sz="10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книги</a:t>
            </a:r>
            <a:r>
              <a:rPr b="0" i="0" lang="ru" sz="1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использую HTML, если есть желание, то можете использовать стили, чтобы центрировать некоторые блоки и т.д. </a:t>
            </a:r>
            <a:endParaRPr b="0" i="0" sz="1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VSCode - https://code.visualstudio.com/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673925" y="345275"/>
            <a:ext cx="3486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Преподаватель</a:t>
            </a:r>
            <a:endParaRPr b="0" i="0" sz="1800" u="none" cap="none" strike="noStrike">
              <a:solidFill>
                <a:srgbClr val="13123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3123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530800" y="2124125"/>
            <a:ext cx="51576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Меня зовут Павел, мне 25 лет.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Работаю фронт-энд разработчиком в “5 элементе”.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Образование у меня экономическое)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Всегда хотел обучать людей, поэтому пришел в Белхард)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050" y="1567550"/>
            <a:ext cx="2355400" cy="23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673925" y="345275"/>
            <a:ext cx="61587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Полезные ссылки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744325" y="1485900"/>
            <a:ext cx="78867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Все теги HTML</a:t>
            </a:r>
            <a:r>
              <a:rPr lang="ru" sz="1000" u="sng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			</a:t>
            </a:r>
            <a:r>
              <a:rPr lang="ru" sz="1000" u="sng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Aria-атрибуты</a:t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Все атрибуты HTML</a:t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Универсальные атрибуты тегов</a:t>
            </a:r>
            <a:b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MDN</a:t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 архитектуре</a:t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Семантические теги</a:t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Методы разработки</a:t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u="sng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b="0" i="0" sz="1000" u="sng" cap="none" strike="noStrike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sng" cap="none" strike="noStrike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Font Awesome</a:t>
            </a:r>
            <a:br>
              <a:rPr lang="ru" sz="1000" u="sng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000" u="sng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u="sng">
                <a:solidFill>
                  <a:srgbClr val="3725E4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Верстка эмейла (Табличная верстка)</a:t>
            </a:r>
            <a:endParaRPr sz="1000" u="sng">
              <a:solidFill>
                <a:srgbClr val="3725E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209" r="207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20"/>
          <p:cNvSpPr txBox="1"/>
          <p:nvPr/>
        </p:nvSpPr>
        <p:spPr>
          <a:xfrm>
            <a:off x="568050" y="2175094"/>
            <a:ext cx="36534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endParaRPr b="0" i="0" sz="2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" sz="2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внимание!</a:t>
            </a:r>
            <a:endParaRPr b="0" i="0" sz="2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4">
            <a:alphaModFix/>
          </a:blip>
          <a:srcRect b="266" l="0" r="0" t="268"/>
          <a:stretch/>
        </p:blipFill>
        <p:spPr>
          <a:xfrm>
            <a:off x="6779600" y="2199728"/>
            <a:ext cx="1365550" cy="4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6551000" y="2617345"/>
            <a:ext cx="1858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" sz="900" u="none" cap="none" strike="noStrike">
                <a:solidFill>
                  <a:srgbClr val="13123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www.belhard.academy</a:t>
            </a:r>
            <a:endParaRPr b="0" i="0" sz="900" u="none" cap="none" strike="noStrike">
              <a:solidFill>
                <a:srgbClr val="13123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673925" y="345275"/>
            <a:ext cx="3486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Знакомство</a:t>
            </a:r>
            <a:endParaRPr b="0" i="0" sz="1800" u="none" cap="none" strike="noStrike">
              <a:solidFill>
                <a:srgbClr val="13123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744319" y="1485897"/>
            <a:ext cx="78867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Давайте сразу же на ты, если кому-то не хочется, то скажите об этом)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3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Попрошу ответить на несколько вопросов:</a:t>
            </a:r>
            <a:endParaRPr b="1" i="0" sz="13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Ваше имя?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Чем сейчас занимаетесь?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Есть опыт во фронтенде?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3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какой целью пришли на курс?</a:t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673925" y="345275"/>
            <a:ext cx="70764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План урока</a:t>
            </a:r>
            <a:endParaRPr b="0" i="0" sz="1800" u="none" cap="none" strike="noStrike">
              <a:solidFill>
                <a:srgbClr val="13123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601200" y="1397766"/>
            <a:ext cx="80871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Архитектура Web-приложений. Проектирование интерфейса пользователя. Средства и методы разработки Web-приложений.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Структура HTML-документа, понятие тега и атрибутов на примере реального проекта.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Первое знакомство с Figma и начало работы над Web-приложением.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Создание каркаса Web-приложения.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Работа с формами, картинками, иконками, ссылками, полями ввода текста, даты, цвета, диапазона, кнопками.</a:t>
            </a:r>
            <a:endParaRPr b="0" i="0" sz="13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Что такое Архитектура веб-приложения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744325" y="1162025"/>
            <a:ext cx="44373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5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Архитектура веб-приложения</a:t>
            </a:r>
            <a:r>
              <a:rPr b="0" i="0" lang="ru" sz="105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описывает расположение всех компонентов веб-приложения, а также акцентирует взаимодействие между различными компонентами приложения, системами промежуточного программного обеспечения сторонних производителей, веб-службами и базами данных. Так обеспечивается моментальный снимок взаимодействия между несколькими приложениями, работающими вместе для предоставления услуг конечным пользователям.</a:t>
            </a:r>
            <a:endParaRPr b="0" i="0" sz="105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5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Разница между архитектурой ПО и дизайном ПО</a:t>
            </a:r>
            <a:endParaRPr b="1" i="0" sz="105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5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Архитектура программного обеспечения включает все высокоуровневые компоненты системы и взаимодействие внутри них.</a:t>
            </a:r>
            <a:endParaRPr b="0" i="0" sz="105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5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Дизайн программного обеспечения</a:t>
            </a:r>
            <a:r>
              <a:rPr b="0" i="0" lang="ru" sz="105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это проектирование на уровне кода, направленное на распределение бизнес-логики приложения по различным модулям со своими специфическими целями. Он помогает в построении бизнес-логики приложения и управлении ею.</a:t>
            </a:r>
            <a:endParaRPr b="0" i="0" sz="105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2775" y="1168275"/>
            <a:ext cx="3462652" cy="264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125" y="38175"/>
            <a:ext cx="6623750" cy="50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Основные понятия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Юзер-агенты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Пользовательские агенты (юзер-агенты) — это в первую очередь инструменты, которые помогают пользователям взаимодействовать с сервером. Пользователь преимущественно взаимодействует с сервером через веб-браузеры — Google Chrome, Firefox, Microsoft Edge, Safari — или мобильные приложения на платформах Android и IOS. Агент отправляет запрос на сервер и получает ответ, который затем показывается пользователю.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DNS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Серверы доменных имен — это что-то вроде адресной книги для веб-сайтов. Всякий раз, когда пользователь отправляет запрос на веб-адрес с помощью браузера, браузер использует DNS, чтобы найти реальный адрес веб-сервера (IP-адрес). Браузеру необходимо выяснить, на каком сервере находится веб-сайт, чтобы он мог отправлять HTTP-запросы туда, куда нужно.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Балансировщик нагрузки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Балансировщик нагрузки в первую очередь занимается горизонтальным масштабированием. Он направляет входящие запросы на один из нескольких серверов, а затем отправляет пользователю ответ, который получает от этих серверов. Обычно серверы веб-приложений существуют в виде нескольких копий, зеркально отражающих друг друга, чтобы обеспечить согласованность и доступность. Балансировщик нагрузки распределяет задачи между ними. Он хорошо работает в тандеме с автоматическим масштабированием серверов.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Основные понятия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Виртуальная машина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вычислительной технике виртуальная машина (VM) — это виртуализация/эмуляция компьютерной системы. Виртуальные машины основаны на компьютерных архитектурах и обеспечивают функциональность, аналогичную физическому компьютеру. Их реализация может включать специализированное аппаратное обеспечение, программное обеспечение или их комбинацию.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Базы данных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База данных предоставляет инструменты для организации, добавления, поиска, обновления, удаления и выполнения вычислений с данными. Как правило, существуют реляционные базы данных — MySQL, PostgreSQL, Microsoft SQL Server, Oracle Database, Microsoft Access и т.д., А также нереляционные БД — MongoDB, Dynamo DB и другие.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Служба кэширования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Служба кэширования обеспечивает хранение данных, что позволяет сохранять и искать данные. Кэширование дает возможность ссылаться на предыдущий результат, чтобы значительно ускорить вычисления. Кэши применяются на различных технологических уровнях, включая операционные системы, и в сетях, включая сети доставки контента (Content Delivery Network, CDN) и DNS, веб-приложения и базы данных.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/>
          <p:nvPr/>
        </p:nvSpPr>
        <p:spPr>
          <a:xfrm>
            <a:off x="0" y="564125"/>
            <a:ext cx="8688300" cy="3249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266" l="0" r="0" t="268"/>
          <a:stretch/>
        </p:blipFill>
        <p:spPr>
          <a:xfrm>
            <a:off x="7851300" y="4387775"/>
            <a:ext cx="837100" cy="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/>
        </p:nvSpPr>
        <p:spPr>
          <a:xfrm>
            <a:off x="673925" y="345275"/>
            <a:ext cx="61872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000" u="none" cap="none" strike="noStrike">
                <a:solidFill>
                  <a:srgbClr val="3725E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Основные понятия</a:t>
            </a:r>
            <a:endParaRPr b="0" i="0" sz="2000" u="none" cap="none" strike="noStrike">
              <a:solidFill>
                <a:srgbClr val="3725E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744325" y="1085825"/>
            <a:ext cx="79440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Сеть доставки контента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Сеть доставки контента, или сеть распространения контента (CDN), представляет собой географически распределенную сеть прокси-серверов и связанных с ними центров обработки данных. Цель состоит в том, чтобы обеспечить высокую доступность и производительность за счет пространственного распределения сервиса относительно конечных пользователей. CDN обслуживают большую часть интернет-контента, включая веб-объекты (текст, графику и скрипты), загружаемые объекты (медиафайлы, программное обеспечение, документы), приложения (электронная коммерция, порталы), потоковые медиа в прямом эфире, потоковые медиа по запросу и сайты социальных сетей.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000" u="none" cap="none" strike="noStrike">
                <a:solidFill>
                  <a:srgbClr val="131235"/>
                </a:solidFill>
                <a:latin typeface="Montserrat"/>
                <a:ea typeface="Montserrat"/>
                <a:cs typeface="Montserrat"/>
                <a:sym typeface="Montserrat"/>
              </a:rPr>
              <a:t>Внешнее хранилище</a:t>
            </a:r>
            <a:endParaRPr b="1" i="0" sz="1000" u="none" cap="none" strike="noStrike">
              <a:solidFill>
                <a:srgbClr val="13123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000" u="none" cap="none" strike="noStrike">
                <a:solidFill>
                  <a:srgbClr val="1312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Внешние хранилища используются для хранения ресурсов, включая изображения, видео, документы и другие большие файлы. Во многих случаях с этими файлами также выполняются операции. Пример — Youtube автоматически конвертирует видео, загруженные пользователями, в нескольких разрешениях. Facebook преобразует изображения и видео пользователей в формат, удобный для мобильных устройств. Поскольку хранение этих данных на локальном диске виртуальной машины дорогостояще и потребляет большие вычислительные ресурсы, они обычно хранятся во внешнем хранилище. Облачное хранилище — один из самых популярных вариантов.</a:t>
            </a:r>
            <a:endParaRPr b="0" i="0" sz="1000" u="none" cap="none" strike="noStrike">
              <a:solidFill>
                <a:srgbClr val="13123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