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Fira Sans Extra Condensed Medium"/>
      <p:regular r:id="rId18"/>
      <p:bold r:id="rId19"/>
      <p:italic r:id="rId20"/>
      <p:boldItalic r:id="rId21"/>
    </p:embeddedFont>
    <p:embeddedFont>
      <p:font typeface="Fira Sans Extra Condense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22" Type="http://schemas.openxmlformats.org/officeDocument/2006/relationships/font" Target="fonts/FiraSansExtraCondensed-regular.fntdata"/><Relationship Id="rId21" Type="http://schemas.openxmlformats.org/officeDocument/2006/relationships/font" Target="fonts/FiraSansExtraCondensedMedium-boldItalic.fntdata"/><Relationship Id="rId24" Type="http://schemas.openxmlformats.org/officeDocument/2006/relationships/font" Target="fonts/FiraSansExtraCondensed-italic.fntdata"/><Relationship Id="rId23" Type="http://schemas.openxmlformats.org/officeDocument/2006/relationships/font" Target="fonts/FiraSansExtraCondense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iraSansExtraCondense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FiraSansExtraCondensedMedium-bold.fntdata"/><Relationship Id="rId18" Type="http://schemas.openxmlformats.org/officeDocument/2006/relationships/font" Target="fonts/FiraSansExtra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ea72f4a77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ea72f4a77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a22a4a535_2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22a4a535_2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ab8bef9c2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ab8bef9c2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ab8bef9c2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ab8bef9c2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b855970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b855970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b8559704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b855970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b8559704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b8559704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a22a4a535_2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a22a4a535_2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ab8bef9c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ab8bef9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0" name="Google Shape;10;p2"/>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6" name="Google Shape;16;p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3.png"/><Relationship Id="rId10" Type="http://schemas.openxmlformats.org/officeDocument/2006/relationships/image" Target="../media/image11.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19.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0.png"/><Relationship Id="rId10" Type="http://schemas.openxmlformats.org/officeDocument/2006/relationships/image" Target="../media/image14.png"/><Relationship Id="rId9"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9.png"/><Relationship Id="rId10" Type="http://schemas.openxmlformats.org/officeDocument/2006/relationships/image" Target="../media/image30.png"/><Relationship Id="rId9"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15.png"/><Relationship Id="rId7" Type="http://schemas.openxmlformats.org/officeDocument/2006/relationships/image" Target="../media/image26.png"/><Relationship Id="rId8"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24.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27.png"/><Relationship Id="rId8"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ctrTitle"/>
          </p:nvPr>
        </p:nvSpPr>
        <p:spPr>
          <a:xfrm>
            <a:off x="1453153" y="1056475"/>
            <a:ext cx="69618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Hotel Reservation Analysis Using SQL</a:t>
            </a:r>
            <a:endParaRPr>
              <a:solidFill>
                <a:schemeClr val="accent1"/>
              </a:solidFill>
            </a:endParaRPr>
          </a:p>
        </p:txBody>
      </p:sp>
      <p:sp>
        <p:nvSpPr>
          <p:cNvPr id="52" name="Google Shape;52;p13"/>
          <p:cNvSpPr txBox="1"/>
          <p:nvPr>
            <p:ph idx="1" type="subTitle"/>
          </p:nvPr>
        </p:nvSpPr>
        <p:spPr>
          <a:xfrm>
            <a:off x="2568500" y="2198850"/>
            <a:ext cx="44694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1"/>
                </a:solidFill>
              </a:rPr>
              <a:t>Prepared by: Temiloluwa Priscilla Jokotola</a:t>
            </a:r>
            <a:endParaRPr sz="1500">
              <a:solidFill>
                <a:schemeClr val="accent1"/>
              </a:solidFill>
            </a:endParaRPr>
          </a:p>
        </p:txBody>
      </p:sp>
      <p:grpSp>
        <p:nvGrpSpPr>
          <p:cNvPr id="53" name="Google Shape;53;p13"/>
          <p:cNvGrpSpPr/>
          <p:nvPr/>
        </p:nvGrpSpPr>
        <p:grpSpPr>
          <a:xfrm>
            <a:off x="-10" y="2664754"/>
            <a:ext cx="9022660" cy="2518978"/>
            <a:chOff x="711150" y="1559663"/>
            <a:chExt cx="7721575" cy="2350013"/>
          </a:xfrm>
        </p:grpSpPr>
        <p:sp>
          <p:nvSpPr>
            <p:cNvPr id="54" name="Google Shape;54;p13"/>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med" w="med" type="none"/>
              <a:tailEnd len="med" w="med" type="none"/>
            </a:ln>
          </p:spPr>
        </p:sp>
        <p:sp>
          <p:nvSpPr>
            <p:cNvPr id="55" name="Google Shape;55;p13"/>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3"/>
          <p:cNvGrpSpPr/>
          <p:nvPr/>
        </p:nvGrpSpPr>
        <p:grpSpPr>
          <a:xfrm>
            <a:off x="-1" y="2664908"/>
            <a:ext cx="9144265" cy="2478653"/>
            <a:chOff x="710288" y="2137750"/>
            <a:chExt cx="7723197" cy="1803050"/>
          </a:xfrm>
        </p:grpSpPr>
        <p:sp>
          <p:nvSpPr>
            <p:cNvPr id="68" name="Google Shape;68;p13"/>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med" w="med" type="none"/>
              <a:tailEnd len="med" w="med" type="none"/>
            </a:ln>
          </p:spPr>
        </p:sp>
        <p:sp>
          <p:nvSpPr>
            <p:cNvPr id="69" name="Google Shape;69;p13"/>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Introduction</a:t>
            </a:r>
            <a:endParaRPr/>
          </a:p>
        </p:txBody>
      </p:sp>
      <p:grpSp>
        <p:nvGrpSpPr>
          <p:cNvPr id="86" name="Google Shape;86;p14"/>
          <p:cNvGrpSpPr/>
          <p:nvPr/>
        </p:nvGrpSpPr>
        <p:grpSpPr>
          <a:xfrm>
            <a:off x="544425" y="1655785"/>
            <a:ext cx="8081700" cy="983740"/>
            <a:chOff x="532750" y="1399988"/>
            <a:chExt cx="8081700" cy="983740"/>
          </a:xfrm>
        </p:grpSpPr>
        <p:sp>
          <p:nvSpPr>
            <p:cNvPr id="87" name="Google Shape;87;p14"/>
            <p:cNvSpPr txBox="1"/>
            <p:nvPr/>
          </p:nvSpPr>
          <p:spPr>
            <a:xfrm>
              <a:off x="532750" y="1835327"/>
              <a:ext cx="8081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34343"/>
                  </a:solidFill>
                  <a:latin typeface="Roboto"/>
                  <a:ea typeface="Roboto"/>
                  <a:cs typeface="Roboto"/>
                  <a:sym typeface="Roboto"/>
                </a:rPr>
                <a:t>The hotel industry relies on data to make informed decisions and provide a better guest experience.This analysis uses Structured Query Language (SQL) on the BigQuery platform to analyze the hotel reservation datasets provided to gain insights into guest preferences, booking trends, and other key factors that impact the hotel's operations. You Fifteen business case questions were provided and answered using SQL. Analysis of this dataset aided in </a:t>
              </a:r>
              <a:r>
                <a:rPr lang="en" sz="1200">
                  <a:solidFill>
                    <a:srgbClr val="434343"/>
                  </a:solidFill>
                  <a:latin typeface="Roboto"/>
                  <a:ea typeface="Roboto"/>
                  <a:cs typeface="Roboto"/>
                  <a:sym typeface="Roboto"/>
                </a:rPr>
                <a:t>providing</a:t>
              </a:r>
              <a:r>
                <a:rPr lang="en" sz="1200">
                  <a:solidFill>
                    <a:srgbClr val="434343"/>
                  </a:solidFill>
                  <a:latin typeface="Roboto"/>
                  <a:ea typeface="Roboto"/>
                  <a:cs typeface="Roboto"/>
                  <a:sym typeface="Roboto"/>
                </a:rPr>
                <a:t> appropriate recommendations that can improve the hotel’s operations.</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88" name="Google Shape;88;p14"/>
            <p:cNvSpPr/>
            <p:nvPr/>
          </p:nvSpPr>
          <p:spPr>
            <a:xfrm>
              <a:off x="610350" y="13999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4"/>
          <p:cNvSpPr/>
          <p:nvPr/>
        </p:nvSpPr>
        <p:spPr>
          <a:xfrm>
            <a:off x="7826225" y="2797610"/>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14"/>
          <p:cNvCxnSpPr/>
          <p:nvPr/>
        </p:nvCxnSpPr>
        <p:spPr>
          <a:xfrm>
            <a:off x="3364625" y="4323948"/>
            <a:ext cx="50691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394200" y="-57525"/>
            <a:ext cx="8203200" cy="4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Data Cleaning &amp; Transformation using MS Excel Spreadsheets</a:t>
            </a:r>
            <a:endParaRPr/>
          </a:p>
        </p:txBody>
      </p:sp>
      <p:grpSp>
        <p:nvGrpSpPr>
          <p:cNvPr id="96" name="Google Shape;96;p15"/>
          <p:cNvGrpSpPr/>
          <p:nvPr/>
        </p:nvGrpSpPr>
        <p:grpSpPr>
          <a:xfrm>
            <a:off x="260562" y="1967375"/>
            <a:ext cx="8742945" cy="602700"/>
            <a:chOff x="710325" y="2452375"/>
            <a:chExt cx="7723450" cy="602700"/>
          </a:xfrm>
        </p:grpSpPr>
        <p:sp>
          <p:nvSpPr>
            <p:cNvPr id="97" name="Google Shape;97;p15"/>
            <p:cNvSpPr/>
            <p:nvPr/>
          </p:nvSpPr>
          <p:spPr>
            <a:xfrm>
              <a:off x="7262875" y="2452375"/>
              <a:ext cx="1170900" cy="6027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2</a:t>
              </a:r>
              <a:r>
                <a:rPr lang="en" sz="2500">
                  <a:solidFill>
                    <a:schemeClr val="lt1"/>
                  </a:solidFill>
                  <a:latin typeface="Fira Sans Extra Condensed Medium"/>
                  <a:ea typeface="Fira Sans Extra Condensed Medium"/>
                  <a:cs typeface="Fira Sans Extra Condensed Medium"/>
                  <a:sym typeface="Fira Sans Extra Condensed Medium"/>
                </a:rPr>
                <a:t>0</a:t>
              </a:r>
              <a:r>
                <a:rPr lang="en" sz="2000">
                  <a:solidFill>
                    <a:schemeClr val="lt1"/>
                  </a:solidFill>
                  <a:latin typeface="Fira Sans Extra Condensed"/>
                  <a:ea typeface="Fira Sans Extra Condensed"/>
                  <a:cs typeface="Fira Sans Extra Condensed"/>
                  <a:sym typeface="Fira Sans Extra Condensed"/>
                </a:rPr>
                <a:t>%</a:t>
              </a:r>
              <a:endParaRPr sz="2000">
                <a:solidFill>
                  <a:schemeClr val="lt1"/>
                </a:solidFill>
                <a:latin typeface="Fira Sans Extra Condensed"/>
                <a:ea typeface="Fira Sans Extra Condensed"/>
                <a:cs typeface="Fira Sans Extra Condensed"/>
                <a:sym typeface="Fira Sans Extra Condensed"/>
              </a:endParaRPr>
            </a:p>
          </p:txBody>
        </p:sp>
        <p:sp>
          <p:nvSpPr>
            <p:cNvPr id="98" name="Google Shape;98;p15"/>
            <p:cNvSpPr txBox="1"/>
            <p:nvPr/>
          </p:nvSpPr>
          <p:spPr>
            <a:xfrm>
              <a:off x="710325" y="2585650"/>
              <a:ext cx="28206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Check for Blanks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99" name="Google Shape;99;p15"/>
            <p:cNvSpPr/>
            <p:nvPr/>
          </p:nvSpPr>
          <p:spPr>
            <a:xfrm rot="5400000">
              <a:off x="5031400" y="1235425"/>
              <a:ext cx="439800" cy="3036600"/>
            </a:xfrm>
            <a:prstGeom prst="cube">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5"/>
          <p:cNvGrpSpPr/>
          <p:nvPr/>
        </p:nvGrpSpPr>
        <p:grpSpPr>
          <a:xfrm>
            <a:off x="260562" y="2960925"/>
            <a:ext cx="8742945" cy="724650"/>
            <a:chOff x="710325" y="3445925"/>
            <a:chExt cx="7723450" cy="724650"/>
          </a:xfrm>
        </p:grpSpPr>
        <p:sp>
          <p:nvSpPr>
            <p:cNvPr id="101" name="Google Shape;101;p15"/>
            <p:cNvSpPr/>
            <p:nvPr/>
          </p:nvSpPr>
          <p:spPr>
            <a:xfrm>
              <a:off x="7262875" y="3567875"/>
              <a:ext cx="1170900" cy="6027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3</a:t>
              </a:r>
              <a:r>
                <a:rPr lang="en" sz="2500">
                  <a:solidFill>
                    <a:schemeClr val="lt1"/>
                  </a:solidFill>
                  <a:latin typeface="Fira Sans Extra Condensed Medium"/>
                  <a:ea typeface="Fira Sans Extra Condensed Medium"/>
                  <a:cs typeface="Fira Sans Extra Condensed Medium"/>
                  <a:sym typeface="Fira Sans Extra Condensed Medium"/>
                </a:rPr>
                <a:t>0</a:t>
              </a:r>
              <a:r>
                <a:rPr lang="en" sz="2000">
                  <a:solidFill>
                    <a:schemeClr val="lt1"/>
                  </a:solidFill>
                  <a:latin typeface="Fira Sans Extra Condensed"/>
                  <a:ea typeface="Fira Sans Extra Condensed"/>
                  <a:cs typeface="Fira Sans Extra Condensed"/>
                  <a:sym typeface="Fira Sans Extra Condensed"/>
                </a:rPr>
                <a:t>%</a:t>
              </a:r>
              <a:endParaRPr sz="2000">
                <a:solidFill>
                  <a:schemeClr val="lt1"/>
                </a:solidFill>
                <a:latin typeface="Fira Sans Extra Condensed"/>
                <a:ea typeface="Fira Sans Extra Condensed"/>
                <a:cs typeface="Fira Sans Extra Condensed"/>
                <a:sym typeface="Fira Sans Extra Condensed"/>
              </a:endParaRPr>
            </a:p>
          </p:txBody>
        </p:sp>
        <p:sp>
          <p:nvSpPr>
            <p:cNvPr id="102" name="Google Shape;102;p15"/>
            <p:cNvSpPr txBox="1"/>
            <p:nvPr/>
          </p:nvSpPr>
          <p:spPr>
            <a:xfrm>
              <a:off x="710325" y="3445925"/>
              <a:ext cx="28206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Data Type Consistency</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03" name="Google Shape;103;p15"/>
            <p:cNvSpPr/>
            <p:nvPr/>
          </p:nvSpPr>
          <p:spPr>
            <a:xfrm rot="5400000">
              <a:off x="4354605" y="3027425"/>
              <a:ext cx="439800" cy="1683600"/>
            </a:xfrm>
            <a:prstGeom prst="cube">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260562" y="653725"/>
            <a:ext cx="8742945" cy="800850"/>
            <a:chOff x="710325" y="1138725"/>
            <a:chExt cx="7723450" cy="800850"/>
          </a:xfrm>
        </p:grpSpPr>
        <p:sp>
          <p:nvSpPr>
            <p:cNvPr id="105" name="Google Shape;105;p15"/>
            <p:cNvSpPr/>
            <p:nvPr/>
          </p:nvSpPr>
          <p:spPr>
            <a:xfrm rot="5400000">
              <a:off x="4580924" y="570075"/>
              <a:ext cx="439800" cy="2136300"/>
            </a:xfrm>
            <a:prstGeom prst="cube">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710325" y="1138725"/>
              <a:ext cx="28206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Table Structuring</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07" name="Google Shape;107;p15"/>
            <p:cNvSpPr/>
            <p:nvPr/>
          </p:nvSpPr>
          <p:spPr>
            <a:xfrm>
              <a:off x="7262875" y="1336875"/>
              <a:ext cx="1170900" cy="6027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1</a:t>
              </a:r>
              <a:r>
                <a:rPr lang="en" sz="2500">
                  <a:solidFill>
                    <a:schemeClr val="lt1"/>
                  </a:solidFill>
                  <a:latin typeface="Fira Sans Extra Condensed Medium"/>
                  <a:ea typeface="Fira Sans Extra Condensed Medium"/>
                  <a:cs typeface="Fira Sans Extra Condensed Medium"/>
                  <a:sym typeface="Fira Sans Extra Condensed Medium"/>
                </a:rPr>
                <a:t>0</a:t>
              </a:r>
              <a:r>
                <a:rPr lang="en" sz="2000">
                  <a:solidFill>
                    <a:schemeClr val="lt1"/>
                  </a:solidFill>
                  <a:latin typeface="Fira Sans Extra Condensed"/>
                  <a:ea typeface="Fira Sans Extra Condensed"/>
                  <a:cs typeface="Fira Sans Extra Condensed"/>
                  <a:sym typeface="Fira Sans Extra Condensed"/>
                </a:rPr>
                <a:t>%</a:t>
              </a:r>
              <a:endParaRPr sz="2000">
                <a:solidFill>
                  <a:schemeClr val="lt1"/>
                </a:solidFill>
                <a:latin typeface="Fira Sans Extra Condensed"/>
                <a:ea typeface="Fira Sans Extra Condensed"/>
                <a:cs typeface="Fira Sans Extra Condensed"/>
                <a:sym typeface="Fira Sans Extra Condensed"/>
              </a:endParaRPr>
            </a:p>
          </p:txBody>
        </p:sp>
      </p:grpSp>
      <p:grpSp>
        <p:nvGrpSpPr>
          <p:cNvPr id="108" name="Google Shape;108;p15"/>
          <p:cNvGrpSpPr/>
          <p:nvPr/>
        </p:nvGrpSpPr>
        <p:grpSpPr>
          <a:xfrm>
            <a:off x="260534" y="3974750"/>
            <a:ext cx="8742945" cy="724650"/>
            <a:chOff x="710325" y="1214925"/>
            <a:chExt cx="7723450" cy="724650"/>
          </a:xfrm>
        </p:grpSpPr>
        <p:sp>
          <p:nvSpPr>
            <p:cNvPr id="109" name="Google Shape;109;p15"/>
            <p:cNvSpPr/>
            <p:nvPr/>
          </p:nvSpPr>
          <p:spPr>
            <a:xfrm rot="5400000">
              <a:off x="4580924" y="570075"/>
              <a:ext cx="439800" cy="2136300"/>
            </a:xfrm>
            <a:prstGeom prst="cube">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710325" y="1214925"/>
              <a:ext cx="2820600" cy="3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Text Analysis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1" name="Google Shape;111;p15"/>
            <p:cNvSpPr/>
            <p:nvPr/>
          </p:nvSpPr>
          <p:spPr>
            <a:xfrm>
              <a:off x="7262875" y="1336875"/>
              <a:ext cx="1170900" cy="6027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lt1"/>
                  </a:solidFill>
                  <a:latin typeface="Fira Sans Extra Condensed Medium"/>
                  <a:ea typeface="Fira Sans Extra Condensed Medium"/>
                  <a:cs typeface="Fira Sans Extra Condensed Medium"/>
                  <a:sym typeface="Fira Sans Extra Condensed Medium"/>
                </a:rPr>
                <a:t>4</a:t>
              </a:r>
              <a:r>
                <a:rPr lang="en" sz="2500">
                  <a:solidFill>
                    <a:schemeClr val="lt1"/>
                  </a:solidFill>
                  <a:latin typeface="Fira Sans Extra Condensed Medium"/>
                  <a:ea typeface="Fira Sans Extra Condensed Medium"/>
                  <a:cs typeface="Fira Sans Extra Condensed Medium"/>
                  <a:sym typeface="Fira Sans Extra Condensed Medium"/>
                </a:rPr>
                <a:t>0</a:t>
              </a:r>
              <a:r>
                <a:rPr lang="en" sz="2000">
                  <a:solidFill>
                    <a:schemeClr val="lt1"/>
                  </a:solidFill>
                  <a:latin typeface="Fira Sans Extra Condensed"/>
                  <a:ea typeface="Fira Sans Extra Condensed"/>
                  <a:cs typeface="Fira Sans Extra Condensed"/>
                  <a:sym typeface="Fira Sans Extra Condensed"/>
                </a:rPr>
                <a:t>%</a:t>
              </a:r>
              <a:endParaRPr sz="2000">
                <a:solidFill>
                  <a:schemeClr val="lt1"/>
                </a:solidFill>
                <a:latin typeface="Fira Sans Extra Condensed"/>
                <a:ea typeface="Fira Sans Extra Condensed"/>
                <a:cs typeface="Fira Sans Extra Condensed"/>
                <a:sym typeface="Fira Sans Extra Condensed"/>
              </a:endParaRPr>
            </a:p>
          </p:txBody>
        </p:sp>
      </p:grpSp>
      <p:pic>
        <p:nvPicPr>
          <p:cNvPr id="112" name="Google Shape;112;p15"/>
          <p:cNvPicPr preferRelativeResize="0"/>
          <p:nvPr/>
        </p:nvPicPr>
        <p:blipFill rotWithShape="1">
          <a:blip r:embed="rId3">
            <a:alphaModFix/>
          </a:blip>
          <a:srcRect b="4627" l="0" r="0" t="4636"/>
          <a:stretch/>
        </p:blipFill>
        <p:spPr>
          <a:xfrm>
            <a:off x="136625" y="4342650"/>
            <a:ext cx="3394473" cy="800850"/>
          </a:xfrm>
          <a:prstGeom prst="rect">
            <a:avLst/>
          </a:prstGeom>
          <a:noFill/>
          <a:ln>
            <a:noFill/>
          </a:ln>
        </p:spPr>
      </p:pic>
      <p:pic>
        <p:nvPicPr>
          <p:cNvPr id="113" name="Google Shape;113;p15"/>
          <p:cNvPicPr preferRelativeResize="0"/>
          <p:nvPr/>
        </p:nvPicPr>
        <p:blipFill rotWithShape="1">
          <a:blip r:embed="rId4">
            <a:alphaModFix/>
          </a:blip>
          <a:srcRect b="0" l="0" r="38571" t="0"/>
          <a:stretch/>
        </p:blipFill>
        <p:spPr>
          <a:xfrm>
            <a:off x="387698" y="1056050"/>
            <a:ext cx="2496981" cy="102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470400" y="-110050"/>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Methodology: SQL Analysis</a:t>
            </a:r>
            <a:endParaRPr/>
          </a:p>
        </p:txBody>
      </p:sp>
      <p:grpSp>
        <p:nvGrpSpPr>
          <p:cNvPr id="119" name="Google Shape;119;p16"/>
          <p:cNvGrpSpPr/>
          <p:nvPr/>
        </p:nvGrpSpPr>
        <p:grpSpPr>
          <a:xfrm>
            <a:off x="300577" y="525741"/>
            <a:ext cx="451711" cy="273937"/>
            <a:chOff x="851762" y="1342427"/>
            <a:chExt cx="1244039" cy="1244039"/>
          </a:xfrm>
        </p:grpSpPr>
        <p:sp>
          <p:nvSpPr>
            <p:cNvPr id="120" name="Google Shape;120;p16"/>
            <p:cNvSpPr/>
            <p:nvPr/>
          </p:nvSpPr>
          <p:spPr>
            <a:xfrm>
              <a:off x="851762" y="1342427"/>
              <a:ext cx="1244039" cy="1244039"/>
            </a:xfrm>
            <a:prstGeom prst="donut">
              <a:avLst>
                <a:gd fmla="val 15028"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895152" y="1385620"/>
              <a:ext cx="1157203" cy="1157571"/>
            </a:xfrm>
            <a:prstGeom prst="blockArc">
              <a:avLst>
                <a:gd fmla="val 10812714" name="adj1"/>
                <a:gd fmla="val 21599774" name="adj2"/>
                <a:gd fmla="val 8499"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6"/>
          <p:cNvGrpSpPr/>
          <p:nvPr/>
        </p:nvGrpSpPr>
        <p:grpSpPr>
          <a:xfrm>
            <a:off x="4627663" y="3238079"/>
            <a:ext cx="326809" cy="273937"/>
            <a:chOff x="4935067" y="3073379"/>
            <a:chExt cx="1244039" cy="1244039"/>
          </a:xfrm>
        </p:grpSpPr>
        <p:sp>
          <p:nvSpPr>
            <p:cNvPr id="123" name="Google Shape;123;p16"/>
            <p:cNvSpPr/>
            <p:nvPr/>
          </p:nvSpPr>
          <p:spPr>
            <a:xfrm>
              <a:off x="4935067" y="3073379"/>
              <a:ext cx="1244039" cy="1244039"/>
            </a:xfrm>
            <a:prstGeom prst="donut">
              <a:avLst>
                <a:gd fmla="val 15028"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978457" y="3116572"/>
              <a:ext cx="1157203" cy="1157571"/>
            </a:xfrm>
            <a:prstGeom prst="blockArc">
              <a:avLst>
                <a:gd fmla="val 2738786" name="adj1"/>
                <a:gd fmla="val 21599774" name="adj2"/>
                <a:gd fmla="val 8499"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6"/>
          <p:cNvGrpSpPr/>
          <p:nvPr/>
        </p:nvGrpSpPr>
        <p:grpSpPr>
          <a:xfrm>
            <a:off x="4737105" y="3329130"/>
            <a:ext cx="118632" cy="91461"/>
            <a:chOff x="6195998" y="1983102"/>
            <a:chExt cx="368308" cy="338746"/>
          </a:xfrm>
        </p:grpSpPr>
        <p:sp>
          <p:nvSpPr>
            <p:cNvPr id="126" name="Google Shape;126;p16"/>
            <p:cNvSpPr/>
            <p:nvPr/>
          </p:nvSpPr>
          <p:spPr>
            <a:xfrm>
              <a:off x="6267289" y="2161012"/>
              <a:ext cx="67533" cy="67150"/>
            </a:xfrm>
            <a:custGeom>
              <a:rect b="b" l="l" r="r" t="t"/>
              <a:pathLst>
                <a:path extrusionOk="0" h="2108" w="2120">
                  <a:moveTo>
                    <a:pt x="1060" y="0"/>
                  </a:moveTo>
                  <a:cubicBezTo>
                    <a:pt x="953" y="0"/>
                    <a:pt x="882" y="71"/>
                    <a:pt x="882" y="179"/>
                  </a:cubicBezTo>
                  <a:lnTo>
                    <a:pt x="882" y="881"/>
                  </a:lnTo>
                  <a:lnTo>
                    <a:pt x="179" y="881"/>
                  </a:lnTo>
                  <a:cubicBezTo>
                    <a:pt x="84" y="881"/>
                    <a:pt x="0" y="953"/>
                    <a:pt x="0" y="1060"/>
                  </a:cubicBezTo>
                  <a:cubicBezTo>
                    <a:pt x="0" y="1143"/>
                    <a:pt x="84" y="1238"/>
                    <a:pt x="179" y="1238"/>
                  </a:cubicBezTo>
                  <a:lnTo>
                    <a:pt x="882" y="1238"/>
                  </a:lnTo>
                  <a:lnTo>
                    <a:pt x="882" y="1941"/>
                  </a:lnTo>
                  <a:cubicBezTo>
                    <a:pt x="882" y="2024"/>
                    <a:pt x="953" y="2107"/>
                    <a:pt x="1060" y="2107"/>
                  </a:cubicBezTo>
                  <a:cubicBezTo>
                    <a:pt x="1155" y="2107"/>
                    <a:pt x="1239" y="2036"/>
                    <a:pt x="1239" y="1941"/>
                  </a:cubicBezTo>
                  <a:lnTo>
                    <a:pt x="1239" y="1238"/>
                  </a:lnTo>
                  <a:lnTo>
                    <a:pt x="1941" y="1238"/>
                  </a:lnTo>
                  <a:cubicBezTo>
                    <a:pt x="2048" y="1238"/>
                    <a:pt x="2120" y="1167"/>
                    <a:pt x="2120" y="1060"/>
                  </a:cubicBezTo>
                  <a:cubicBezTo>
                    <a:pt x="2120" y="953"/>
                    <a:pt x="2036" y="881"/>
                    <a:pt x="1941" y="881"/>
                  </a:cubicBezTo>
                  <a:lnTo>
                    <a:pt x="1239" y="881"/>
                  </a:lnTo>
                  <a:lnTo>
                    <a:pt x="1239" y="179"/>
                  </a:lnTo>
                  <a:cubicBezTo>
                    <a:pt x="1239" y="95"/>
                    <a:pt x="1167" y="0"/>
                    <a:pt x="10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6235052" y="2128393"/>
              <a:ext cx="132007" cy="131625"/>
            </a:xfrm>
            <a:custGeom>
              <a:rect b="b" l="l" r="r" t="t"/>
              <a:pathLst>
                <a:path extrusionOk="0" h="4132" w="4144">
                  <a:moveTo>
                    <a:pt x="2072" y="357"/>
                  </a:moveTo>
                  <a:cubicBezTo>
                    <a:pt x="3013" y="357"/>
                    <a:pt x="3799" y="1131"/>
                    <a:pt x="3799" y="2084"/>
                  </a:cubicBezTo>
                  <a:cubicBezTo>
                    <a:pt x="3799" y="3024"/>
                    <a:pt x="3025" y="3798"/>
                    <a:pt x="2072" y="3798"/>
                  </a:cubicBezTo>
                  <a:cubicBezTo>
                    <a:pt x="1120" y="3798"/>
                    <a:pt x="370" y="3024"/>
                    <a:pt x="370" y="2084"/>
                  </a:cubicBezTo>
                  <a:cubicBezTo>
                    <a:pt x="370" y="1131"/>
                    <a:pt x="1143" y="357"/>
                    <a:pt x="2072" y="357"/>
                  </a:cubicBezTo>
                  <a:close/>
                  <a:moveTo>
                    <a:pt x="2072" y="0"/>
                  </a:moveTo>
                  <a:cubicBezTo>
                    <a:pt x="929" y="0"/>
                    <a:pt x="0" y="917"/>
                    <a:pt x="0" y="2072"/>
                  </a:cubicBezTo>
                  <a:cubicBezTo>
                    <a:pt x="0" y="3215"/>
                    <a:pt x="929" y="4132"/>
                    <a:pt x="2072" y="4132"/>
                  </a:cubicBezTo>
                  <a:cubicBezTo>
                    <a:pt x="3227" y="4132"/>
                    <a:pt x="4144" y="3215"/>
                    <a:pt x="4144" y="2072"/>
                  </a:cubicBezTo>
                  <a:cubicBezTo>
                    <a:pt x="4144" y="917"/>
                    <a:pt x="3227" y="0"/>
                    <a:pt x="2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6195998" y="1983102"/>
              <a:ext cx="368308" cy="338746"/>
            </a:xfrm>
            <a:custGeom>
              <a:rect b="b" l="l" r="r" t="t"/>
              <a:pathLst>
                <a:path extrusionOk="0" h="10634" w="11562">
                  <a:moveTo>
                    <a:pt x="3143" y="382"/>
                  </a:moveTo>
                  <a:lnTo>
                    <a:pt x="3143" y="1989"/>
                  </a:lnTo>
                  <a:lnTo>
                    <a:pt x="2227" y="1989"/>
                  </a:lnTo>
                  <a:lnTo>
                    <a:pt x="2227" y="382"/>
                  </a:lnTo>
                  <a:close/>
                  <a:moveTo>
                    <a:pt x="4382" y="382"/>
                  </a:moveTo>
                  <a:lnTo>
                    <a:pt x="4382" y="1989"/>
                  </a:lnTo>
                  <a:lnTo>
                    <a:pt x="3477" y="1989"/>
                  </a:lnTo>
                  <a:lnTo>
                    <a:pt x="3477" y="382"/>
                  </a:lnTo>
                  <a:close/>
                  <a:moveTo>
                    <a:pt x="5584" y="382"/>
                  </a:moveTo>
                  <a:lnTo>
                    <a:pt x="5584" y="1989"/>
                  </a:lnTo>
                  <a:lnTo>
                    <a:pt x="4727" y="1989"/>
                  </a:lnTo>
                  <a:lnTo>
                    <a:pt x="4727" y="382"/>
                  </a:lnTo>
                  <a:close/>
                  <a:moveTo>
                    <a:pt x="4846" y="2323"/>
                  </a:moveTo>
                  <a:lnTo>
                    <a:pt x="4846" y="2656"/>
                  </a:lnTo>
                  <a:lnTo>
                    <a:pt x="1750" y="2656"/>
                  </a:lnTo>
                  <a:lnTo>
                    <a:pt x="1750" y="2323"/>
                  </a:lnTo>
                  <a:close/>
                  <a:moveTo>
                    <a:pt x="7918" y="6073"/>
                  </a:moveTo>
                  <a:cubicBezTo>
                    <a:pt x="8442" y="6073"/>
                    <a:pt x="8894" y="6276"/>
                    <a:pt x="9251" y="6585"/>
                  </a:cubicBezTo>
                  <a:lnTo>
                    <a:pt x="6322" y="9514"/>
                  </a:lnTo>
                  <a:cubicBezTo>
                    <a:pt x="5144" y="8121"/>
                    <a:pt x="6203" y="6073"/>
                    <a:pt x="7918" y="6073"/>
                  </a:cubicBezTo>
                  <a:close/>
                  <a:moveTo>
                    <a:pt x="11204" y="6585"/>
                  </a:moveTo>
                  <a:lnTo>
                    <a:pt x="11204" y="7990"/>
                  </a:lnTo>
                  <a:cubicBezTo>
                    <a:pt x="11204" y="8776"/>
                    <a:pt x="10656" y="9431"/>
                    <a:pt x="9906" y="9562"/>
                  </a:cubicBezTo>
                  <a:cubicBezTo>
                    <a:pt x="10168" y="9193"/>
                    <a:pt x="10347" y="8669"/>
                    <a:pt x="10347" y="8181"/>
                  </a:cubicBezTo>
                  <a:cubicBezTo>
                    <a:pt x="10347" y="7764"/>
                    <a:pt x="10251" y="7550"/>
                    <a:pt x="10251" y="7538"/>
                  </a:cubicBezTo>
                  <a:cubicBezTo>
                    <a:pt x="10168" y="7192"/>
                    <a:pt x="10144" y="7228"/>
                    <a:pt x="10073" y="7073"/>
                  </a:cubicBezTo>
                  <a:cubicBezTo>
                    <a:pt x="9966" y="6883"/>
                    <a:pt x="9954" y="6823"/>
                    <a:pt x="9751" y="6585"/>
                  </a:cubicBezTo>
                  <a:close/>
                  <a:moveTo>
                    <a:pt x="9513" y="6823"/>
                  </a:moveTo>
                  <a:lnTo>
                    <a:pt x="9513" y="6823"/>
                  </a:lnTo>
                  <a:cubicBezTo>
                    <a:pt x="10704" y="8216"/>
                    <a:pt x="9632" y="10240"/>
                    <a:pt x="7918" y="10240"/>
                  </a:cubicBezTo>
                  <a:cubicBezTo>
                    <a:pt x="7890" y="10242"/>
                    <a:pt x="7862" y="10242"/>
                    <a:pt x="7834" y="10242"/>
                  </a:cubicBezTo>
                  <a:cubicBezTo>
                    <a:pt x="7345" y="10242"/>
                    <a:pt x="6910" y="10045"/>
                    <a:pt x="6572" y="9752"/>
                  </a:cubicBezTo>
                  <a:lnTo>
                    <a:pt x="9513" y="6823"/>
                  </a:lnTo>
                  <a:close/>
                  <a:moveTo>
                    <a:pt x="881" y="1"/>
                  </a:moveTo>
                  <a:cubicBezTo>
                    <a:pt x="786" y="1"/>
                    <a:pt x="703" y="84"/>
                    <a:pt x="703" y="180"/>
                  </a:cubicBezTo>
                  <a:lnTo>
                    <a:pt x="703" y="525"/>
                  </a:lnTo>
                  <a:cubicBezTo>
                    <a:pt x="703" y="620"/>
                    <a:pt x="774" y="703"/>
                    <a:pt x="881" y="703"/>
                  </a:cubicBezTo>
                  <a:cubicBezTo>
                    <a:pt x="976" y="703"/>
                    <a:pt x="1060" y="632"/>
                    <a:pt x="1060" y="525"/>
                  </a:cubicBezTo>
                  <a:lnTo>
                    <a:pt x="1060" y="358"/>
                  </a:lnTo>
                  <a:lnTo>
                    <a:pt x="1905" y="358"/>
                  </a:lnTo>
                  <a:lnTo>
                    <a:pt x="1905" y="1966"/>
                  </a:lnTo>
                  <a:lnTo>
                    <a:pt x="1060" y="1966"/>
                  </a:lnTo>
                  <a:lnTo>
                    <a:pt x="1060" y="1418"/>
                  </a:lnTo>
                  <a:cubicBezTo>
                    <a:pt x="1060" y="1323"/>
                    <a:pt x="976" y="1239"/>
                    <a:pt x="881" y="1239"/>
                  </a:cubicBezTo>
                  <a:cubicBezTo>
                    <a:pt x="786" y="1239"/>
                    <a:pt x="703" y="1311"/>
                    <a:pt x="703" y="1418"/>
                  </a:cubicBezTo>
                  <a:lnTo>
                    <a:pt x="703" y="2144"/>
                  </a:lnTo>
                  <a:cubicBezTo>
                    <a:pt x="703" y="2239"/>
                    <a:pt x="774" y="2323"/>
                    <a:pt x="881" y="2323"/>
                  </a:cubicBezTo>
                  <a:lnTo>
                    <a:pt x="1429" y="2323"/>
                  </a:lnTo>
                  <a:lnTo>
                    <a:pt x="1429" y="2656"/>
                  </a:lnTo>
                  <a:lnTo>
                    <a:pt x="905" y="2656"/>
                  </a:lnTo>
                  <a:cubicBezTo>
                    <a:pt x="405" y="2656"/>
                    <a:pt x="0" y="3049"/>
                    <a:pt x="0" y="3561"/>
                  </a:cubicBezTo>
                  <a:lnTo>
                    <a:pt x="0" y="9693"/>
                  </a:lnTo>
                  <a:cubicBezTo>
                    <a:pt x="0" y="10193"/>
                    <a:pt x="405" y="10598"/>
                    <a:pt x="905" y="10598"/>
                  </a:cubicBezTo>
                  <a:lnTo>
                    <a:pt x="3774" y="10598"/>
                  </a:lnTo>
                  <a:cubicBezTo>
                    <a:pt x="3882" y="10598"/>
                    <a:pt x="3953" y="10526"/>
                    <a:pt x="3953" y="10419"/>
                  </a:cubicBezTo>
                  <a:cubicBezTo>
                    <a:pt x="3953" y="10336"/>
                    <a:pt x="3882" y="10240"/>
                    <a:pt x="3774" y="10240"/>
                  </a:cubicBezTo>
                  <a:lnTo>
                    <a:pt x="905" y="10240"/>
                  </a:lnTo>
                  <a:cubicBezTo>
                    <a:pt x="595" y="10240"/>
                    <a:pt x="357" y="9990"/>
                    <a:pt x="357" y="9693"/>
                  </a:cubicBezTo>
                  <a:lnTo>
                    <a:pt x="357" y="3561"/>
                  </a:lnTo>
                  <a:cubicBezTo>
                    <a:pt x="357" y="3251"/>
                    <a:pt x="607" y="3013"/>
                    <a:pt x="905" y="3013"/>
                  </a:cubicBezTo>
                  <a:lnTo>
                    <a:pt x="5739" y="3013"/>
                  </a:lnTo>
                  <a:cubicBezTo>
                    <a:pt x="6060" y="3013"/>
                    <a:pt x="6298" y="3263"/>
                    <a:pt x="6298" y="3561"/>
                  </a:cubicBezTo>
                  <a:lnTo>
                    <a:pt x="6298" y="6359"/>
                  </a:lnTo>
                  <a:lnTo>
                    <a:pt x="6251" y="6407"/>
                  </a:lnTo>
                  <a:cubicBezTo>
                    <a:pt x="6191" y="6466"/>
                    <a:pt x="6132" y="6538"/>
                    <a:pt x="6072" y="6609"/>
                  </a:cubicBezTo>
                  <a:cubicBezTo>
                    <a:pt x="5917" y="6788"/>
                    <a:pt x="5941" y="6752"/>
                    <a:pt x="5787" y="7026"/>
                  </a:cubicBezTo>
                  <a:cubicBezTo>
                    <a:pt x="5715" y="7180"/>
                    <a:pt x="5679" y="7169"/>
                    <a:pt x="5584" y="7538"/>
                  </a:cubicBezTo>
                  <a:cubicBezTo>
                    <a:pt x="5584" y="7550"/>
                    <a:pt x="5477" y="7776"/>
                    <a:pt x="5477" y="8181"/>
                  </a:cubicBezTo>
                  <a:cubicBezTo>
                    <a:pt x="5477" y="8502"/>
                    <a:pt x="5536" y="8835"/>
                    <a:pt x="5667" y="9133"/>
                  </a:cubicBezTo>
                  <a:cubicBezTo>
                    <a:pt x="5703" y="9181"/>
                    <a:pt x="5727" y="9228"/>
                    <a:pt x="5763" y="9288"/>
                  </a:cubicBezTo>
                  <a:cubicBezTo>
                    <a:pt x="5917" y="9621"/>
                    <a:pt x="5906" y="9562"/>
                    <a:pt x="6037" y="9728"/>
                  </a:cubicBezTo>
                  <a:cubicBezTo>
                    <a:pt x="6096" y="9776"/>
                    <a:pt x="6144" y="9859"/>
                    <a:pt x="6203" y="9919"/>
                  </a:cubicBezTo>
                  <a:lnTo>
                    <a:pt x="6239" y="9943"/>
                  </a:lnTo>
                  <a:cubicBezTo>
                    <a:pt x="6144" y="10145"/>
                    <a:pt x="5953" y="10276"/>
                    <a:pt x="5727" y="10276"/>
                  </a:cubicBezTo>
                  <a:lnTo>
                    <a:pt x="4548" y="10276"/>
                  </a:lnTo>
                  <a:cubicBezTo>
                    <a:pt x="4465" y="10276"/>
                    <a:pt x="4370" y="10347"/>
                    <a:pt x="4370" y="10455"/>
                  </a:cubicBezTo>
                  <a:cubicBezTo>
                    <a:pt x="4370" y="10538"/>
                    <a:pt x="4453" y="10633"/>
                    <a:pt x="4548" y="10633"/>
                  </a:cubicBezTo>
                  <a:lnTo>
                    <a:pt x="5727" y="10633"/>
                  </a:lnTo>
                  <a:cubicBezTo>
                    <a:pt x="6060" y="10633"/>
                    <a:pt x="6358" y="10455"/>
                    <a:pt x="6501" y="10169"/>
                  </a:cubicBezTo>
                  <a:cubicBezTo>
                    <a:pt x="6931" y="10472"/>
                    <a:pt x="7425" y="10620"/>
                    <a:pt x="7915" y="10620"/>
                  </a:cubicBezTo>
                  <a:cubicBezTo>
                    <a:pt x="8523" y="10620"/>
                    <a:pt x="9123" y="10391"/>
                    <a:pt x="9585" y="9943"/>
                  </a:cubicBezTo>
                  <a:cubicBezTo>
                    <a:pt x="9606" y="9943"/>
                    <a:pt x="9627" y="9944"/>
                    <a:pt x="9648" y="9944"/>
                  </a:cubicBezTo>
                  <a:cubicBezTo>
                    <a:pt x="10702" y="9944"/>
                    <a:pt x="11549" y="9076"/>
                    <a:pt x="11549" y="8026"/>
                  </a:cubicBezTo>
                  <a:lnTo>
                    <a:pt x="11549" y="4847"/>
                  </a:lnTo>
                  <a:cubicBezTo>
                    <a:pt x="11561" y="3966"/>
                    <a:pt x="10978" y="3192"/>
                    <a:pt x="10144" y="2966"/>
                  </a:cubicBezTo>
                  <a:cubicBezTo>
                    <a:pt x="10132" y="2962"/>
                    <a:pt x="10118" y="2960"/>
                    <a:pt x="10105" y="2960"/>
                  </a:cubicBezTo>
                  <a:cubicBezTo>
                    <a:pt x="10031" y="2960"/>
                    <a:pt x="9952" y="3014"/>
                    <a:pt x="9942" y="3085"/>
                  </a:cubicBezTo>
                  <a:cubicBezTo>
                    <a:pt x="9906" y="3180"/>
                    <a:pt x="9966" y="3275"/>
                    <a:pt x="10061" y="3299"/>
                  </a:cubicBezTo>
                  <a:cubicBezTo>
                    <a:pt x="10740" y="3490"/>
                    <a:pt x="11204" y="4109"/>
                    <a:pt x="11204" y="4811"/>
                  </a:cubicBezTo>
                  <a:lnTo>
                    <a:pt x="11204" y="6228"/>
                  </a:lnTo>
                  <a:lnTo>
                    <a:pt x="9394" y="6228"/>
                  </a:lnTo>
                  <a:cubicBezTo>
                    <a:pt x="9251" y="6121"/>
                    <a:pt x="9275" y="6133"/>
                    <a:pt x="9120" y="6061"/>
                  </a:cubicBezTo>
                  <a:cubicBezTo>
                    <a:pt x="8882" y="5930"/>
                    <a:pt x="8894" y="5942"/>
                    <a:pt x="8704" y="5871"/>
                  </a:cubicBezTo>
                  <a:cubicBezTo>
                    <a:pt x="8465" y="5776"/>
                    <a:pt x="8454" y="5776"/>
                    <a:pt x="8239" y="5752"/>
                  </a:cubicBezTo>
                  <a:cubicBezTo>
                    <a:pt x="8180" y="5728"/>
                    <a:pt x="8120" y="5716"/>
                    <a:pt x="8061" y="5716"/>
                  </a:cubicBezTo>
                  <a:lnTo>
                    <a:pt x="8061" y="4799"/>
                  </a:lnTo>
                  <a:cubicBezTo>
                    <a:pt x="8061" y="4037"/>
                    <a:pt x="8620" y="3382"/>
                    <a:pt x="9358" y="3251"/>
                  </a:cubicBezTo>
                  <a:cubicBezTo>
                    <a:pt x="9454" y="3228"/>
                    <a:pt x="9525" y="3144"/>
                    <a:pt x="9513" y="3037"/>
                  </a:cubicBezTo>
                  <a:cubicBezTo>
                    <a:pt x="9491" y="2960"/>
                    <a:pt x="9418" y="2893"/>
                    <a:pt x="9322" y="2893"/>
                  </a:cubicBezTo>
                  <a:cubicBezTo>
                    <a:pt x="9315" y="2893"/>
                    <a:pt x="9307" y="2893"/>
                    <a:pt x="9299" y="2894"/>
                  </a:cubicBezTo>
                  <a:cubicBezTo>
                    <a:pt x="8382" y="3061"/>
                    <a:pt x="7727" y="3847"/>
                    <a:pt x="7727" y="4787"/>
                  </a:cubicBezTo>
                  <a:lnTo>
                    <a:pt x="7727" y="5716"/>
                  </a:lnTo>
                  <a:cubicBezTo>
                    <a:pt x="7322" y="5752"/>
                    <a:pt x="6965" y="5871"/>
                    <a:pt x="6632" y="6073"/>
                  </a:cubicBezTo>
                  <a:lnTo>
                    <a:pt x="6632" y="3549"/>
                  </a:lnTo>
                  <a:cubicBezTo>
                    <a:pt x="6632" y="3037"/>
                    <a:pt x="6239" y="2632"/>
                    <a:pt x="5727" y="2632"/>
                  </a:cubicBezTo>
                  <a:lnTo>
                    <a:pt x="5203" y="2632"/>
                  </a:lnTo>
                  <a:lnTo>
                    <a:pt x="5203" y="2311"/>
                  </a:lnTo>
                  <a:lnTo>
                    <a:pt x="5763" y="2311"/>
                  </a:lnTo>
                  <a:cubicBezTo>
                    <a:pt x="5846" y="2311"/>
                    <a:pt x="5941" y="2239"/>
                    <a:pt x="5941" y="2132"/>
                  </a:cubicBezTo>
                  <a:lnTo>
                    <a:pt x="5941" y="180"/>
                  </a:lnTo>
                  <a:cubicBezTo>
                    <a:pt x="5941" y="96"/>
                    <a:pt x="5858" y="1"/>
                    <a:pt x="57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6"/>
          <p:cNvGrpSpPr/>
          <p:nvPr/>
        </p:nvGrpSpPr>
        <p:grpSpPr>
          <a:xfrm>
            <a:off x="4614333" y="542812"/>
            <a:ext cx="326809" cy="273937"/>
            <a:chOff x="4935067" y="1342427"/>
            <a:chExt cx="1244039" cy="1244039"/>
          </a:xfrm>
        </p:grpSpPr>
        <p:sp>
          <p:nvSpPr>
            <p:cNvPr id="130" name="Google Shape;130;p16"/>
            <p:cNvSpPr/>
            <p:nvPr/>
          </p:nvSpPr>
          <p:spPr>
            <a:xfrm>
              <a:off x="4935067" y="1342427"/>
              <a:ext cx="1244039" cy="1244039"/>
            </a:xfrm>
            <a:prstGeom prst="donut">
              <a:avLst>
                <a:gd fmla="val 15028"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4978457" y="1385620"/>
              <a:ext cx="1157100" cy="1157700"/>
            </a:xfrm>
            <a:prstGeom prst="blockArc">
              <a:avLst>
                <a:gd fmla="val 7014339" name="adj1"/>
                <a:gd fmla="val 21599774" name="adj2"/>
                <a:gd fmla="val 8499"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6"/>
          <p:cNvGrpSpPr/>
          <p:nvPr/>
        </p:nvGrpSpPr>
        <p:grpSpPr>
          <a:xfrm>
            <a:off x="4695107" y="581568"/>
            <a:ext cx="151845" cy="174758"/>
            <a:chOff x="4942472" y="3809318"/>
            <a:chExt cx="238976" cy="352762"/>
          </a:xfrm>
        </p:grpSpPr>
        <p:sp>
          <p:nvSpPr>
            <p:cNvPr id="133" name="Google Shape;133;p16"/>
            <p:cNvSpPr/>
            <p:nvPr/>
          </p:nvSpPr>
          <p:spPr>
            <a:xfrm>
              <a:off x="4975473" y="3837159"/>
              <a:ext cx="77790" cy="77790"/>
            </a:xfrm>
            <a:custGeom>
              <a:rect b="b" l="l" r="r" t="t"/>
              <a:pathLst>
                <a:path extrusionOk="0" h="2442" w="2442">
                  <a:moveTo>
                    <a:pt x="1206" y="334"/>
                  </a:moveTo>
                  <a:cubicBezTo>
                    <a:pt x="1372" y="334"/>
                    <a:pt x="1546" y="383"/>
                    <a:pt x="1715" y="496"/>
                  </a:cubicBezTo>
                  <a:lnTo>
                    <a:pt x="489" y="1722"/>
                  </a:lnTo>
                  <a:cubicBezTo>
                    <a:pt x="54" y="1069"/>
                    <a:pt x="566" y="334"/>
                    <a:pt x="1206" y="334"/>
                  </a:cubicBezTo>
                  <a:close/>
                  <a:moveTo>
                    <a:pt x="1941" y="722"/>
                  </a:moveTo>
                  <a:lnTo>
                    <a:pt x="1941" y="722"/>
                  </a:lnTo>
                  <a:cubicBezTo>
                    <a:pt x="2403" y="1372"/>
                    <a:pt x="1880" y="2119"/>
                    <a:pt x="1235" y="2119"/>
                  </a:cubicBezTo>
                  <a:cubicBezTo>
                    <a:pt x="1065" y="2119"/>
                    <a:pt x="886" y="2067"/>
                    <a:pt x="715" y="1948"/>
                  </a:cubicBezTo>
                  <a:lnTo>
                    <a:pt x="1941" y="722"/>
                  </a:lnTo>
                  <a:close/>
                  <a:moveTo>
                    <a:pt x="1243" y="1"/>
                  </a:moveTo>
                  <a:cubicBezTo>
                    <a:pt x="616" y="1"/>
                    <a:pt x="1" y="477"/>
                    <a:pt x="1" y="1210"/>
                  </a:cubicBezTo>
                  <a:cubicBezTo>
                    <a:pt x="1" y="1555"/>
                    <a:pt x="144" y="1853"/>
                    <a:pt x="358" y="2079"/>
                  </a:cubicBezTo>
                  <a:cubicBezTo>
                    <a:pt x="604" y="2330"/>
                    <a:pt x="909" y="2442"/>
                    <a:pt x="1209" y="2442"/>
                  </a:cubicBezTo>
                  <a:cubicBezTo>
                    <a:pt x="1837" y="2442"/>
                    <a:pt x="2442" y="1951"/>
                    <a:pt x="2442" y="1210"/>
                  </a:cubicBezTo>
                  <a:cubicBezTo>
                    <a:pt x="2442" y="889"/>
                    <a:pt x="2311" y="579"/>
                    <a:pt x="2084" y="353"/>
                  </a:cubicBezTo>
                  <a:cubicBezTo>
                    <a:pt x="1845" y="110"/>
                    <a:pt x="1543" y="1"/>
                    <a:pt x="1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5056640" y="3837000"/>
              <a:ext cx="90691" cy="77949"/>
            </a:xfrm>
            <a:custGeom>
              <a:rect b="b" l="l" r="r" t="t"/>
              <a:pathLst>
                <a:path extrusionOk="0" h="2447" w="2847">
                  <a:moveTo>
                    <a:pt x="1610" y="339"/>
                  </a:moveTo>
                  <a:cubicBezTo>
                    <a:pt x="1773" y="339"/>
                    <a:pt x="1944" y="388"/>
                    <a:pt x="2108" y="501"/>
                  </a:cubicBezTo>
                  <a:lnTo>
                    <a:pt x="894" y="1727"/>
                  </a:lnTo>
                  <a:cubicBezTo>
                    <a:pt x="459" y="1074"/>
                    <a:pt x="978" y="339"/>
                    <a:pt x="1610" y="339"/>
                  </a:cubicBezTo>
                  <a:close/>
                  <a:moveTo>
                    <a:pt x="2358" y="727"/>
                  </a:moveTo>
                  <a:lnTo>
                    <a:pt x="2358" y="727"/>
                  </a:lnTo>
                  <a:cubicBezTo>
                    <a:pt x="2801" y="1377"/>
                    <a:pt x="2289" y="2124"/>
                    <a:pt x="1649" y="2124"/>
                  </a:cubicBezTo>
                  <a:cubicBezTo>
                    <a:pt x="1481" y="2124"/>
                    <a:pt x="1303" y="2072"/>
                    <a:pt x="1132" y="1953"/>
                  </a:cubicBezTo>
                  <a:lnTo>
                    <a:pt x="2358" y="727"/>
                  </a:lnTo>
                  <a:close/>
                  <a:moveTo>
                    <a:pt x="1620" y="1"/>
                  </a:moveTo>
                  <a:cubicBezTo>
                    <a:pt x="525" y="1"/>
                    <a:pt x="1" y="1358"/>
                    <a:pt x="763" y="2084"/>
                  </a:cubicBezTo>
                  <a:cubicBezTo>
                    <a:pt x="1005" y="2335"/>
                    <a:pt x="1309" y="2447"/>
                    <a:pt x="1609" y="2447"/>
                  </a:cubicBezTo>
                  <a:cubicBezTo>
                    <a:pt x="2236" y="2447"/>
                    <a:pt x="2846" y="1956"/>
                    <a:pt x="2846" y="1215"/>
                  </a:cubicBezTo>
                  <a:cubicBezTo>
                    <a:pt x="2846" y="905"/>
                    <a:pt x="2727" y="596"/>
                    <a:pt x="2489" y="358"/>
                  </a:cubicBezTo>
                  <a:cubicBezTo>
                    <a:pt x="2275" y="143"/>
                    <a:pt x="1965" y="1"/>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4962572" y="3943969"/>
              <a:ext cx="90691" cy="77662"/>
            </a:xfrm>
            <a:custGeom>
              <a:rect b="b" l="l" r="r" t="t"/>
              <a:pathLst>
                <a:path extrusionOk="0" h="2438" w="2847">
                  <a:moveTo>
                    <a:pt x="1604" y="333"/>
                  </a:moveTo>
                  <a:cubicBezTo>
                    <a:pt x="1772" y="333"/>
                    <a:pt x="1949" y="383"/>
                    <a:pt x="2120" y="500"/>
                  </a:cubicBezTo>
                  <a:lnTo>
                    <a:pt x="894" y="1715"/>
                  </a:lnTo>
                  <a:cubicBezTo>
                    <a:pt x="461" y="1065"/>
                    <a:pt x="966" y="333"/>
                    <a:pt x="1604" y="333"/>
                  </a:cubicBezTo>
                  <a:close/>
                  <a:moveTo>
                    <a:pt x="2346" y="726"/>
                  </a:moveTo>
                  <a:lnTo>
                    <a:pt x="2346" y="726"/>
                  </a:lnTo>
                  <a:cubicBezTo>
                    <a:pt x="2808" y="1377"/>
                    <a:pt x="2285" y="2124"/>
                    <a:pt x="1640" y="2124"/>
                  </a:cubicBezTo>
                  <a:cubicBezTo>
                    <a:pt x="1470" y="2124"/>
                    <a:pt x="1291" y="2072"/>
                    <a:pt x="1120" y="1953"/>
                  </a:cubicBezTo>
                  <a:lnTo>
                    <a:pt x="2346" y="726"/>
                  </a:lnTo>
                  <a:close/>
                  <a:moveTo>
                    <a:pt x="1632" y="0"/>
                  </a:moveTo>
                  <a:cubicBezTo>
                    <a:pt x="561" y="0"/>
                    <a:pt x="1" y="1310"/>
                    <a:pt x="763" y="2072"/>
                  </a:cubicBezTo>
                  <a:cubicBezTo>
                    <a:pt x="1016" y="2325"/>
                    <a:pt x="1325" y="2438"/>
                    <a:pt x="1628" y="2438"/>
                  </a:cubicBezTo>
                  <a:cubicBezTo>
                    <a:pt x="2252" y="2438"/>
                    <a:pt x="2847" y="1956"/>
                    <a:pt x="2847" y="1227"/>
                  </a:cubicBezTo>
                  <a:cubicBezTo>
                    <a:pt x="2847" y="881"/>
                    <a:pt x="2716" y="584"/>
                    <a:pt x="2489" y="357"/>
                  </a:cubicBezTo>
                  <a:cubicBezTo>
                    <a:pt x="2287" y="155"/>
                    <a:pt x="1977" y="0"/>
                    <a:pt x="16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5056640" y="3943969"/>
              <a:ext cx="90691" cy="77949"/>
            </a:xfrm>
            <a:custGeom>
              <a:rect b="b" l="l" r="r" t="t"/>
              <a:pathLst>
                <a:path extrusionOk="0" h="2447" w="2847">
                  <a:moveTo>
                    <a:pt x="1606" y="335"/>
                  </a:moveTo>
                  <a:cubicBezTo>
                    <a:pt x="1769" y="335"/>
                    <a:pt x="1941" y="385"/>
                    <a:pt x="2108" y="500"/>
                  </a:cubicBezTo>
                  <a:lnTo>
                    <a:pt x="894" y="1715"/>
                  </a:lnTo>
                  <a:cubicBezTo>
                    <a:pt x="468" y="1081"/>
                    <a:pt x="974" y="335"/>
                    <a:pt x="1606" y="335"/>
                  </a:cubicBezTo>
                  <a:close/>
                  <a:moveTo>
                    <a:pt x="2358" y="726"/>
                  </a:moveTo>
                  <a:cubicBezTo>
                    <a:pt x="2801" y="1367"/>
                    <a:pt x="2289" y="2127"/>
                    <a:pt x="1649" y="2127"/>
                  </a:cubicBezTo>
                  <a:cubicBezTo>
                    <a:pt x="1481" y="2127"/>
                    <a:pt x="1303" y="2074"/>
                    <a:pt x="1132" y="1953"/>
                  </a:cubicBezTo>
                  <a:lnTo>
                    <a:pt x="2358" y="726"/>
                  </a:lnTo>
                  <a:close/>
                  <a:moveTo>
                    <a:pt x="1620" y="0"/>
                  </a:moveTo>
                  <a:cubicBezTo>
                    <a:pt x="525" y="0"/>
                    <a:pt x="1" y="1357"/>
                    <a:pt x="763" y="2084"/>
                  </a:cubicBezTo>
                  <a:cubicBezTo>
                    <a:pt x="1006" y="2335"/>
                    <a:pt x="1310" y="2447"/>
                    <a:pt x="1610" y="2447"/>
                  </a:cubicBezTo>
                  <a:cubicBezTo>
                    <a:pt x="2237" y="2447"/>
                    <a:pt x="2846" y="1959"/>
                    <a:pt x="2846" y="1227"/>
                  </a:cubicBezTo>
                  <a:cubicBezTo>
                    <a:pt x="2846" y="560"/>
                    <a:pt x="2311" y="0"/>
                    <a:pt x="1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4975473" y="4050492"/>
              <a:ext cx="77790" cy="78300"/>
            </a:xfrm>
            <a:custGeom>
              <a:rect b="b" l="l" r="r" t="t"/>
              <a:pathLst>
                <a:path extrusionOk="0" h="2458" w="2442">
                  <a:moveTo>
                    <a:pt x="1941" y="740"/>
                  </a:moveTo>
                  <a:lnTo>
                    <a:pt x="1941" y="740"/>
                  </a:lnTo>
                  <a:cubicBezTo>
                    <a:pt x="2401" y="1388"/>
                    <a:pt x="1892" y="2132"/>
                    <a:pt x="1247" y="2132"/>
                  </a:cubicBezTo>
                  <a:cubicBezTo>
                    <a:pt x="1074" y="2132"/>
                    <a:pt x="892" y="2078"/>
                    <a:pt x="715" y="1954"/>
                  </a:cubicBezTo>
                  <a:lnTo>
                    <a:pt x="1941" y="740"/>
                  </a:lnTo>
                  <a:close/>
                  <a:moveTo>
                    <a:pt x="1226" y="1"/>
                  </a:moveTo>
                  <a:cubicBezTo>
                    <a:pt x="1024" y="1"/>
                    <a:pt x="816" y="53"/>
                    <a:pt x="620" y="169"/>
                  </a:cubicBezTo>
                  <a:cubicBezTo>
                    <a:pt x="537" y="216"/>
                    <a:pt x="513" y="323"/>
                    <a:pt x="560" y="395"/>
                  </a:cubicBezTo>
                  <a:cubicBezTo>
                    <a:pt x="585" y="444"/>
                    <a:pt x="643" y="476"/>
                    <a:pt x="700" y="476"/>
                  </a:cubicBezTo>
                  <a:cubicBezTo>
                    <a:pt x="726" y="476"/>
                    <a:pt x="752" y="469"/>
                    <a:pt x="775" y="454"/>
                  </a:cubicBezTo>
                  <a:cubicBezTo>
                    <a:pt x="918" y="383"/>
                    <a:pt x="1072" y="335"/>
                    <a:pt x="1227" y="335"/>
                  </a:cubicBezTo>
                  <a:cubicBezTo>
                    <a:pt x="1406" y="335"/>
                    <a:pt x="1572" y="407"/>
                    <a:pt x="1715" y="502"/>
                  </a:cubicBezTo>
                  <a:lnTo>
                    <a:pt x="489" y="1716"/>
                  </a:lnTo>
                  <a:cubicBezTo>
                    <a:pt x="346" y="1502"/>
                    <a:pt x="287" y="1276"/>
                    <a:pt x="358" y="1026"/>
                  </a:cubicBezTo>
                  <a:cubicBezTo>
                    <a:pt x="370" y="931"/>
                    <a:pt x="334" y="847"/>
                    <a:pt x="239" y="823"/>
                  </a:cubicBezTo>
                  <a:cubicBezTo>
                    <a:pt x="230" y="822"/>
                    <a:pt x="222" y="822"/>
                    <a:pt x="213" y="822"/>
                  </a:cubicBezTo>
                  <a:cubicBezTo>
                    <a:pt x="137" y="822"/>
                    <a:pt x="59" y="868"/>
                    <a:pt x="48" y="942"/>
                  </a:cubicBezTo>
                  <a:cubicBezTo>
                    <a:pt x="36" y="1038"/>
                    <a:pt x="13" y="1145"/>
                    <a:pt x="13" y="1228"/>
                  </a:cubicBezTo>
                  <a:cubicBezTo>
                    <a:pt x="1" y="1573"/>
                    <a:pt x="144" y="1883"/>
                    <a:pt x="358" y="2097"/>
                  </a:cubicBezTo>
                  <a:cubicBezTo>
                    <a:pt x="607" y="2346"/>
                    <a:pt x="911" y="2457"/>
                    <a:pt x="1209" y="2457"/>
                  </a:cubicBezTo>
                  <a:cubicBezTo>
                    <a:pt x="1839" y="2457"/>
                    <a:pt x="2442" y="1963"/>
                    <a:pt x="2442" y="1228"/>
                  </a:cubicBezTo>
                  <a:cubicBezTo>
                    <a:pt x="2442" y="515"/>
                    <a:pt x="1860" y="1"/>
                    <a:pt x="1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5056640" y="4051288"/>
              <a:ext cx="90691" cy="77949"/>
            </a:xfrm>
            <a:custGeom>
              <a:rect b="b" l="l" r="r" t="t"/>
              <a:pathLst>
                <a:path extrusionOk="0" h="2447" w="2847">
                  <a:moveTo>
                    <a:pt x="1606" y="326"/>
                  </a:moveTo>
                  <a:cubicBezTo>
                    <a:pt x="1771" y="326"/>
                    <a:pt x="1943" y="375"/>
                    <a:pt x="2108" y="489"/>
                  </a:cubicBezTo>
                  <a:lnTo>
                    <a:pt x="894" y="1715"/>
                  </a:lnTo>
                  <a:cubicBezTo>
                    <a:pt x="459" y="1054"/>
                    <a:pt x="976" y="326"/>
                    <a:pt x="1606" y="326"/>
                  </a:cubicBezTo>
                  <a:close/>
                  <a:moveTo>
                    <a:pt x="2358" y="715"/>
                  </a:moveTo>
                  <a:lnTo>
                    <a:pt x="2358" y="715"/>
                  </a:lnTo>
                  <a:cubicBezTo>
                    <a:pt x="2809" y="1363"/>
                    <a:pt x="2297" y="2107"/>
                    <a:pt x="1658" y="2107"/>
                  </a:cubicBezTo>
                  <a:cubicBezTo>
                    <a:pt x="1486" y="2107"/>
                    <a:pt x="1306" y="2053"/>
                    <a:pt x="1132" y="1929"/>
                  </a:cubicBezTo>
                  <a:lnTo>
                    <a:pt x="2358" y="715"/>
                  </a:lnTo>
                  <a:close/>
                  <a:moveTo>
                    <a:pt x="1620" y="1"/>
                  </a:moveTo>
                  <a:cubicBezTo>
                    <a:pt x="536" y="1"/>
                    <a:pt x="1" y="1322"/>
                    <a:pt x="763" y="2084"/>
                  </a:cubicBezTo>
                  <a:cubicBezTo>
                    <a:pt x="1005" y="2335"/>
                    <a:pt x="1309" y="2447"/>
                    <a:pt x="1609" y="2447"/>
                  </a:cubicBezTo>
                  <a:cubicBezTo>
                    <a:pt x="2236" y="2447"/>
                    <a:pt x="2846" y="1956"/>
                    <a:pt x="2846" y="1215"/>
                  </a:cubicBezTo>
                  <a:cubicBezTo>
                    <a:pt x="2846" y="548"/>
                    <a:pt x="2311" y="1"/>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4942472" y="3809318"/>
              <a:ext cx="238976" cy="352762"/>
            </a:xfrm>
            <a:custGeom>
              <a:rect b="b" l="l" r="r" t="t"/>
              <a:pathLst>
                <a:path extrusionOk="0" h="11074" w="7502">
                  <a:moveTo>
                    <a:pt x="775" y="0"/>
                  </a:moveTo>
                  <a:cubicBezTo>
                    <a:pt x="334" y="0"/>
                    <a:pt x="1" y="358"/>
                    <a:pt x="1" y="774"/>
                  </a:cubicBezTo>
                  <a:lnTo>
                    <a:pt x="1" y="10299"/>
                  </a:lnTo>
                  <a:cubicBezTo>
                    <a:pt x="1" y="10728"/>
                    <a:pt x="358" y="11073"/>
                    <a:pt x="775" y="11073"/>
                  </a:cubicBezTo>
                  <a:lnTo>
                    <a:pt x="6728" y="11073"/>
                  </a:lnTo>
                  <a:cubicBezTo>
                    <a:pt x="7157" y="11073"/>
                    <a:pt x="7502" y="10716"/>
                    <a:pt x="7502" y="10299"/>
                  </a:cubicBezTo>
                  <a:lnTo>
                    <a:pt x="7502" y="4799"/>
                  </a:lnTo>
                  <a:cubicBezTo>
                    <a:pt x="7502" y="4703"/>
                    <a:pt x="7419" y="4632"/>
                    <a:pt x="7335" y="4632"/>
                  </a:cubicBezTo>
                  <a:cubicBezTo>
                    <a:pt x="7252" y="4632"/>
                    <a:pt x="7168" y="4703"/>
                    <a:pt x="7168" y="4799"/>
                  </a:cubicBezTo>
                  <a:lnTo>
                    <a:pt x="7168" y="10299"/>
                  </a:lnTo>
                  <a:cubicBezTo>
                    <a:pt x="7168" y="10561"/>
                    <a:pt x="6966" y="10752"/>
                    <a:pt x="6728" y="10752"/>
                  </a:cubicBezTo>
                  <a:lnTo>
                    <a:pt x="775" y="10752"/>
                  </a:lnTo>
                  <a:cubicBezTo>
                    <a:pt x="525" y="10752"/>
                    <a:pt x="322" y="10537"/>
                    <a:pt x="322" y="10299"/>
                  </a:cubicBezTo>
                  <a:lnTo>
                    <a:pt x="322" y="774"/>
                  </a:lnTo>
                  <a:cubicBezTo>
                    <a:pt x="322" y="524"/>
                    <a:pt x="537" y="334"/>
                    <a:pt x="775" y="334"/>
                  </a:cubicBezTo>
                  <a:lnTo>
                    <a:pt x="6728" y="334"/>
                  </a:lnTo>
                  <a:cubicBezTo>
                    <a:pt x="6978" y="334"/>
                    <a:pt x="7168" y="536"/>
                    <a:pt x="7168" y="774"/>
                  </a:cubicBezTo>
                  <a:lnTo>
                    <a:pt x="7168" y="3930"/>
                  </a:lnTo>
                  <a:cubicBezTo>
                    <a:pt x="7168" y="4025"/>
                    <a:pt x="7252" y="4096"/>
                    <a:pt x="7335" y="4096"/>
                  </a:cubicBezTo>
                  <a:cubicBezTo>
                    <a:pt x="7419" y="4096"/>
                    <a:pt x="7502" y="4025"/>
                    <a:pt x="7502" y="3930"/>
                  </a:cubicBezTo>
                  <a:lnTo>
                    <a:pt x="7502" y="774"/>
                  </a:lnTo>
                  <a:cubicBezTo>
                    <a:pt x="7502" y="346"/>
                    <a:pt x="7145" y="0"/>
                    <a:pt x="6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6"/>
          <p:cNvGrpSpPr/>
          <p:nvPr/>
        </p:nvGrpSpPr>
        <p:grpSpPr>
          <a:xfrm>
            <a:off x="176118" y="2788380"/>
            <a:ext cx="326809" cy="358656"/>
            <a:chOff x="851762" y="3073379"/>
            <a:chExt cx="1244039" cy="1244039"/>
          </a:xfrm>
        </p:grpSpPr>
        <p:sp>
          <p:nvSpPr>
            <p:cNvPr id="141" name="Google Shape;141;p16"/>
            <p:cNvSpPr/>
            <p:nvPr/>
          </p:nvSpPr>
          <p:spPr>
            <a:xfrm>
              <a:off x="851762" y="3073379"/>
              <a:ext cx="1244039" cy="1244039"/>
            </a:xfrm>
            <a:prstGeom prst="donut">
              <a:avLst>
                <a:gd fmla="val 15028"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895152" y="3116572"/>
              <a:ext cx="1157203" cy="1157571"/>
            </a:xfrm>
            <a:prstGeom prst="blockArc">
              <a:avLst>
                <a:gd fmla="val 5431384" name="adj1"/>
                <a:gd fmla="val 21599774" name="adj2"/>
                <a:gd fmla="val 849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6"/>
          <p:cNvGrpSpPr/>
          <p:nvPr/>
        </p:nvGrpSpPr>
        <p:grpSpPr>
          <a:xfrm>
            <a:off x="278937" y="2902650"/>
            <a:ext cx="120988" cy="130098"/>
            <a:chOff x="6657194" y="2434073"/>
            <a:chExt cx="375507" cy="367925"/>
          </a:xfrm>
        </p:grpSpPr>
        <p:sp>
          <p:nvSpPr>
            <p:cNvPr id="144" name="Google Shape;144;p16"/>
            <p:cNvSpPr/>
            <p:nvPr/>
          </p:nvSpPr>
          <p:spPr>
            <a:xfrm>
              <a:off x="6657194" y="2434073"/>
              <a:ext cx="190780" cy="367925"/>
            </a:xfrm>
            <a:custGeom>
              <a:rect b="b" l="l" r="r" t="t"/>
              <a:pathLst>
                <a:path extrusionOk="0" h="11550" w="5989">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6854409" y="2464399"/>
              <a:ext cx="178292" cy="162365"/>
            </a:xfrm>
            <a:custGeom>
              <a:rect b="b" l="l" r="r" t="t"/>
              <a:pathLst>
                <a:path extrusionOk="0" h="5097" w="5597">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6854409" y="2631288"/>
              <a:ext cx="177528" cy="162365"/>
            </a:xfrm>
            <a:custGeom>
              <a:rect b="b" l="l" r="r" t="t"/>
              <a:pathLst>
                <a:path extrusionOk="0" h="5097" w="5573">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6"/>
          <p:cNvSpPr/>
          <p:nvPr/>
        </p:nvSpPr>
        <p:spPr>
          <a:xfrm>
            <a:off x="585125" y="2779825"/>
            <a:ext cx="3147000" cy="3588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AVG </a:t>
            </a:r>
            <a:r>
              <a:rPr lang="en">
                <a:solidFill>
                  <a:srgbClr val="FFFFFF"/>
                </a:solidFill>
                <a:latin typeface="Fira Sans Extra Condensed Medium"/>
                <a:ea typeface="Fira Sans Extra Condensed Medium"/>
                <a:cs typeface="Fira Sans Extra Condensed Medium"/>
                <a:sym typeface="Fira Sans Extra Condensed Medium"/>
              </a:rPr>
              <a:t>Room Price for Rese</a:t>
            </a:r>
            <a:r>
              <a:rPr lang="en">
                <a:solidFill>
                  <a:srgbClr val="FFFFFF"/>
                </a:solidFill>
                <a:latin typeface="Fira Sans Extra Condensed Medium"/>
                <a:ea typeface="Fira Sans Extra Condensed Medium"/>
                <a:cs typeface="Fira Sans Extra Condensed Medium"/>
                <a:sym typeface="Fira Sans Extra Condensed Medium"/>
              </a:rPr>
              <a:t>rvations Involving Children</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148" name="Google Shape;148;p16"/>
          <p:cNvSpPr/>
          <p:nvPr/>
        </p:nvSpPr>
        <p:spPr>
          <a:xfrm>
            <a:off x="825513" y="491625"/>
            <a:ext cx="2451600" cy="273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Total Number of R</a:t>
            </a:r>
            <a:r>
              <a:rPr lang="en" sz="1500">
                <a:solidFill>
                  <a:srgbClr val="FFFFFF"/>
                </a:solidFill>
                <a:latin typeface="Fira Sans Extra Condensed Medium"/>
                <a:ea typeface="Fira Sans Extra Condensed Medium"/>
                <a:cs typeface="Fira Sans Extra Condensed Medium"/>
                <a:sym typeface="Fira Sans Extra Condensed Medium"/>
              </a:rPr>
              <a:t>eservations</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149" name="Google Shape;149;p16"/>
          <p:cNvSpPr/>
          <p:nvPr/>
        </p:nvSpPr>
        <p:spPr>
          <a:xfrm>
            <a:off x="5099513" y="3238110"/>
            <a:ext cx="1884600" cy="273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2017 Reservations</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150" name="Google Shape;150;p16"/>
          <p:cNvSpPr/>
          <p:nvPr/>
        </p:nvSpPr>
        <p:spPr>
          <a:xfrm>
            <a:off x="5076050" y="508688"/>
            <a:ext cx="2119800" cy="273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Most Popular Meal Plan</a:t>
            </a:r>
            <a:endParaRPr sz="1500">
              <a:solidFill>
                <a:srgbClr val="FFFFFF"/>
              </a:solidFill>
              <a:latin typeface="Fira Sans Extra Condensed Medium"/>
              <a:ea typeface="Fira Sans Extra Condensed Medium"/>
              <a:cs typeface="Fira Sans Extra Condensed Medium"/>
              <a:sym typeface="Fira Sans Extra Condensed Medium"/>
            </a:endParaRPr>
          </a:p>
        </p:txBody>
      </p:sp>
      <p:pic>
        <p:nvPicPr>
          <p:cNvPr id="151" name="Google Shape;151;p16"/>
          <p:cNvPicPr preferRelativeResize="0"/>
          <p:nvPr/>
        </p:nvPicPr>
        <p:blipFill>
          <a:blip r:embed="rId3">
            <a:alphaModFix/>
          </a:blip>
          <a:stretch>
            <a:fillRect/>
          </a:stretch>
        </p:blipFill>
        <p:spPr>
          <a:xfrm>
            <a:off x="217225" y="948550"/>
            <a:ext cx="3618975" cy="674762"/>
          </a:xfrm>
          <a:prstGeom prst="rect">
            <a:avLst/>
          </a:prstGeom>
          <a:noFill/>
          <a:ln>
            <a:noFill/>
          </a:ln>
        </p:spPr>
      </p:pic>
      <p:pic>
        <p:nvPicPr>
          <p:cNvPr id="152" name="Google Shape;152;p16"/>
          <p:cNvPicPr preferRelativeResize="0"/>
          <p:nvPr/>
        </p:nvPicPr>
        <p:blipFill>
          <a:blip r:embed="rId4">
            <a:alphaModFix/>
          </a:blip>
          <a:stretch>
            <a:fillRect/>
          </a:stretch>
        </p:blipFill>
        <p:spPr>
          <a:xfrm>
            <a:off x="645200" y="1640904"/>
            <a:ext cx="2370759" cy="820621"/>
          </a:xfrm>
          <a:prstGeom prst="rect">
            <a:avLst/>
          </a:prstGeom>
          <a:noFill/>
          <a:ln>
            <a:noFill/>
          </a:ln>
        </p:spPr>
      </p:pic>
      <p:pic>
        <p:nvPicPr>
          <p:cNvPr id="153" name="Google Shape;153;p16"/>
          <p:cNvPicPr preferRelativeResize="0"/>
          <p:nvPr/>
        </p:nvPicPr>
        <p:blipFill>
          <a:blip r:embed="rId5">
            <a:alphaModFix/>
          </a:blip>
          <a:stretch>
            <a:fillRect/>
          </a:stretch>
        </p:blipFill>
        <p:spPr>
          <a:xfrm>
            <a:off x="4376850" y="912200"/>
            <a:ext cx="4677876" cy="1244050"/>
          </a:xfrm>
          <a:prstGeom prst="rect">
            <a:avLst/>
          </a:prstGeom>
          <a:noFill/>
          <a:ln>
            <a:noFill/>
          </a:ln>
        </p:spPr>
      </p:pic>
      <p:cxnSp>
        <p:nvCxnSpPr>
          <p:cNvPr id="154" name="Google Shape;154;p16"/>
          <p:cNvCxnSpPr/>
          <p:nvPr/>
        </p:nvCxnSpPr>
        <p:spPr>
          <a:xfrm>
            <a:off x="4319225" y="469850"/>
            <a:ext cx="0" cy="4730400"/>
          </a:xfrm>
          <a:prstGeom prst="straightConnector1">
            <a:avLst/>
          </a:prstGeom>
          <a:noFill/>
          <a:ln cap="flat" cmpd="sng" w="19050">
            <a:solidFill>
              <a:schemeClr val="accent1"/>
            </a:solidFill>
            <a:prstDash val="solid"/>
            <a:round/>
            <a:headEnd len="med" w="med" type="none"/>
            <a:tailEnd len="med" w="med" type="none"/>
          </a:ln>
        </p:spPr>
      </p:cxnSp>
      <p:pic>
        <p:nvPicPr>
          <p:cNvPr id="155" name="Google Shape;155;p16"/>
          <p:cNvPicPr preferRelativeResize="0"/>
          <p:nvPr/>
        </p:nvPicPr>
        <p:blipFill>
          <a:blip r:embed="rId6">
            <a:alphaModFix/>
          </a:blip>
          <a:stretch>
            <a:fillRect/>
          </a:stretch>
        </p:blipFill>
        <p:spPr>
          <a:xfrm>
            <a:off x="5227175" y="2156251"/>
            <a:ext cx="2352675" cy="838200"/>
          </a:xfrm>
          <a:prstGeom prst="rect">
            <a:avLst/>
          </a:prstGeom>
          <a:noFill/>
          <a:ln>
            <a:noFill/>
          </a:ln>
        </p:spPr>
      </p:pic>
      <p:pic>
        <p:nvPicPr>
          <p:cNvPr id="156" name="Google Shape;156;p16"/>
          <p:cNvPicPr preferRelativeResize="0"/>
          <p:nvPr/>
        </p:nvPicPr>
        <p:blipFill>
          <a:blip r:embed="rId7">
            <a:alphaModFix/>
          </a:blip>
          <a:stretch>
            <a:fillRect/>
          </a:stretch>
        </p:blipFill>
        <p:spPr>
          <a:xfrm>
            <a:off x="56550" y="3161875"/>
            <a:ext cx="4190200" cy="1066800"/>
          </a:xfrm>
          <a:prstGeom prst="rect">
            <a:avLst/>
          </a:prstGeom>
          <a:noFill/>
          <a:ln>
            <a:noFill/>
          </a:ln>
        </p:spPr>
      </p:pic>
      <p:pic>
        <p:nvPicPr>
          <p:cNvPr id="157" name="Google Shape;157;p16"/>
          <p:cNvPicPr preferRelativeResize="0"/>
          <p:nvPr/>
        </p:nvPicPr>
        <p:blipFill rotWithShape="1">
          <a:blip r:embed="rId8">
            <a:alphaModFix/>
          </a:blip>
          <a:srcRect b="0" l="0" r="28612" t="0"/>
          <a:stretch/>
        </p:blipFill>
        <p:spPr>
          <a:xfrm>
            <a:off x="1047925" y="4251925"/>
            <a:ext cx="2207450" cy="820625"/>
          </a:xfrm>
          <a:prstGeom prst="rect">
            <a:avLst/>
          </a:prstGeom>
          <a:noFill/>
          <a:ln>
            <a:noFill/>
          </a:ln>
        </p:spPr>
      </p:pic>
      <p:pic>
        <p:nvPicPr>
          <p:cNvPr id="158" name="Google Shape;158;p16"/>
          <p:cNvPicPr preferRelativeResize="0"/>
          <p:nvPr/>
        </p:nvPicPr>
        <p:blipFill>
          <a:blip r:embed="rId9">
            <a:alphaModFix/>
          </a:blip>
          <a:stretch>
            <a:fillRect/>
          </a:stretch>
        </p:blipFill>
        <p:spPr>
          <a:xfrm>
            <a:off x="4446275" y="3492975"/>
            <a:ext cx="4677875" cy="939332"/>
          </a:xfrm>
          <a:prstGeom prst="rect">
            <a:avLst/>
          </a:prstGeom>
          <a:noFill/>
          <a:ln>
            <a:noFill/>
          </a:ln>
        </p:spPr>
      </p:pic>
      <p:pic>
        <p:nvPicPr>
          <p:cNvPr id="159" name="Google Shape;159;p16"/>
          <p:cNvPicPr preferRelativeResize="0"/>
          <p:nvPr/>
        </p:nvPicPr>
        <p:blipFill rotWithShape="1">
          <a:blip r:embed="rId10">
            <a:alphaModFix/>
          </a:blip>
          <a:srcRect b="0" l="0" r="28769" t="36748"/>
          <a:stretch/>
        </p:blipFill>
        <p:spPr>
          <a:xfrm>
            <a:off x="5227175" y="4466900"/>
            <a:ext cx="2352675" cy="67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470400" y="-110050"/>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Methodology: SQL Analysis</a:t>
            </a:r>
            <a:endParaRPr/>
          </a:p>
        </p:txBody>
      </p:sp>
      <p:grpSp>
        <p:nvGrpSpPr>
          <p:cNvPr id="165" name="Google Shape;165;p17"/>
          <p:cNvGrpSpPr/>
          <p:nvPr/>
        </p:nvGrpSpPr>
        <p:grpSpPr>
          <a:xfrm>
            <a:off x="142552" y="488341"/>
            <a:ext cx="451733" cy="273951"/>
            <a:chOff x="851762" y="1342427"/>
            <a:chExt cx="1244100" cy="1244100"/>
          </a:xfrm>
        </p:grpSpPr>
        <p:sp>
          <p:nvSpPr>
            <p:cNvPr id="166" name="Google Shape;166;p17"/>
            <p:cNvSpPr/>
            <p:nvPr/>
          </p:nvSpPr>
          <p:spPr>
            <a:xfrm>
              <a:off x="851762" y="1342427"/>
              <a:ext cx="1244100" cy="1244100"/>
            </a:xfrm>
            <a:prstGeom prst="donut">
              <a:avLst>
                <a:gd fmla="val 15028"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895152" y="1385620"/>
              <a:ext cx="1157100" cy="1157700"/>
            </a:xfrm>
            <a:prstGeom prst="blockArc">
              <a:avLst>
                <a:gd fmla="val 10812714" name="adj1"/>
                <a:gd fmla="val 21599774" name="adj2"/>
                <a:gd fmla="val 8499"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7"/>
          <p:cNvGrpSpPr/>
          <p:nvPr/>
        </p:nvGrpSpPr>
        <p:grpSpPr>
          <a:xfrm>
            <a:off x="4675413" y="2893979"/>
            <a:ext cx="326825" cy="273951"/>
            <a:chOff x="4935067" y="3073379"/>
            <a:chExt cx="1244100" cy="1244100"/>
          </a:xfrm>
        </p:grpSpPr>
        <p:sp>
          <p:nvSpPr>
            <p:cNvPr id="169" name="Google Shape;169;p17"/>
            <p:cNvSpPr/>
            <p:nvPr/>
          </p:nvSpPr>
          <p:spPr>
            <a:xfrm>
              <a:off x="4935067" y="3073379"/>
              <a:ext cx="1244100" cy="1244100"/>
            </a:xfrm>
            <a:prstGeom prst="donut">
              <a:avLst>
                <a:gd fmla="val 15028"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4978457" y="3116572"/>
              <a:ext cx="1157100" cy="1157700"/>
            </a:xfrm>
            <a:prstGeom prst="blockArc">
              <a:avLst>
                <a:gd fmla="val 2738786" name="adj1"/>
                <a:gd fmla="val 21599774" name="adj2"/>
                <a:gd fmla="val 8499"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7"/>
          <p:cNvGrpSpPr/>
          <p:nvPr/>
        </p:nvGrpSpPr>
        <p:grpSpPr>
          <a:xfrm>
            <a:off x="4784855" y="2985030"/>
            <a:ext cx="118632" cy="91461"/>
            <a:chOff x="6195998" y="1983102"/>
            <a:chExt cx="368308" cy="338746"/>
          </a:xfrm>
        </p:grpSpPr>
        <p:sp>
          <p:nvSpPr>
            <p:cNvPr id="172" name="Google Shape;172;p17"/>
            <p:cNvSpPr/>
            <p:nvPr/>
          </p:nvSpPr>
          <p:spPr>
            <a:xfrm>
              <a:off x="6267289" y="2161012"/>
              <a:ext cx="67533" cy="67150"/>
            </a:xfrm>
            <a:custGeom>
              <a:rect b="b" l="l" r="r" t="t"/>
              <a:pathLst>
                <a:path extrusionOk="0" h="2108" w="2120">
                  <a:moveTo>
                    <a:pt x="1060" y="0"/>
                  </a:moveTo>
                  <a:cubicBezTo>
                    <a:pt x="953" y="0"/>
                    <a:pt x="882" y="71"/>
                    <a:pt x="882" y="179"/>
                  </a:cubicBezTo>
                  <a:lnTo>
                    <a:pt x="882" y="881"/>
                  </a:lnTo>
                  <a:lnTo>
                    <a:pt x="179" y="881"/>
                  </a:lnTo>
                  <a:cubicBezTo>
                    <a:pt x="84" y="881"/>
                    <a:pt x="0" y="953"/>
                    <a:pt x="0" y="1060"/>
                  </a:cubicBezTo>
                  <a:cubicBezTo>
                    <a:pt x="0" y="1143"/>
                    <a:pt x="84" y="1238"/>
                    <a:pt x="179" y="1238"/>
                  </a:cubicBezTo>
                  <a:lnTo>
                    <a:pt x="882" y="1238"/>
                  </a:lnTo>
                  <a:lnTo>
                    <a:pt x="882" y="1941"/>
                  </a:lnTo>
                  <a:cubicBezTo>
                    <a:pt x="882" y="2024"/>
                    <a:pt x="953" y="2107"/>
                    <a:pt x="1060" y="2107"/>
                  </a:cubicBezTo>
                  <a:cubicBezTo>
                    <a:pt x="1155" y="2107"/>
                    <a:pt x="1239" y="2036"/>
                    <a:pt x="1239" y="1941"/>
                  </a:cubicBezTo>
                  <a:lnTo>
                    <a:pt x="1239" y="1238"/>
                  </a:lnTo>
                  <a:lnTo>
                    <a:pt x="1941" y="1238"/>
                  </a:lnTo>
                  <a:cubicBezTo>
                    <a:pt x="2048" y="1238"/>
                    <a:pt x="2120" y="1167"/>
                    <a:pt x="2120" y="1060"/>
                  </a:cubicBezTo>
                  <a:cubicBezTo>
                    <a:pt x="2120" y="953"/>
                    <a:pt x="2036" y="881"/>
                    <a:pt x="1941" y="881"/>
                  </a:cubicBezTo>
                  <a:lnTo>
                    <a:pt x="1239" y="881"/>
                  </a:lnTo>
                  <a:lnTo>
                    <a:pt x="1239" y="179"/>
                  </a:lnTo>
                  <a:cubicBezTo>
                    <a:pt x="1239" y="95"/>
                    <a:pt x="1167" y="0"/>
                    <a:pt x="10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6235052" y="2128393"/>
              <a:ext cx="132007" cy="131625"/>
            </a:xfrm>
            <a:custGeom>
              <a:rect b="b" l="l" r="r" t="t"/>
              <a:pathLst>
                <a:path extrusionOk="0" h="4132" w="4144">
                  <a:moveTo>
                    <a:pt x="2072" y="357"/>
                  </a:moveTo>
                  <a:cubicBezTo>
                    <a:pt x="3013" y="357"/>
                    <a:pt x="3799" y="1131"/>
                    <a:pt x="3799" y="2084"/>
                  </a:cubicBezTo>
                  <a:cubicBezTo>
                    <a:pt x="3799" y="3024"/>
                    <a:pt x="3025" y="3798"/>
                    <a:pt x="2072" y="3798"/>
                  </a:cubicBezTo>
                  <a:cubicBezTo>
                    <a:pt x="1120" y="3798"/>
                    <a:pt x="370" y="3024"/>
                    <a:pt x="370" y="2084"/>
                  </a:cubicBezTo>
                  <a:cubicBezTo>
                    <a:pt x="370" y="1131"/>
                    <a:pt x="1143" y="357"/>
                    <a:pt x="2072" y="357"/>
                  </a:cubicBezTo>
                  <a:close/>
                  <a:moveTo>
                    <a:pt x="2072" y="0"/>
                  </a:moveTo>
                  <a:cubicBezTo>
                    <a:pt x="929" y="0"/>
                    <a:pt x="0" y="917"/>
                    <a:pt x="0" y="2072"/>
                  </a:cubicBezTo>
                  <a:cubicBezTo>
                    <a:pt x="0" y="3215"/>
                    <a:pt x="929" y="4132"/>
                    <a:pt x="2072" y="4132"/>
                  </a:cubicBezTo>
                  <a:cubicBezTo>
                    <a:pt x="3227" y="4132"/>
                    <a:pt x="4144" y="3215"/>
                    <a:pt x="4144" y="2072"/>
                  </a:cubicBezTo>
                  <a:cubicBezTo>
                    <a:pt x="4144" y="917"/>
                    <a:pt x="3227" y="0"/>
                    <a:pt x="2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6195998" y="1983102"/>
              <a:ext cx="368308" cy="338746"/>
            </a:xfrm>
            <a:custGeom>
              <a:rect b="b" l="l" r="r" t="t"/>
              <a:pathLst>
                <a:path extrusionOk="0" h="10634" w="11562">
                  <a:moveTo>
                    <a:pt x="3143" y="382"/>
                  </a:moveTo>
                  <a:lnTo>
                    <a:pt x="3143" y="1989"/>
                  </a:lnTo>
                  <a:lnTo>
                    <a:pt x="2227" y="1989"/>
                  </a:lnTo>
                  <a:lnTo>
                    <a:pt x="2227" y="382"/>
                  </a:lnTo>
                  <a:close/>
                  <a:moveTo>
                    <a:pt x="4382" y="382"/>
                  </a:moveTo>
                  <a:lnTo>
                    <a:pt x="4382" y="1989"/>
                  </a:lnTo>
                  <a:lnTo>
                    <a:pt x="3477" y="1989"/>
                  </a:lnTo>
                  <a:lnTo>
                    <a:pt x="3477" y="382"/>
                  </a:lnTo>
                  <a:close/>
                  <a:moveTo>
                    <a:pt x="5584" y="382"/>
                  </a:moveTo>
                  <a:lnTo>
                    <a:pt x="5584" y="1989"/>
                  </a:lnTo>
                  <a:lnTo>
                    <a:pt x="4727" y="1989"/>
                  </a:lnTo>
                  <a:lnTo>
                    <a:pt x="4727" y="382"/>
                  </a:lnTo>
                  <a:close/>
                  <a:moveTo>
                    <a:pt x="4846" y="2323"/>
                  </a:moveTo>
                  <a:lnTo>
                    <a:pt x="4846" y="2656"/>
                  </a:lnTo>
                  <a:lnTo>
                    <a:pt x="1750" y="2656"/>
                  </a:lnTo>
                  <a:lnTo>
                    <a:pt x="1750" y="2323"/>
                  </a:lnTo>
                  <a:close/>
                  <a:moveTo>
                    <a:pt x="7918" y="6073"/>
                  </a:moveTo>
                  <a:cubicBezTo>
                    <a:pt x="8442" y="6073"/>
                    <a:pt x="8894" y="6276"/>
                    <a:pt x="9251" y="6585"/>
                  </a:cubicBezTo>
                  <a:lnTo>
                    <a:pt x="6322" y="9514"/>
                  </a:lnTo>
                  <a:cubicBezTo>
                    <a:pt x="5144" y="8121"/>
                    <a:pt x="6203" y="6073"/>
                    <a:pt x="7918" y="6073"/>
                  </a:cubicBezTo>
                  <a:close/>
                  <a:moveTo>
                    <a:pt x="11204" y="6585"/>
                  </a:moveTo>
                  <a:lnTo>
                    <a:pt x="11204" y="7990"/>
                  </a:lnTo>
                  <a:cubicBezTo>
                    <a:pt x="11204" y="8776"/>
                    <a:pt x="10656" y="9431"/>
                    <a:pt x="9906" y="9562"/>
                  </a:cubicBezTo>
                  <a:cubicBezTo>
                    <a:pt x="10168" y="9193"/>
                    <a:pt x="10347" y="8669"/>
                    <a:pt x="10347" y="8181"/>
                  </a:cubicBezTo>
                  <a:cubicBezTo>
                    <a:pt x="10347" y="7764"/>
                    <a:pt x="10251" y="7550"/>
                    <a:pt x="10251" y="7538"/>
                  </a:cubicBezTo>
                  <a:cubicBezTo>
                    <a:pt x="10168" y="7192"/>
                    <a:pt x="10144" y="7228"/>
                    <a:pt x="10073" y="7073"/>
                  </a:cubicBezTo>
                  <a:cubicBezTo>
                    <a:pt x="9966" y="6883"/>
                    <a:pt x="9954" y="6823"/>
                    <a:pt x="9751" y="6585"/>
                  </a:cubicBezTo>
                  <a:close/>
                  <a:moveTo>
                    <a:pt x="9513" y="6823"/>
                  </a:moveTo>
                  <a:lnTo>
                    <a:pt x="9513" y="6823"/>
                  </a:lnTo>
                  <a:cubicBezTo>
                    <a:pt x="10704" y="8216"/>
                    <a:pt x="9632" y="10240"/>
                    <a:pt x="7918" y="10240"/>
                  </a:cubicBezTo>
                  <a:cubicBezTo>
                    <a:pt x="7890" y="10242"/>
                    <a:pt x="7862" y="10242"/>
                    <a:pt x="7834" y="10242"/>
                  </a:cubicBezTo>
                  <a:cubicBezTo>
                    <a:pt x="7345" y="10242"/>
                    <a:pt x="6910" y="10045"/>
                    <a:pt x="6572" y="9752"/>
                  </a:cubicBezTo>
                  <a:lnTo>
                    <a:pt x="9513" y="6823"/>
                  </a:lnTo>
                  <a:close/>
                  <a:moveTo>
                    <a:pt x="881" y="1"/>
                  </a:moveTo>
                  <a:cubicBezTo>
                    <a:pt x="786" y="1"/>
                    <a:pt x="703" y="84"/>
                    <a:pt x="703" y="180"/>
                  </a:cubicBezTo>
                  <a:lnTo>
                    <a:pt x="703" y="525"/>
                  </a:lnTo>
                  <a:cubicBezTo>
                    <a:pt x="703" y="620"/>
                    <a:pt x="774" y="703"/>
                    <a:pt x="881" y="703"/>
                  </a:cubicBezTo>
                  <a:cubicBezTo>
                    <a:pt x="976" y="703"/>
                    <a:pt x="1060" y="632"/>
                    <a:pt x="1060" y="525"/>
                  </a:cubicBezTo>
                  <a:lnTo>
                    <a:pt x="1060" y="358"/>
                  </a:lnTo>
                  <a:lnTo>
                    <a:pt x="1905" y="358"/>
                  </a:lnTo>
                  <a:lnTo>
                    <a:pt x="1905" y="1966"/>
                  </a:lnTo>
                  <a:lnTo>
                    <a:pt x="1060" y="1966"/>
                  </a:lnTo>
                  <a:lnTo>
                    <a:pt x="1060" y="1418"/>
                  </a:lnTo>
                  <a:cubicBezTo>
                    <a:pt x="1060" y="1323"/>
                    <a:pt x="976" y="1239"/>
                    <a:pt x="881" y="1239"/>
                  </a:cubicBezTo>
                  <a:cubicBezTo>
                    <a:pt x="786" y="1239"/>
                    <a:pt x="703" y="1311"/>
                    <a:pt x="703" y="1418"/>
                  </a:cubicBezTo>
                  <a:lnTo>
                    <a:pt x="703" y="2144"/>
                  </a:lnTo>
                  <a:cubicBezTo>
                    <a:pt x="703" y="2239"/>
                    <a:pt x="774" y="2323"/>
                    <a:pt x="881" y="2323"/>
                  </a:cubicBezTo>
                  <a:lnTo>
                    <a:pt x="1429" y="2323"/>
                  </a:lnTo>
                  <a:lnTo>
                    <a:pt x="1429" y="2656"/>
                  </a:lnTo>
                  <a:lnTo>
                    <a:pt x="905" y="2656"/>
                  </a:lnTo>
                  <a:cubicBezTo>
                    <a:pt x="405" y="2656"/>
                    <a:pt x="0" y="3049"/>
                    <a:pt x="0" y="3561"/>
                  </a:cubicBezTo>
                  <a:lnTo>
                    <a:pt x="0" y="9693"/>
                  </a:lnTo>
                  <a:cubicBezTo>
                    <a:pt x="0" y="10193"/>
                    <a:pt x="405" y="10598"/>
                    <a:pt x="905" y="10598"/>
                  </a:cubicBezTo>
                  <a:lnTo>
                    <a:pt x="3774" y="10598"/>
                  </a:lnTo>
                  <a:cubicBezTo>
                    <a:pt x="3882" y="10598"/>
                    <a:pt x="3953" y="10526"/>
                    <a:pt x="3953" y="10419"/>
                  </a:cubicBezTo>
                  <a:cubicBezTo>
                    <a:pt x="3953" y="10336"/>
                    <a:pt x="3882" y="10240"/>
                    <a:pt x="3774" y="10240"/>
                  </a:cubicBezTo>
                  <a:lnTo>
                    <a:pt x="905" y="10240"/>
                  </a:lnTo>
                  <a:cubicBezTo>
                    <a:pt x="595" y="10240"/>
                    <a:pt x="357" y="9990"/>
                    <a:pt x="357" y="9693"/>
                  </a:cubicBezTo>
                  <a:lnTo>
                    <a:pt x="357" y="3561"/>
                  </a:lnTo>
                  <a:cubicBezTo>
                    <a:pt x="357" y="3251"/>
                    <a:pt x="607" y="3013"/>
                    <a:pt x="905" y="3013"/>
                  </a:cubicBezTo>
                  <a:lnTo>
                    <a:pt x="5739" y="3013"/>
                  </a:lnTo>
                  <a:cubicBezTo>
                    <a:pt x="6060" y="3013"/>
                    <a:pt x="6298" y="3263"/>
                    <a:pt x="6298" y="3561"/>
                  </a:cubicBezTo>
                  <a:lnTo>
                    <a:pt x="6298" y="6359"/>
                  </a:lnTo>
                  <a:lnTo>
                    <a:pt x="6251" y="6407"/>
                  </a:lnTo>
                  <a:cubicBezTo>
                    <a:pt x="6191" y="6466"/>
                    <a:pt x="6132" y="6538"/>
                    <a:pt x="6072" y="6609"/>
                  </a:cubicBezTo>
                  <a:cubicBezTo>
                    <a:pt x="5917" y="6788"/>
                    <a:pt x="5941" y="6752"/>
                    <a:pt x="5787" y="7026"/>
                  </a:cubicBezTo>
                  <a:cubicBezTo>
                    <a:pt x="5715" y="7180"/>
                    <a:pt x="5679" y="7169"/>
                    <a:pt x="5584" y="7538"/>
                  </a:cubicBezTo>
                  <a:cubicBezTo>
                    <a:pt x="5584" y="7550"/>
                    <a:pt x="5477" y="7776"/>
                    <a:pt x="5477" y="8181"/>
                  </a:cubicBezTo>
                  <a:cubicBezTo>
                    <a:pt x="5477" y="8502"/>
                    <a:pt x="5536" y="8835"/>
                    <a:pt x="5667" y="9133"/>
                  </a:cubicBezTo>
                  <a:cubicBezTo>
                    <a:pt x="5703" y="9181"/>
                    <a:pt x="5727" y="9228"/>
                    <a:pt x="5763" y="9288"/>
                  </a:cubicBezTo>
                  <a:cubicBezTo>
                    <a:pt x="5917" y="9621"/>
                    <a:pt x="5906" y="9562"/>
                    <a:pt x="6037" y="9728"/>
                  </a:cubicBezTo>
                  <a:cubicBezTo>
                    <a:pt x="6096" y="9776"/>
                    <a:pt x="6144" y="9859"/>
                    <a:pt x="6203" y="9919"/>
                  </a:cubicBezTo>
                  <a:lnTo>
                    <a:pt x="6239" y="9943"/>
                  </a:lnTo>
                  <a:cubicBezTo>
                    <a:pt x="6144" y="10145"/>
                    <a:pt x="5953" y="10276"/>
                    <a:pt x="5727" y="10276"/>
                  </a:cubicBezTo>
                  <a:lnTo>
                    <a:pt x="4548" y="10276"/>
                  </a:lnTo>
                  <a:cubicBezTo>
                    <a:pt x="4465" y="10276"/>
                    <a:pt x="4370" y="10347"/>
                    <a:pt x="4370" y="10455"/>
                  </a:cubicBezTo>
                  <a:cubicBezTo>
                    <a:pt x="4370" y="10538"/>
                    <a:pt x="4453" y="10633"/>
                    <a:pt x="4548" y="10633"/>
                  </a:cubicBezTo>
                  <a:lnTo>
                    <a:pt x="5727" y="10633"/>
                  </a:lnTo>
                  <a:cubicBezTo>
                    <a:pt x="6060" y="10633"/>
                    <a:pt x="6358" y="10455"/>
                    <a:pt x="6501" y="10169"/>
                  </a:cubicBezTo>
                  <a:cubicBezTo>
                    <a:pt x="6931" y="10472"/>
                    <a:pt x="7425" y="10620"/>
                    <a:pt x="7915" y="10620"/>
                  </a:cubicBezTo>
                  <a:cubicBezTo>
                    <a:pt x="8523" y="10620"/>
                    <a:pt x="9123" y="10391"/>
                    <a:pt x="9585" y="9943"/>
                  </a:cubicBezTo>
                  <a:cubicBezTo>
                    <a:pt x="9606" y="9943"/>
                    <a:pt x="9627" y="9944"/>
                    <a:pt x="9648" y="9944"/>
                  </a:cubicBezTo>
                  <a:cubicBezTo>
                    <a:pt x="10702" y="9944"/>
                    <a:pt x="11549" y="9076"/>
                    <a:pt x="11549" y="8026"/>
                  </a:cubicBezTo>
                  <a:lnTo>
                    <a:pt x="11549" y="4847"/>
                  </a:lnTo>
                  <a:cubicBezTo>
                    <a:pt x="11561" y="3966"/>
                    <a:pt x="10978" y="3192"/>
                    <a:pt x="10144" y="2966"/>
                  </a:cubicBezTo>
                  <a:cubicBezTo>
                    <a:pt x="10132" y="2962"/>
                    <a:pt x="10118" y="2960"/>
                    <a:pt x="10105" y="2960"/>
                  </a:cubicBezTo>
                  <a:cubicBezTo>
                    <a:pt x="10031" y="2960"/>
                    <a:pt x="9952" y="3014"/>
                    <a:pt x="9942" y="3085"/>
                  </a:cubicBezTo>
                  <a:cubicBezTo>
                    <a:pt x="9906" y="3180"/>
                    <a:pt x="9966" y="3275"/>
                    <a:pt x="10061" y="3299"/>
                  </a:cubicBezTo>
                  <a:cubicBezTo>
                    <a:pt x="10740" y="3490"/>
                    <a:pt x="11204" y="4109"/>
                    <a:pt x="11204" y="4811"/>
                  </a:cubicBezTo>
                  <a:lnTo>
                    <a:pt x="11204" y="6228"/>
                  </a:lnTo>
                  <a:lnTo>
                    <a:pt x="9394" y="6228"/>
                  </a:lnTo>
                  <a:cubicBezTo>
                    <a:pt x="9251" y="6121"/>
                    <a:pt x="9275" y="6133"/>
                    <a:pt x="9120" y="6061"/>
                  </a:cubicBezTo>
                  <a:cubicBezTo>
                    <a:pt x="8882" y="5930"/>
                    <a:pt x="8894" y="5942"/>
                    <a:pt x="8704" y="5871"/>
                  </a:cubicBezTo>
                  <a:cubicBezTo>
                    <a:pt x="8465" y="5776"/>
                    <a:pt x="8454" y="5776"/>
                    <a:pt x="8239" y="5752"/>
                  </a:cubicBezTo>
                  <a:cubicBezTo>
                    <a:pt x="8180" y="5728"/>
                    <a:pt x="8120" y="5716"/>
                    <a:pt x="8061" y="5716"/>
                  </a:cubicBezTo>
                  <a:lnTo>
                    <a:pt x="8061" y="4799"/>
                  </a:lnTo>
                  <a:cubicBezTo>
                    <a:pt x="8061" y="4037"/>
                    <a:pt x="8620" y="3382"/>
                    <a:pt x="9358" y="3251"/>
                  </a:cubicBezTo>
                  <a:cubicBezTo>
                    <a:pt x="9454" y="3228"/>
                    <a:pt x="9525" y="3144"/>
                    <a:pt x="9513" y="3037"/>
                  </a:cubicBezTo>
                  <a:cubicBezTo>
                    <a:pt x="9491" y="2960"/>
                    <a:pt x="9418" y="2893"/>
                    <a:pt x="9322" y="2893"/>
                  </a:cubicBezTo>
                  <a:cubicBezTo>
                    <a:pt x="9315" y="2893"/>
                    <a:pt x="9307" y="2893"/>
                    <a:pt x="9299" y="2894"/>
                  </a:cubicBezTo>
                  <a:cubicBezTo>
                    <a:pt x="8382" y="3061"/>
                    <a:pt x="7727" y="3847"/>
                    <a:pt x="7727" y="4787"/>
                  </a:cubicBezTo>
                  <a:lnTo>
                    <a:pt x="7727" y="5716"/>
                  </a:lnTo>
                  <a:cubicBezTo>
                    <a:pt x="7322" y="5752"/>
                    <a:pt x="6965" y="5871"/>
                    <a:pt x="6632" y="6073"/>
                  </a:cubicBezTo>
                  <a:lnTo>
                    <a:pt x="6632" y="3549"/>
                  </a:lnTo>
                  <a:cubicBezTo>
                    <a:pt x="6632" y="3037"/>
                    <a:pt x="6239" y="2632"/>
                    <a:pt x="5727" y="2632"/>
                  </a:cubicBezTo>
                  <a:lnTo>
                    <a:pt x="5203" y="2632"/>
                  </a:lnTo>
                  <a:lnTo>
                    <a:pt x="5203" y="2311"/>
                  </a:lnTo>
                  <a:lnTo>
                    <a:pt x="5763" y="2311"/>
                  </a:lnTo>
                  <a:cubicBezTo>
                    <a:pt x="5846" y="2311"/>
                    <a:pt x="5941" y="2239"/>
                    <a:pt x="5941" y="2132"/>
                  </a:cubicBezTo>
                  <a:lnTo>
                    <a:pt x="5941" y="180"/>
                  </a:lnTo>
                  <a:cubicBezTo>
                    <a:pt x="5941" y="96"/>
                    <a:pt x="5858" y="1"/>
                    <a:pt x="57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7"/>
          <p:cNvGrpSpPr/>
          <p:nvPr/>
        </p:nvGrpSpPr>
        <p:grpSpPr>
          <a:xfrm>
            <a:off x="4564133" y="557675"/>
            <a:ext cx="326825" cy="273951"/>
            <a:chOff x="4935067" y="1342427"/>
            <a:chExt cx="1244100" cy="1244100"/>
          </a:xfrm>
        </p:grpSpPr>
        <p:sp>
          <p:nvSpPr>
            <p:cNvPr id="176" name="Google Shape;176;p17"/>
            <p:cNvSpPr/>
            <p:nvPr/>
          </p:nvSpPr>
          <p:spPr>
            <a:xfrm>
              <a:off x="4935067" y="1342427"/>
              <a:ext cx="1244100" cy="1244100"/>
            </a:xfrm>
            <a:prstGeom prst="donut">
              <a:avLst>
                <a:gd fmla="val 15028"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4978457" y="1385620"/>
              <a:ext cx="1157100" cy="1157700"/>
            </a:xfrm>
            <a:prstGeom prst="blockArc">
              <a:avLst>
                <a:gd fmla="val 7014339" name="adj1"/>
                <a:gd fmla="val 21599774" name="adj2"/>
                <a:gd fmla="val 8499"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7"/>
          <p:cNvGrpSpPr/>
          <p:nvPr/>
        </p:nvGrpSpPr>
        <p:grpSpPr>
          <a:xfrm>
            <a:off x="4644907" y="596431"/>
            <a:ext cx="151845" cy="174758"/>
            <a:chOff x="4942472" y="3809318"/>
            <a:chExt cx="238976" cy="352762"/>
          </a:xfrm>
        </p:grpSpPr>
        <p:sp>
          <p:nvSpPr>
            <p:cNvPr id="179" name="Google Shape;179;p17"/>
            <p:cNvSpPr/>
            <p:nvPr/>
          </p:nvSpPr>
          <p:spPr>
            <a:xfrm>
              <a:off x="4975473" y="3837159"/>
              <a:ext cx="77790" cy="77790"/>
            </a:xfrm>
            <a:custGeom>
              <a:rect b="b" l="l" r="r" t="t"/>
              <a:pathLst>
                <a:path extrusionOk="0" h="2442" w="2442">
                  <a:moveTo>
                    <a:pt x="1206" y="334"/>
                  </a:moveTo>
                  <a:cubicBezTo>
                    <a:pt x="1372" y="334"/>
                    <a:pt x="1546" y="383"/>
                    <a:pt x="1715" y="496"/>
                  </a:cubicBezTo>
                  <a:lnTo>
                    <a:pt x="489" y="1722"/>
                  </a:lnTo>
                  <a:cubicBezTo>
                    <a:pt x="54" y="1069"/>
                    <a:pt x="566" y="334"/>
                    <a:pt x="1206" y="334"/>
                  </a:cubicBezTo>
                  <a:close/>
                  <a:moveTo>
                    <a:pt x="1941" y="722"/>
                  </a:moveTo>
                  <a:lnTo>
                    <a:pt x="1941" y="722"/>
                  </a:lnTo>
                  <a:cubicBezTo>
                    <a:pt x="2403" y="1372"/>
                    <a:pt x="1880" y="2119"/>
                    <a:pt x="1235" y="2119"/>
                  </a:cubicBezTo>
                  <a:cubicBezTo>
                    <a:pt x="1065" y="2119"/>
                    <a:pt x="886" y="2067"/>
                    <a:pt x="715" y="1948"/>
                  </a:cubicBezTo>
                  <a:lnTo>
                    <a:pt x="1941" y="722"/>
                  </a:lnTo>
                  <a:close/>
                  <a:moveTo>
                    <a:pt x="1243" y="1"/>
                  </a:moveTo>
                  <a:cubicBezTo>
                    <a:pt x="616" y="1"/>
                    <a:pt x="1" y="477"/>
                    <a:pt x="1" y="1210"/>
                  </a:cubicBezTo>
                  <a:cubicBezTo>
                    <a:pt x="1" y="1555"/>
                    <a:pt x="144" y="1853"/>
                    <a:pt x="358" y="2079"/>
                  </a:cubicBezTo>
                  <a:cubicBezTo>
                    <a:pt x="604" y="2330"/>
                    <a:pt x="909" y="2442"/>
                    <a:pt x="1209" y="2442"/>
                  </a:cubicBezTo>
                  <a:cubicBezTo>
                    <a:pt x="1837" y="2442"/>
                    <a:pt x="2442" y="1951"/>
                    <a:pt x="2442" y="1210"/>
                  </a:cubicBezTo>
                  <a:cubicBezTo>
                    <a:pt x="2442" y="889"/>
                    <a:pt x="2311" y="579"/>
                    <a:pt x="2084" y="353"/>
                  </a:cubicBezTo>
                  <a:cubicBezTo>
                    <a:pt x="1845" y="110"/>
                    <a:pt x="1543" y="1"/>
                    <a:pt x="1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5056640" y="3837000"/>
              <a:ext cx="90691" cy="77949"/>
            </a:xfrm>
            <a:custGeom>
              <a:rect b="b" l="l" r="r" t="t"/>
              <a:pathLst>
                <a:path extrusionOk="0" h="2447" w="2847">
                  <a:moveTo>
                    <a:pt x="1610" y="339"/>
                  </a:moveTo>
                  <a:cubicBezTo>
                    <a:pt x="1773" y="339"/>
                    <a:pt x="1944" y="388"/>
                    <a:pt x="2108" y="501"/>
                  </a:cubicBezTo>
                  <a:lnTo>
                    <a:pt x="894" y="1727"/>
                  </a:lnTo>
                  <a:cubicBezTo>
                    <a:pt x="459" y="1074"/>
                    <a:pt x="978" y="339"/>
                    <a:pt x="1610" y="339"/>
                  </a:cubicBezTo>
                  <a:close/>
                  <a:moveTo>
                    <a:pt x="2358" y="727"/>
                  </a:moveTo>
                  <a:lnTo>
                    <a:pt x="2358" y="727"/>
                  </a:lnTo>
                  <a:cubicBezTo>
                    <a:pt x="2801" y="1377"/>
                    <a:pt x="2289" y="2124"/>
                    <a:pt x="1649" y="2124"/>
                  </a:cubicBezTo>
                  <a:cubicBezTo>
                    <a:pt x="1481" y="2124"/>
                    <a:pt x="1303" y="2072"/>
                    <a:pt x="1132" y="1953"/>
                  </a:cubicBezTo>
                  <a:lnTo>
                    <a:pt x="2358" y="727"/>
                  </a:lnTo>
                  <a:close/>
                  <a:moveTo>
                    <a:pt x="1620" y="1"/>
                  </a:moveTo>
                  <a:cubicBezTo>
                    <a:pt x="525" y="1"/>
                    <a:pt x="1" y="1358"/>
                    <a:pt x="763" y="2084"/>
                  </a:cubicBezTo>
                  <a:cubicBezTo>
                    <a:pt x="1005" y="2335"/>
                    <a:pt x="1309" y="2447"/>
                    <a:pt x="1609" y="2447"/>
                  </a:cubicBezTo>
                  <a:cubicBezTo>
                    <a:pt x="2236" y="2447"/>
                    <a:pt x="2846" y="1956"/>
                    <a:pt x="2846" y="1215"/>
                  </a:cubicBezTo>
                  <a:cubicBezTo>
                    <a:pt x="2846" y="905"/>
                    <a:pt x="2727" y="596"/>
                    <a:pt x="2489" y="358"/>
                  </a:cubicBezTo>
                  <a:cubicBezTo>
                    <a:pt x="2275" y="143"/>
                    <a:pt x="1965" y="1"/>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4962572" y="3943969"/>
              <a:ext cx="90691" cy="77662"/>
            </a:xfrm>
            <a:custGeom>
              <a:rect b="b" l="l" r="r" t="t"/>
              <a:pathLst>
                <a:path extrusionOk="0" h="2438" w="2847">
                  <a:moveTo>
                    <a:pt x="1604" y="333"/>
                  </a:moveTo>
                  <a:cubicBezTo>
                    <a:pt x="1772" y="333"/>
                    <a:pt x="1949" y="383"/>
                    <a:pt x="2120" y="500"/>
                  </a:cubicBezTo>
                  <a:lnTo>
                    <a:pt x="894" y="1715"/>
                  </a:lnTo>
                  <a:cubicBezTo>
                    <a:pt x="461" y="1065"/>
                    <a:pt x="966" y="333"/>
                    <a:pt x="1604" y="333"/>
                  </a:cubicBezTo>
                  <a:close/>
                  <a:moveTo>
                    <a:pt x="2346" y="726"/>
                  </a:moveTo>
                  <a:lnTo>
                    <a:pt x="2346" y="726"/>
                  </a:lnTo>
                  <a:cubicBezTo>
                    <a:pt x="2808" y="1377"/>
                    <a:pt x="2285" y="2124"/>
                    <a:pt x="1640" y="2124"/>
                  </a:cubicBezTo>
                  <a:cubicBezTo>
                    <a:pt x="1470" y="2124"/>
                    <a:pt x="1291" y="2072"/>
                    <a:pt x="1120" y="1953"/>
                  </a:cubicBezTo>
                  <a:lnTo>
                    <a:pt x="2346" y="726"/>
                  </a:lnTo>
                  <a:close/>
                  <a:moveTo>
                    <a:pt x="1632" y="0"/>
                  </a:moveTo>
                  <a:cubicBezTo>
                    <a:pt x="561" y="0"/>
                    <a:pt x="1" y="1310"/>
                    <a:pt x="763" y="2072"/>
                  </a:cubicBezTo>
                  <a:cubicBezTo>
                    <a:pt x="1016" y="2325"/>
                    <a:pt x="1325" y="2438"/>
                    <a:pt x="1628" y="2438"/>
                  </a:cubicBezTo>
                  <a:cubicBezTo>
                    <a:pt x="2252" y="2438"/>
                    <a:pt x="2847" y="1956"/>
                    <a:pt x="2847" y="1227"/>
                  </a:cubicBezTo>
                  <a:cubicBezTo>
                    <a:pt x="2847" y="881"/>
                    <a:pt x="2716" y="584"/>
                    <a:pt x="2489" y="357"/>
                  </a:cubicBezTo>
                  <a:cubicBezTo>
                    <a:pt x="2287" y="155"/>
                    <a:pt x="1977" y="0"/>
                    <a:pt x="16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5056640" y="3943969"/>
              <a:ext cx="90691" cy="77949"/>
            </a:xfrm>
            <a:custGeom>
              <a:rect b="b" l="l" r="r" t="t"/>
              <a:pathLst>
                <a:path extrusionOk="0" h="2447" w="2847">
                  <a:moveTo>
                    <a:pt x="1606" y="335"/>
                  </a:moveTo>
                  <a:cubicBezTo>
                    <a:pt x="1769" y="335"/>
                    <a:pt x="1941" y="385"/>
                    <a:pt x="2108" y="500"/>
                  </a:cubicBezTo>
                  <a:lnTo>
                    <a:pt x="894" y="1715"/>
                  </a:lnTo>
                  <a:cubicBezTo>
                    <a:pt x="468" y="1081"/>
                    <a:pt x="974" y="335"/>
                    <a:pt x="1606" y="335"/>
                  </a:cubicBezTo>
                  <a:close/>
                  <a:moveTo>
                    <a:pt x="2358" y="726"/>
                  </a:moveTo>
                  <a:cubicBezTo>
                    <a:pt x="2801" y="1367"/>
                    <a:pt x="2289" y="2127"/>
                    <a:pt x="1649" y="2127"/>
                  </a:cubicBezTo>
                  <a:cubicBezTo>
                    <a:pt x="1481" y="2127"/>
                    <a:pt x="1303" y="2074"/>
                    <a:pt x="1132" y="1953"/>
                  </a:cubicBezTo>
                  <a:lnTo>
                    <a:pt x="2358" y="726"/>
                  </a:lnTo>
                  <a:close/>
                  <a:moveTo>
                    <a:pt x="1620" y="0"/>
                  </a:moveTo>
                  <a:cubicBezTo>
                    <a:pt x="525" y="0"/>
                    <a:pt x="1" y="1357"/>
                    <a:pt x="763" y="2084"/>
                  </a:cubicBezTo>
                  <a:cubicBezTo>
                    <a:pt x="1006" y="2335"/>
                    <a:pt x="1310" y="2447"/>
                    <a:pt x="1610" y="2447"/>
                  </a:cubicBezTo>
                  <a:cubicBezTo>
                    <a:pt x="2237" y="2447"/>
                    <a:pt x="2846" y="1959"/>
                    <a:pt x="2846" y="1227"/>
                  </a:cubicBezTo>
                  <a:cubicBezTo>
                    <a:pt x="2846" y="560"/>
                    <a:pt x="2311" y="0"/>
                    <a:pt x="1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4975473" y="4050492"/>
              <a:ext cx="77790" cy="78300"/>
            </a:xfrm>
            <a:custGeom>
              <a:rect b="b" l="l" r="r" t="t"/>
              <a:pathLst>
                <a:path extrusionOk="0" h="2458" w="2442">
                  <a:moveTo>
                    <a:pt x="1941" y="740"/>
                  </a:moveTo>
                  <a:lnTo>
                    <a:pt x="1941" y="740"/>
                  </a:lnTo>
                  <a:cubicBezTo>
                    <a:pt x="2401" y="1388"/>
                    <a:pt x="1892" y="2132"/>
                    <a:pt x="1247" y="2132"/>
                  </a:cubicBezTo>
                  <a:cubicBezTo>
                    <a:pt x="1074" y="2132"/>
                    <a:pt x="892" y="2078"/>
                    <a:pt x="715" y="1954"/>
                  </a:cubicBezTo>
                  <a:lnTo>
                    <a:pt x="1941" y="740"/>
                  </a:lnTo>
                  <a:close/>
                  <a:moveTo>
                    <a:pt x="1226" y="1"/>
                  </a:moveTo>
                  <a:cubicBezTo>
                    <a:pt x="1024" y="1"/>
                    <a:pt x="816" y="53"/>
                    <a:pt x="620" y="169"/>
                  </a:cubicBezTo>
                  <a:cubicBezTo>
                    <a:pt x="537" y="216"/>
                    <a:pt x="513" y="323"/>
                    <a:pt x="560" y="395"/>
                  </a:cubicBezTo>
                  <a:cubicBezTo>
                    <a:pt x="585" y="444"/>
                    <a:pt x="643" y="476"/>
                    <a:pt x="700" y="476"/>
                  </a:cubicBezTo>
                  <a:cubicBezTo>
                    <a:pt x="726" y="476"/>
                    <a:pt x="752" y="469"/>
                    <a:pt x="775" y="454"/>
                  </a:cubicBezTo>
                  <a:cubicBezTo>
                    <a:pt x="918" y="383"/>
                    <a:pt x="1072" y="335"/>
                    <a:pt x="1227" y="335"/>
                  </a:cubicBezTo>
                  <a:cubicBezTo>
                    <a:pt x="1406" y="335"/>
                    <a:pt x="1572" y="407"/>
                    <a:pt x="1715" y="502"/>
                  </a:cubicBezTo>
                  <a:lnTo>
                    <a:pt x="489" y="1716"/>
                  </a:lnTo>
                  <a:cubicBezTo>
                    <a:pt x="346" y="1502"/>
                    <a:pt x="287" y="1276"/>
                    <a:pt x="358" y="1026"/>
                  </a:cubicBezTo>
                  <a:cubicBezTo>
                    <a:pt x="370" y="931"/>
                    <a:pt x="334" y="847"/>
                    <a:pt x="239" y="823"/>
                  </a:cubicBezTo>
                  <a:cubicBezTo>
                    <a:pt x="230" y="822"/>
                    <a:pt x="222" y="822"/>
                    <a:pt x="213" y="822"/>
                  </a:cubicBezTo>
                  <a:cubicBezTo>
                    <a:pt x="137" y="822"/>
                    <a:pt x="59" y="868"/>
                    <a:pt x="48" y="942"/>
                  </a:cubicBezTo>
                  <a:cubicBezTo>
                    <a:pt x="36" y="1038"/>
                    <a:pt x="13" y="1145"/>
                    <a:pt x="13" y="1228"/>
                  </a:cubicBezTo>
                  <a:cubicBezTo>
                    <a:pt x="1" y="1573"/>
                    <a:pt x="144" y="1883"/>
                    <a:pt x="358" y="2097"/>
                  </a:cubicBezTo>
                  <a:cubicBezTo>
                    <a:pt x="607" y="2346"/>
                    <a:pt x="911" y="2457"/>
                    <a:pt x="1209" y="2457"/>
                  </a:cubicBezTo>
                  <a:cubicBezTo>
                    <a:pt x="1839" y="2457"/>
                    <a:pt x="2442" y="1963"/>
                    <a:pt x="2442" y="1228"/>
                  </a:cubicBezTo>
                  <a:cubicBezTo>
                    <a:pt x="2442" y="515"/>
                    <a:pt x="1860" y="1"/>
                    <a:pt x="1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5056640" y="4051288"/>
              <a:ext cx="90691" cy="77949"/>
            </a:xfrm>
            <a:custGeom>
              <a:rect b="b" l="l" r="r" t="t"/>
              <a:pathLst>
                <a:path extrusionOk="0" h="2447" w="2847">
                  <a:moveTo>
                    <a:pt x="1606" y="326"/>
                  </a:moveTo>
                  <a:cubicBezTo>
                    <a:pt x="1771" y="326"/>
                    <a:pt x="1943" y="375"/>
                    <a:pt x="2108" y="489"/>
                  </a:cubicBezTo>
                  <a:lnTo>
                    <a:pt x="894" y="1715"/>
                  </a:lnTo>
                  <a:cubicBezTo>
                    <a:pt x="459" y="1054"/>
                    <a:pt x="976" y="326"/>
                    <a:pt x="1606" y="326"/>
                  </a:cubicBezTo>
                  <a:close/>
                  <a:moveTo>
                    <a:pt x="2358" y="715"/>
                  </a:moveTo>
                  <a:lnTo>
                    <a:pt x="2358" y="715"/>
                  </a:lnTo>
                  <a:cubicBezTo>
                    <a:pt x="2809" y="1363"/>
                    <a:pt x="2297" y="2107"/>
                    <a:pt x="1658" y="2107"/>
                  </a:cubicBezTo>
                  <a:cubicBezTo>
                    <a:pt x="1486" y="2107"/>
                    <a:pt x="1306" y="2053"/>
                    <a:pt x="1132" y="1929"/>
                  </a:cubicBezTo>
                  <a:lnTo>
                    <a:pt x="2358" y="715"/>
                  </a:lnTo>
                  <a:close/>
                  <a:moveTo>
                    <a:pt x="1620" y="1"/>
                  </a:moveTo>
                  <a:cubicBezTo>
                    <a:pt x="536" y="1"/>
                    <a:pt x="1" y="1322"/>
                    <a:pt x="763" y="2084"/>
                  </a:cubicBezTo>
                  <a:cubicBezTo>
                    <a:pt x="1005" y="2335"/>
                    <a:pt x="1309" y="2447"/>
                    <a:pt x="1609" y="2447"/>
                  </a:cubicBezTo>
                  <a:cubicBezTo>
                    <a:pt x="2236" y="2447"/>
                    <a:pt x="2846" y="1956"/>
                    <a:pt x="2846" y="1215"/>
                  </a:cubicBezTo>
                  <a:cubicBezTo>
                    <a:pt x="2846" y="548"/>
                    <a:pt x="2311" y="1"/>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4942472" y="3809318"/>
              <a:ext cx="238976" cy="352762"/>
            </a:xfrm>
            <a:custGeom>
              <a:rect b="b" l="l" r="r" t="t"/>
              <a:pathLst>
                <a:path extrusionOk="0" h="11074" w="7502">
                  <a:moveTo>
                    <a:pt x="775" y="0"/>
                  </a:moveTo>
                  <a:cubicBezTo>
                    <a:pt x="334" y="0"/>
                    <a:pt x="1" y="358"/>
                    <a:pt x="1" y="774"/>
                  </a:cubicBezTo>
                  <a:lnTo>
                    <a:pt x="1" y="10299"/>
                  </a:lnTo>
                  <a:cubicBezTo>
                    <a:pt x="1" y="10728"/>
                    <a:pt x="358" y="11073"/>
                    <a:pt x="775" y="11073"/>
                  </a:cubicBezTo>
                  <a:lnTo>
                    <a:pt x="6728" y="11073"/>
                  </a:lnTo>
                  <a:cubicBezTo>
                    <a:pt x="7157" y="11073"/>
                    <a:pt x="7502" y="10716"/>
                    <a:pt x="7502" y="10299"/>
                  </a:cubicBezTo>
                  <a:lnTo>
                    <a:pt x="7502" y="4799"/>
                  </a:lnTo>
                  <a:cubicBezTo>
                    <a:pt x="7502" y="4703"/>
                    <a:pt x="7419" y="4632"/>
                    <a:pt x="7335" y="4632"/>
                  </a:cubicBezTo>
                  <a:cubicBezTo>
                    <a:pt x="7252" y="4632"/>
                    <a:pt x="7168" y="4703"/>
                    <a:pt x="7168" y="4799"/>
                  </a:cubicBezTo>
                  <a:lnTo>
                    <a:pt x="7168" y="10299"/>
                  </a:lnTo>
                  <a:cubicBezTo>
                    <a:pt x="7168" y="10561"/>
                    <a:pt x="6966" y="10752"/>
                    <a:pt x="6728" y="10752"/>
                  </a:cubicBezTo>
                  <a:lnTo>
                    <a:pt x="775" y="10752"/>
                  </a:lnTo>
                  <a:cubicBezTo>
                    <a:pt x="525" y="10752"/>
                    <a:pt x="322" y="10537"/>
                    <a:pt x="322" y="10299"/>
                  </a:cubicBezTo>
                  <a:lnTo>
                    <a:pt x="322" y="774"/>
                  </a:lnTo>
                  <a:cubicBezTo>
                    <a:pt x="322" y="524"/>
                    <a:pt x="537" y="334"/>
                    <a:pt x="775" y="334"/>
                  </a:cubicBezTo>
                  <a:lnTo>
                    <a:pt x="6728" y="334"/>
                  </a:lnTo>
                  <a:cubicBezTo>
                    <a:pt x="6978" y="334"/>
                    <a:pt x="7168" y="536"/>
                    <a:pt x="7168" y="774"/>
                  </a:cubicBezTo>
                  <a:lnTo>
                    <a:pt x="7168" y="3930"/>
                  </a:lnTo>
                  <a:cubicBezTo>
                    <a:pt x="7168" y="4025"/>
                    <a:pt x="7252" y="4096"/>
                    <a:pt x="7335" y="4096"/>
                  </a:cubicBezTo>
                  <a:cubicBezTo>
                    <a:pt x="7419" y="4096"/>
                    <a:pt x="7502" y="4025"/>
                    <a:pt x="7502" y="3930"/>
                  </a:cubicBezTo>
                  <a:lnTo>
                    <a:pt x="7502" y="774"/>
                  </a:lnTo>
                  <a:cubicBezTo>
                    <a:pt x="7502" y="346"/>
                    <a:pt x="7145" y="0"/>
                    <a:pt x="6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7"/>
          <p:cNvGrpSpPr/>
          <p:nvPr/>
        </p:nvGrpSpPr>
        <p:grpSpPr>
          <a:xfrm>
            <a:off x="194218" y="2649617"/>
            <a:ext cx="326825" cy="358674"/>
            <a:chOff x="851762" y="3073379"/>
            <a:chExt cx="1244100" cy="1244100"/>
          </a:xfrm>
        </p:grpSpPr>
        <p:sp>
          <p:nvSpPr>
            <p:cNvPr id="187" name="Google Shape;187;p17"/>
            <p:cNvSpPr/>
            <p:nvPr/>
          </p:nvSpPr>
          <p:spPr>
            <a:xfrm>
              <a:off x="851762" y="3073379"/>
              <a:ext cx="1244100" cy="1244100"/>
            </a:xfrm>
            <a:prstGeom prst="donut">
              <a:avLst>
                <a:gd fmla="val 15028"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895152" y="3116572"/>
              <a:ext cx="1157100" cy="1157700"/>
            </a:xfrm>
            <a:prstGeom prst="blockArc">
              <a:avLst>
                <a:gd fmla="val 5431384" name="adj1"/>
                <a:gd fmla="val 21599774" name="adj2"/>
                <a:gd fmla="val 849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7"/>
          <p:cNvGrpSpPr/>
          <p:nvPr/>
        </p:nvGrpSpPr>
        <p:grpSpPr>
          <a:xfrm>
            <a:off x="297037" y="2763888"/>
            <a:ext cx="120988" cy="130098"/>
            <a:chOff x="6657194" y="2434073"/>
            <a:chExt cx="375507" cy="367925"/>
          </a:xfrm>
        </p:grpSpPr>
        <p:sp>
          <p:nvSpPr>
            <p:cNvPr id="190" name="Google Shape;190;p17"/>
            <p:cNvSpPr/>
            <p:nvPr/>
          </p:nvSpPr>
          <p:spPr>
            <a:xfrm>
              <a:off x="6657194" y="2434073"/>
              <a:ext cx="190780" cy="367925"/>
            </a:xfrm>
            <a:custGeom>
              <a:rect b="b" l="l" r="r" t="t"/>
              <a:pathLst>
                <a:path extrusionOk="0" h="11550" w="5989">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6854409" y="2464399"/>
              <a:ext cx="178292" cy="162365"/>
            </a:xfrm>
            <a:custGeom>
              <a:rect b="b" l="l" r="r" t="t"/>
              <a:pathLst>
                <a:path extrusionOk="0" h="5097" w="5597">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6854409" y="2631288"/>
              <a:ext cx="177528" cy="162365"/>
            </a:xfrm>
            <a:custGeom>
              <a:rect b="b" l="l" r="r" t="t"/>
              <a:pathLst>
                <a:path extrusionOk="0" h="5097" w="5573">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17"/>
          <p:cNvSpPr/>
          <p:nvPr/>
        </p:nvSpPr>
        <p:spPr>
          <a:xfrm>
            <a:off x="603225" y="2641063"/>
            <a:ext cx="2432700" cy="35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Highest &amp; Lowest Lead Time</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194" name="Google Shape;194;p17"/>
          <p:cNvSpPr/>
          <p:nvPr/>
        </p:nvSpPr>
        <p:spPr>
          <a:xfrm>
            <a:off x="667488" y="454225"/>
            <a:ext cx="2785800" cy="273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Number of Weekend Reservations</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195" name="Google Shape;195;p17"/>
          <p:cNvSpPr/>
          <p:nvPr/>
        </p:nvSpPr>
        <p:spPr>
          <a:xfrm>
            <a:off x="5147275" y="2894000"/>
            <a:ext cx="3123600" cy="273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Most Common Market Segment Type</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196" name="Google Shape;196;p17"/>
          <p:cNvSpPr/>
          <p:nvPr/>
        </p:nvSpPr>
        <p:spPr>
          <a:xfrm>
            <a:off x="5025850" y="523550"/>
            <a:ext cx="2785800" cy="273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lt1"/>
                </a:solidFill>
                <a:latin typeface="Fira Sans Extra Condensed Medium"/>
                <a:ea typeface="Fira Sans Extra Condensed Medium"/>
                <a:cs typeface="Fira Sans Extra Condensed Medium"/>
                <a:sym typeface="Fira Sans Extra Condensed Medium"/>
              </a:rPr>
              <a:t>Most Commonly Booked Room</a:t>
            </a:r>
            <a:endParaRPr sz="1500">
              <a:solidFill>
                <a:srgbClr val="FFFFFF"/>
              </a:solidFill>
              <a:latin typeface="Fira Sans Extra Condensed Medium"/>
              <a:ea typeface="Fira Sans Extra Condensed Medium"/>
              <a:cs typeface="Fira Sans Extra Condensed Medium"/>
              <a:sym typeface="Fira Sans Extra Condensed Medium"/>
            </a:endParaRPr>
          </a:p>
        </p:txBody>
      </p:sp>
      <p:cxnSp>
        <p:nvCxnSpPr>
          <p:cNvPr id="197" name="Google Shape;197;p17"/>
          <p:cNvCxnSpPr/>
          <p:nvPr/>
        </p:nvCxnSpPr>
        <p:spPr>
          <a:xfrm flipH="1">
            <a:off x="4351925" y="425275"/>
            <a:ext cx="14100" cy="4798800"/>
          </a:xfrm>
          <a:prstGeom prst="straightConnector1">
            <a:avLst/>
          </a:prstGeom>
          <a:noFill/>
          <a:ln cap="flat" cmpd="sng" w="19050">
            <a:solidFill>
              <a:schemeClr val="accent1"/>
            </a:solidFill>
            <a:prstDash val="solid"/>
            <a:round/>
            <a:headEnd len="med" w="med" type="none"/>
            <a:tailEnd len="med" w="med" type="none"/>
          </a:ln>
        </p:spPr>
      </p:cxnSp>
      <p:pic>
        <p:nvPicPr>
          <p:cNvPr id="198" name="Google Shape;198;p17"/>
          <p:cNvPicPr preferRelativeResize="0"/>
          <p:nvPr/>
        </p:nvPicPr>
        <p:blipFill>
          <a:blip r:embed="rId3">
            <a:alphaModFix/>
          </a:blip>
          <a:stretch>
            <a:fillRect/>
          </a:stretch>
        </p:blipFill>
        <p:spPr>
          <a:xfrm>
            <a:off x="4467100" y="876725"/>
            <a:ext cx="4542300" cy="1114425"/>
          </a:xfrm>
          <a:prstGeom prst="rect">
            <a:avLst/>
          </a:prstGeom>
          <a:noFill/>
          <a:ln>
            <a:noFill/>
          </a:ln>
        </p:spPr>
      </p:pic>
      <p:pic>
        <p:nvPicPr>
          <p:cNvPr id="199" name="Google Shape;199;p17"/>
          <p:cNvPicPr preferRelativeResize="0"/>
          <p:nvPr/>
        </p:nvPicPr>
        <p:blipFill rotWithShape="1">
          <a:blip r:embed="rId4">
            <a:alphaModFix/>
          </a:blip>
          <a:srcRect b="20083" l="0" r="0" t="0"/>
          <a:stretch/>
        </p:blipFill>
        <p:spPr>
          <a:xfrm>
            <a:off x="4621875" y="2076800"/>
            <a:ext cx="3949775" cy="666375"/>
          </a:xfrm>
          <a:prstGeom prst="rect">
            <a:avLst/>
          </a:prstGeom>
          <a:noFill/>
          <a:ln>
            <a:noFill/>
          </a:ln>
        </p:spPr>
      </p:pic>
      <p:pic>
        <p:nvPicPr>
          <p:cNvPr id="200" name="Google Shape;200;p17"/>
          <p:cNvPicPr preferRelativeResize="0"/>
          <p:nvPr/>
        </p:nvPicPr>
        <p:blipFill>
          <a:blip r:embed="rId5">
            <a:alphaModFix/>
          </a:blip>
          <a:stretch>
            <a:fillRect/>
          </a:stretch>
        </p:blipFill>
        <p:spPr>
          <a:xfrm>
            <a:off x="67375" y="876725"/>
            <a:ext cx="4183475" cy="923925"/>
          </a:xfrm>
          <a:prstGeom prst="rect">
            <a:avLst/>
          </a:prstGeom>
          <a:noFill/>
          <a:ln>
            <a:noFill/>
          </a:ln>
        </p:spPr>
      </p:pic>
      <p:pic>
        <p:nvPicPr>
          <p:cNvPr id="201" name="Google Shape;201;p17"/>
          <p:cNvPicPr preferRelativeResize="0"/>
          <p:nvPr/>
        </p:nvPicPr>
        <p:blipFill>
          <a:blip r:embed="rId6">
            <a:alphaModFix/>
          </a:blip>
          <a:stretch>
            <a:fillRect/>
          </a:stretch>
        </p:blipFill>
        <p:spPr>
          <a:xfrm>
            <a:off x="707750" y="1823888"/>
            <a:ext cx="2162175" cy="571500"/>
          </a:xfrm>
          <a:prstGeom prst="rect">
            <a:avLst/>
          </a:prstGeom>
          <a:noFill/>
          <a:ln>
            <a:noFill/>
          </a:ln>
        </p:spPr>
      </p:pic>
      <p:pic>
        <p:nvPicPr>
          <p:cNvPr id="202" name="Google Shape;202;p17"/>
          <p:cNvPicPr preferRelativeResize="0"/>
          <p:nvPr/>
        </p:nvPicPr>
        <p:blipFill>
          <a:blip r:embed="rId7">
            <a:alphaModFix/>
          </a:blip>
          <a:stretch>
            <a:fillRect/>
          </a:stretch>
        </p:blipFill>
        <p:spPr>
          <a:xfrm>
            <a:off x="67374" y="3151725"/>
            <a:ext cx="4183476" cy="1013388"/>
          </a:xfrm>
          <a:prstGeom prst="rect">
            <a:avLst/>
          </a:prstGeom>
          <a:noFill/>
          <a:ln>
            <a:noFill/>
          </a:ln>
        </p:spPr>
      </p:pic>
      <p:pic>
        <p:nvPicPr>
          <p:cNvPr id="203" name="Google Shape;203;p17"/>
          <p:cNvPicPr preferRelativeResize="0"/>
          <p:nvPr/>
        </p:nvPicPr>
        <p:blipFill>
          <a:blip r:embed="rId8">
            <a:alphaModFix/>
          </a:blip>
          <a:stretch>
            <a:fillRect/>
          </a:stretch>
        </p:blipFill>
        <p:spPr>
          <a:xfrm>
            <a:off x="275375" y="4305738"/>
            <a:ext cx="3638550" cy="609600"/>
          </a:xfrm>
          <a:prstGeom prst="rect">
            <a:avLst/>
          </a:prstGeom>
          <a:noFill/>
          <a:ln>
            <a:noFill/>
          </a:ln>
        </p:spPr>
      </p:pic>
      <p:pic>
        <p:nvPicPr>
          <p:cNvPr id="204" name="Google Shape;204;p17"/>
          <p:cNvPicPr preferRelativeResize="0"/>
          <p:nvPr/>
        </p:nvPicPr>
        <p:blipFill>
          <a:blip r:embed="rId9">
            <a:alphaModFix/>
          </a:blip>
          <a:stretch>
            <a:fillRect/>
          </a:stretch>
        </p:blipFill>
        <p:spPr>
          <a:xfrm>
            <a:off x="4467100" y="3272050"/>
            <a:ext cx="4592826" cy="1114425"/>
          </a:xfrm>
          <a:prstGeom prst="rect">
            <a:avLst/>
          </a:prstGeom>
          <a:noFill/>
          <a:ln>
            <a:noFill/>
          </a:ln>
        </p:spPr>
      </p:pic>
      <p:pic>
        <p:nvPicPr>
          <p:cNvPr id="205" name="Google Shape;205;p17"/>
          <p:cNvPicPr preferRelativeResize="0"/>
          <p:nvPr/>
        </p:nvPicPr>
        <p:blipFill rotWithShape="1">
          <a:blip r:embed="rId10">
            <a:alphaModFix/>
          </a:blip>
          <a:srcRect b="0" l="0" r="0" t="28785"/>
          <a:stretch/>
        </p:blipFill>
        <p:spPr>
          <a:xfrm>
            <a:off x="4621875" y="4409725"/>
            <a:ext cx="3737974" cy="79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70400" y="-110050"/>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Methodology: SQL Analysis</a:t>
            </a:r>
            <a:endParaRPr/>
          </a:p>
        </p:txBody>
      </p:sp>
      <p:grpSp>
        <p:nvGrpSpPr>
          <p:cNvPr id="211" name="Google Shape;211;p18"/>
          <p:cNvGrpSpPr/>
          <p:nvPr/>
        </p:nvGrpSpPr>
        <p:grpSpPr>
          <a:xfrm>
            <a:off x="142552" y="488341"/>
            <a:ext cx="451733" cy="273951"/>
            <a:chOff x="851762" y="1342427"/>
            <a:chExt cx="1244100" cy="1244100"/>
          </a:xfrm>
        </p:grpSpPr>
        <p:sp>
          <p:nvSpPr>
            <p:cNvPr id="212" name="Google Shape;212;p18"/>
            <p:cNvSpPr/>
            <p:nvPr/>
          </p:nvSpPr>
          <p:spPr>
            <a:xfrm>
              <a:off x="851762" y="1342427"/>
              <a:ext cx="1244100" cy="1244100"/>
            </a:xfrm>
            <a:prstGeom prst="donut">
              <a:avLst>
                <a:gd fmla="val 15028"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895152" y="1385620"/>
              <a:ext cx="1157100" cy="1157700"/>
            </a:xfrm>
            <a:prstGeom prst="blockArc">
              <a:avLst>
                <a:gd fmla="val 10812714" name="adj1"/>
                <a:gd fmla="val 21599774" name="adj2"/>
                <a:gd fmla="val 8499"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8"/>
          <p:cNvGrpSpPr/>
          <p:nvPr/>
        </p:nvGrpSpPr>
        <p:grpSpPr>
          <a:xfrm>
            <a:off x="4707888" y="2999579"/>
            <a:ext cx="326825" cy="273951"/>
            <a:chOff x="4935067" y="3073379"/>
            <a:chExt cx="1244100" cy="1244100"/>
          </a:xfrm>
        </p:grpSpPr>
        <p:sp>
          <p:nvSpPr>
            <p:cNvPr id="215" name="Google Shape;215;p18"/>
            <p:cNvSpPr/>
            <p:nvPr/>
          </p:nvSpPr>
          <p:spPr>
            <a:xfrm>
              <a:off x="4935067" y="3073379"/>
              <a:ext cx="1244100" cy="1244100"/>
            </a:xfrm>
            <a:prstGeom prst="donut">
              <a:avLst>
                <a:gd fmla="val 15028"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4978457" y="3116572"/>
              <a:ext cx="1157100" cy="1157700"/>
            </a:xfrm>
            <a:prstGeom prst="blockArc">
              <a:avLst>
                <a:gd fmla="val 2738786" name="adj1"/>
                <a:gd fmla="val 21599774" name="adj2"/>
                <a:gd fmla="val 8499"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8"/>
          <p:cNvGrpSpPr/>
          <p:nvPr/>
        </p:nvGrpSpPr>
        <p:grpSpPr>
          <a:xfrm>
            <a:off x="4817330" y="3090630"/>
            <a:ext cx="118632" cy="91461"/>
            <a:chOff x="6195998" y="1983102"/>
            <a:chExt cx="368308" cy="338746"/>
          </a:xfrm>
        </p:grpSpPr>
        <p:sp>
          <p:nvSpPr>
            <p:cNvPr id="218" name="Google Shape;218;p18"/>
            <p:cNvSpPr/>
            <p:nvPr/>
          </p:nvSpPr>
          <p:spPr>
            <a:xfrm>
              <a:off x="6267289" y="2161012"/>
              <a:ext cx="67533" cy="67150"/>
            </a:xfrm>
            <a:custGeom>
              <a:rect b="b" l="l" r="r" t="t"/>
              <a:pathLst>
                <a:path extrusionOk="0" h="2108" w="2120">
                  <a:moveTo>
                    <a:pt x="1060" y="0"/>
                  </a:moveTo>
                  <a:cubicBezTo>
                    <a:pt x="953" y="0"/>
                    <a:pt x="882" y="71"/>
                    <a:pt x="882" y="179"/>
                  </a:cubicBezTo>
                  <a:lnTo>
                    <a:pt x="882" y="881"/>
                  </a:lnTo>
                  <a:lnTo>
                    <a:pt x="179" y="881"/>
                  </a:lnTo>
                  <a:cubicBezTo>
                    <a:pt x="84" y="881"/>
                    <a:pt x="0" y="953"/>
                    <a:pt x="0" y="1060"/>
                  </a:cubicBezTo>
                  <a:cubicBezTo>
                    <a:pt x="0" y="1143"/>
                    <a:pt x="84" y="1238"/>
                    <a:pt x="179" y="1238"/>
                  </a:cubicBezTo>
                  <a:lnTo>
                    <a:pt x="882" y="1238"/>
                  </a:lnTo>
                  <a:lnTo>
                    <a:pt x="882" y="1941"/>
                  </a:lnTo>
                  <a:cubicBezTo>
                    <a:pt x="882" y="2024"/>
                    <a:pt x="953" y="2107"/>
                    <a:pt x="1060" y="2107"/>
                  </a:cubicBezTo>
                  <a:cubicBezTo>
                    <a:pt x="1155" y="2107"/>
                    <a:pt x="1239" y="2036"/>
                    <a:pt x="1239" y="1941"/>
                  </a:cubicBezTo>
                  <a:lnTo>
                    <a:pt x="1239" y="1238"/>
                  </a:lnTo>
                  <a:lnTo>
                    <a:pt x="1941" y="1238"/>
                  </a:lnTo>
                  <a:cubicBezTo>
                    <a:pt x="2048" y="1238"/>
                    <a:pt x="2120" y="1167"/>
                    <a:pt x="2120" y="1060"/>
                  </a:cubicBezTo>
                  <a:cubicBezTo>
                    <a:pt x="2120" y="953"/>
                    <a:pt x="2036" y="881"/>
                    <a:pt x="1941" y="881"/>
                  </a:cubicBezTo>
                  <a:lnTo>
                    <a:pt x="1239" y="881"/>
                  </a:lnTo>
                  <a:lnTo>
                    <a:pt x="1239" y="179"/>
                  </a:lnTo>
                  <a:cubicBezTo>
                    <a:pt x="1239" y="95"/>
                    <a:pt x="1167" y="0"/>
                    <a:pt x="10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235052" y="2128393"/>
              <a:ext cx="132007" cy="131625"/>
            </a:xfrm>
            <a:custGeom>
              <a:rect b="b" l="l" r="r" t="t"/>
              <a:pathLst>
                <a:path extrusionOk="0" h="4132" w="4144">
                  <a:moveTo>
                    <a:pt x="2072" y="357"/>
                  </a:moveTo>
                  <a:cubicBezTo>
                    <a:pt x="3013" y="357"/>
                    <a:pt x="3799" y="1131"/>
                    <a:pt x="3799" y="2084"/>
                  </a:cubicBezTo>
                  <a:cubicBezTo>
                    <a:pt x="3799" y="3024"/>
                    <a:pt x="3025" y="3798"/>
                    <a:pt x="2072" y="3798"/>
                  </a:cubicBezTo>
                  <a:cubicBezTo>
                    <a:pt x="1120" y="3798"/>
                    <a:pt x="370" y="3024"/>
                    <a:pt x="370" y="2084"/>
                  </a:cubicBezTo>
                  <a:cubicBezTo>
                    <a:pt x="370" y="1131"/>
                    <a:pt x="1143" y="357"/>
                    <a:pt x="2072" y="357"/>
                  </a:cubicBezTo>
                  <a:close/>
                  <a:moveTo>
                    <a:pt x="2072" y="0"/>
                  </a:moveTo>
                  <a:cubicBezTo>
                    <a:pt x="929" y="0"/>
                    <a:pt x="0" y="917"/>
                    <a:pt x="0" y="2072"/>
                  </a:cubicBezTo>
                  <a:cubicBezTo>
                    <a:pt x="0" y="3215"/>
                    <a:pt x="929" y="4132"/>
                    <a:pt x="2072" y="4132"/>
                  </a:cubicBezTo>
                  <a:cubicBezTo>
                    <a:pt x="3227" y="4132"/>
                    <a:pt x="4144" y="3215"/>
                    <a:pt x="4144" y="2072"/>
                  </a:cubicBezTo>
                  <a:cubicBezTo>
                    <a:pt x="4144" y="917"/>
                    <a:pt x="3227" y="0"/>
                    <a:pt x="2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6195998" y="1983102"/>
              <a:ext cx="368308" cy="338746"/>
            </a:xfrm>
            <a:custGeom>
              <a:rect b="b" l="l" r="r" t="t"/>
              <a:pathLst>
                <a:path extrusionOk="0" h="10634" w="11562">
                  <a:moveTo>
                    <a:pt x="3143" y="382"/>
                  </a:moveTo>
                  <a:lnTo>
                    <a:pt x="3143" y="1989"/>
                  </a:lnTo>
                  <a:lnTo>
                    <a:pt x="2227" y="1989"/>
                  </a:lnTo>
                  <a:lnTo>
                    <a:pt x="2227" y="382"/>
                  </a:lnTo>
                  <a:close/>
                  <a:moveTo>
                    <a:pt x="4382" y="382"/>
                  </a:moveTo>
                  <a:lnTo>
                    <a:pt x="4382" y="1989"/>
                  </a:lnTo>
                  <a:lnTo>
                    <a:pt x="3477" y="1989"/>
                  </a:lnTo>
                  <a:lnTo>
                    <a:pt x="3477" y="382"/>
                  </a:lnTo>
                  <a:close/>
                  <a:moveTo>
                    <a:pt x="5584" y="382"/>
                  </a:moveTo>
                  <a:lnTo>
                    <a:pt x="5584" y="1989"/>
                  </a:lnTo>
                  <a:lnTo>
                    <a:pt x="4727" y="1989"/>
                  </a:lnTo>
                  <a:lnTo>
                    <a:pt x="4727" y="382"/>
                  </a:lnTo>
                  <a:close/>
                  <a:moveTo>
                    <a:pt x="4846" y="2323"/>
                  </a:moveTo>
                  <a:lnTo>
                    <a:pt x="4846" y="2656"/>
                  </a:lnTo>
                  <a:lnTo>
                    <a:pt x="1750" y="2656"/>
                  </a:lnTo>
                  <a:lnTo>
                    <a:pt x="1750" y="2323"/>
                  </a:lnTo>
                  <a:close/>
                  <a:moveTo>
                    <a:pt x="7918" y="6073"/>
                  </a:moveTo>
                  <a:cubicBezTo>
                    <a:pt x="8442" y="6073"/>
                    <a:pt x="8894" y="6276"/>
                    <a:pt x="9251" y="6585"/>
                  </a:cubicBezTo>
                  <a:lnTo>
                    <a:pt x="6322" y="9514"/>
                  </a:lnTo>
                  <a:cubicBezTo>
                    <a:pt x="5144" y="8121"/>
                    <a:pt x="6203" y="6073"/>
                    <a:pt x="7918" y="6073"/>
                  </a:cubicBezTo>
                  <a:close/>
                  <a:moveTo>
                    <a:pt x="11204" y="6585"/>
                  </a:moveTo>
                  <a:lnTo>
                    <a:pt x="11204" y="7990"/>
                  </a:lnTo>
                  <a:cubicBezTo>
                    <a:pt x="11204" y="8776"/>
                    <a:pt x="10656" y="9431"/>
                    <a:pt x="9906" y="9562"/>
                  </a:cubicBezTo>
                  <a:cubicBezTo>
                    <a:pt x="10168" y="9193"/>
                    <a:pt x="10347" y="8669"/>
                    <a:pt x="10347" y="8181"/>
                  </a:cubicBezTo>
                  <a:cubicBezTo>
                    <a:pt x="10347" y="7764"/>
                    <a:pt x="10251" y="7550"/>
                    <a:pt x="10251" y="7538"/>
                  </a:cubicBezTo>
                  <a:cubicBezTo>
                    <a:pt x="10168" y="7192"/>
                    <a:pt x="10144" y="7228"/>
                    <a:pt x="10073" y="7073"/>
                  </a:cubicBezTo>
                  <a:cubicBezTo>
                    <a:pt x="9966" y="6883"/>
                    <a:pt x="9954" y="6823"/>
                    <a:pt x="9751" y="6585"/>
                  </a:cubicBezTo>
                  <a:close/>
                  <a:moveTo>
                    <a:pt x="9513" y="6823"/>
                  </a:moveTo>
                  <a:lnTo>
                    <a:pt x="9513" y="6823"/>
                  </a:lnTo>
                  <a:cubicBezTo>
                    <a:pt x="10704" y="8216"/>
                    <a:pt x="9632" y="10240"/>
                    <a:pt x="7918" y="10240"/>
                  </a:cubicBezTo>
                  <a:cubicBezTo>
                    <a:pt x="7890" y="10242"/>
                    <a:pt x="7862" y="10242"/>
                    <a:pt x="7834" y="10242"/>
                  </a:cubicBezTo>
                  <a:cubicBezTo>
                    <a:pt x="7345" y="10242"/>
                    <a:pt x="6910" y="10045"/>
                    <a:pt x="6572" y="9752"/>
                  </a:cubicBezTo>
                  <a:lnTo>
                    <a:pt x="9513" y="6823"/>
                  </a:lnTo>
                  <a:close/>
                  <a:moveTo>
                    <a:pt x="881" y="1"/>
                  </a:moveTo>
                  <a:cubicBezTo>
                    <a:pt x="786" y="1"/>
                    <a:pt x="703" y="84"/>
                    <a:pt x="703" y="180"/>
                  </a:cubicBezTo>
                  <a:lnTo>
                    <a:pt x="703" y="525"/>
                  </a:lnTo>
                  <a:cubicBezTo>
                    <a:pt x="703" y="620"/>
                    <a:pt x="774" y="703"/>
                    <a:pt x="881" y="703"/>
                  </a:cubicBezTo>
                  <a:cubicBezTo>
                    <a:pt x="976" y="703"/>
                    <a:pt x="1060" y="632"/>
                    <a:pt x="1060" y="525"/>
                  </a:cubicBezTo>
                  <a:lnTo>
                    <a:pt x="1060" y="358"/>
                  </a:lnTo>
                  <a:lnTo>
                    <a:pt x="1905" y="358"/>
                  </a:lnTo>
                  <a:lnTo>
                    <a:pt x="1905" y="1966"/>
                  </a:lnTo>
                  <a:lnTo>
                    <a:pt x="1060" y="1966"/>
                  </a:lnTo>
                  <a:lnTo>
                    <a:pt x="1060" y="1418"/>
                  </a:lnTo>
                  <a:cubicBezTo>
                    <a:pt x="1060" y="1323"/>
                    <a:pt x="976" y="1239"/>
                    <a:pt x="881" y="1239"/>
                  </a:cubicBezTo>
                  <a:cubicBezTo>
                    <a:pt x="786" y="1239"/>
                    <a:pt x="703" y="1311"/>
                    <a:pt x="703" y="1418"/>
                  </a:cubicBezTo>
                  <a:lnTo>
                    <a:pt x="703" y="2144"/>
                  </a:lnTo>
                  <a:cubicBezTo>
                    <a:pt x="703" y="2239"/>
                    <a:pt x="774" y="2323"/>
                    <a:pt x="881" y="2323"/>
                  </a:cubicBezTo>
                  <a:lnTo>
                    <a:pt x="1429" y="2323"/>
                  </a:lnTo>
                  <a:lnTo>
                    <a:pt x="1429" y="2656"/>
                  </a:lnTo>
                  <a:lnTo>
                    <a:pt x="905" y="2656"/>
                  </a:lnTo>
                  <a:cubicBezTo>
                    <a:pt x="405" y="2656"/>
                    <a:pt x="0" y="3049"/>
                    <a:pt x="0" y="3561"/>
                  </a:cubicBezTo>
                  <a:lnTo>
                    <a:pt x="0" y="9693"/>
                  </a:lnTo>
                  <a:cubicBezTo>
                    <a:pt x="0" y="10193"/>
                    <a:pt x="405" y="10598"/>
                    <a:pt x="905" y="10598"/>
                  </a:cubicBezTo>
                  <a:lnTo>
                    <a:pt x="3774" y="10598"/>
                  </a:lnTo>
                  <a:cubicBezTo>
                    <a:pt x="3882" y="10598"/>
                    <a:pt x="3953" y="10526"/>
                    <a:pt x="3953" y="10419"/>
                  </a:cubicBezTo>
                  <a:cubicBezTo>
                    <a:pt x="3953" y="10336"/>
                    <a:pt x="3882" y="10240"/>
                    <a:pt x="3774" y="10240"/>
                  </a:cubicBezTo>
                  <a:lnTo>
                    <a:pt x="905" y="10240"/>
                  </a:lnTo>
                  <a:cubicBezTo>
                    <a:pt x="595" y="10240"/>
                    <a:pt x="357" y="9990"/>
                    <a:pt x="357" y="9693"/>
                  </a:cubicBezTo>
                  <a:lnTo>
                    <a:pt x="357" y="3561"/>
                  </a:lnTo>
                  <a:cubicBezTo>
                    <a:pt x="357" y="3251"/>
                    <a:pt x="607" y="3013"/>
                    <a:pt x="905" y="3013"/>
                  </a:cubicBezTo>
                  <a:lnTo>
                    <a:pt x="5739" y="3013"/>
                  </a:lnTo>
                  <a:cubicBezTo>
                    <a:pt x="6060" y="3013"/>
                    <a:pt x="6298" y="3263"/>
                    <a:pt x="6298" y="3561"/>
                  </a:cubicBezTo>
                  <a:lnTo>
                    <a:pt x="6298" y="6359"/>
                  </a:lnTo>
                  <a:lnTo>
                    <a:pt x="6251" y="6407"/>
                  </a:lnTo>
                  <a:cubicBezTo>
                    <a:pt x="6191" y="6466"/>
                    <a:pt x="6132" y="6538"/>
                    <a:pt x="6072" y="6609"/>
                  </a:cubicBezTo>
                  <a:cubicBezTo>
                    <a:pt x="5917" y="6788"/>
                    <a:pt x="5941" y="6752"/>
                    <a:pt x="5787" y="7026"/>
                  </a:cubicBezTo>
                  <a:cubicBezTo>
                    <a:pt x="5715" y="7180"/>
                    <a:pt x="5679" y="7169"/>
                    <a:pt x="5584" y="7538"/>
                  </a:cubicBezTo>
                  <a:cubicBezTo>
                    <a:pt x="5584" y="7550"/>
                    <a:pt x="5477" y="7776"/>
                    <a:pt x="5477" y="8181"/>
                  </a:cubicBezTo>
                  <a:cubicBezTo>
                    <a:pt x="5477" y="8502"/>
                    <a:pt x="5536" y="8835"/>
                    <a:pt x="5667" y="9133"/>
                  </a:cubicBezTo>
                  <a:cubicBezTo>
                    <a:pt x="5703" y="9181"/>
                    <a:pt x="5727" y="9228"/>
                    <a:pt x="5763" y="9288"/>
                  </a:cubicBezTo>
                  <a:cubicBezTo>
                    <a:pt x="5917" y="9621"/>
                    <a:pt x="5906" y="9562"/>
                    <a:pt x="6037" y="9728"/>
                  </a:cubicBezTo>
                  <a:cubicBezTo>
                    <a:pt x="6096" y="9776"/>
                    <a:pt x="6144" y="9859"/>
                    <a:pt x="6203" y="9919"/>
                  </a:cubicBezTo>
                  <a:lnTo>
                    <a:pt x="6239" y="9943"/>
                  </a:lnTo>
                  <a:cubicBezTo>
                    <a:pt x="6144" y="10145"/>
                    <a:pt x="5953" y="10276"/>
                    <a:pt x="5727" y="10276"/>
                  </a:cubicBezTo>
                  <a:lnTo>
                    <a:pt x="4548" y="10276"/>
                  </a:lnTo>
                  <a:cubicBezTo>
                    <a:pt x="4465" y="10276"/>
                    <a:pt x="4370" y="10347"/>
                    <a:pt x="4370" y="10455"/>
                  </a:cubicBezTo>
                  <a:cubicBezTo>
                    <a:pt x="4370" y="10538"/>
                    <a:pt x="4453" y="10633"/>
                    <a:pt x="4548" y="10633"/>
                  </a:cubicBezTo>
                  <a:lnTo>
                    <a:pt x="5727" y="10633"/>
                  </a:lnTo>
                  <a:cubicBezTo>
                    <a:pt x="6060" y="10633"/>
                    <a:pt x="6358" y="10455"/>
                    <a:pt x="6501" y="10169"/>
                  </a:cubicBezTo>
                  <a:cubicBezTo>
                    <a:pt x="6931" y="10472"/>
                    <a:pt x="7425" y="10620"/>
                    <a:pt x="7915" y="10620"/>
                  </a:cubicBezTo>
                  <a:cubicBezTo>
                    <a:pt x="8523" y="10620"/>
                    <a:pt x="9123" y="10391"/>
                    <a:pt x="9585" y="9943"/>
                  </a:cubicBezTo>
                  <a:cubicBezTo>
                    <a:pt x="9606" y="9943"/>
                    <a:pt x="9627" y="9944"/>
                    <a:pt x="9648" y="9944"/>
                  </a:cubicBezTo>
                  <a:cubicBezTo>
                    <a:pt x="10702" y="9944"/>
                    <a:pt x="11549" y="9076"/>
                    <a:pt x="11549" y="8026"/>
                  </a:cubicBezTo>
                  <a:lnTo>
                    <a:pt x="11549" y="4847"/>
                  </a:lnTo>
                  <a:cubicBezTo>
                    <a:pt x="11561" y="3966"/>
                    <a:pt x="10978" y="3192"/>
                    <a:pt x="10144" y="2966"/>
                  </a:cubicBezTo>
                  <a:cubicBezTo>
                    <a:pt x="10132" y="2962"/>
                    <a:pt x="10118" y="2960"/>
                    <a:pt x="10105" y="2960"/>
                  </a:cubicBezTo>
                  <a:cubicBezTo>
                    <a:pt x="10031" y="2960"/>
                    <a:pt x="9952" y="3014"/>
                    <a:pt x="9942" y="3085"/>
                  </a:cubicBezTo>
                  <a:cubicBezTo>
                    <a:pt x="9906" y="3180"/>
                    <a:pt x="9966" y="3275"/>
                    <a:pt x="10061" y="3299"/>
                  </a:cubicBezTo>
                  <a:cubicBezTo>
                    <a:pt x="10740" y="3490"/>
                    <a:pt x="11204" y="4109"/>
                    <a:pt x="11204" y="4811"/>
                  </a:cubicBezTo>
                  <a:lnTo>
                    <a:pt x="11204" y="6228"/>
                  </a:lnTo>
                  <a:lnTo>
                    <a:pt x="9394" y="6228"/>
                  </a:lnTo>
                  <a:cubicBezTo>
                    <a:pt x="9251" y="6121"/>
                    <a:pt x="9275" y="6133"/>
                    <a:pt x="9120" y="6061"/>
                  </a:cubicBezTo>
                  <a:cubicBezTo>
                    <a:pt x="8882" y="5930"/>
                    <a:pt x="8894" y="5942"/>
                    <a:pt x="8704" y="5871"/>
                  </a:cubicBezTo>
                  <a:cubicBezTo>
                    <a:pt x="8465" y="5776"/>
                    <a:pt x="8454" y="5776"/>
                    <a:pt x="8239" y="5752"/>
                  </a:cubicBezTo>
                  <a:cubicBezTo>
                    <a:pt x="8180" y="5728"/>
                    <a:pt x="8120" y="5716"/>
                    <a:pt x="8061" y="5716"/>
                  </a:cubicBezTo>
                  <a:lnTo>
                    <a:pt x="8061" y="4799"/>
                  </a:lnTo>
                  <a:cubicBezTo>
                    <a:pt x="8061" y="4037"/>
                    <a:pt x="8620" y="3382"/>
                    <a:pt x="9358" y="3251"/>
                  </a:cubicBezTo>
                  <a:cubicBezTo>
                    <a:pt x="9454" y="3228"/>
                    <a:pt x="9525" y="3144"/>
                    <a:pt x="9513" y="3037"/>
                  </a:cubicBezTo>
                  <a:cubicBezTo>
                    <a:pt x="9491" y="2960"/>
                    <a:pt x="9418" y="2893"/>
                    <a:pt x="9322" y="2893"/>
                  </a:cubicBezTo>
                  <a:cubicBezTo>
                    <a:pt x="9315" y="2893"/>
                    <a:pt x="9307" y="2893"/>
                    <a:pt x="9299" y="2894"/>
                  </a:cubicBezTo>
                  <a:cubicBezTo>
                    <a:pt x="8382" y="3061"/>
                    <a:pt x="7727" y="3847"/>
                    <a:pt x="7727" y="4787"/>
                  </a:cubicBezTo>
                  <a:lnTo>
                    <a:pt x="7727" y="5716"/>
                  </a:lnTo>
                  <a:cubicBezTo>
                    <a:pt x="7322" y="5752"/>
                    <a:pt x="6965" y="5871"/>
                    <a:pt x="6632" y="6073"/>
                  </a:cubicBezTo>
                  <a:lnTo>
                    <a:pt x="6632" y="3549"/>
                  </a:lnTo>
                  <a:cubicBezTo>
                    <a:pt x="6632" y="3037"/>
                    <a:pt x="6239" y="2632"/>
                    <a:pt x="5727" y="2632"/>
                  </a:cubicBezTo>
                  <a:lnTo>
                    <a:pt x="5203" y="2632"/>
                  </a:lnTo>
                  <a:lnTo>
                    <a:pt x="5203" y="2311"/>
                  </a:lnTo>
                  <a:lnTo>
                    <a:pt x="5763" y="2311"/>
                  </a:lnTo>
                  <a:cubicBezTo>
                    <a:pt x="5846" y="2311"/>
                    <a:pt x="5941" y="2239"/>
                    <a:pt x="5941" y="2132"/>
                  </a:cubicBezTo>
                  <a:lnTo>
                    <a:pt x="5941" y="180"/>
                  </a:lnTo>
                  <a:cubicBezTo>
                    <a:pt x="5941" y="96"/>
                    <a:pt x="5858" y="1"/>
                    <a:pt x="57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8"/>
          <p:cNvGrpSpPr/>
          <p:nvPr/>
        </p:nvGrpSpPr>
        <p:grpSpPr>
          <a:xfrm>
            <a:off x="4564133" y="557675"/>
            <a:ext cx="326825" cy="273951"/>
            <a:chOff x="4935067" y="1342427"/>
            <a:chExt cx="1244100" cy="1244100"/>
          </a:xfrm>
        </p:grpSpPr>
        <p:sp>
          <p:nvSpPr>
            <p:cNvPr id="222" name="Google Shape;222;p18"/>
            <p:cNvSpPr/>
            <p:nvPr/>
          </p:nvSpPr>
          <p:spPr>
            <a:xfrm>
              <a:off x="4935067" y="1342427"/>
              <a:ext cx="1244100" cy="1244100"/>
            </a:xfrm>
            <a:prstGeom prst="donut">
              <a:avLst>
                <a:gd fmla="val 15028"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4978457" y="1385620"/>
              <a:ext cx="1157100" cy="1157700"/>
            </a:xfrm>
            <a:prstGeom prst="blockArc">
              <a:avLst>
                <a:gd fmla="val 7014339" name="adj1"/>
                <a:gd fmla="val 21599774" name="adj2"/>
                <a:gd fmla="val 8499"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8"/>
          <p:cNvGrpSpPr/>
          <p:nvPr/>
        </p:nvGrpSpPr>
        <p:grpSpPr>
          <a:xfrm>
            <a:off x="4644907" y="596431"/>
            <a:ext cx="151845" cy="174758"/>
            <a:chOff x="4942472" y="3809318"/>
            <a:chExt cx="238976" cy="352762"/>
          </a:xfrm>
        </p:grpSpPr>
        <p:sp>
          <p:nvSpPr>
            <p:cNvPr id="225" name="Google Shape;225;p18"/>
            <p:cNvSpPr/>
            <p:nvPr/>
          </p:nvSpPr>
          <p:spPr>
            <a:xfrm>
              <a:off x="4975473" y="3837159"/>
              <a:ext cx="77790" cy="77790"/>
            </a:xfrm>
            <a:custGeom>
              <a:rect b="b" l="l" r="r" t="t"/>
              <a:pathLst>
                <a:path extrusionOk="0" h="2442" w="2442">
                  <a:moveTo>
                    <a:pt x="1206" y="334"/>
                  </a:moveTo>
                  <a:cubicBezTo>
                    <a:pt x="1372" y="334"/>
                    <a:pt x="1546" y="383"/>
                    <a:pt x="1715" y="496"/>
                  </a:cubicBezTo>
                  <a:lnTo>
                    <a:pt x="489" y="1722"/>
                  </a:lnTo>
                  <a:cubicBezTo>
                    <a:pt x="54" y="1069"/>
                    <a:pt x="566" y="334"/>
                    <a:pt x="1206" y="334"/>
                  </a:cubicBezTo>
                  <a:close/>
                  <a:moveTo>
                    <a:pt x="1941" y="722"/>
                  </a:moveTo>
                  <a:lnTo>
                    <a:pt x="1941" y="722"/>
                  </a:lnTo>
                  <a:cubicBezTo>
                    <a:pt x="2403" y="1372"/>
                    <a:pt x="1880" y="2119"/>
                    <a:pt x="1235" y="2119"/>
                  </a:cubicBezTo>
                  <a:cubicBezTo>
                    <a:pt x="1065" y="2119"/>
                    <a:pt x="886" y="2067"/>
                    <a:pt x="715" y="1948"/>
                  </a:cubicBezTo>
                  <a:lnTo>
                    <a:pt x="1941" y="722"/>
                  </a:lnTo>
                  <a:close/>
                  <a:moveTo>
                    <a:pt x="1243" y="1"/>
                  </a:moveTo>
                  <a:cubicBezTo>
                    <a:pt x="616" y="1"/>
                    <a:pt x="1" y="477"/>
                    <a:pt x="1" y="1210"/>
                  </a:cubicBezTo>
                  <a:cubicBezTo>
                    <a:pt x="1" y="1555"/>
                    <a:pt x="144" y="1853"/>
                    <a:pt x="358" y="2079"/>
                  </a:cubicBezTo>
                  <a:cubicBezTo>
                    <a:pt x="604" y="2330"/>
                    <a:pt x="909" y="2442"/>
                    <a:pt x="1209" y="2442"/>
                  </a:cubicBezTo>
                  <a:cubicBezTo>
                    <a:pt x="1837" y="2442"/>
                    <a:pt x="2442" y="1951"/>
                    <a:pt x="2442" y="1210"/>
                  </a:cubicBezTo>
                  <a:cubicBezTo>
                    <a:pt x="2442" y="889"/>
                    <a:pt x="2311" y="579"/>
                    <a:pt x="2084" y="353"/>
                  </a:cubicBezTo>
                  <a:cubicBezTo>
                    <a:pt x="1845" y="110"/>
                    <a:pt x="1543" y="1"/>
                    <a:pt x="1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5056640" y="3837000"/>
              <a:ext cx="90691" cy="77949"/>
            </a:xfrm>
            <a:custGeom>
              <a:rect b="b" l="l" r="r" t="t"/>
              <a:pathLst>
                <a:path extrusionOk="0" h="2447" w="2847">
                  <a:moveTo>
                    <a:pt x="1610" y="339"/>
                  </a:moveTo>
                  <a:cubicBezTo>
                    <a:pt x="1773" y="339"/>
                    <a:pt x="1944" y="388"/>
                    <a:pt x="2108" y="501"/>
                  </a:cubicBezTo>
                  <a:lnTo>
                    <a:pt x="894" y="1727"/>
                  </a:lnTo>
                  <a:cubicBezTo>
                    <a:pt x="459" y="1074"/>
                    <a:pt x="978" y="339"/>
                    <a:pt x="1610" y="339"/>
                  </a:cubicBezTo>
                  <a:close/>
                  <a:moveTo>
                    <a:pt x="2358" y="727"/>
                  </a:moveTo>
                  <a:lnTo>
                    <a:pt x="2358" y="727"/>
                  </a:lnTo>
                  <a:cubicBezTo>
                    <a:pt x="2801" y="1377"/>
                    <a:pt x="2289" y="2124"/>
                    <a:pt x="1649" y="2124"/>
                  </a:cubicBezTo>
                  <a:cubicBezTo>
                    <a:pt x="1481" y="2124"/>
                    <a:pt x="1303" y="2072"/>
                    <a:pt x="1132" y="1953"/>
                  </a:cubicBezTo>
                  <a:lnTo>
                    <a:pt x="2358" y="727"/>
                  </a:lnTo>
                  <a:close/>
                  <a:moveTo>
                    <a:pt x="1620" y="1"/>
                  </a:moveTo>
                  <a:cubicBezTo>
                    <a:pt x="525" y="1"/>
                    <a:pt x="1" y="1358"/>
                    <a:pt x="763" y="2084"/>
                  </a:cubicBezTo>
                  <a:cubicBezTo>
                    <a:pt x="1005" y="2335"/>
                    <a:pt x="1309" y="2447"/>
                    <a:pt x="1609" y="2447"/>
                  </a:cubicBezTo>
                  <a:cubicBezTo>
                    <a:pt x="2236" y="2447"/>
                    <a:pt x="2846" y="1956"/>
                    <a:pt x="2846" y="1215"/>
                  </a:cubicBezTo>
                  <a:cubicBezTo>
                    <a:pt x="2846" y="905"/>
                    <a:pt x="2727" y="596"/>
                    <a:pt x="2489" y="358"/>
                  </a:cubicBezTo>
                  <a:cubicBezTo>
                    <a:pt x="2275" y="143"/>
                    <a:pt x="1965" y="1"/>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4962572" y="3943969"/>
              <a:ext cx="90691" cy="77662"/>
            </a:xfrm>
            <a:custGeom>
              <a:rect b="b" l="l" r="r" t="t"/>
              <a:pathLst>
                <a:path extrusionOk="0" h="2438" w="2847">
                  <a:moveTo>
                    <a:pt x="1604" y="333"/>
                  </a:moveTo>
                  <a:cubicBezTo>
                    <a:pt x="1772" y="333"/>
                    <a:pt x="1949" y="383"/>
                    <a:pt x="2120" y="500"/>
                  </a:cubicBezTo>
                  <a:lnTo>
                    <a:pt x="894" y="1715"/>
                  </a:lnTo>
                  <a:cubicBezTo>
                    <a:pt x="461" y="1065"/>
                    <a:pt x="966" y="333"/>
                    <a:pt x="1604" y="333"/>
                  </a:cubicBezTo>
                  <a:close/>
                  <a:moveTo>
                    <a:pt x="2346" y="726"/>
                  </a:moveTo>
                  <a:lnTo>
                    <a:pt x="2346" y="726"/>
                  </a:lnTo>
                  <a:cubicBezTo>
                    <a:pt x="2808" y="1377"/>
                    <a:pt x="2285" y="2124"/>
                    <a:pt x="1640" y="2124"/>
                  </a:cubicBezTo>
                  <a:cubicBezTo>
                    <a:pt x="1470" y="2124"/>
                    <a:pt x="1291" y="2072"/>
                    <a:pt x="1120" y="1953"/>
                  </a:cubicBezTo>
                  <a:lnTo>
                    <a:pt x="2346" y="726"/>
                  </a:lnTo>
                  <a:close/>
                  <a:moveTo>
                    <a:pt x="1632" y="0"/>
                  </a:moveTo>
                  <a:cubicBezTo>
                    <a:pt x="561" y="0"/>
                    <a:pt x="1" y="1310"/>
                    <a:pt x="763" y="2072"/>
                  </a:cubicBezTo>
                  <a:cubicBezTo>
                    <a:pt x="1016" y="2325"/>
                    <a:pt x="1325" y="2438"/>
                    <a:pt x="1628" y="2438"/>
                  </a:cubicBezTo>
                  <a:cubicBezTo>
                    <a:pt x="2252" y="2438"/>
                    <a:pt x="2847" y="1956"/>
                    <a:pt x="2847" y="1227"/>
                  </a:cubicBezTo>
                  <a:cubicBezTo>
                    <a:pt x="2847" y="881"/>
                    <a:pt x="2716" y="584"/>
                    <a:pt x="2489" y="357"/>
                  </a:cubicBezTo>
                  <a:cubicBezTo>
                    <a:pt x="2287" y="155"/>
                    <a:pt x="1977" y="0"/>
                    <a:pt x="16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5056640" y="3943969"/>
              <a:ext cx="90691" cy="77949"/>
            </a:xfrm>
            <a:custGeom>
              <a:rect b="b" l="l" r="r" t="t"/>
              <a:pathLst>
                <a:path extrusionOk="0" h="2447" w="2847">
                  <a:moveTo>
                    <a:pt x="1606" y="335"/>
                  </a:moveTo>
                  <a:cubicBezTo>
                    <a:pt x="1769" y="335"/>
                    <a:pt x="1941" y="385"/>
                    <a:pt x="2108" y="500"/>
                  </a:cubicBezTo>
                  <a:lnTo>
                    <a:pt x="894" y="1715"/>
                  </a:lnTo>
                  <a:cubicBezTo>
                    <a:pt x="468" y="1081"/>
                    <a:pt x="974" y="335"/>
                    <a:pt x="1606" y="335"/>
                  </a:cubicBezTo>
                  <a:close/>
                  <a:moveTo>
                    <a:pt x="2358" y="726"/>
                  </a:moveTo>
                  <a:cubicBezTo>
                    <a:pt x="2801" y="1367"/>
                    <a:pt x="2289" y="2127"/>
                    <a:pt x="1649" y="2127"/>
                  </a:cubicBezTo>
                  <a:cubicBezTo>
                    <a:pt x="1481" y="2127"/>
                    <a:pt x="1303" y="2074"/>
                    <a:pt x="1132" y="1953"/>
                  </a:cubicBezTo>
                  <a:lnTo>
                    <a:pt x="2358" y="726"/>
                  </a:lnTo>
                  <a:close/>
                  <a:moveTo>
                    <a:pt x="1620" y="0"/>
                  </a:moveTo>
                  <a:cubicBezTo>
                    <a:pt x="525" y="0"/>
                    <a:pt x="1" y="1357"/>
                    <a:pt x="763" y="2084"/>
                  </a:cubicBezTo>
                  <a:cubicBezTo>
                    <a:pt x="1006" y="2335"/>
                    <a:pt x="1310" y="2447"/>
                    <a:pt x="1610" y="2447"/>
                  </a:cubicBezTo>
                  <a:cubicBezTo>
                    <a:pt x="2237" y="2447"/>
                    <a:pt x="2846" y="1959"/>
                    <a:pt x="2846" y="1227"/>
                  </a:cubicBezTo>
                  <a:cubicBezTo>
                    <a:pt x="2846" y="560"/>
                    <a:pt x="2311" y="0"/>
                    <a:pt x="1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4975473" y="4050492"/>
              <a:ext cx="77790" cy="78300"/>
            </a:xfrm>
            <a:custGeom>
              <a:rect b="b" l="l" r="r" t="t"/>
              <a:pathLst>
                <a:path extrusionOk="0" h="2458" w="2442">
                  <a:moveTo>
                    <a:pt x="1941" y="740"/>
                  </a:moveTo>
                  <a:lnTo>
                    <a:pt x="1941" y="740"/>
                  </a:lnTo>
                  <a:cubicBezTo>
                    <a:pt x="2401" y="1388"/>
                    <a:pt x="1892" y="2132"/>
                    <a:pt x="1247" y="2132"/>
                  </a:cubicBezTo>
                  <a:cubicBezTo>
                    <a:pt x="1074" y="2132"/>
                    <a:pt x="892" y="2078"/>
                    <a:pt x="715" y="1954"/>
                  </a:cubicBezTo>
                  <a:lnTo>
                    <a:pt x="1941" y="740"/>
                  </a:lnTo>
                  <a:close/>
                  <a:moveTo>
                    <a:pt x="1226" y="1"/>
                  </a:moveTo>
                  <a:cubicBezTo>
                    <a:pt x="1024" y="1"/>
                    <a:pt x="816" y="53"/>
                    <a:pt x="620" y="169"/>
                  </a:cubicBezTo>
                  <a:cubicBezTo>
                    <a:pt x="537" y="216"/>
                    <a:pt x="513" y="323"/>
                    <a:pt x="560" y="395"/>
                  </a:cubicBezTo>
                  <a:cubicBezTo>
                    <a:pt x="585" y="444"/>
                    <a:pt x="643" y="476"/>
                    <a:pt x="700" y="476"/>
                  </a:cubicBezTo>
                  <a:cubicBezTo>
                    <a:pt x="726" y="476"/>
                    <a:pt x="752" y="469"/>
                    <a:pt x="775" y="454"/>
                  </a:cubicBezTo>
                  <a:cubicBezTo>
                    <a:pt x="918" y="383"/>
                    <a:pt x="1072" y="335"/>
                    <a:pt x="1227" y="335"/>
                  </a:cubicBezTo>
                  <a:cubicBezTo>
                    <a:pt x="1406" y="335"/>
                    <a:pt x="1572" y="407"/>
                    <a:pt x="1715" y="502"/>
                  </a:cubicBezTo>
                  <a:lnTo>
                    <a:pt x="489" y="1716"/>
                  </a:lnTo>
                  <a:cubicBezTo>
                    <a:pt x="346" y="1502"/>
                    <a:pt x="287" y="1276"/>
                    <a:pt x="358" y="1026"/>
                  </a:cubicBezTo>
                  <a:cubicBezTo>
                    <a:pt x="370" y="931"/>
                    <a:pt x="334" y="847"/>
                    <a:pt x="239" y="823"/>
                  </a:cubicBezTo>
                  <a:cubicBezTo>
                    <a:pt x="230" y="822"/>
                    <a:pt x="222" y="822"/>
                    <a:pt x="213" y="822"/>
                  </a:cubicBezTo>
                  <a:cubicBezTo>
                    <a:pt x="137" y="822"/>
                    <a:pt x="59" y="868"/>
                    <a:pt x="48" y="942"/>
                  </a:cubicBezTo>
                  <a:cubicBezTo>
                    <a:pt x="36" y="1038"/>
                    <a:pt x="13" y="1145"/>
                    <a:pt x="13" y="1228"/>
                  </a:cubicBezTo>
                  <a:cubicBezTo>
                    <a:pt x="1" y="1573"/>
                    <a:pt x="144" y="1883"/>
                    <a:pt x="358" y="2097"/>
                  </a:cubicBezTo>
                  <a:cubicBezTo>
                    <a:pt x="607" y="2346"/>
                    <a:pt x="911" y="2457"/>
                    <a:pt x="1209" y="2457"/>
                  </a:cubicBezTo>
                  <a:cubicBezTo>
                    <a:pt x="1839" y="2457"/>
                    <a:pt x="2442" y="1963"/>
                    <a:pt x="2442" y="1228"/>
                  </a:cubicBezTo>
                  <a:cubicBezTo>
                    <a:pt x="2442" y="515"/>
                    <a:pt x="1860" y="1"/>
                    <a:pt x="1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5056640" y="4051288"/>
              <a:ext cx="90691" cy="77949"/>
            </a:xfrm>
            <a:custGeom>
              <a:rect b="b" l="l" r="r" t="t"/>
              <a:pathLst>
                <a:path extrusionOk="0" h="2447" w="2847">
                  <a:moveTo>
                    <a:pt x="1606" y="326"/>
                  </a:moveTo>
                  <a:cubicBezTo>
                    <a:pt x="1771" y="326"/>
                    <a:pt x="1943" y="375"/>
                    <a:pt x="2108" y="489"/>
                  </a:cubicBezTo>
                  <a:lnTo>
                    <a:pt x="894" y="1715"/>
                  </a:lnTo>
                  <a:cubicBezTo>
                    <a:pt x="459" y="1054"/>
                    <a:pt x="976" y="326"/>
                    <a:pt x="1606" y="326"/>
                  </a:cubicBezTo>
                  <a:close/>
                  <a:moveTo>
                    <a:pt x="2358" y="715"/>
                  </a:moveTo>
                  <a:lnTo>
                    <a:pt x="2358" y="715"/>
                  </a:lnTo>
                  <a:cubicBezTo>
                    <a:pt x="2809" y="1363"/>
                    <a:pt x="2297" y="2107"/>
                    <a:pt x="1658" y="2107"/>
                  </a:cubicBezTo>
                  <a:cubicBezTo>
                    <a:pt x="1486" y="2107"/>
                    <a:pt x="1306" y="2053"/>
                    <a:pt x="1132" y="1929"/>
                  </a:cubicBezTo>
                  <a:lnTo>
                    <a:pt x="2358" y="715"/>
                  </a:lnTo>
                  <a:close/>
                  <a:moveTo>
                    <a:pt x="1620" y="1"/>
                  </a:moveTo>
                  <a:cubicBezTo>
                    <a:pt x="536" y="1"/>
                    <a:pt x="1" y="1322"/>
                    <a:pt x="763" y="2084"/>
                  </a:cubicBezTo>
                  <a:cubicBezTo>
                    <a:pt x="1005" y="2335"/>
                    <a:pt x="1309" y="2447"/>
                    <a:pt x="1609" y="2447"/>
                  </a:cubicBezTo>
                  <a:cubicBezTo>
                    <a:pt x="2236" y="2447"/>
                    <a:pt x="2846" y="1956"/>
                    <a:pt x="2846" y="1215"/>
                  </a:cubicBezTo>
                  <a:cubicBezTo>
                    <a:pt x="2846" y="548"/>
                    <a:pt x="2311" y="1"/>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4942472" y="3809318"/>
              <a:ext cx="238976" cy="352762"/>
            </a:xfrm>
            <a:custGeom>
              <a:rect b="b" l="l" r="r" t="t"/>
              <a:pathLst>
                <a:path extrusionOk="0" h="11074" w="7502">
                  <a:moveTo>
                    <a:pt x="775" y="0"/>
                  </a:moveTo>
                  <a:cubicBezTo>
                    <a:pt x="334" y="0"/>
                    <a:pt x="1" y="358"/>
                    <a:pt x="1" y="774"/>
                  </a:cubicBezTo>
                  <a:lnTo>
                    <a:pt x="1" y="10299"/>
                  </a:lnTo>
                  <a:cubicBezTo>
                    <a:pt x="1" y="10728"/>
                    <a:pt x="358" y="11073"/>
                    <a:pt x="775" y="11073"/>
                  </a:cubicBezTo>
                  <a:lnTo>
                    <a:pt x="6728" y="11073"/>
                  </a:lnTo>
                  <a:cubicBezTo>
                    <a:pt x="7157" y="11073"/>
                    <a:pt x="7502" y="10716"/>
                    <a:pt x="7502" y="10299"/>
                  </a:cubicBezTo>
                  <a:lnTo>
                    <a:pt x="7502" y="4799"/>
                  </a:lnTo>
                  <a:cubicBezTo>
                    <a:pt x="7502" y="4703"/>
                    <a:pt x="7419" y="4632"/>
                    <a:pt x="7335" y="4632"/>
                  </a:cubicBezTo>
                  <a:cubicBezTo>
                    <a:pt x="7252" y="4632"/>
                    <a:pt x="7168" y="4703"/>
                    <a:pt x="7168" y="4799"/>
                  </a:cubicBezTo>
                  <a:lnTo>
                    <a:pt x="7168" y="10299"/>
                  </a:lnTo>
                  <a:cubicBezTo>
                    <a:pt x="7168" y="10561"/>
                    <a:pt x="6966" y="10752"/>
                    <a:pt x="6728" y="10752"/>
                  </a:cubicBezTo>
                  <a:lnTo>
                    <a:pt x="775" y="10752"/>
                  </a:lnTo>
                  <a:cubicBezTo>
                    <a:pt x="525" y="10752"/>
                    <a:pt x="322" y="10537"/>
                    <a:pt x="322" y="10299"/>
                  </a:cubicBezTo>
                  <a:lnTo>
                    <a:pt x="322" y="774"/>
                  </a:lnTo>
                  <a:cubicBezTo>
                    <a:pt x="322" y="524"/>
                    <a:pt x="537" y="334"/>
                    <a:pt x="775" y="334"/>
                  </a:cubicBezTo>
                  <a:lnTo>
                    <a:pt x="6728" y="334"/>
                  </a:lnTo>
                  <a:cubicBezTo>
                    <a:pt x="6978" y="334"/>
                    <a:pt x="7168" y="536"/>
                    <a:pt x="7168" y="774"/>
                  </a:cubicBezTo>
                  <a:lnTo>
                    <a:pt x="7168" y="3930"/>
                  </a:lnTo>
                  <a:cubicBezTo>
                    <a:pt x="7168" y="4025"/>
                    <a:pt x="7252" y="4096"/>
                    <a:pt x="7335" y="4096"/>
                  </a:cubicBezTo>
                  <a:cubicBezTo>
                    <a:pt x="7419" y="4096"/>
                    <a:pt x="7502" y="4025"/>
                    <a:pt x="7502" y="3930"/>
                  </a:cubicBezTo>
                  <a:lnTo>
                    <a:pt x="7502" y="774"/>
                  </a:lnTo>
                  <a:cubicBezTo>
                    <a:pt x="7502" y="346"/>
                    <a:pt x="7145" y="0"/>
                    <a:pt x="6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8"/>
          <p:cNvGrpSpPr/>
          <p:nvPr/>
        </p:nvGrpSpPr>
        <p:grpSpPr>
          <a:xfrm>
            <a:off x="194218" y="2649617"/>
            <a:ext cx="326825" cy="358674"/>
            <a:chOff x="851762" y="3073379"/>
            <a:chExt cx="1244100" cy="1244100"/>
          </a:xfrm>
        </p:grpSpPr>
        <p:sp>
          <p:nvSpPr>
            <p:cNvPr id="233" name="Google Shape;233;p18"/>
            <p:cNvSpPr/>
            <p:nvPr/>
          </p:nvSpPr>
          <p:spPr>
            <a:xfrm>
              <a:off x="851762" y="3073379"/>
              <a:ext cx="1244100" cy="1244100"/>
            </a:xfrm>
            <a:prstGeom prst="donut">
              <a:avLst>
                <a:gd fmla="val 15028"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895152" y="3116572"/>
              <a:ext cx="1157100" cy="1157700"/>
            </a:xfrm>
            <a:prstGeom prst="blockArc">
              <a:avLst>
                <a:gd fmla="val 5431384" name="adj1"/>
                <a:gd fmla="val 21599774" name="adj2"/>
                <a:gd fmla="val 849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8"/>
          <p:cNvGrpSpPr/>
          <p:nvPr/>
        </p:nvGrpSpPr>
        <p:grpSpPr>
          <a:xfrm>
            <a:off x="297037" y="2763888"/>
            <a:ext cx="120988" cy="130098"/>
            <a:chOff x="6657194" y="2434073"/>
            <a:chExt cx="375507" cy="367925"/>
          </a:xfrm>
        </p:grpSpPr>
        <p:sp>
          <p:nvSpPr>
            <p:cNvPr id="236" name="Google Shape;236;p18"/>
            <p:cNvSpPr/>
            <p:nvPr/>
          </p:nvSpPr>
          <p:spPr>
            <a:xfrm>
              <a:off x="6657194" y="2434073"/>
              <a:ext cx="190780" cy="367925"/>
            </a:xfrm>
            <a:custGeom>
              <a:rect b="b" l="l" r="r" t="t"/>
              <a:pathLst>
                <a:path extrusionOk="0" h="11550" w="5989">
                  <a:moveTo>
                    <a:pt x="3024" y="346"/>
                  </a:moveTo>
                  <a:cubicBezTo>
                    <a:pt x="4465" y="346"/>
                    <a:pt x="5644" y="1524"/>
                    <a:pt x="5644" y="2965"/>
                  </a:cubicBezTo>
                  <a:lnTo>
                    <a:pt x="5644" y="5596"/>
                  </a:lnTo>
                  <a:lnTo>
                    <a:pt x="2977" y="5596"/>
                  </a:lnTo>
                  <a:cubicBezTo>
                    <a:pt x="2893" y="5596"/>
                    <a:pt x="2810" y="5668"/>
                    <a:pt x="2810" y="5763"/>
                  </a:cubicBezTo>
                  <a:cubicBezTo>
                    <a:pt x="2810" y="5846"/>
                    <a:pt x="2893" y="5930"/>
                    <a:pt x="2977" y="5930"/>
                  </a:cubicBezTo>
                  <a:lnTo>
                    <a:pt x="5644" y="5930"/>
                  </a:lnTo>
                  <a:lnTo>
                    <a:pt x="5644" y="8561"/>
                  </a:lnTo>
                  <a:cubicBezTo>
                    <a:pt x="5644" y="10002"/>
                    <a:pt x="4465" y="11180"/>
                    <a:pt x="3024" y="11180"/>
                  </a:cubicBezTo>
                  <a:lnTo>
                    <a:pt x="2965" y="11180"/>
                  </a:lnTo>
                  <a:cubicBezTo>
                    <a:pt x="1524" y="11180"/>
                    <a:pt x="345" y="10002"/>
                    <a:pt x="345" y="8561"/>
                  </a:cubicBezTo>
                  <a:lnTo>
                    <a:pt x="345" y="5930"/>
                  </a:lnTo>
                  <a:lnTo>
                    <a:pt x="2119" y="5930"/>
                  </a:lnTo>
                  <a:cubicBezTo>
                    <a:pt x="2203" y="5930"/>
                    <a:pt x="2274" y="5846"/>
                    <a:pt x="2274" y="5763"/>
                  </a:cubicBezTo>
                  <a:cubicBezTo>
                    <a:pt x="2274" y="5668"/>
                    <a:pt x="2203" y="5596"/>
                    <a:pt x="2119" y="5596"/>
                  </a:cubicBezTo>
                  <a:lnTo>
                    <a:pt x="345" y="5596"/>
                  </a:lnTo>
                  <a:lnTo>
                    <a:pt x="345" y="2965"/>
                  </a:lnTo>
                  <a:cubicBezTo>
                    <a:pt x="345" y="1524"/>
                    <a:pt x="1524" y="346"/>
                    <a:pt x="2965" y="346"/>
                  </a:cubicBezTo>
                  <a:close/>
                  <a:moveTo>
                    <a:pt x="2965" y="0"/>
                  </a:moveTo>
                  <a:cubicBezTo>
                    <a:pt x="1322" y="0"/>
                    <a:pt x="0" y="1322"/>
                    <a:pt x="0" y="2965"/>
                  </a:cubicBezTo>
                  <a:lnTo>
                    <a:pt x="0" y="8585"/>
                  </a:lnTo>
                  <a:cubicBezTo>
                    <a:pt x="0" y="10228"/>
                    <a:pt x="1322" y="11550"/>
                    <a:pt x="2965" y="11550"/>
                  </a:cubicBezTo>
                  <a:lnTo>
                    <a:pt x="3024" y="11550"/>
                  </a:lnTo>
                  <a:cubicBezTo>
                    <a:pt x="4655" y="11550"/>
                    <a:pt x="5989" y="10228"/>
                    <a:pt x="5989" y="8585"/>
                  </a:cubicBezTo>
                  <a:lnTo>
                    <a:pt x="5989" y="2953"/>
                  </a:lnTo>
                  <a:cubicBezTo>
                    <a:pt x="5965" y="1322"/>
                    <a:pt x="4644" y="0"/>
                    <a:pt x="3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6854409" y="2464399"/>
              <a:ext cx="178292" cy="162365"/>
            </a:xfrm>
            <a:custGeom>
              <a:rect b="b" l="l" r="r" t="t"/>
              <a:pathLst>
                <a:path extrusionOk="0" h="5097" w="5597">
                  <a:moveTo>
                    <a:pt x="2807" y="346"/>
                  </a:moveTo>
                  <a:cubicBezTo>
                    <a:pt x="3371" y="346"/>
                    <a:pt x="3933" y="564"/>
                    <a:pt x="4358" y="1001"/>
                  </a:cubicBezTo>
                  <a:cubicBezTo>
                    <a:pt x="5180" y="1835"/>
                    <a:pt x="5227" y="3132"/>
                    <a:pt x="4477" y="3990"/>
                  </a:cubicBezTo>
                  <a:lnTo>
                    <a:pt x="3441" y="2954"/>
                  </a:lnTo>
                  <a:cubicBezTo>
                    <a:pt x="3411" y="2924"/>
                    <a:pt x="3367" y="2909"/>
                    <a:pt x="3322" y="2909"/>
                  </a:cubicBezTo>
                  <a:cubicBezTo>
                    <a:pt x="3278" y="2909"/>
                    <a:pt x="3233" y="2924"/>
                    <a:pt x="3203" y="2954"/>
                  </a:cubicBezTo>
                  <a:cubicBezTo>
                    <a:pt x="3144" y="3013"/>
                    <a:pt x="3144" y="3132"/>
                    <a:pt x="3203" y="3192"/>
                  </a:cubicBezTo>
                  <a:lnTo>
                    <a:pt x="4239" y="4228"/>
                  </a:lnTo>
                  <a:cubicBezTo>
                    <a:pt x="3831" y="4584"/>
                    <a:pt x="3321" y="4763"/>
                    <a:pt x="2810" y="4763"/>
                  </a:cubicBezTo>
                  <a:cubicBezTo>
                    <a:pt x="2246" y="4763"/>
                    <a:pt x="1681" y="4546"/>
                    <a:pt x="1250" y="4109"/>
                  </a:cubicBezTo>
                  <a:cubicBezTo>
                    <a:pt x="417" y="3287"/>
                    <a:pt x="393" y="1977"/>
                    <a:pt x="1131" y="1120"/>
                  </a:cubicBezTo>
                  <a:lnTo>
                    <a:pt x="1131" y="1120"/>
                  </a:lnTo>
                  <a:lnTo>
                    <a:pt x="2679" y="2668"/>
                  </a:lnTo>
                  <a:cubicBezTo>
                    <a:pt x="2709" y="2698"/>
                    <a:pt x="2754" y="2713"/>
                    <a:pt x="2798" y="2713"/>
                  </a:cubicBezTo>
                  <a:cubicBezTo>
                    <a:pt x="2843" y="2713"/>
                    <a:pt x="2888" y="2698"/>
                    <a:pt x="2917" y="2668"/>
                  </a:cubicBezTo>
                  <a:cubicBezTo>
                    <a:pt x="2977" y="2608"/>
                    <a:pt x="2977" y="2489"/>
                    <a:pt x="2917" y="2430"/>
                  </a:cubicBezTo>
                  <a:lnTo>
                    <a:pt x="1370" y="882"/>
                  </a:lnTo>
                  <a:cubicBezTo>
                    <a:pt x="1783" y="525"/>
                    <a:pt x="2296" y="346"/>
                    <a:pt x="2807" y="346"/>
                  </a:cubicBezTo>
                  <a:close/>
                  <a:moveTo>
                    <a:pt x="2803" y="1"/>
                  </a:moveTo>
                  <a:cubicBezTo>
                    <a:pt x="2152" y="1"/>
                    <a:pt x="1501" y="251"/>
                    <a:pt x="1000" y="751"/>
                  </a:cubicBezTo>
                  <a:cubicBezTo>
                    <a:pt x="0" y="1739"/>
                    <a:pt x="0" y="3347"/>
                    <a:pt x="1000" y="4347"/>
                  </a:cubicBezTo>
                  <a:cubicBezTo>
                    <a:pt x="1501" y="4847"/>
                    <a:pt x="2152" y="5097"/>
                    <a:pt x="2803" y="5097"/>
                  </a:cubicBezTo>
                  <a:cubicBezTo>
                    <a:pt x="3453" y="5097"/>
                    <a:pt x="4102" y="4847"/>
                    <a:pt x="4596" y="4347"/>
                  </a:cubicBezTo>
                  <a:cubicBezTo>
                    <a:pt x="5596" y="3347"/>
                    <a:pt x="5596" y="1739"/>
                    <a:pt x="4596" y="751"/>
                  </a:cubicBezTo>
                  <a:cubicBezTo>
                    <a:pt x="4102" y="251"/>
                    <a:pt x="3453" y="1"/>
                    <a:pt x="28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6854409" y="2631288"/>
              <a:ext cx="177528" cy="162365"/>
            </a:xfrm>
            <a:custGeom>
              <a:rect b="b" l="l" r="r" t="t"/>
              <a:pathLst>
                <a:path extrusionOk="0" h="5097" w="5573">
                  <a:moveTo>
                    <a:pt x="2805" y="338"/>
                  </a:moveTo>
                  <a:cubicBezTo>
                    <a:pt x="3314" y="338"/>
                    <a:pt x="3821" y="515"/>
                    <a:pt x="4227" y="870"/>
                  </a:cubicBezTo>
                  <a:lnTo>
                    <a:pt x="1120" y="3977"/>
                  </a:lnTo>
                  <a:cubicBezTo>
                    <a:pt x="393" y="3108"/>
                    <a:pt x="417" y="1799"/>
                    <a:pt x="1239" y="989"/>
                  </a:cubicBezTo>
                  <a:cubicBezTo>
                    <a:pt x="1671" y="556"/>
                    <a:pt x="2239" y="338"/>
                    <a:pt x="2805" y="338"/>
                  </a:cubicBezTo>
                  <a:close/>
                  <a:moveTo>
                    <a:pt x="2803" y="1"/>
                  </a:moveTo>
                  <a:cubicBezTo>
                    <a:pt x="2152" y="1"/>
                    <a:pt x="1501" y="251"/>
                    <a:pt x="1000" y="751"/>
                  </a:cubicBezTo>
                  <a:cubicBezTo>
                    <a:pt x="0" y="1739"/>
                    <a:pt x="0" y="3346"/>
                    <a:pt x="1000" y="4346"/>
                  </a:cubicBezTo>
                  <a:cubicBezTo>
                    <a:pt x="1501" y="4847"/>
                    <a:pt x="2152" y="5097"/>
                    <a:pt x="2803" y="5097"/>
                  </a:cubicBezTo>
                  <a:cubicBezTo>
                    <a:pt x="3453" y="5097"/>
                    <a:pt x="4102" y="4847"/>
                    <a:pt x="4596" y="4346"/>
                  </a:cubicBezTo>
                  <a:cubicBezTo>
                    <a:pt x="4656" y="4287"/>
                    <a:pt x="4656" y="4168"/>
                    <a:pt x="4596" y="4108"/>
                  </a:cubicBezTo>
                  <a:cubicBezTo>
                    <a:pt x="4566" y="4079"/>
                    <a:pt x="4522" y="4064"/>
                    <a:pt x="4477" y="4064"/>
                  </a:cubicBezTo>
                  <a:cubicBezTo>
                    <a:pt x="4432" y="4064"/>
                    <a:pt x="4388" y="4079"/>
                    <a:pt x="4358" y="4108"/>
                  </a:cubicBezTo>
                  <a:cubicBezTo>
                    <a:pt x="3933" y="4540"/>
                    <a:pt x="3370" y="4754"/>
                    <a:pt x="2806" y="4754"/>
                  </a:cubicBezTo>
                  <a:cubicBezTo>
                    <a:pt x="2295" y="4754"/>
                    <a:pt x="1783" y="4578"/>
                    <a:pt x="1370" y="4227"/>
                  </a:cubicBezTo>
                  <a:lnTo>
                    <a:pt x="2417" y="3180"/>
                  </a:lnTo>
                  <a:lnTo>
                    <a:pt x="4477" y="1120"/>
                  </a:lnTo>
                  <a:cubicBezTo>
                    <a:pt x="5060" y="1799"/>
                    <a:pt x="5180" y="2775"/>
                    <a:pt x="4763" y="3573"/>
                  </a:cubicBezTo>
                  <a:cubicBezTo>
                    <a:pt x="4715" y="3668"/>
                    <a:pt x="4751" y="3751"/>
                    <a:pt x="4834" y="3799"/>
                  </a:cubicBezTo>
                  <a:cubicBezTo>
                    <a:pt x="4863" y="3813"/>
                    <a:pt x="4890" y="3820"/>
                    <a:pt x="4916" y="3820"/>
                  </a:cubicBezTo>
                  <a:cubicBezTo>
                    <a:pt x="4976" y="3820"/>
                    <a:pt x="5027" y="3782"/>
                    <a:pt x="5060" y="3715"/>
                  </a:cubicBezTo>
                  <a:cubicBezTo>
                    <a:pt x="5572" y="2739"/>
                    <a:pt x="5406" y="1537"/>
                    <a:pt x="4596" y="751"/>
                  </a:cubicBezTo>
                  <a:cubicBezTo>
                    <a:pt x="4102" y="251"/>
                    <a:pt x="3453" y="1"/>
                    <a:pt x="28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8"/>
          <p:cNvSpPr/>
          <p:nvPr/>
        </p:nvSpPr>
        <p:spPr>
          <a:xfrm>
            <a:off x="603225" y="2641075"/>
            <a:ext cx="2785800" cy="35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AVG Weekend Nights with Children</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240" name="Google Shape;240;p18"/>
          <p:cNvSpPr/>
          <p:nvPr/>
        </p:nvSpPr>
        <p:spPr>
          <a:xfrm>
            <a:off x="667488" y="454225"/>
            <a:ext cx="2785800" cy="273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Total Confirmed Bookings</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241" name="Google Shape;241;p18"/>
          <p:cNvSpPr/>
          <p:nvPr/>
        </p:nvSpPr>
        <p:spPr>
          <a:xfrm>
            <a:off x="5179750" y="2999600"/>
            <a:ext cx="2553900" cy="273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Monthly Reservations</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242" name="Google Shape;242;p18"/>
          <p:cNvSpPr/>
          <p:nvPr/>
        </p:nvSpPr>
        <p:spPr>
          <a:xfrm>
            <a:off x="5025850" y="523550"/>
            <a:ext cx="2785800" cy="273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Total Adults and Children</a:t>
            </a:r>
            <a:endParaRPr sz="1500">
              <a:solidFill>
                <a:srgbClr val="FFFFFF"/>
              </a:solidFill>
              <a:latin typeface="Fira Sans Extra Condensed Medium"/>
              <a:ea typeface="Fira Sans Extra Condensed Medium"/>
              <a:cs typeface="Fira Sans Extra Condensed Medium"/>
              <a:sym typeface="Fira Sans Extra Condensed Medium"/>
            </a:endParaRPr>
          </a:p>
        </p:txBody>
      </p:sp>
      <p:cxnSp>
        <p:nvCxnSpPr>
          <p:cNvPr id="243" name="Google Shape;243;p18"/>
          <p:cNvCxnSpPr/>
          <p:nvPr/>
        </p:nvCxnSpPr>
        <p:spPr>
          <a:xfrm flipH="1">
            <a:off x="4351925" y="425275"/>
            <a:ext cx="14100" cy="4798800"/>
          </a:xfrm>
          <a:prstGeom prst="straightConnector1">
            <a:avLst/>
          </a:prstGeom>
          <a:noFill/>
          <a:ln cap="flat" cmpd="sng" w="19050">
            <a:solidFill>
              <a:schemeClr val="accent1"/>
            </a:solidFill>
            <a:prstDash val="solid"/>
            <a:round/>
            <a:headEnd len="med" w="med" type="none"/>
            <a:tailEnd len="med" w="med" type="none"/>
          </a:ln>
        </p:spPr>
      </p:cxnSp>
      <p:pic>
        <p:nvPicPr>
          <p:cNvPr id="244" name="Google Shape;244;p18"/>
          <p:cNvPicPr preferRelativeResize="0"/>
          <p:nvPr/>
        </p:nvPicPr>
        <p:blipFill>
          <a:blip r:embed="rId3">
            <a:alphaModFix/>
          </a:blip>
          <a:stretch>
            <a:fillRect/>
          </a:stretch>
        </p:blipFill>
        <p:spPr>
          <a:xfrm>
            <a:off x="194225" y="844075"/>
            <a:ext cx="4056625" cy="962025"/>
          </a:xfrm>
          <a:prstGeom prst="rect">
            <a:avLst/>
          </a:prstGeom>
          <a:noFill/>
          <a:ln>
            <a:noFill/>
          </a:ln>
        </p:spPr>
      </p:pic>
      <p:pic>
        <p:nvPicPr>
          <p:cNvPr id="245" name="Google Shape;245;p18"/>
          <p:cNvPicPr preferRelativeResize="0"/>
          <p:nvPr/>
        </p:nvPicPr>
        <p:blipFill>
          <a:blip r:embed="rId4">
            <a:alphaModFix/>
          </a:blip>
          <a:stretch>
            <a:fillRect/>
          </a:stretch>
        </p:blipFill>
        <p:spPr>
          <a:xfrm>
            <a:off x="845175" y="1806088"/>
            <a:ext cx="2190750" cy="590550"/>
          </a:xfrm>
          <a:prstGeom prst="rect">
            <a:avLst/>
          </a:prstGeom>
          <a:noFill/>
          <a:ln>
            <a:noFill/>
          </a:ln>
        </p:spPr>
      </p:pic>
      <p:pic>
        <p:nvPicPr>
          <p:cNvPr id="246" name="Google Shape;246;p18"/>
          <p:cNvPicPr preferRelativeResize="0"/>
          <p:nvPr/>
        </p:nvPicPr>
        <p:blipFill>
          <a:blip r:embed="rId5">
            <a:alphaModFix/>
          </a:blip>
          <a:stretch>
            <a:fillRect/>
          </a:stretch>
        </p:blipFill>
        <p:spPr>
          <a:xfrm>
            <a:off x="4467100" y="921800"/>
            <a:ext cx="4565974" cy="1236025"/>
          </a:xfrm>
          <a:prstGeom prst="rect">
            <a:avLst/>
          </a:prstGeom>
          <a:noFill/>
          <a:ln>
            <a:noFill/>
          </a:ln>
        </p:spPr>
      </p:pic>
      <p:pic>
        <p:nvPicPr>
          <p:cNvPr id="247" name="Google Shape;247;p18"/>
          <p:cNvPicPr preferRelativeResize="0"/>
          <p:nvPr/>
        </p:nvPicPr>
        <p:blipFill>
          <a:blip r:embed="rId6">
            <a:alphaModFix/>
          </a:blip>
          <a:stretch>
            <a:fillRect/>
          </a:stretch>
        </p:blipFill>
        <p:spPr>
          <a:xfrm>
            <a:off x="4467100" y="2240150"/>
            <a:ext cx="4676900" cy="571500"/>
          </a:xfrm>
          <a:prstGeom prst="rect">
            <a:avLst/>
          </a:prstGeom>
          <a:noFill/>
          <a:ln>
            <a:noFill/>
          </a:ln>
        </p:spPr>
      </p:pic>
      <p:pic>
        <p:nvPicPr>
          <p:cNvPr id="248" name="Google Shape;248;p18"/>
          <p:cNvPicPr preferRelativeResize="0"/>
          <p:nvPr/>
        </p:nvPicPr>
        <p:blipFill>
          <a:blip r:embed="rId7">
            <a:alphaModFix/>
          </a:blip>
          <a:stretch>
            <a:fillRect/>
          </a:stretch>
        </p:blipFill>
        <p:spPr>
          <a:xfrm>
            <a:off x="50900" y="3167900"/>
            <a:ext cx="4199950" cy="1135625"/>
          </a:xfrm>
          <a:prstGeom prst="rect">
            <a:avLst/>
          </a:prstGeom>
          <a:noFill/>
          <a:ln>
            <a:noFill/>
          </a:ln>
        </p:spPr>
      </p:pic>
      <p:pic>
        <p:nvPicPr>
          <p:cNvPr id="249" name="Google Shape;249;p18"/>
          <p:cNvPicPr preferRelativeResize="0"/>
          <p:nvPr/>
        </p:nvPicPr>
        <p:blipFill>
          <a:blip r:embed="rId8">
            <a:alphaModFix/>
          </a:blip>
          <a:stretch>
            <a:fillRect/>
          </a:stretch>
        </p:blipFill>
        <p:spPr>
          <a:xfrm>
            <a:off x="859463" y="4471850"/>
            <a:ext cx="2162175" cy="581025"/>
          </a:xfrm>
          <a:prstGeom prst="rect">
            <a:avLst/>
          </a:prstGeom>
          <a:noFill/>
          <a:ln>
            <a:noFill/>
          </a:ln>
        </p:spPr>
      </p:pic>
      <p:pic>
        <p:nvPicPr>
          <p:cNvPr id="250" name="Google Shape;250;p18"/>
          <p:cNvPicPr preferRelativeResize="0"/>
          <p:nvPr/>
        </p:nvPicPr>
        <p:blipFill rotWithShape="1">
          <a:blip r:embed="rId9">
            <a:alphaModFix/>
          </a:blip>
          <a:srcRect b="0" l="0" r="46592" t="0"/>
          <a:stretch/>
        </p:blipFill>
        <p:spPr>
          <a:xfrm>
            <a:off x="4366025" y="3273525"/>
            <a:ext cx="4777976" cy="1233950"/>
          </a:xfrm>
          <a:prstGeom prst="rect">
            <a:avLst/>
          </a:prstGeom>
          <a:noFill/>
          <a:ln>
            <a:noFill/>
          </a:ln>
        </p:spPr>
      </p:pic>
      <p:pic>
        <p:nvPicPr>
          <p:cNvPr id="251" name="Google Shape;251;p18"/>
          <p:cNvPicPr preferRelativeResize="0"/>
          <p:nvPr/>
        </p:nvPicPr>
        <p:blipFill>
          <a:blip r:embed="rId10">
            <a:alphaModFix/>
          </a:blip>
          <a:stretch>
            <a:fillRect/>
          </a:stretch>
        </p:blipFill>
        <p:spPr>
          <a:xfrm>
            <a:off x="4467100" y="4507500"/>
            <a:ext cx="4676901" cy="71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ph type="title"/>
          </p:nvPr>
        </p:nvSpPr>
        <p:spPr>
          <a:xfrm>
            <a:off x="470400" y="-110050"/>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Methodology: SQL Analysis</a:t>
            </a:r>
            <a:endParaRPr/>
          </a:p>
        </p:txBody>
      </p:sp>
      <p:grpSp>
        <p:nvGrpSpPr>
          <p:cNvPr id="257" name="Google Shape;257;p19"/>
          <p:cNvGrpSpPr/>
          <p:nvPr/>
        </p:nvGrpSpPr>
        <p:grpSpPr>
          <a:xfrm>
            <a:off x="142552" y="564541"/>
            <a:ext cx="451733" cy="273951"/>
            <a:chOff x="851762" y="1342427"/>
            <a:chExt cx="1244100" cy="1244100"/>
          </a:xfrm>
        </p:grpSpPr>
        <p:sp>
          <p:nvSpPr>
            <p:cNvPr id="258" name="Google Shape;258;p19"/>
            <p:cNvSpPr/>
            <p:nvPr/>
          </p:nvSpPr>
          <p:spPr>
            <a:xfrm>
              <a:off x="851762" y="1342427"/>
              <a:ext cx="1244100" cy="1244100"/>
            </a:xfrm>
            <a:prstGeom prst="donut">
              <a:avLst>
                <a:gd fmla="val 15028"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95152" y="1385620"/>
              <a:ext cx="1157100" cy="1157700"/>
            </a:xfrm>
            <a:prstGeom prst="blockArc">
              <a:avLst>
                <a:gd fmla="val 10812714" name="adj1"/>
                <a:gd fmla="val 21599774" name="adj2"/>
                <a:gd fmla="val 8499"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9"/>
          <p:cNvGrpSpPr/>
          <p:nvPr/>
        </p:nvGrpSpPr>
        <p:grpSpPr>
          <a:xfrm>
            <a:off x="1553794" y="3292563"/>
            <a:ext cx="461686" cy="225307"/>
            <a:chOff x="4935067" y="3073379"/>
            <a:chExt cx="1244100" cy="1244100"/>
          </a:xfrm>
        </p:grpSpPr>
        <p:sp>
          <p:nvSpPr>
            <p:cNvPr id="261" name="Google Shape;261;p19"/>
            <p:cNvSpPr/>
            <p:nvPr/>
          </p:nvSpPr>
          <p:spPr>
            <a:xfrm>
              <a:off x="4935067" y="3073379"/>
              <a:ext cx="1244100" cy="1244100"/>
            </a:xfrm>
            <a:prstGeom prst="donut">
              <a:avLst>
                <a:gd fmla="val 15028"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978457" y="3116572"/>
              <a:ext cx="1157100" cy="1157700"/>
            </a:xfrm>
            <a:prstGeom prst="blockArc">
              <a:avLst>
                <a:gd fmla="val 2738786" name="adj1"/>
                <a:gd fmla="val 21599774" name="adj2"/>
                <a:gd fmla="val 8499"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9"/>
          <p:cNvGrpSpPr/>
          <p:nvPr/>
        </p:nvGrpSpPr>
        <p:grpSpPr>
          <a:xfrm>
            <a:off x="1708422" y="3367099"/>
            <a:ext cx="167580" cy="75168"/>
            <a:chOff x="6195998" y="1983102"/>
            <a:chExt cx="368308" cy="338746"/>
          </a:xfrm>
        </p:grpSpPr>
        <p:sp>
          <p:nvSpPr>
            <p:cNvPr id="264" name="Google Shape;264;p19"/>
            <p:cNvSpPr/>
            <p:nvPr/>
          </p:nvSpPr>
          <p:spPr>
            <a:xfrm>
              <a:off x="6267289" y="2161012"/>
              <a:ext cx="67533" cy="67150"/>
            </a:xfrm>
            <a:custGeom>
              <a:rect b="b" l="l" r="r" t="t"/>
              <a:pathLst>
                <a:path extrusionOk="0" h="2108" w="2120">
                  <a:moveTo>
                    <a:pt x="1060" y="0"/>
                  </a:moveTo>
                  <a:cubicBezTo>
                    <a:pt x="953" y="0"/>
                    <a:pt x="882" y="71"/>
                    <a:pt x="882" y="179"/>
                  </a:cubicBezTo>
                  <a:lnTo>
                    <a:pt x="882" y="881"/>
                  </a:lnTo>
                  <a:lnTo>
                    <a:pt x="179" y="881"/>
                  </a:lnTo>
                  <a:cubicBezTo>
                    <a:pt x="84" y="881"/>
                    <a:pt x="0" y="953"/>
                    <a:pt x="0" y="1060"/>
                  </a:cubicBezTo>
                  <a:cubicBezTo>
                    <a:pt x="0" y="1143"/>
                    <a:pt x="84" y="1238"/>
                    <a:pt x="179" y="1238"/>
                  </a:cubicBezTo>
                  <a:lnTo>
                    <a:pt x="882" y="1238"/>
                  </a:lnTo>
                  <a:lnTo>
                    <a:pt x="882" y="1941"/>
                  </a:lnTo>
                  <a:cubicBezTo>
                    <a:pt x="882" y="2024"/>
                    <a:pt x="953" y="2107"/>
                    <a:pt x="1060" y="2107"/>
                  </a:cubicBezTo>
                  <a:cubicBezTo>
                    <a:pt x="1155" y="2107"/>
                    <a:pt x="1239" y="2036"/>
                    <a:pt x="1239" y="1941"/>
                  </a:cubicBezTo>
                  <a:lnTo>
                    <a:pt x="1239" y="1238"/>
                  </a:lnTo>
                  <a:lnTo>
                    <a:pt x="1941" y="1238"/>
                  </a:lnTo>
                  <a:cubicBezTo>
                    <a:pt x="2048" y="1238"/>
                    <a:pt x="2120" y="1167"/>
                    <a:pt x="2120" y="1060"/>
                  </a:cubicBezTo>
                  <a:cubicBezTo>
                    <a:pt x="2120" y="953"/>
                    <a:pt x="2036" y="881"/>
                    <a:pt x="1941" y="881"/>
                  </a:cubicBezTo>
                  <a:lnTo>
                    <a:pt x="1239" y="881"/>
                  </a:lnTo>
                  <a:lnTo>
                    <a:pt x="1239" y="179"/>
                  </a:lnTo>
                  <a:cubicBezTo>
                    <a:pt x="1239" y="95"/>
                    <a:pt x="1167" y="0"/>
                    <a:pt x="10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6235052" y="2128393"/>
              <a:ext cx="132007" cy="131625"/>
            </a:xfrm>
            <a:custGeom>
              <a:rect b="b" l="l" r="r" t="t"/>
              <a:pathLst>
                <a:path extrusionOk="0" h="4132" w="4144">
                  <a:moveTo>
                    <a:pt x="2072" y="357"/>
                  </a:moveTo>
                  <a:cubicBezTo>
                    <a:pt x="3013" y="357"/>
                    <a:pt x="3799" y="1131"/>
                    <a:pt x="3799" y="2084"/>
                  </a:cubicBezTo>
                  <a:cubicBezTo>
                    <a:pt x="3799" y="3024"/>
                    <a:pt x="3025" y="3798"/>
                    <a:pt x="2072" y="3798"/>
                  </a:cubicBezTo>
                  <a:cubicBezTo>
                    <a:pt x="1120" y="3798"/>
                    <a:pt x="370" y="3024"/>
                    <a:pt x="370" y="2084"/>
                  </a:cubicBezTo>
                  <a:cubicBezTo>
                    <a:pt x="370" y="1131"/>
                    <a:pt x="1143" y="357"/>
                    <a:pt x="2072" y="357"/>
                  </a:cubicBezTo>
                  <a:close/>
                  <a:moveTo>
                    <a:pt x="2072" y="0"/>
                  </a:moveTo>
                  <a:cubicBezTo>
                    <a:pt x="929" y="0"/>
                    <a:pt x="0" y="917"/>
                    <a:pt x="0" y="2072"/>
                  </a:cubicBezTo>
                  <a:cubicBezTo>
                    <a:pt x="0" y="3215"/>
                    <a:pt x="929" y="4132"/>
                    <a:pt x="2072" y="4132"/>
                  </a:cubicBezTo>
                  <a:cubicBezTo>
                    <a:pt x="3227" y="4132"/>
                    <a:pt x="4144" y="3215"/>
                    <a:pt x="4144" y="2072"/>
                  </a:cubicBezTo>
                  <a:cubicBezTo>
                    <a:pt x="4144" y="917"/>
                    <a:pt x="3227" y="0"/>
                    <a:pt x="2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195998" y="1983102"/>
              <a:ext cx="368308" cy="338746"/>
            </a:xfrm>
            <a:custGeom>
              <a:rect b="b" l="l" r="r" t="t"/>
              <a:pathLst>
                <a:path extrusionOk="0" h="10634" w="11562">
                  <a:moveTo>
                    <a:pt x="3143" y="382"/>
                  </a:moveTo>
                  <a:lnTo>
                    <a:pt x="3143" y="1989"/>
                  </a:lnTo>
                  <a:lnTo>
                    <a:pt x="2227" y="1989"/>
                  </a:lnTo>
                  <a:lnTo>
                    <a:pt x="2227" y="382"/>
                  </a:lnTo>
                  <a:close/>
                  <a:moveTo>
                    <a:pt x="4382" y="382"/>
                  </a:moveTo>
                  <a:lnTo>
                    <a:pt x="4382" y="1989"/>
                  </a:lnTo>
                  <a:lnTo>
                    <a:pt x="3477" y="1989"/>
                  </a:lnTo>
                  <a:lnTo>
                    <a:pt x="3477" y="382"/>
                  </a:lnTo>
                  <a:close/>
                  <a:moveTo>
                    <a:pt x="5584" y="382"/>
                  </a:moveTo>
                  <a:lnTo>
                    <a:pt x="5584" y="1989"/>
                  </a:lnTo>
                  <a:lnTo>
                    <a:pt x="4727" y="1989"/>
                  </a:lnTo>
                  <a:lnTo>
                    <a:pt x="4727" y="382"/>
                  </a:lnTo>
                  <a:close/>
                  <a:moveTo>
                    <a:pt x="4846" y="2323"/>
                  </a:moveTo>
                  <a:lnTo>
                    <a:pt x="4846" y="2656"/>
                  </a:lnTo>
                  <a:lnTo>
                    <a:pt x="1750" y="2656"/>
                  </a:lnTo>
                  <a:lnTo>
                    <a:pt x="1750" y="2323"/>
                  </a:lnTo>
                  <a:close/>
                  <a:moveTo>
                    <a:pt x="7918" y="6073"/>
                  </a:moveTo>
                  <a:cubicBezTo>
                    <a:pt x="8442" y="6073"/>
                    <a:pt x="8894" y="6276"/>
                    <a:pt x="9251" y="6585"/>
                  </a:cubicBezTo>
                  <a:lnTo>
                    <a:pt x="6322" y="9514"/>
                  </a:lnTo>
                  <a:cubicBezTo>
                    <a:pt x="5144" y="8121"/>
                    <a:pt x="6203" y="6073"/>
                    <a:pt x="7918" y="6073"/>
                  </a:cubicBezTo>
                  <a:close/>
                  <a:moveTo>
                    <a:pt x="11204" y="6585"/>
                  </a:moveTo>
                  <a:lnTo>
                    <a:pt x="11204" y="7990"/>
                  </a:lnTo>
                  <a:cubicBezTo>
                    <a:pt x="11204" y="8776"/>
                    <a:pt x="10656" y="9431"/>
                    <a:pt x="9906" y="9562"/>
                  </a:cubicBezTo>
                  <a:cubicBezTo>
                    <a:pt x="10168" y="9193"/>
                    <a:pt x="10347" y="8669"/>
                    <a:pt x="10347" y="8181"/>
                  </a:cubicBezTo>
                  <a:cubicBezTo>
                    <a:pt x="10347" y="7764"/>
                    <a:pt x="10251" y="7550"/>
                    <a:pt x="10251" y="7538"/>
                  </a:cubicBezTo>
                  <a:cubicBezTo>
                    <a:pt x="10168" y="7192"/>
                    <a:pt x="10144" y="7228"/>
                    <a:pt x="10073" y="7073"/>
                  </a:cubicBezTo>
                  <a:cubicBezTo>
                    <a:pt x="9966" y="6883"/>
                    <a:pt x="9954" y="6823"/>
                    <a:pt x="9751" y="6585"/>
                  </a:cubicBezTo>
                  <a:close/>
                  <a:moveTo>
                    <a:pt x="9513" y="6823"/>
                  </a:moveTo>
                  <a:lnTo>
                    <a:pt x="9513" y="6823"/>
                  </a:lnTo>
                  <a:cubicBezTo>
                    <a:pt x="10704" y="8216"/>
                    <a:pt x="9632" y="10240"/>
                    <a:pt x="7918" y="10240"/>
                  </a:cubicBezTo>
                  <a:cubicBezTo>
                    <a:pt x="7890" y="10242"/>
                    <a:pt x="7862" y="10242"/>
                    <a:pt x="7834" y="10242"/>
                  </a:cubicBezTo>
                  <a:cubicBezTo>
                    <a:pt x="7345" y="10242"/>
                    <a:pt x="6910" y="10045"/>
                    <a:pt x="6572" y="9752"/>
                  </a:cubicBezTo>
                  <a:lnTo>
                    <a:pt x="9513" y="6823"/>
                  </a:lnTo>
                  <a:close/>
                  <a:moveTo>
                    <a:pt x="881" y="1"/>
                  </a:moveTo>
                  <a:cubicBezTo>
                    <a:pt x="786" y="1"/>
                    <a:pt x="703" y="84"/>
                    <a:pt x="703" y="180"/>
                  </a:cubicBezTo>
                  <a:lnTo>
                    <a:pt x="703" y="525"/>
                  </a:lnTo>
                  <a:cubicBezTo>
                    <a:pt x="703" y="620"/>
                    <a:pt x="774" y="703"/>
                    <a:pt x="881" y="703"/>
                  </a:cubicBezTo>
                  <a:cubicBezTo>
                    <a:pt x="976" y="703"/>
                    <a:pt x="1060" y="632"/>
                    <a:pt x="1060" y="525"/>
                  </a:cubicBezTo>
                  <a:lnTo>
                    <a:pt x="1060" y="358"/>
                  </a:lnTo>
                  <a:lnTo>
                    <a:pt x="1905" y="358"/>
                  </a:lnTo>
                  <a:lnTo>
                    <a:pt x="1905" y="1966"/>
                  </a:lnTo>
                  <a:lnTo>
                    <a:pt x="1060" y="1966"/>
                  </a:lnTo>
                  <a:lnTo>
                    <a:pt x="1060" y="1418"/>
                  </a:lnTo>
                  <a:cubicBezTo>
                    <a:pt x="1060" y="1323"/>
                    <a:pt x="976" y="1239"/>
                    <a:pt x="881" y="1239"/>
                  </a:cubicBezTo>
                  <a:cubicBezTo>
                    <a:pt x="786" y="1239"/>
                    <a:pt x="703" y="1311"/>
                    <a:pt x="703" y="1418"/>
                  </a:cubicBezTo>
                  <a:lnTo>
                    <a:pt x="703" y="2144"/>
                  </a:lnTo>
                  <a:cubicBezTo>
                    <a:pt x="703" y="2239"/>
                    <a:pt x="774" y="2323"/>
                    <a:pt x="881" y="2323"/>
                  </a:cubicBezTo>
                  <a:lnTo>
                    <a:pt x="1429" y="2323"/>
                  </a:lnTo>
                  <a:lnTo>
                    <a:pt x="1429" y="2656"/>
                  </a:lnTo>
                  <a:lnTo>
                    <a:pt x="905" y="2656"/>
                  </a:lnTo>
                  <a:cubicBezTo>
                    <a:pt x="405" y="2656"/>
                    <a:pt x="0" y="3049"/>
                    <a:pt x="0" y="3561"/>
                  </a:cubicBezTo>
                  <a:lnTo>
                    <a:pt x="0" y="9693"/>
                  </a:lnTo>
                  <a:cubicBezTo>
                    <a:pt x="0" y="10193"/>
                    <a:pt x="405" y="10598"/>
                    <a:pt x="905" y="10598"/>
                  </a:cubicBezTo>
                  <a:lnTo>
                    <a:pt x="3774" y="10598"/>
                  </a:lnTo>
                  <a:cubicBezTo>
                    <a:pt x="3882" y="10598"/>
                    <a:pt x="3953" y="10526"/>
                    <a:pt x="3953" y="10419"/>
                  </a:cubicBezTo>
                  <a:cubicBezTo>
                    <a:pt x="3953" y="10336"/>
                    <a:pt x="3882" y="10240"/>
                    <a:pt x="3774" y="10240"/>
                  </a:cubicBezTo>
                  <a:lnTo>
                    <a:pt x="905" y="10240"/>
                  </a:lnTo>
                  <a:cubicBezTo>
                    <a:pt x="595" y="10240"/>
                    <a:pt x="357" y="9990"/>
                    <a:pt x="357" y="9693"/>
                  </a:cubicBezTo>
                  <a:lnTo>
                    <a:pt x="357" y="3561"/>
                  </a:lnTo>
                  <a:cubicBezTo>
                    <a:pt x="357" y="3251"/>
                    <a:pt x="607" y="3013"/>
                    <a:pt x="905" y="3013"/>
                  </a:cubicBezTo>
                  <a:lnTo>
                    <a:pt x="5739" y="3013"/>
                  </a:lnTo>
                  <a:cubicBezTo>
                    <a:pt x="6060" y="3013"/>
                    <a:pt x="6298" y="3263"/>
                    <a:pt x="6298" y="3561"/>
                  </a:cubicBezTo>
                  <a:lnTo>
                    <a:pt x="6298" y="6359"/>
                  </a:lnTo>
                  <a:lnTo>
                    <a:pt x="6251" y="6407"/>
                  </a:lnTo>
                  <a:cubicBezTo>
                    <a:pt x="6191" y="6466"/>
                    <a:pt x="6132" y="6538"/>
                    <a:pt x="6072" y="6609"/>
                  </a:cubicBezTo>
                  <a:cubicBezTo>
                    <a:pt x="5917" y="6788"/>
                    <a:pt x="5941" y="6752"/>
                    <a:pt x="5787" y="7026"/>
                  </a:cubicBezTo>
                  <a:cubicBezTo>
                    <a:pt x="5715" y="7180"/>
                    <a:pt x="5679" y="7169"/>
                    <a:pt x="5584" y="7538"/>
                  </a:cubicBezTo>
                  <a:cubicBezTo>
                    <a:pt x="5584" y="7550"/>
                    <a:pt x="5477" y="7776"/>
                    <a:pt x="5477" y="8181"/>
                  </a:cubicBezTo>
                  <a:cubicBezTo>
                    <a:pt x="5477" y="8502"/>
                    <a:pt x="5536" y="8835"/>
                    <a:pt x="5667" y="9133"/>
                  </a:cubicBezTo>
                  <a:cubicBezTo>
                    <a:pt x="5703" y="9181"/>
                    <a:pt x="5727" y="9228"/>
                    <a:pt x="5763" y="9288"/>
                  </a:cubicBezTo>
                  <a:cubicBezTo>
                    <a:pt x="5917" y="9621"/>
                    <a:pt x="5906" y="9562"/>
                    <a:pt x="6037" y="9728"/>
                  </a:cubicBezTo>
                  <a:cubicBezTo>
                    <a:pt x="6096" y="9776"/>
                    <a:pt x="6144" y="9859"/>
                    <a:pt x="6203" y="9919"/>
                  </a:cubicBezTo>
                  <a:lnTo>
                    <a:pt x="6239" y="9943"/>
                  </a:lnTo>
                  <a:cubicBezTo>
                    <a:pt x="6144" y="10145"/>
                    <a:pt x="5953" y="10276"/>
                    <a:pt x="5727" y="10276"/>
                  </a:cubicBezTo>
                  <a:lnTo>
                    <a:pt x="4548" y="10276"/>
                  </a:lnTo>
                  <a:cubicBezTo>
                    <a:pt x="4465" y="10276"/>
                    <a:pt x="4370" y="10347"/>
                    <a:pt x="4370" y="10455"/>
                  </a:cubicBezTo>
                  <a:cubicBezTo>
                    <a:pt x="4370" y="10538"/>
                    <a:pt x="4453" y="10633"/>
                    <a:pt x="4548" y="10633"/>
                  </a:cubicBezTo>
                  <a:lnTo>
                    <a:pt x="5727" y="10633"/>
                  </a:lnTo>
                  <a:cubicBezTo>
                    <a:pt x="6060" y="10633"/>
                    <a:pt x="6358" y="10455"/>
                    <a:pt x="6501" y="10169"/>
                  </a:cubicBezTo>
                  <a:cubicBezTo>
                    <a:pt x="6931" y="10472"/>
                    <a:pt x="7425" y="10620"/>
                    <a:pt x="7915" y="10620"/>
                  </a:cubicBezTo>
                  <a:cubicBezTo>
                    <a:pt x="8523" y="10620"/>
                    <a:pt x="9123" y="10391"/>
                    <a:pt x="9585" y="9943"/>
                  </a:cubicBezTo>
                  <a:cubicBezTo>
                    <a:pt x="9606" y="9943"/>
                    <a:pt x="9627" y="9944"/>
                    <a:pt x="9648" y="9944"/>
                  </a:cubicBezTo>
                  <a:cubicBezTo>
                    <a:pt x="10702" y="9944"/>
                    <a:pt x="11549" y="9076"/>
                    <a:pt x="11549" y="8026"/>
                  </a:cubicBezTo>
                  <a:lnTo>
                    <a:pt x="11549" y="4847"/>
                  </a:lnTo>
                  <a:cubicBezTo>
                    <a:pt x="11561" y="3966"/>
                    <a:pt x="10978" y="3192"/>
                    <a:pt x="10144" y="2966"/>
                  </a:cubicBezTo>
                  <a:cubicBezTo>
                    <a:pt x="10132" y="2962"/>
                    <a:pt x="10118" y="2960"/>
                    <a:pt x="10105" y="2960"/>
                  </a:cubicBezTo>
                  <a:cubicBezTo>
                    <a:pt x="10031" y="2960"/>
                    <a:pt x="9952" y="3014"/>
                    <a:pt x="9942" y="3085"/>
                  </a:cubicBezTo>
                  <a:cubicBezTo>
                    <a:pt x="9906" y="3180"/>
                    <a:pt x="9966" y="3275"/>
                    <a:pt x="10061" y="3299"/>
                  </a:cubicBezTo>
                  <a:cubicBezTo>
                    <a:pt x="10740" y="3490"/>
                    <a:pt x="11204" y="4109"/>
                    <a:pt x="11204" y="4811"/>
                  </a:cubicBezTo>
                  <a:lnTo>
                    <a:pt x="11204" y="6228"/>
                  </a:lnTo>
                  <a:lnTo>
                    <a:pt x="9394" y="6228"/>
                  </a:lnTo>
                  <a:cubicBezTo>
                    <a:pt x="9251" y="6121"/>
                    <a:pt x="9275" y="6133"/>
                    <a:pt x="9120" y="6061"/>
                  </a:cubicBezTo>
                  <a:cubicBezTo>
                    <a:pt x="8882" y="5930"/>
                    <a:pt x="8894" y="5942"/>
                    <a:pt x="8704" y="5871"/>
                  </a:cubicBezTo>
                  <a:cubicBezTo>
                    <a:pt x="8465" y="5776"/>
                    <a:pt x="8454" y="5776"/>
                    <a:pt x="8239" y="5752"/>
                  </a:cubicBezTo>
                  <a:cubicBezTo>
                    <a:pt x="8180" y="5728"/>
                    <a:pt x="8120" y="5716"/>
                    <a:pt x="8061" y="5716"/>
                  </a:cubicBezTo>
                  <a:lnTo>
                    <a:pt x="8061" y="4799"/>
                  </a:lnTo>
                  <a:cubicBezTo>
                    <a:pt x="8061" y="4037"/>
                    <a:pt x="8620" y="3382"/>
                    <a:pt x="9358" y="3251"/>
                  </a:cubicBezTo>
                  <a:cubicBezTo>
                    <a:pt x="9454" y="3228"/>
                    <a:pt x="9525" y="3144"/>
                    <a:pt x="9513" y="3037"/>
                  </a:cubicBezTo>
                  <a:cubicBezTo>
                    <a:pt x="9491" y="2960"/>
                    <a:pt x="9418" y="2893"/>
                    <a:pt x="9322" y="2893"/>
                  </a:cubicBezTo>
                  <a:cubicBezTo>
                    <a:pt x="9315" y="2893"/>
                    <a:pt x="9307" y="2893"/>
                    <a:pt x="9299" y="2894"/>
                  </a:cubicBezTo>
                  <a:cubicBezTo>
                    <a:pt x="8382" y="3061"/>
                    <a:pt x="7727" y="3847"/>
                    <a:pt x="7727" y="4787"/>
                  </a:cubicBezTo>
                  <a:lnTo>
                    <a:pt x="7727" y="5716"/>
                  </a:lnTo>
                  <a:cubicBezTo>
                    <a:pt x="7322" y="5752"/>
                    <a:pt x="6965" y="5871"/>
                    <a:pt x="6632" y="6073"/>
                  </a:cubicBezTo>
                  <a:lnTo>
                    <a:pt x="6632" y="3549"/>
                  </a:lnTo>
                  <a:cubicBezTo>
                    <a:pt x="6632" y="3037"/>
                    <a:pt x="6239" y="2632"/>
                    <a:pt x="5727" y="2632"/>
                  </a:cubicBezTo>
                  <a:lnTo>
                    <a:pt x="5203" y="2632"/>
                  </a:lnTo>
                  <a:lnTo>
                    <a:pt x="5203" y="2311"/>
                  </a:lnTo>
                  <a:lnTo>
                    <a:pt x="5763" y="2311"/>
                  </a:lnTo>
                  <a:cubicBezTo>
                    <a:pt x="5846" y="2311"/>
                    <a:pt x="5941" y="2239"/>
                    <a:pt x="5941" y="2132"/>
                  </a:cubicBezTo>
                  <a:lnTo>
                    <a:pt x="5941" y="180"/>
                  </a:lnTo>
                  <a:cubicBezTo>
                    <a:pt x="5941" y="96"/>
                    <a:pt x="5858" y="1"/>
                    <a:pt x="57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19"/>
          <p:cNvGrpSpPr/>
          <p:nvPr/>
        </p:nvGrpSpPr>
        <p:grpSpPr>
          <a:xfrm>
            <a:off x="4564133" y="633875"/>
            <a:ext cx="326825" cy="273951"/>
            <a:chOff x="4935067" y="1342427"/>
            <a:chExt cx="1244100" cy="1244100"/>
          </a:xfrm>
        </p:grpSpPr>
        <p:sp>
          <p:nvSpPr>
            <p:cNvPr id="268" name="Google Shape;268;p19"/>
            <p:cNvSpPr/>
            <p:nvPr/>
          </p:nvSpPr>
          <p:spPr>
            <a:xfrm>
              <a:off x="4935067" y="1342427"/>
              <a:ext cx="1244100" cy="1244100"/>
            </a:xfrm>
            <a:prstGeom prst="donut">
              <a:avLst>
                <a:gd fmla="val 15028"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4978457" y="1385620"/>
              <a:ext cx="1157100" cy="1157700"/>
            </a:xfrm>
            <a:prstGeom prst="blockArc">
              <a:avLst>
                <a:gd fmla="val 7014339" name="adj1"/>
                <a:gd fmla="val 21599774" name="adj2"/>
                <a:gd fmla="val 8499"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9"/>
          <p:cNvGrpSpPr/>
          <p:nvPr/>
        </p:nvGrpSpPr>
        <p:grpSpPr>
          <a:xfrm>
            <a:off x="4644907" y="672631"/>
            <a:ext cx="151845" cy="174758"/>
            <a:chOff x="4942472" y="3809318"/>
            <a:chExt cx="238976" cy="352762"/>
          </a:xfrm>
        </p:grpSpPr>
        <p:sp>
          <p:nvSpPr>
            <p:cNvPr id="271" name="Google Shape;271;p19"/>
            <p:cNvSpPr/>
            <p:nvPr/>
          </p:nvSpPr>
          <p:spPr>
            <a:xfrm>
              <a:off x="4975473" y="3837159"/>
              <a:ext cx="77790" cy="77790"/>
            </a:xfrm>
            <a:custGeom>
              <a:rect b="b" l="l" r="r" t="t"/>
              <a:pathLst>
                <a:path extrusionOk="0" h="2442" w="2442">
                  <a:moveTo>
                    <a:pt x="1206" y="334"/>
                  </a:moveTo>
                  <a:cubicBezTo>
                    <a:pt x="1372" y="334"/>
                    <a:pt x="1546" y="383"/>
                    <a:pt x="1715" y="496"/>
                  </a:cubicBezTo>
                  <a:lnTo>
                    <a:pt x="489" y="1722"/>
                  </a:lnTo>
                  <a:cubicBezTo>
                    <a:pt x="54" y="1069"/>
                    <a:pt x="566" y="334"/>
                    <a:pt x="1206" y="334"/>
                  </a:cubicBezTo>
                  <a:close/>
                  <a:moveTo>
                    <a:pt x="1941" y="722"/>
                  </a:moveTo>
                  <a:lnTo>
                    <a:pt x="1941" y="722"/>
                  </a:lnTo>
                  <a:cubicBezTo>
                    <a:pt x="2403" y="1372"/>
                    <a:pt x="1880" y="2119"/>
                    <a:pt x="1235" y="2119"/>
                  </a:cubicBezTo>
                  <a:cubicBezTo>
                    <a:pt x="1065" y="2119"/>
                    <a:pt x="886" y="2067"/>
                    <a:pt x="715" y="1948"/>
                  </a:cubicBezTo>
                  <a:lnTo>
                    <a:pt x="1941" y="722"/>
                  </a:lnTo>
                  <a:close/>
                  <a:moveTo>
                    <a:pt x="1243" y="1"/>
                  </a:moveTo>
                  <a:cubicBezTo>
                    <a:pt x="616" y="1"/>
                    <a:pt x="1" y="477"/>
                    <a:pt x="1" y="1210"/>
                  </a:cubicBezTo>
                  <a:cubicBezTo>
                    <a:pt x="1" y="1555"/>
                    <a:pt x="144" y="1853"/>
                    <a:pt x="358" y="2079"/>
                  </a:cubicBezTo>
                  <a:cubicBezTo>
                    <a:pt x="604" y="2330"/>
                    <a:pt x="909" y="2442"/>
                    <a:pt x="1209" y="2442"/>
                  </a:cubicBezTo>
                  <a:cubicBezTo>
                    <a:pt x="1837" y="2442"/>
                    <a:pt x="2442" y="1951"/>
                    <a:pt x="2442" y="1210"/>
                  </a:cubicBezTo>
                  <a:cubicBezTo>
                    <a:pt x="2442" y="889"/>
                    <a:pt x="2311" y="579"/>
                    <a:pt x="2084" y="353"/>
                  </a:cubicBezTo>
                  <a:cubicBezTo>
                    <a:pt x="1845" y="110"/>
                    <a:pt x="1543" y="1"/>
                    <a:pt x="1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5056640" y="3837000"/>
              <a:ext cx="90691" cy="77949"/>
            </a:xfrm>
            <a:custGeom>
              <a:rect b="b" l="l" r="r" t="t"/>
              <a:pathLst>
                <a:path extrusionOk="0" h="2447" w="2847">
                  <a:moveTo>
                    <a:pt x="1610" y="339"/>
                  </a:moveTo>
                  <a:cubicBezTo>
                    <a:pt x="1773" y="339"/>
                    <a:pt x="1944" y="388"/>
                    <a:pt x="2108" y="501"/>
                  </a:cubicBezTo>
                  <a:lnTo>
                    <a:pt x="894" y="1727"/>
                  </a:lnTo>
                  <a:cubicBezTo>
                    <a:pt x="459" y="1074"/>
                    <a:pt x="978" y="339"/>
                    <a:pt x="1610" y="339"/>
                  </a:cubicBezTo>
                  <a:close/>
                  <a:moveTo>
                    <a:pt x="2358" y="727"/>
                  </a:moveTo>
                  <a:lnTo>
                    <a:pt x="2358" y="727"/>
                  </a:lnTo>
                  <a:cubicBezTo>
                    <a:pt x="2801" y="1377"/>
                    <a:pt x="2289" y="2124"/>
                    <a:pt x="1649" y="2124"/>
                  </a:cubicBezTo>
                  <a:cubicBezTo>
                    <a:pt x="1481" y="2124"/>
                    <a:pt x="1303" y="2072"/>
                    <a:pt x="1132" y="1953"/>
                  </a:cubicBezTo>
                  <a:lnTo>
                    <a:pt x="2358" y="727"/>
                  </a:lnTo>
                  <a:close/>
                  <a:moveTo>
                    <a:pt x="1620" y="1"/>
                  </a:moveTo>
                  <a:cubicBezTo>
                    <a:pt x="525" y="1"/>
                    <a:pt x="1" y="1358"/>
                    <a:pt x="763" y="2084"/>
                  </a:cubicBezTo>
                  <a:cubicBezTo>
                    <a:pt x="1005" y="2335"/>
                    <a:pt x="1309" y="2447"/>
                    <a:pt x="1609" y="2447"/>
                  </a:cubicBezTo>
                  <a:cubicBezTo>
                    <a:pt x="2236" y="2447"/>
                    <a:pt x="2846" y="1956"/>
                    <a:pt x="2846" y="1215"/>
                  </a:cubicBezTo>
                  <a:cubicBezTo>
                    <a:pt x="2846" y="905"/>
                    <a:pt x="2727" y="596"/>
                    <a:pt x="2489" y="358"/>
                  </a:cubicBezTo>
                  <a:cubicBezTo>
                    <a:pt x="2275" y="143"/>
                    <a:pt x="1965" y="1"/>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4962572" y="3943969"/>
              <a:ext cx="90691" cy="77662"/>
            </a:xfrm>
            <a:custGeom>
              <a:rect b="b" l="l" r="r" t="t"/>
              <a:pathLst>
                <a:path extrusionOk="0" h="2438" w="2847">
                  <a:moveTo>
                    <a:pt x="1604" y="333"/>
                  </a:moveTo>
                  <a:cubicBezTo>
                    <a:pt x="1772" y="333"/>
                    <a:pt x="1949" y="383"/>
                    <a:pt x="2120" y="500"/>
                  </a:cubicBezTo>
                  <a:lnTo>
                    <a:pt x="894" y="1715"/>
                  </a:lnTo>
                  <a:cubicBezTo>
                    <a:pt x="461" y="1065"/>
                    <a:pt x="966" y="333"/>
                    <a:pt x="1604" y="333"/>
                  </a:cubicBezTo>
                  <a:close/>
                  <a:moveTo>
                    <a:pt x="2346" y="726"/>
                  </a:moveTo>
                  <a:lnTo>
                    <a:pt x="2346" y="726"/>
                  </a:lnTo>
                  <a:cubicBezTo>
                    <a:pt x="2808" y="1377"/>
                    <a:pt x="2285" y="2124"/>
                    <a:pt x="1640" y="2124"/>
                  </a:cubicBezTo>
                  <a:cubicBezTo>
                    <a:pt x="1470" y="2124"/>
                    <a:pt x="1291" y="2072"/>
                    <a:pt x="1120" y="1953"/>
                  </a:cubicBezTo>
                  <a:lnTo>
                    <a:pt x="2346" y="726"/>
                  </a:lnTo>
                  <a:close/>
                  <a:moveTo>
                    <a:pt x="1632" y="0"/>
                  </a:moveTo>
                  <a:cubicBezTo>
                    <a:pt x="561" y="0"/>
                    <a:pt x="1" y="1310"/>
                    <a:pt x="763" y="2072"/>
                  </a:cubicBezTo>
                  <a:cubicBezTo>
                    <a:pt x="1016" y="2325"/>
                    <a:pt x="1325" y="2438"/>
                    <a:pt x="1628" y="2438"/>
                  </a:cubicBezTo>
                  <a:cubicBezTo>
                    <a:pt x="2252" y="2438"/>
                    <a:pt x="2847" y="1956"/>
                    <a:pt x="2847" y="1227"/>
                  </a:cubicBezTo>
                  <a:cubicBezTo>
                    <a:pt x="2847" y="881"/>
                    <a:pt x="2716" y="584"/>
                    <a:pt x="2489" y="357"/>
                  </a:cubicBezTo>
                  <a:cubicBezTo>
                    <a:pt x="2287" y="155"/>
                    <a:pt x="1977" y="0"/>
                    <a:pt x="16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5056640" y="3943969"/>
              <a:ext cx="90691" cy="77949"/>
            </a:xfrm>
            <a:custGeom>
              <a:rect b="b" l="l" r="r" t="t"/>
              <a:pathLst>
                <a:path extrusionOk="0" h="2447" w="2847">
                  <a:moveTo>
                    <a:pt x="1606" y="335"/>
                  </a:moveTo>
                  <a:cubicBezTo>
                    <a:pt x="1769" y="335"/>
                    <a:pt x="1941" y="385"/>
                    <a:pt x="2108" y="500"/>
                  </a:cubicBezTo>
                  <a:lnTo>
                    <a:pt x="894" y="1715"/>
                  </a:lnTo>
                  <a:cubicBezTo>
                    <a:pt x="468" y="1081"/>
                    <a:pt x="974" y="335"/>
                    <a:pt x="1606" y="335"/>
                  </a:cubicBezTo>
                  <a:close/>
                  <a:moveTo>
                    <a:pt x="2358" y="726"/>
                  </a:moveTo>
                  <a:cubicBezTo>
                    <a:pt x="2801" y="1367"/>
                    <a:pt x="2289" y="2127"/>
                    <a:pt x="1649" y="2127"/>
                  </a:cubicBezTo>
                  <a:cubicBezTo>
                    <a:pt x="1481" y="2127"/>
                    <a:pt x="1303" y="2074"/>
                    <a:pt x="1132" y="1953"/>
                  </a:cubicBezTo>
                  <a:lnTo>
                    <a:pt x="2358" y="726"/>
                  </a:lnTo>
                  <a:close/>
                  <a:moveTo>
                    <a:pt x="1620" y="0"/>
                  </a:moveTo>
                  <a:cubicBezTo>
                    <a:pt x="525" y="0"/>
                    <a:pt x="1" y="1357"/>
                    <a:pt x="763" y="2084"/>
                  </a:cubicBezTo>
                  <a:cubicBezTo>
                    <a:pt x="1006" y="2335"/>
                    <a:pt x="1310" y="2447"/>
                    <a:pt x="1610" y="2447"/>
                  </a:cubicBezTo>
                  <a:cubicBezTo>
                    <a:pt x="2237" y="2447"/>
                    <a:pt x="2846" y="1959"/>
                    <a:pt x="2846" y="1227"/>
                  </a:cubicBezTo>
                  <a:cubicBezTo>
                    <a:pt x="2846" y="560"/>
                    <a:pt x="2311" y="0"/>
                    <a:pt x="1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4975473" y="4050492"/>
              <a:ext cx="77790" cy="78300"/>
            </a:xfrm>
            <a:custGeom>
              <a:rect b="b" l="l" r="r" t="t"/>
              <a:pathLst>
                <a:path extrusionOk="0" h="2458" w="2442">
                  <a:moveTo>
                    <a:pt x="1941" y="740"/>
                  </a:moveTo>
                  <a:lnTo>
                    <a:pt x="1941" y="740"/>
                  </a:lnTo>
                  <a:cubicBezTo>
                    <a:pt x="2401" y="1388"/>
                    <a:pt x="1892" y="2132"/>
                    <a:pt x="1247" y="2132"/>
                  </a:cubicBezTo>
                  <a:cubicBezTo>
                    <a:pt x="1074" y="2132"/>
                    <a:pt x="892" y="2078"/>
                    <a:pt x="715" y="1954"/>
                  </a:cubicBezTo>
                  <a:lnTo>
                    <a:pt x="1941" y="740"/>
                  </a:lnTo>
                  <a:close/>
                  <a:moveTo>
                    <a:pt x="1226" y="1"/>
                  </a:moveTo>
                  <a:cubicBezTo>
                    <a:pt x="1024" y="1"/>
                    <a:pt x="816" y="53"/>
                    <a:pt x="620" y="169"/>
                  </a:cubicBezTo>
                  <a:cubicBezTo>
                    <a:pt x="537" y="216"/>
                    <a:pt x="513" y="323"/>
                    <a:pt x="560" y="395"/>
                  </a:cubicBezTo>
                  <a:cubicBezTo>
                    <a:pt x="585" y="444"/>
                    <a:pt x="643" y="476"/>
                    <a:pt x="700" y="476"/>
                  </a:cubicBezTo>
                  <a:cubicBezTo>
                    <a:pt x="726" y="476"/>
                    <a:pt x="752" y="469"/>
                    <a:pt x="775" y="454"/>
                  </a:cubicBezTo>
                  <a:cubicBezTo>
                    <a:pt x="918" y="383"/>
                    <a:pt x="1072" y="335"/>
                    <a:pt x="1227" y="335"/>
                  </a:cubicBezTo>
                  <a:cubicBezTo>
                    <a:pt x="1406" y="335"/>
                    <a:pt x="1572" y="407"/>
                    <a:pt x="1715" y="502"/>
                  </a:cubicBezTo>
                  <a:lnTo>
                    <a:pt x="489" y="1716"/>
                  </a:lnTo>
                  <a:cubicBezTo>
                    <a:pt x="346" y="1502"/>
                    <a:pt x="287" y="1276"/>
                    <a:pt x="358" y="1026"/>
                  </a:cubicBezTo>
                  <a:cubicBezTo>
                    <a:pt x="370" y="931"/>
                    <a:pt x="334" y="847"/>
                    <a:pt x="239" y="823"/>
                  </a:cubicBezTo>
                  <a:cubicBezTo>
                    <a:pt x="230" y="822"/>
                    <a:pt x="222" y="822"/>
                    <a:pt x="213" y="822"/>
                  </a:cubicBezTo>
                  <a:cubicBezTo>
                    <a:pt x="137" y="822"/>
                    <a:pt x="59" y="868"/>
                    <a:pt x="48" y="942"/>
                  </a:cubicBezTo>
                  <a:cubicBezTo>
                    <a:pt x="36" y="1038"/>
                    <a:pt x="13" y="1145"/>
                    <a:pt x="13" y="1228"/>
                  </a:cubicBezTo>
                  <a:cubicBezTo>
                    <a:pt x="1" y="1573"/>
                    <a:pt x="144" y="1883"/>
                    <a:pt x="358" y="2097"/>
                  </a:cubicBezTo>
                  <a:cubicBezTo>
                    <a:pt x="607" y="2346"/>
                    <a:pt x="911" y="2457"/>
                    <a:pt x="1209" y="2457"/>
                  </a:cubicBezTo>
                  <a:cubicBezTo>
                    <a:pt x="1839" y="2457"/>
                    <a:pt x="2442" y="1963"/>
                    <a:pt x="2442" y="1228"/>
                  </a:cubicBezTo>
                  <a:cubicBezTo>
                    <a:pt x="2442" y="515"/>
                    <a:pt x="1860" y="1"/>
                    <a:pt x="1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056640" y="4051288"/>
              <a:ext cx="90691" cy="77949"/>
            </a:xfrm>
            <a:custGeom>
              <a:rect b="b" l="l" r="r" t="t"/>
              <a:pathLst>
                <a:path extrusionOk="0" h="2447" w="2847">
                  <a:moveTo>
                    <a:pt x="1606" y="326"/>
                  </a:moveTo>
                  <a:cubicBezTo>
                    <a:pt x="1771" y="326"/>
                    <a:pt x="1943" y="375"/>
                    <a:pt x="2108" y="489"/>
                  </a:cubicBezTo>
                  <a:lnTo>
                    <a:pt x="894" y="1715"/>
                  </a:lnTo>
                  <a:cubicBezTo>
                    <a:pt x="459" y="1054"/>
                    <a:pt x="976" y="326"/>
                    <a:pt x="1606" y="326"/>
                  </a:cubicBezTo>
                  <a:close/>
                  <a:moveTo>
                    <a:pt x="2358" y="715"/>
                  </a:moveTo>
                  <a:lnTo>
                    <a:pt x="2358" y="715"/>
                  </a:lnTo>
                  <a:cubicBezTo>
                    <a:pt x="2809" y="1363"/>
                    <a:pt x="2297" y="2107"/>
                    <a:pt x="1658" y="2107"/>
                  </a:cubicBezTo>
                  <a:cubicBezTo>
                    <a:pt x="1486" y="2107"/>
                    <a:pt x="1306" y="2053"/>
                    <a:pt x="1132" y="1929"/>
                  </a:cubicBezTo>
                  <a:lnTo>
                    <a:pt x="2358" y="715"/>
                  </a:lnTo>
                  <a:close/>
                  <a:moveTo>
                    <a:pt x="1620" y="1"/>
                  </a:moveTo>
                  <a:cubicBezTo>
                    <a:pt x="536" y="1"/>
                    <a:pt x="1" y="1322"/>
                    <a:pt x="763" y="2084"/>
                  </a:cubicBezTo>
                  <a:cubicBezTo>
                    <a:pt x="1005" y="2335"/>
                    <a:pt x="1309" y="2447"/>
                    <a:pt x="1609" y="2447"/>
                  </a:cubicBezTo>
                  <a:cubicBezTo>
                    <a:pt x="2236" y="2447"/>
                    <a:pt x="2846" y="1956"/>
                    <a:pt x="2846" y="1215"/>
                  </a:cubicBezTo>
                  <a:cubicBezTo>
                    <a:pt x="2846" y="548"/>
                    <a:pt x="2311" y="1"/>
                    <a:pt x="1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4942472" y="3809318"/>
              <a:ext cx="238976" cy="352762"/>
            </a:xfrm>
            <a:custGeom>
              <a:rect b="b" l="l" r="r" t="t"/>
              <a:pathLst>
                <a:path extrusionOk="0" h="11074" w="7502">
                  <a:moveTo>
                    <a:pt x="775" y="0"/>
                  </a:moveTo>
                  <a:cubicBezTo>
                    <a:pt x="334" y="0"/>
                    <a:pt x="1" y="358"/>
                    <a:pt x="1" y="774"/>
                  </a:cubicBezTo>
                  <a:lnTo>
                    <a:pt x="1" y="10299"/>
                  </a:lnTo>
                  <a:cubicBezTo>
                    <a:pt x="1" y="10728"/>
                    <a:pt x="358" y="11073"/>
                    <a:pt x="775" y="11073"/>
                  </a:cubicBezTo>
                  <a:lnTo>
                    <a:pt x="6728" y="11073"/>
                  </a:lnTo>
                  <a:cubicBezTo>
                    <a:pt x="7157" y="11073"/>
                    <a:pt x="7502" y="10716"/>
                    <a:pt x="7502" y="10299"/>
                  </a:cubicBezTo>
                  <a:lnTo>
                    <a:pt x="7502" y="4799"/>
                  </a:lnTo>
                  <a:cubicBezTo>
                    <a:pt x="7502" y="4703"/>
                    <a:pt x="7419" y="4632"/>
                    <a:pt x="7335" y="4632"/>
                  </a:cubicBezTo>
                  <a:cubicBezTo>
                    <a:pt x="7252" y="4632"/>
                    <a:pt x="7168" y="4703"/>
                    <a:pt x="7168" y="4799"/>
                  </a:cubicBezTo>
                  <a:lnTo>
                    <a:pt x="7168" y="10299"/>
                  </a:lnTo>
                  <a:cubicBezTo>
                    <a:pt x="7168" y="10561"/>
                    <a:pt x="6966" y="10752"/>
                    <a:pt x="6728" y="10752"/>
                  </a:cubicBezTo>
                  <a:lnTo>
                    <a:pt x="775" y="10752"/>
                  </a:lnTo>
                  <a:cubicBezTo>
                    <a:pt x="525" y="10752"/>
                    <a:pt x="322" y="10537"/>
                    <a:pt x="322" y="10299"/>
                  </a:cubicBezTo>
                  <a:lnTo>
                    <a:pt x="322" y="774"/>
                  </a:lnTo>
                  <a:cubicBezTo>
                    <a:pt x="322" y="524"/>
                    <a:pt x="537" y="334"/>
                    <a:pt x="775" y="334"/>
                  </a:cubicBezTo>
                  <a:lnTo>
                    <a:pt x="6728" y="334"/>
                  </a:lnTo>
                  <a:cubicBezTo>
                    <a:pt x="6978" y="334"/>
                    <a:pt x="7168" y="536"/>
                    <a:pt x="7168" y="774"/>
                  </a:cubicBezTo>
                  <a:lnTo>
                    <a:pt x="7168" y="3930"/>
                  </a:lnTo>
                  <a:cubicBezTo>
                    <a:pt x="7168" y="4025"/>
                    <a:pt x="7252" y="4096"/>
                    <a:pt x="7335" y="4096"/>
                  </a:cubicBezTo>
                  <a:cubicBezTo>
                    <a:pt x="7419" y="4096"/>
                    <a:pt x="7502" y="4025"/>
                    <a:pt x="7502" y="3930"/>
                  </a:cubicBezTo>
                  <a:lnTo>
                    <a:pt x="7502" y="774"/>
                  </a:lnTo>
                  <a:cubicBezTo>
                    <a:pt x="7502" y="346"/>
                    <a:pt x="7145" y="0"/>
                    <a:pt x="6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19"/>
          <p:cNvSpPr/>
          <p:nvPr/>
        </p:nvSpPr>
        <p:spPr>
          <a:xfrm>
            <a:off x="667501" y="530425"/>
            <a:ext cx="3123600" cy="273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AVG Nights Spent in Each Room Type</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279" name="Google Shape;279;p19"/>
          <p:cNvSpPr/>
          <p:nvPr/>
        </p:nvSpPr>
        <p:spPr>
          <a:xfrm>
            <a:off x="2220084" y="3292475"/>
            <a:ext cx="5102400" cy="395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Fira Sans Extra Condensed Medium"/>
                <a:ea typeface="Fira Sans Extra Condensed Medium"/>
                <a:cs typeface="Fira Sans Extra Condensed Medium"/>
                <a:sym typeface="Fira Sans Extra Condensed Medium"/>
              </a:rPr>
              <a:t>Most </a:t>
            </a:r>
            <a:r>
              <a:rPr lang="en" sz="1500">
                <a:solidFill>
                  <a:srgbClr val="FFFFFF"/>
                </a:solidFill>
                <a:latin typeface="Fira Sans Extra Condensed Medium"/>
                <a:ea typeface="Fira Sans Extra Condensed Medium"/>
                <a:cs typeface="Fira Sans Extra Condensed Medium"/>
                <a:sym typeface="Fira Sans Extra Condensed Medium"/>
              </a:rPr>
              <a:t>Popular Room Type Involving</a:t>
            </a:r>
            <a:r>
              <a:rPr lang="en" sz="1500">
                <a:solidFill>
                  <a:srgbClr val="FFFFFF"/>
                </a:solidFill>
                <a:latin typeface="Fira Sans Extra Condensed Medium"/>
                <a:ea typeface="Fira Sans Extra Condensed Medium"/>
                <a:cs typeface="Fira Sans Extra Condensed Medium"/>
                <a:sym typeface="Fira Sans Extra Condensed Medium"/>
              </a:rPr>
              <a:t> Children and its Average Price</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280" name="Google Shape;280;p19"/>
          <p:cNvSpPr/>
          <p:nvPr/>
        </p:nvSpPr>
        <p:spPr>
          <a:xfrm>
            <a:off x="5025850" y="599750"/>
            <a:ext cx="3334500" cy="273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Fira Sans Extra Condensed Medium"/>
                <a:ea typeface="Fira Sans Extra Condensed Medium"/>
                <a:cs typeface="Fira Sans Extra Condensed Medium"/>
                <a:sym typeface="Fira Sans Extra Condensed Medium"/>
              </a:rPr>
              <a:t>The Most-Expensive Market Segment Type</a:t>
            </a:r>
            <a:endParaRPr sz="1500">
              <a:solidFill>
                <a:srgbClr val="FFFFFF"/>
              </a:solidFill>
              <a:latin typeface="Fira Sans Extra Condensed Medium"/>
              <a:ea typeface="Fira Sans Extra Condensed Medium"/>
              <a:cs typeface="Fira Sans Extra Condensed Medium"/>
              <a:sym typeface="Fira Sans Extra Condensed Medium"/>
            </a:endParaRPr>
          </a:p>
        </p:txBody>
      </p:sp>
      <p:pic>
        <p:nvPicPr>
          <p:cNvPr id="281" name="Google Shape;281;p19"/>
          <p:cNvPicPr preferRelativeResize="0"/>
          <p:nvPr/>
        </p:nvPicPr>
        <p:blipFill>
          <a:blip r:embed="rId3">
            <a:alphaModFix/>
          </a:blip>
          <a:stretch>
            <a:fillRect/>
          </a:stretch>
        </p:blipFill>
        <p:spPr>
          <a:xfrm>
            <a:off x="67375" y="817825"/>
            <a:ext cx="4402151" cy="1410548"/>
          </a:xfrm>
          <a:prstGeom prst="rect">
            <a:avLst/>
          </a:prstGeom>
          <a:noFill/>
          <a:ln>
            <a:noFill/>
          </a:ln>
        </p:spPr>
      </p:pic>
      <p:pic>
        <p:nvPicPr>
          <p:cNvPr id="282" name="Google Shape;282;p19"/>
          <p:cNvPicPr preferRelativeResize="0"/>
          <p:nvPr/>
        </p:nvPicPr>
        <p:blipFill>
          <a:blip r:embed="rId4">
            <a:alphaModFix/>
          </a:blip>
          <a:stretch>
            <a:fillRect/>
          </a:stretch>
        </p:blipFill>
        <p:spPr>
          <a:xfrm>
            <a:off x="436005" y="2220425"/>
            <a:ext cx="3154320" cy="837250"/>
          </a:xfrm>
          <a:prstGeom prst="rect">
            <a:avLst/>
          </a:prstGeom>
          <a:noFill/>
          <a:ln>
            <a:noFill/>
          </a:ln>
        </p:spPr>
      </p:pic>
      <p:pic>
        <p:nvPicPr>
          <p:cNvPr id="283" name="Google Shape;283;p19"/>
          <p:cNvPicPr preferRelativeResize="0"/>
          <p:nvPr/>
        </p:nvPicPr>
        <p:blipFill>
          <a:blip r:embed="rId5">
            <a:alphaModFix/>
          </a:blip>
          <a:stretch>
            <a:fillRect/>
          </a:stretch>
        </p:blipFill>
        <p:spPr>
          <a:xfrm>
            <a:off x="-9850" y="3752775"/>
            <a:ext cx="5546351" cy="1540500"/>
          </a:xfrm>
          <a:prstGeom prst="rect">
            <a:avLst/>
          </a:prstGeom>
          <a:noFill/>
          <a:ln>
            <a:noFill/>
          </a:ln>
        </p:spPr>
      </p:pic>
      <p:pic>
        <p:nvPicPr>
          <p:cNvPr id="284" name="Google Shape;284;p19"/>
          <p:cNvPicPr preferRelativeResize="0"/>
          <p:nvPr/>
        </p:nvPicPr>
        <p:blipFill>
          <a:blip r:embed="rId6">
            <a:alphaModFix/>
          </a:blip>
          <a:stretch>
            <a:fillRect/>
          </a:stretch>
        </p:blipFill>
        <p:spPr>
          <a:xfrm>
            <a:off x="5536500" y="3931425"/>
            <a:ext cx="3523824" cy="1057050"/>
          </a:xfrm>
          <a:prstGeom prst="rect">
            <a:avLst/>
          </a:prstGeom>
          <a:noFill/>
          <a:ln>
            <a:noFill/>
          </a:ln>
        </p:spPr>
      </p:pic>
      <p:pic>
        <p:nvPicPr>
          <p:cNvPr id="285" name="Google Shape;285;p19"/>
          <p:cNvPicPr preferRelativeResize="0"/>
          <p:nvPr/>
        </p:nvPicPr>
        <p:blipFill>
          <a:blip r:embed="rId7">
            <a:alphaModFix/>
          </a:blip>
          <a:stretch>
            <a:fillRect/>
          </a:stretch>
        </p:blipFill>
        <p:spPr>
          <a:xfrm>
            <a:off x="4949150" y="2088850"/>
            <a:ext cx="3881624" cy="764932"/>
          </a:xfrm>
          <a:prstGeom prst="rect">
            <a:avLst/>
          </a:prstGeom>
          <a:noFill/>
          <a:ln>
            <a:noFill/>
          </a:ln>
        </p:spPr>
      </p:pic>
      <p:pic>
        <p:nvPicPr>
          <p:cNvPr id="286" name="Google Shape;286;p19"/>
          <p:cNvPicPr preferRelativeResize="0"/>
          <p:nvPr/>
        </p:nvPicPr>
        <p:blipFill>
          <a:blip r:embed="rId8">
            <a:alphaModFix/>
          </a:blip>
          <a:stretch>
            <a:fillRect/>
          </a:stretch>
        </p:blipFill>
        <p:spPr>
          <a:xfrm>
            <a:off x="4579850" y="947225"/>
            <a:ext cx="4543425" cy="1057050"/>
          </a:xfrm>
          <a:prstGeom prst="rect">
            <a:avLst/>
          </a:prstGeom>
          <a:noFill/>
          <a:ln>
            <a:noFill/>
          </a:ln>
        </p:spPr>
      </p:pic>
      <p:cxnSp>
        <p:nvCxnSpPr>
          <p:cNvPr id="287" name="Google Shape;287;p19"/>
          <p:cNvCxnSpPr/>
          <p:nvPr/>
        </p:nvCxnSpPr>
        <p:spPr>
          <a:xfrm>
            <a:off x="4495800" y="371150"/>
            <a:ext cx="8400" cy="273480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ph type="title"/>
          </p:nvPr>
        </p:nvSpPr>
        <p:spPr>
          <a:xfrm>
            <a:off x="483675" y="1868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Observations and Key Insights</a:t>
            </a:r>
            <a:endParaRPr/>
          </a:p>
        </p:txBody>
      </p:sp>
      <p:grpSp>
        <p:nvGrpSpPr>
          <p:cNvPr id="293" name="Google Shape;293;p20"/>
          <p:cNvGrpSpPr/>
          <p:nvPr/>
        </p:nvGrpSpPr>
        <p:grpSpPr>
          <a:xfrm>
            <a:off x="3235050" y="3408699"/>
            <a:ext cx="2673900" cy="985326"/>
            <a:chOff x="5520225" y="3502762"/>
            <a:chExt cx="2673900" cy="985326"/>
          </a:xfrm>
        </p:grpSpPr>
        <p:sp>
          <p:nvSpPr>
            <p:cNvPr id="294" name="Google Shape;294;p20"/>
            <p:cNvSpPr txBox="1"/>
            <p:nvPr/>
          </p:nvSpPr>
          <p:spPr>
            <a:xfrm>
              <a:off x="5520225" y="3795388"/>
              <a:ext cx="2673900" cy="69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Reservations are high during summer and spring months. This can be due to the fact that most people travel for summer holidays</a:t>
              </a:r>
              <a:endParaRPr sz="1200">
                <a:solidFill>
                  <a:srgbClr val="434343"/>
                </a:solidFill>
                <a:latin typeface="Roboto"/>
                <a:ea typeface="Roboto"/>
                <a:cs typeface="Roboto"/>
                <a:sym typeface="Roboto"/>
              </a:endParaRPr>
            </a:p>
          </p:txBody>
        </p:sp>
        <p:sp>
          <p:nvSpPr>
            <p:cNvPr id="295" name="Google Shape;295;p20"/>
            <p:cNvSpPr/>
            <p:nvPr/>
          </p:nvSpPr>
          <p:spPr>
            <a:xfrm>
              <a:off x="5520225" y="3502762"/>
              <a:ext cx="2673900" cy="27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Seasons</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96" name="Google Shape;296;p20"/>
          <p:cNvGrpSpPr/>
          <p:nvPr/>
        </p:nvGrpSpPr>
        <p:grpSpPr>
          <a:xfrm>
            <a:off x="3235050" y="1206700"/>
            <a:ext cx="2673900" cy="856325"/>
            <a:chOff x="5520225" y="1300763"/>
            <a:chExt cx="2673900" cy="856325"/>
          </a:xfrm>
        </p:grpSpPr>
        <p:sp>
          <p:nvSpPr>
            <p:cNvPr id="297" name="Google Shape;297;p20"/>
            <p:cNvSpPr txBox="1"/>
            <p:nvPr/>
          </p:nvSpPr>
          <p:spPr>
            <a:xfrm>
              <a:off x="5520225" y="1593388"/>
              <a:ext cx="2673900" cy="56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Most reservations were made online</a:t>
              </a:r>
              <a:endParaRPr sz="1200">
                <a:solidFill>
                  <a:srgbClr val="434343"/>
                </a:solidFill>
                <a:latin typeface="Roboto"/>
                <a:ea typeface="Roboto"/>
                <a:cs typeface="Roboto"/>
                <a:sym typeface="Roboto"/>
              </a:endParaRPr>
            </a:p>
          </p:txBody>
        </p:sp>
        <p:sp>
          <p:nvSpPr>
            <p:cNvPr id="298" name="Google Shape;298;p20"/>
            <p:cNvSpPr/>
            <p:nvPr/>
          </p:nvSpPr>
          <p:spPr>
            <a:xfrm>
              <a:off x="5520225" y="1300763"/>
              <a:ext cx="2673900" cy="27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Online Reservations</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99" name="Google Shape;299;p20"/>
          <p:cNvGrpSpPr/>
          <p:nvPr/>
        </p:nvGrpSpPr>
        <p:grpSpPr>
          <a:xfrm>
            <a:off x="3235050" y="2307701"/>
            <a:ext cx="2673900" cy="856325"/>
            <a:chOff x="5520225" y="2401763"/>
            <a:chExt cx="2673900" cy="856325"/>
          </a:xfrm>
        </p:grpSpPr>
        <p:sp>
          <p:nvSpPr>
            <p:cNvPr id="300" name="Google Shape;300;p20"/>
            <p:cNvSpPr txBox="1"/>
            <p:nvPr/>
          </p:nvSpPr>
          <p:spPr>
            <a:xfrm>
              <a:off x="5520225" y="2694388"/>
              <a:ext cx="2673900" cy="56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A large percentage of guests prefer Room Type 1</a:t>
              </a:r>
              <a:endParaRPr sz="1200">
                <a:solidFill>
                  <a:srgbClr val="434343"/>
                </a:solidFill>
                <a:latin typeface="Roboto"/>
                <a:ea typeface="Roboto"/>
                <a:cs typeface="Roboto"/>
                <a:sym typeface="Roboto"/>
              </a:endParaRPr>
            </a:p>
          </p:txBody>
        </p:sp>
        <p:sp>
          <p:nvSpPr>
            <p:cNvPr id="301" name="Google Shape;301;p20"/>
            <p:cNvSpPr/>
            <p:nvPr/>
          </p:nvSpPr>
          <p:spPr>
            <a:xfrm>
              <a:off x="5520225" y="2401763"/>
              <a:ext cx="2673900" cy="27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Room Type</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02" name="Google Shape;302;p20"/>
          <p:cNvGrpSpPr/>
          <p:nvPr/>
        </p:nvGrpSpPr>
        <p:grpSpPr>
          <a:xfrm>
            <a:off x="-10" y="1035122"/>
            <a:ext cx="2851555" cy="2851555"/>
            <a:chOff x="2031665" y="1404147"/>
            <a:chExt cx="2851555" cy="2851555"/>
          </a:xfrm>
        </p:grpSpPr>
        <p:grpSp>
          <p:nvGrpSpPr>
            <p:cNvPr id="303" name="Google Shape;303;p20"/>
            <p:cNvGrpSpPr/>
            <p:nvPr/>
          </p:nvGrpSpPr>
          <p:grpSpPr>
            <a:xfrm>
              <a:off x="2031665" y="1404147"/>
              <a:ext cx="2851555" cy="2851555"/>
              <a:chOff x="6868325" y="1240250"/>
              <a:chExt cx="1423500" cy="1423500"/>
            </a:xfrm>
          </p:grpSpPr>
          <p:sp>
            <p:nvSpPr>
              <p:cNvPr id="304" name="Google Shape;304;p20"/>
              <p:cNvSpPr/>
              <p:nvPr/>
            </p:nvSpPr>
            <p:spPr>
              <a:xfrm>
                <a:off x="6868325" y="1240250"/>
                <a:ext cx="1423500" cy="1423500"/>
              </a:xfrm>
              <a:prstGeom prst="donut">
                <a:avLst>
                  <a:gd fmla="val 8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6869962" y="1240253"/>
                <a:ext cx="1420200" cy="1420200"/>
              </a:xfrm>
              <a:prstGeom prst="blockArc">
                <a:avLst>
                  <a:gd fmla="val 21597691" name="adj1"/>
                  <a:gd fmla="val 16212183" name="adj2"/>
                  <a:gd fmla="val 8272"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20"/>
            <p:cNvSpPr/>
            <p:nvPr/>
          </p:nvSpPr>
          <p:spPr>
            <a:xfrm>
              <a:off x="2335593" y="1708075"/>
              <a:ext cx="2243700" cy="2243700"/>
            </a:xfrm>
            <a:prstGeom prst="donut">
              <a:avLst>
                <a:gd fmla="val 10621"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2338143" y="1710625"/>
              <a:ext cx="2238600" cy="2238600"/>
            </a:xfrm>
            <a:prstGeom prst="blockArc">
              <a:avLst>
                <a:gd fmla="val 2077565" name="adj1"/>
                <a:gd fmla="val 16217890" name="adj2"/>
                <a:gd fmla="val 10528"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0"/>
            <p:cNvGrpSpPr/>
            <p:nvPr/>
          </p:nvGrpSpPr>
          <p:grpSpPr>
            <a:xfrm>
              <a:off x="2668966" y="2041000"/>
              <a:ext cx="1576953" cy="1577850"/>
              <a:chOff x="6868325" y="1239440"/>
              <a:chExt cx="1423500" cy="1424310"/>
            </a:xfrm>
          </p:grpSpPr>
          <p:sp>
            <p:nvSpPr>
              <p:cNvPr id="309" name="Google Shape;309;p20"/>
              <p:cNvSpPr/>
              <p:nvPr/>
            </p:nvSpPr>
            <p:spPr>
              <a:xfrm>
                <a:off x="6868325" y="1240250"/>
                <a:ext cx="1423500" cy="1423500"/>
              </a:xfrm>
              <a:prstGeom prst="donut">
                <a:avLst>
                  <a:gd fmla="val 15076"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6869962" y="1239440"/>
                <a:ext cx="1420200" cy="1420200"/>
              </a:xfrm>
              <a:prstGeom prst="blockArc">
                <a:avLst>
                  <a:gd fmla="val 5423556" name="adj1"/>
                  <a:gd fmla="val 16203475" name="adj2"/>
                  <a:gd fmla="val 14985"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1" name="Google Shape;311;p20"/>
          <p:cNvGrpSpPr/>
          <p:nvPr/>
        </p:nvGrpSpPr>
        <p:grpSpPr>
          <a:xfrm>
            <a:off x="6353975" y="1206688"/>
            <a:ext cx="2673900" cy="856325"/>
            <a:chOff x="5520225" y="1300763"/>
            <a:chExt cx="2673900" cy="856325"/>
          </a:xfrm>
        </p:grpSpPr>
        <p:sp>
          <p:nvSpPr>
            <p:cNvPr id="312" name="Google Shape;312;p20"/>
            <p:cNvSpPr txBox="1"/>
            <p:nvPr/>
          </p:nvSpPr>
          <p:spPr>
            <a:xfrm>
              <a:off x="5520225" y="1593388"/>
              <a:ext cx="2673900" cy="56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High number of reservations on weeknights than weekend nights</a:t>
              </a:r>
              <a:endParaRPr sz="1200">
                <a:solidFill>
                  <a:srgbClr val="434343"/>
                </a:solidFill>
                <a:latin typeface="Roboto"/>
                <a:ea typeface="Roboto"/>
                <a:cs typeface="Roboto"/>
                <a:sym typeface="Roboto"/>
              </a:endParaRPr>
            </a:p>
          </p:txBody>
        </p:sp>
        <p:sp>
          <p:nvSpPr>
            <p:cNvPr id="313" name="Google Shape;313;p20"/>
            <p:cNvSpPr/>
            <p:nvPr/>
          </p:nvSpPr>
          <p:spPr>
            <a:xfrm>
              <a:off x="5520225" y="1300763"/>
              <a:ext cx="2673900" cy="27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Weekly</a:t>
              </a:r>
              <a:r>
                <a:rPr lang="en" sz="1700">
                  <a:solidFill>
                    <a:srgbClr val="FFFFFF"/>
                  </a:solidFill>
                  <a:latin typeface="Fira Sans Extra Condensed Medium"/>
                  <a:ea typeface="Fira Sans Extra Condensed Medium"/>
                  <a:cs typeface="Fira Sans Extra Condensed Medium"/>
                  <a:sym typeface="Fira Sans Extra Condensed Medium"/>
                </a:rPr>
                <a:t> Reservations</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14" name="Google Shape;314;p20"/>
          <p:cNvGrpSpPr/>
          <p:nvPr/>
        </p:nvGrpSpPr>
        <p:grpSpPr>
          <a:xfrm>
            <a:off x="6292450" y="2292426"/>
            <a:ext cx="2673900" cy="856325"/>
            <a:chOff x="5520225" y="2401763"/>
            <a:chExt cx="2673900" cy="856325"/>
          </a:xfrm>
        </p:grpSpPr>
        <p:sp>
          <p:nvSpPr>
            <p:cNvPr id="315" name="Google Shape;315;p20"/>
            <p:cNvSpPr txBox="1"/>
            <p:nvPr/>
          </p:nvSpPr>
          <p:spPr>
            <a:xfrm>
              <a:off x="5520225" y="2694388"/>
              <a:ext cx="2673900" cy="56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A large percentage of guests prefer Meal Plan 1</a:t>
              </a:r>
              <a:endParaRPr sz="1200">
                <a:solidFill>
                  <a:srgbClr val="434343"/>
                </a:solidFill>
                <a:latin typeface="Roboto"/>
                <a:ea typeface="Roboto"/>
                <a:cs typeface="Roboto"/>
                <a:sym typeface="Roboto"/>
              </a:endParaRPr>
            </a:p>
          </p:txBody>
        </p:sp>
        <p:sp>
          <p:nvSpPr>
            <p:cNvPr id="316" name="Google Shape;316;p20"/>
            <p:cNvSpPr/>
            <p:nvPr/>
          </p:nvSpPr>
          <p:spPr>
            <a:xfrm>
              <a:off x="5520225" y="2401763"/>
              <a:ext cx="2673900" cy="27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Meal Plan</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17" name="Google Shape;317;p20"/>
          <p:cNvGrpSpPr/>
          <p:nvPr/>
        </p:nvGrpSpPr>
        <p:grpSpPr>
          <a:xfrm>
            <a:off x="6292450" y="3397524"/>
            <a:ext cx="2673900" cy="856326"/>
            <a:chOff x="5520225" y="3502762"/>
            <a:chExt cx="2673900" cy="856326"/>
          </a:xfrm>
        </p:grpSpPr>
        <p:sp>
          <p:nvSpPr>
            <p:cNvPr id="318" name="Google Shape;318;p20"/>
            <p:cNvSpPr txBox="1"/>
            <p:nvPr/>
          </p:nvSpPr>
          <p:spPr>
            <a:xfrm>
              <a:off x="5520225" y="3795388"/>
              <a:ext cx="2673900" cy="563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700 Reservations were made</a:t>
              </a:r>
              <a:endParaRPr sz="1200">
                <a:solidFill>
                  <a:srgbClr val="434343"/>
                </a:solidFill>
                <a:latin typeface="Roboto"/>
                <a:ea typeface="Roboto"/>
                <a:cs typeface="Roboto"/>
                <a:sym typeface="Roboto"/>
              </a:endParaRPr>
            </a:p>
          </p:txBody>
        </p:sp>
        <p:sp>
          <p:nvSpPr>
            <p:cNvPr id="319" name="Google Shape;319;p20"/>
            <p:cNvSpPr/>
            <p:nvPr/>
          </p:nvSpPr>
          <p:spPr>
            <a:xfrm>
              <a:off x="5520225" y="3502762"/>
              <a:ext cx="2673900" cy="27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Total Reservations</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470400" y="14167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Recommendations</a:t>
            </a:r>
            <a:endParaRPr/>
          </a:p>
        </p:txBody>
      </p:sp>
      <p:grpSp>
        <p:nvGrpSpPr>
          <p:cNvPr id="325" name="Google Shape;325;p21"/>
          <p:cNvGrpSpPr/>
          <p:nvPr/>
        </p:nvGrpSpPr>
        <p:grpSpPr>
          <a:xfrm>
            <a:off x="643763" y="1600850"/>
            <a:ext cx="1702500" cy="2913562"/>
            <a:chOff x="1652925" y="1726763"/>
            <a:chExt cx="1702500" cy="2913562"/>
          </a:xfrm>
        </p:grpSpPr>
        <p:grpSp>
          <p:nvGrpSpPr>
            <p:cNvPr id="326" name="Google Shape;326;p21"/>
            <p:cNvGrpSpPr/>
            <p:nvPr/>
          </p:nvGrpSpPr>
          <p:grpSpPr>
            <a:xfrm>
              <a:off x="1711447" y="1726763"/>
              <a:ext cx="1585067" cy="1585067"/>
              <a:chOff x="6868325" y="1240250"/>
              <a:chExt cx="1423500" cy="1423500"/>
            </a:xfrm>
          </p:grpSpPr>
          <p:sp>
            <p:nvSpPr>
              <p:cNvPr id="327" name="Google Shape;327;p21"/>
              <p:cNvSpPr/>
              <p:nvPr/>
            </p:nvSpPr>
            <p:spPr>
              <a:xfrm>
                <a:off x="6868325" y="1240250"/>
                <a:ext cx="1423500" cy="1423500"/>
              </a:xfrm>
              <a:prstGeom prst="donut">
                <a:avLst>
                  <a:gd fmla="val 16212"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869962" y="1241900"/>
                <a:ext cx="1420200" cy="1420200"/>
              </a:xfrm>
              <a:prstGeom prst="blockArc">
                <a:avLst>
                  <a:gd fmla="val 21538366" name="adj1"/>
                  <a:gd fmla="val 16198046" name="adj2"/>
                  <a:gd fmla="val 16139"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1"/>
            <p:cNvSpPr txBox="1"/>
            <p:nvPr/>
          </p:nvSpPr>
          <p:spPr>
            <a:xfrm>
              <a:off x="1652925" y="3446950"/>
              <a:ext cx="1702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Survey</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330" name="Google Shape;330;p21"/>
            <p:cNvSpPr txBox="1"/>
            <p:nvPr/>
          </p:nvSpPr>
          <p:spPr>
            <a:xfrm>
              <a:off x="1652925" y="4159125"/>
              <a:ext cx="1702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Carry out a survey during checkout to know why customers prefer Room  Type 1 and to detect and lag in the service provided.</a:t>
              </a:r>
              <a:endParaRPr sz="1200">
                <a:solidFill>
                  <a:srgbClr val="434343"/>
                </a:solidFill>
                <a:latin typeface="Roboto"/>
                <a:ea typeface="Roboto"/>
                <a:cs typeface="Roboto"/>
                <a:sym typeface="Roboto"/>
              </a:endParaRPr>
            </a:p>
          </p:txBody>
        </p:sp>
        <p:sp>
          <p:nvSpPr>
            <p:cNvPr id="331" name="Google Shape;331;p21"/>
            <p:cNvSpPr txBox="1"/>
            <p:nvPr/>
          </p:nvSpPr>
          <p:spPr>
            <a:xfrm>
              <a:off x="2096738" y="2343050"/>
              <a:ext cx="814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1"/>
                  </a:solidFill>
                  <a:latin typeface="Fira Sans Extra Condensed Medium"/>
                  <a:ea typeface="Fira Sans Extra Condensed Medium"/>
                  <a:cs typeface="Fira Sans Extra Condensed Medium"/>
                  <a:sym typeface="Fira Sans Extra Condensed Medium"/>
                </a:rPr>
                <a:t>75</a:t>
              </a:r>
              <a:r>
                <a:rPr lang="en" sz="2000">
                  <a:solidFill>
                    <a:schemeClr val="accent1"/>
                  </a:solidFill>
                  <a:latin typeface="Fira Sans Extra Condensed"/>
                  <a:ea typeface="Fira Sans Extra Condensed"/>
                  <a:cs typeface="Fira Sans Extra Condensed"/>
                  <a:sym typeface="Fira Sans Extra Condensed"/>
                </a:rPr>
                <a:t>%</a:t>
              </a:r>
              <a:endParaRPr sz="2000">
                <a:solidFill>
                  <a:schemeClr val="accent1"/>
                </a:solidFill>
                <a:latin typeface="Fira Sans Extra Condensed"/>
                <a:ea typeface="Fira Sans Extra Condensed"/>
                <a:cs typeface="Fira Sans Extra Condensed"/>
                <a:sym typeface="Fira Sans Extra Condensed"/>
              </a:endParaRPr>
            </a:p>
          </p:txBody>
        </p:sp>
      </p:grpSp>
      <p:grpSp>
        <p:nvGrpSpPr>
          <p:cNvPr id="332" name="Google Shape;332;p21"/>
          <p:cNvGrpSpPr/>
          <p:nvPr/>
        </p:nvGrpSpPr>
        <p:grpSpPr>
          <a:xfrm>
            <a:off x="2650767" y="1600850"/>
            <a:ext cx="1702500" cy="2761162"/>
            <a:chOff x="3940675" y="1726763"/>
            <a:chExt cx="1702500" cy="2761162"/>
          </a:xfrm>
        </p:grpSpPr>
        <p:grpSp>
          <p:nvGrpSpPr>
            <p:cNvPr id="333" name="Google Shape;333;p21"/>
            <p:cNvGrpSpPr/>
            <p:nvPr/>
          </p:nvGrpSpPr>
          <p:grpSpPr>
            <a:xfrm>
              <a:off x="3999197" y="1726763"/>
              <a:ext cx="1585067" cy="1585067"/>
              <a:chOff x="6868325" y="1240250"/>
              <a:chExt cx="1423500" cy="1423500"/>
            </a:xfrm>
          </p:grpSpPr>
          <p:sp>
            <p:nvSpPr>
              <p:cNvPr id="334" name="Google Shape;334;p21"/>
              <p:cNvSpPr/>
              <p:nvPr/>
            </p:nvSpPr>
            <p:spPr>
              <a:xfrm>
                <a:off x="6868325" y="1240250"/>
                <a:ext cx="1423500" cy="1423500"/>
              </a:xfrm>
              <a:prstGeom prst="donut">
                <a:avLst>
                  <a:gd fmla="val 16212"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6869962" y="1241900"/>
                <a:ext cx="1420200" cy="1420200"/>
              </a:xfrm>
              <a:prstGeom prst="blockArc">
                <a:avLst>
                  <a:gd fmla="val 5415375" name="adj1"/>
                  <a:gd fmla="val 16198046" name="adj2"/>
                  <a:gd fmla="val 16139"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21"/>
            <p:cNvSpPr txBox="1"/>
            <p:nvPr/>
          </p:nvSpPr>
          <p:spPr>
            <a:xfrm>
              <a:off x="3940675" y="3446950"/>
              <a:ext cx="1702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Discount Bookings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337" name="Google Shape;337;p21"/>
            <p:cNvSpPr txBox="1"/>
            <p:nvPr/>
          </p:nvSpPr>
          <p:spPr>
            <a:xfrm>
              <a:off x="3940675" y="4006725"/>
              <a:ext cx="1702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Weekend nights bookings should be discounted to increase reservation rate</a:t>
              </a:r>
              <a:endParaRPr sz="1200">
                <a:solidFill>
                  <a:srgbClr val="434343"/>
                </a:solidFill>
                <a:latin typeface="Roboto"/>
                <a:ea typeface="Roboto"/>
                <a:cs typeface="Roboto"/>
                <a:sym typeface="Roboto"/>
              </a:endParaRPr>
            </a:p>
          </p:txBody>
        </p:sp>
        <p:sp>
          <p:nvSpPr>
            <p:cNvPr id="338" name="Google Shape;338;p21"/>
            <p:cNvSpPr txBox="1"/>
            <p:nvPr/>
          </p:nvSpPr>
          <p:spPr>
            <a:xfrm>
              <a:off x="4384488" y="2343050"/>
              <a:ext cx="814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2"/>
                  </a:solidFill>
                  <a:latin typeface="Fira Sans Extra Condensed Medium"/>
                  <a:ea typeface="Fira Sans Extra Condensed Medium"/>
                  <a:cs typeface="Fira Sans Extra Condensed Medium"/>
                  <a:sym typeface="Fira Sans Extra Condensed Medium"/>
                </a:rPr>
                <a:t>50</a:t>
              </a:r>
              <a:r>
                <a:rPr lang="en" sz="2000">
                  <a:solidFill>
                    <a:schemeClr val="accent2"/>
                  </a:solidFill>
                  <a:latin typeface="Fira Sans Extra Condensed"/>
                  <a:ea typeface="Fira Sans Extra Condensed"/>
                  <a:cs typeface="Fira Sans Extra Condensed"/>
                  <a:sym typeface="Fira Sans Extra Condensed"/>
                </a:rPr>
                <a:t>%</a:t>
              </a:r>
              <a:endParaRPr sz="2000">
                <a:solidFill>
                  <a:schemeClr val="accent2"/>
                </a:solidFill>
                <a:latin typeface="Fira Sans Extra Condensed"/>
                <a:ea typeface="Fira Sans Extra Condensed"/>
                <a:cs typeface="Fira Sans Extra Condensed"/>
                <a:sym typeface="Fira Sans Extra Condensed"/>
              </a:endParaRPr>
            </a:p>
          </p:txBody>
        </p:sp>
      </p:grpSp>
      <p:grpSp>
        <p:nvGrpSpPr>
          <p:cNvPr id="339" name="Google Shape;339;p21"/>
          <p:cNvGrpSpPr/>
          <p:nvPr/>
        </p:nvGrpSpPr>
        <p:grpSpPr>
          <a:xfrm>
            <a:off x="4657771" y="1600850"/>
            <a:ext cx="1702500" cy="2532562"/>
            <a:chOff x="6287325" y="1726763"/>
            <a:chExt cx="1702500" cy="2532562"/>
          </a:xfrm>
        </p:grpSpPr>
        <p:grpSp>
          <p:nvGrpSpPr>
            <p:cNvPr id="340" name="Google Shape;340;p21"/>
            <p:cNvGrpSpPr/>
            <p:nvPr/>
          </p:nvGrpSpPr>
          <p:grpSpPr>
            <a:xfrm>
              <a:off x="6345847" y="1726763"/>
              <a:ext cx="1585067" cy="1585067"/>
              <a:chOff x="6868325" y="1240250"/>
              <a:chExt cx="1423500" cy="1423500"/>
            </a:xfrm>
          </p:grpSpPr>
          <p:sp>
            <p:nvSpPr>
              <p:cNvPr id="341" name="Google Shape;341;p21"/>
              <p:cNvSpPr/>
              <p:nvPr/>
            </p:nvSpPr>
            <p:spPr>
              <a:xfrm>
                <a:off x="6868325" y="1240250"/>
                <a:ext cx="1423500" cy="1423500"/>
              </a:xfrm>
              <a:prstGeom prst="donut">
                <a:avLst>
                  <a:gd fmla="val 16212"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6869962" y="1241900"/>
                <a:ext cx="1420200" cy="1420200"/>
              </a:xfrm>
              <a:prstGeom prst="blockArc">
                <a:avLst>
                  <a:gd fmla="val 9289951" name="adj1"/>
                  <a:gd fmla="val 16198046" name="adj2"/>
                  <a:gd fmla="val 1613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21"/>
            <p:cNvSpPr txBox="1"/>
            <p:nvPr/>
          </p:nvSpPr>
          <p:spPr>
            <a:xfrm>
              <a:off x="6287325" y="3446950"/>
              <a:ext cx="1702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Targeted Ads</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344" name="Google Shape;344;p21"/>
            <p:cNvSpPr txBox="1"/>
            <p:nvPr/>
          </p:nvSpPr>
          <p:spPr>
            <a:xfrm>
              <a:off x="6287325" y="3778125"/>
              <a:ext cx="1702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Investment in targeted ads online and offline</a:t>
              </a:r>
              <a:endParaRPr sz="1200">
                <a:solidFill>
                  <a:srgbClr val="434343"/>
                </a:solidFill>
                <a:latin typeface="Roboto"/>
                <a:ea typeface="Roboto"/>
                <a:cs typeface="Roboto"/>
                <a:sym typeface="Roboto"/>
              </a:endParaRPr>
            </a:p>
          </p:txBody>
        </p:sp>
        <p:sp>
          <p:nvSpPr>
            <p:cNvPr id="345" name="Google Shape;345;p21"/>
            <p:cNvSpPr txBox="1"/>
            <p:nvPr/>
          </p:nvSpPr>
          <p:spPr>
            <a:xfrm>
              <a:off x="6731138" y="2343050"/>
              <a:ext cx="814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3"/>
                  </a:solidFill>
                  <a:latin typeface="Fira Sans Extra Condensed Medium"/>
                  <a:ea typeface="Fira Sans Extra Condensed Medium"/>
                  <a:cs typeface="Fira Sans Extra Condensed Medium"/>
                  <a:sym typeface="Fira Sans Extra Condensed Medium"/>
                </a:rPr>
                <a:t>30</a:t>
              </a:r>
              <a:r>
                <a:rPr lang="en" sz="2000">
                  <a:solidFill>
                    <a:schemeClr val="accent3"/>
                  </a:solidFill>
                  <a:latin typeface="Fira Sans Extra Condensed"/>
                  <a:ea typeface="Fira Sans Extra Condensed"/>
                  <a:cs typeface="Fira Sans Extra Condensed"/>
                  <a:sym typeface="Fira Sans Extra Condensed"/>
                </a:rPr>
                <a:t>%</a:t>
              </a:r>
              <a:endParaRPr sz="2000">
                <a:solidFill>
                  <a:schemeClr val="accent3"/>
                </a:solidFill>
                <a:latin typeface="Fira Sans Extra Condensed"/>
                <a:ea typeface="Fira Sans Extra Condensed"/>
                <a:cs typeface="Fira Sans Extra Condensed"/>
                <a:sym typeface="Fira Sans Extra Condensed"/>
              </a:endParaRPr>
            </a:p>
          </p:txBody>
        </p:sp>
      </p:grpSp>
      <p:grpSp>
        <p:nvGrpSpPr>
          <p:cNvPr id="346" name="Google Shape;346;p21"/>
          <p:cNvGrpSpPr/>
          <p:nvPr/>
        </p:nvGrpSpPr>
        <p:grpSpPr>
          <a:xfrm>
            <a:off x="6664775" y="1600850"/>
            <a:ext cx="1702500" cy="2837362"/>
            <a:chOff x="6287325" y="1726763"/>
            <a:chExt cx="1702500" cy="2837362"/>
          </a:xfrm>
        </p:grpSpPr>
        <p:grpSp>
          <p:nvGrpSpPr>
            <p:cNvPr id="347" name="Google Shape;347;p21"/>
            <p:cNvGrpSpPr/>
            <p:nvPr/>
          </p:nvGrpSpPr>
          <p:grpSpPr>
            <a:xfrm>
              <a:off x="6345847" y="1726763"/>
              <a:ext cx="1585067" cy="1585067"/>
              <a:chOff x="6868325" y="1240250"/>
              <a:chExt cx="1423500" cy="1423500"/>
            </a:xfrm>
          </p:grpSpPr>
          <p:sp>
            <p:nvSpPr>
              <p:cNvPr id="348" name="Google Shape;348;p21"/>
              <p:cNvSpPr/>
              <p:nvPr/>
            </p:nvSpPr>
            <p:spPr>
              <a:xfrm>
                <a:off x="6868325" y="1240250"/>
                <a:ext cx="1423500" cy="1423500"/>
              </a:xfrm>
              <a:prstGeom prst="donut">
                <a:avLst>
                  <a:gd fmla="val 16212"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6869962" y="1241900"/>
                <a:ext cx="1420200" cy="1420200"/>
              </a:xfrm>
              <a:prstGeom prst="blockArc">
                <a:avLst>
                  <a:gd fmla="val 18563123" name="adj1"/>
                  <a:gd fmla="val 16198046" name="adj2"/>
                  <a:gd fmla="val 16139" name="adj3"/>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21"/>
            <p:cNvSpPr txBox="1"/>
            <p:nvPr/>
          </p:nvSpPr>
          <p:spPr>
            <a:xfrm>
              <a:off x="6287325" y="3446950"/>
              <a:ext cx="1702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Newsletter</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351" name="Google Shape;351;p21"/>
            <p:cNvSpPr txBox="1"/>
            <p:nvPr/>
          </p:nvSpPr>
          <p:spPr>
            <a:xfrm>
              <a:off x="6287325" y="4082925"/>
              <a:ext cx="1702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Encourage guests to sign up for monthly newsletters to keep them up to date on the company’s operations</a:t>
              </a:r>
              <a:endParaRPr sz="1200">
                <a:solidFill>
                  <a:srgbClr val="434343"/>
                </a:solidFill>
                <a:latin typeface="Roboto"/>
                <a:ea typeface="Roboto"/>
                <a:cs typeface="Roboto"/>
                <a:sym typeface="Roboto"/>
              </a:endParaRPr>
            </a:p>
          </p:txBody>
        </p:sp>
        <p:sp>
          <p:nvSpPr>
            <p:cNvPr id="352" name="Google Shape;352;p21"/>
            <p:cNvSpPr txBox="1"/>
            <p:nvPr/>
          </p:nvSpPr>
          <p:spPr>
            <a:xfrm>
              <a:off x="6731138" y="2343050"/>
              <a:ext cx="814500" cy="35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accent5"/>
                  </a:solidFill>
                  <a:latin typeface="Fira Sans Extra Condensed Medium"/>
                  <a:ea typeface="Fira Sans Extra Condensed Medium"/>
                  <a:cs typeface="Fira Sans Extra Condensed Medium"/>
                  <a:sym typeface="Fira Sans Extra Condensed Medium"/>
                </a:rPr>
                <a:t>80</a:t>
              </a:r>
              <a:r>
                <a:rPr lang="en" sz="2000">
                  <a:solidFill>
                    <a:schemeClr val="accent5"/>
                  </a:solidFill>
                  <a:latin typeface="Fira Sans Extra Condensed"/>
                  <a:ea typeface="Fira Sans Extra Condensed"/>
                  <a:cs typeface="Fira Sans Extra Condensed"/>
                  <a:sym typeface="Fira Sans Extra Condensed"/>
                </a:rPr>
                <a:t>%</a:t>
              </a:r>
              <a:endParaRPr sz="2000">
                <a:solidFill>
                  <a:schemeClr val="accent5"/>
                </a:solidFill>
                <a:latin typeface="Fira Sans Extra Condensed"/>
                <a:ea typeface="Fira Sans Extra Condensed"/>
                <a:cs typeface="Fira Sans Extra Condensed"/>
                <a:sym typeface="Fira Sans Extra Condensed"/>
              </a:endParaRPr>
            </a:p>
          </p:txBody>
        </p:sp>
      </p:grpSp>
      <p:sp>
        <p:nvSpPr>
          <p:cNvPr id="353" name="Google Shape;353;p21"/>
          <p:cNvSpPr/>
          <p:nvPr/>
        </p:nvSpPr>
        <p:spPr>
          <a:xfrm>
            <a:off x="1309149" y="1002986"/>
            <a:ext cx="371760" cy="370160"/>
          </a:xfrm>
          <a:custGeom>
            <a:rect b="b" l="l" r="r" t="t"/>
            <a:pathLst>
              <a:path extrusionOk="0" h="11300" w="11348">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21"/>
          <p:cNvGrpSpPr/>
          <p:nvPr/>
        </p:nvGrpSpPr>
        <p:grpSpPr>
          <a:xfrm>
            <a:off x="3309708" y="1011367"/>
            <a:ext cx="384617" cy="353398"/>
            <a:chOff x="1952836" y="2774422"/>
            <a:chExt cx="372835" cy="342573"/>
          </a:xfrm>
        </p:grpSpPr>
        <p:sp>
          <p:nvSpPr>
            <p:cNvPr id="355" name="Google Shape;355;p21"/>
            <p:cNvSpPr/>
            <p:nvPr/>
          </p:nvSpPr>
          <p:spPr>
            <a:xfrm>
              <a:off x="2076490" y="3057581"/>
              <a:ext cx="40869" cy="40869"/>
            </a:xfrm>
            <a:custGeom>
              <a:rect b="b" l="l" r="r" t="t"/>
              <a:pathLst>
                <a:path extrusionOk="0" h="1287" w="1287">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2208432" y="3057581"/>
              <a:ext cx="40869" cy="40869"/>
            </a:xfrm>
            <a:custGeom>
              <a:rect b="b" l="l" r="r" t="t"/>
              <a:pathLst>
                <a:path extrusionOk="0" h="1287" w="1287">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1952836" y="2774422"/>
              <a:ext cx="372835" cy="342573"/>
            </a:xfrm>
            <a:custGeom>
              <a:rect b="b" l="l" r="r" t="t"/>
              <a:pathLst>
                <a:path extrusionOk="0" h="10788" w="11741">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1"/>
          <p:cNvGrpSpPr/>
          <p:nvPr/>
        </p:nvGrpSpPr>
        <p:grpSpPr>
          <a:xfrm>
            <a:off x="5316539" y="1032054"/>
            <a:ext cx="384977" cy="312024"/>
            <a:chOff x="5220616" y="2791061"/>
            <a:chExt cx="373185" cy="302466"/>
          </a:xfrm>
        </p:grpSpPr>
        <p:sp>
          <p:nvSpPr>
            <p:cNvPr id="359" name="Google Shape;359;p21"/>
            <p:cNvSpPr/>
            <p:nvPr/>
          </p:nvSpPr>
          <p:spPr>
            <a:xfrm>
              <a:off x="5220616" y="2791061"/>
              <a:ext cx="373185" cy="302466"/>
            </a:xfrm>
            <a:custGeom>
              <a:rect b="b" l="l" r="r" t="t"/>
              <a:pathLst>
                <a:path extrusionOk="0" h="9525" w="11752">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5244432" y="2849268"/>
              <a:ext cx="326314" cy="11368"/>
            </a:xfrm>
            <a:custGeom>
              <a:rect b="b" l="l" r="r" t="t"/>
              <a:pathLst>
                <a:path extrusionOk="0" h="358" w="10276">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5261834" y="2896139"/>
              <a:ext cx="46521" cy="11400"/>
            </a:xfrm>
            <a:custGeom>
              <a:rect b="b" l="l" r="r" t="t"/>
              <a:pathLst>
                <a:path extrusionOk="0" h="359" w="1465">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5343507" y="2896139"/>
              <a:ext cx="46521" cy="11400"/>
            </a:xfrm>
            <a:custGeom>
              <a:rect b="b" l="l" r="r" t="t"/>
              <a:pathLst>
                <a:path extrusionOk="0" h="359" w="1465">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506823" y="2896139"/>
              <a:ext cx="46172" cy="11400"/>
            </a:xfrm>
            <a:custGeom>
              <a:rect b="b" l="l" r="r" t="t"/>
              <a:pathLst>
                <a:path extrusionOk="0" h="359" w="1454">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5261834" y="2942660"/>
              <a:ext cx="46521" cy="11368"/>
            </a:xfrm>
            <a:custGeom>
              <a:rect b="b" l="l" r="r" t="t"/>
              <a:pathLst>
                <a:path extrusionOk="0" h="358" w="1465">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5424768" y="2942660"/>
              <a:ext cx="46553" cy="11368"/>
            </a:xfrm>
            <a:custGeom>
              <a:rect b="b" l="l" r="r" t="t"/>
              <a:pathLst>
                <a:path extrusionOk="0" h="358" w="1466">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5261834" y="2989149"/>
              <a:ext cx="46521" cy="11400"/>
            </a:xfrm>
            <a:custGeom>
              <a:rect b="b" l="l" r="r" t="t"/>
              <a:pathLst>
                <a:path extrusionOk="0" h="359" w="1465">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5343507" y="2989149"/>
              <a:ext cx="46521" cy="11400"/>
            </a:xfrm>
            <a:custGeom>
              <a:rect b="b" l="l" r="r" t="t"/>
              <a:pathLst>
                <a:path extrusionOk="0" h="359" w="1465">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5506823" y="2989149"/>
              <a:ext cx="46172" cy="11400"/>
            </a:xfrm>
            <a:custGeom>
              <a:rect b="b" l="l" r="r" t="t"/>
              <a:pathLst>
                <a:path extrusionOk="0" h="359" w="1454">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5343507" y="3036051"/>
              <a:ext cx="46521" cy="10987"/>
            </a:xfrm>
            <a:custGeom>
              <a:rect b="b" l="l" r="r" t="t"/>
              <a:pathLst>
                <a:path extrusionOk="0" h="346" w="1465">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5424768" y="3036051"/>
              <a:ext cx="46553" cy="10987"/>
            </a:xfrm>
            <a:custGeom>
              <a:rect b="b" l="l" r="r" t="t"/>
              <a:pathLst>
                <a:path extrusionOk="0" h="346" w="1466">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506823" y="3036051"/>
              <a:ext cx="46172" cy="10987"/>
            </a:xfrm>
            <a:custGeom>
              <a:rect b="b" l="l" r="r" t="t"/>
              <a:pathLst>
                <a:path extrusionOk="0" h="346" w="1454">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5343126" y="2930752"/>
              <a:ext cx="46902" cy="33851"/>
            </a:xfrm>
            <a:custGeom>
              <a:rect b="b" l="l" r="r" t="t"/>
              <a:pathLst>
                <a:path extrusionOk="0" h="1066" w="1477">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5506442" y="2930752"/>
              <a:ext cx="47283" cy="33851"/>
            </a:xfrm>
            <a:custGeom>
              <a:rect b="b" l="l" r="r" t="t"/>
              <a:pathLst>
                <a:path extrusionOk="0" h="1066" w="1489">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5424419" y="2977336"/>
              <a:ext cx="47283" cy="34168"/>
            </a:xfrm>
            <a:custGeom>
              <a:rect b="b" l="l" r="r" t="t"/>
              <a:pathLst>
                <a:path extrusionOk="0" h="1076" w="1489">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5261453" y="3024143"/>
              <a:ext cx="47283" cy="33851"/>
            </a:xfrm>
            <a:custGeom>
              <a:rect b="b" l="l" r="r" t="t"/>
              <a:pathLst>
                <a:path extrusionOk="0" h="1066" w="1489">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5424419" y="2884231"/>
              <a:ext cx="47283" cy="33883"/>
            </a:xfrm>
            <a:custGeom>
              <a:rect b="b" l="l" r="r" t="t"/>
              <a:pathLst>
                <a:path extrusionOk="0" h="1067" w="1489">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1"/>
          <p:cNvGrpSpPr/>
          <p:nvPr/>
        </p:nvGrpSpPr>
        <p:grpSpPr>
          <a:xfrm>
            <a:off x="7349456" y="1008632"/>
            <a:ext cx="333121" cy="358869"/>
            <a:chOff x="6896644" y="3216007"/>
            <a:chExt cx="322917" cy="347876"/>
          </a:xfrm>
        </p:grpSpPr>
        <p:sp>
          <p:nvSpPr>
            <p:cNvPr id="378" name="Google Shape;378;p21"/>
            <p:cNvSpPr/>
            <p:nvPr/>
          </p:nvSpPr>
          <p:spPr>
            <a:xfrm>
              <a:off x="6896644" y="3216007"/>
              <a:ext cx="301387" cy="347876"/>
            </a:xfrm>
            <a:custGeom>
              <a:rect b="b" l="l" r="r" t="t"/>
              <a:pathLst>
                <a:path extrusionOk="0" h="10955" w="9491">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6954883" y="3306382"/>
              <a:ext cx="42012" cy="41980"/>
            </a:xfrm>
            <a:custGeom>
              <a:rect b="b" l="l" r="r" t="t"/>
              <a:pathLst>
                <a:path extrusionOk="0" h="1322" w="1323">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7013122" y="3306382"/>
              <a:ext cx="32168" cy="10225"/>
            </a:xfrm>
            <a:custGeom>
              <a:rect b="b" l="l" r="r" t="t"/>
              <a:pathLst>
                <a:path extrusionOk="0" h="322" w="1013">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7013471" y="3333596"/>
              <a:ext cx="105903" cy="10606"/>
            </a:xfrm>
            <a:custGeom>
              <a:rect b="b" l="l" r="r" t="t"/>
              <a:pathLst>
                <a:path extrusionOk="0" h="334" w="3335">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6966982" y="3375576"/>
              <a:ext cx="63923" cy="10606"/>
            </a:xfrm>
            <a:custGeom>
              <a:rect b="b" l="l" r="r" t="t"/>
              <a:pathLst>
                <a:path extrusionOk="0" h="334" w="2013">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6928781" y="3524157"/>
              <a:ext cx="52237" cy="10225"/>
            </a:xfrm>
            <a:custGeom>
              <a:rect b="b" l="l" r="r" t="t"/>
              <a:pathLst>
                <a:path extrusionOk="0" h="322" w="1645">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6945420" y="3314701"/>
              <a:ext cx="274141" cy="248800"/>
            </a:xfrm>
            <a:custGeom>
              <a:rect b="b" l="l" r="r" t="t"/>
              <a:pathLst>
                <a:path extrusionOk="0" h="7835" w="8633">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