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4" r:id="rId1"/>
    <p:sldMasterId id="2147483891" r:id="rId2"/>
  </p:sldMasterIdLst>
  <p:notesMasterIdLst>
    <p:notesMasterId r:id="rId28"/>
  </p:notesMasterIdLst>
  <p:handoutMasterIdLst>
    <p:handoutMasterId r:id="rId29"/>
  </p:handoutMasterIdLst>
  <p:sldIdLst>
    <p:sldId id="269" r:id="rId3"/>
    <p:sldId id="281" r:id="rId4"/>
    <p:sldId id="286" r:id="rId5"/>
    <p:sldId id="287" r:id="rId6"/>
    <p:sldId id="288" r:id="rId7"/>
    <p:sldId id="363" r:id="rId8"/>
    <p:sldId id="362" r:id="rId9"/>
    <p:sldId id="291" r:id="rId10"/>
    <p:sldId id="292" r:id="rId11"/>
    <p:sldId id="294" r:id="rId12"/>
    <p:sldId id="368" r:id="rId13"/>
    <p:sldId id="296" r:id="rId14"/>
    <p:sldId id="297" r:id="rId15"/>
    <p:sldId id="364" r:id="rId16"/>
    <p:sldId id="365" r:id="rId17"/>
    <p:sldId id="366" r:id="rId18"/>
    <p:sldId id="299" r:id="rId19"/>
    <p:sldId id="367" r:id="rId20"/>
    <p:sldId id="295" r:id="rId21"/>
    <p:sldId id="370" r:id="rId22"/>
    <p:sldId id="293" r:id="rId23"/>
    <p:sldId id="371" r:id="rId24"/>
    <p:sldId id="373" r:id="rId25"/>
    <p:sldId id="372" r:id="rId26"/>
    <p:sldId id="374" r:id="rId27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5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6" autoAdjust="0"/>
    <p:restoredTop sz="95997"/>
  </p:normalViewPr>
  <p:slideViewPr>
    <p:cSldViewPr snapToGrid="0" snapToObjects="1">
      <p:cViewPr>
        <p:scale>
          <a:sx n="83" d="100"/>
          <a:sy n="83" d="100"/>
        </p:scale>
        <p:origin x="160" y="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IBM Plex Sans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4978" y="2273300"/>
            <a:ext cx="6448044" cy="6121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17D71-BC0A-F640-A5D1-E194762815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8309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4978" y="2273300"/>
            <a:ext cx="6448044" cy="6121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17D71-BC0A-F640-A5D1-E194762815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4320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4978" y="2273300"/>
            <a:ext cx="6448044" cy="6121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17D71-BC0A-F640-A5D1-E194762815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51685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2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6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3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693077"/>
            <a:ext cx="521589" cy="2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1100"/>
              </a:spcBef>
              <a:defRPr sz="1400"/>
            </a:lvl2pPr>
            <a:lvl3pPr>
              <a:spcBef>
                <a:spcPts val="1100"/>
              </a:spcBef>
              <a:defRPr sz="1400"/>
            </a:lvl3pPr>
            <a:lvl4pPr>
              <a:spcBef>
                <a:spcPts val="1100"/>
              </a:spcBef>
              <a:defRPr sz="1400"/>
            </a:lvl4pPr>
            <a:lvl5pPr>
              <a:spcBef>
                <a:spcPts val="11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 i="0"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12885"/>
            <a:ext cx="1297608" cy="517732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14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IBM Plex Sans" charset="-120"/>
        <a:buChar char="»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IBM Plex Sans" pitchFamily="2" charset="2"/>
        <a:buNone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charset="-120"/>
        <a:buChar char="–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panose="020B0604020202020204" pitchFamily="34" charset="0"/>
        <a:buChar char="•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charset="-120"/>
        <a:buChar char="–"/>
        <a:tabLst/>
        <a:defRPr sz="1400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IBM Plex Sans" charset="-120"/>
        <a:buChar char="»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midayo1234/Case-Study-Interview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5884" y="1917422"/>
            <a:ext cx="4142232" cy="1308655"/>
          </a:xfrm>
        </p:spPr>
        <p:txBody>
          <a:bodyPr/>
          <a:lstStyle/>
          <a:p>
            <a:r>
              <a:rPr lang="en-US" dirty="0"/>
              <a:t>IBM’S SEISMIC LIVESEND</a:t>
            </a:r>
            <a:br>
              <a:rPr lang="en-US" dirty="0"/>
            </a:br>
            <a:r>
              <a:rPr lang="en-US" dirty="0"/>
              <a:t>OPEN RATE ANALYSIS</a:t>
            </a:r>
            <a:br>
              <a:rPr lang="en-US" dirty="0"/>
            </a:br>
            <a:r>
              <a:rPr lang="en-US" sz="1600" dirty="0"/>
              <a:t>—</a:t>
            </a:r>
            <a:br>
              <a:rPr lang="en-US" sz="1600" dirty="0"/>
            </a:br>
            <a:r>
              <a:rPr lang="en-US" sz="1600" dirty="0" err="1"/>
              <a:t>Temidayo</a:t>
            </a:r>
            <a:r>
              <a:rPr lang="en-US" sz="1600" dirty="0"/>
              <a:t> </a:t>
            </a:r>
            <a:r>
              <a:rPr lang="en-US" sz="1600" dirty="0" err="1"/>
              <a:t>Akinsanya</a:t>
            </a:r>
            <a:br>
              <a:rPr lang="en-US" sz="1600" dirty="0"/>
            </a:br>
            <a:r>
              <a:rPr lang="en-US" sz="1600" dirty="0"/>
              <a:t>Data Analyst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81C0163-89E1-4E89-896F-560B1F766C18}"/>
              </a:ext>
            </a:extLst>
          </p:cNvPr>
          <p:cNvSpPr txBox="1">
            <a:spLocks/>
          </p:cNvSpPr>
          <p:nvPr/>
        </p:nvSpPr>
        <p:spPr>
          <a:xfrm>
            <a:off x="4646428" y="1917421"/>
            <a:ext cx="4142232" cy="13086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algn="r"/>
            <a:r>
              <a:rPr lang="en-US" dirty="0"/>
              <a:t>Data Analytics </a:t>
            </a:r>
          </a:p>
          <a:p>
            <a:pPr algn="r"/>
            <a:r>
              <a:rPr lang="en-US" dirty="0"/>
              <a:t>Sales Enablement Interview Case Study</a:t>
            </a:r>
          </a:p>
        </p:txBody>
      </p:sp>
    </p:spTree>
    <p:extLst>
      <p:ext uri="{BB962C8B-B14F-4D97-AF65-F5344CB8AC3E}">
        <p14:creationId xmlns:p14="http://schemas.microsoft.com/office/powerpoint/2010/main" val="189919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14722" y="2169414"/>
            <a:ext cx="7914556" cy="804672"/>
          </a:xfrm>
        </p:spPr>
        <p:txBody>
          <a:bodyPr/>
          <a:lstStyle/>
          <a:p>
            <a:r>
              <a:rPr lang="en-US" sz="5400" dirty="0"/>
              <a:t>LIVESEND BY CONTENT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7" y="4857068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7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1" y="1"/>
            <a:ext cx="5056094" cy="852928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of Top Performing Content and Content Types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868867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660DEF-F2FC-40B7-8C46-A9F2FC75C413}"/>
              </a:ext>
            </a:extLst>
          </p:cNvPr>
          <p:cNvSpPr txBox="1">
            <a:spLocks/>
          </p:cNvSpPr>
          <p:nvPr/>
        </p:nvSpPr>
        <p:spPr>
          <a:xfrm>
            <a:off x="205614" y="957116"/>
            <a:ext cx="10515600" cy="454337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kern="0" dirty="0"/>
              <a:t>Of 1183 unique contents:</a:t>
            </a:r>
          </a:p>
          <a:p>
            <a:pPr lvl="1" defTabSz="914400"/>
            <a:r>
              <a:rPr lang="en-US" kern="0" dirty="0"/>
              <a:t>The average Livesend was </a:t>
            </a:r>
            <a:r>
              <a:rPr lang="en-US" b="1" kern="0" dirty="0"/>
              <a:t>20</a:t>
            </a:r>
          </a:p>
          <a:p>
            <a:pPr lvl="1" defTabSz="914400"/>
            <a:r>
              <a:rPr lang="en-US" kern="0" dirty="0"/>
              <a:t>Contents that were sent at least </a:t>
            </a:r>
            <a:r>
              <a:rPr lang="en-US" b="1" kern="0" dirty="0"/>
              <a:t>20 </a:t>
            </a:r>
            <a:r>
              <a:rPr lang="en-US" kern="0" dirty="0"/>
              <a:t>times and had an open rate of at least </a:t>
            </a:r>
            <a:r>
              <a:rPr lang="en-US" b="1" kern="0" dirty="0"/>
              <a:t>10% </a:t>
            </a:r>
            <a:r>
              <a:rPr lang="en-US" kern="0" dirty="0">
                <a:sym typeface="Wingdings" panose="05000000000000000000" pitchFamily="2" charset="2"/>
              </a:rPr>
              <a:t></a:t>
            </a:r>
            <a:r>
              <a:rPr lang="en-US" b="1" kern="0" dirty="0">
                <a:sym typeface="Wingdings" panose="05000000000000000000" pitchFamily="2" charset="2"/>
              </a:rPr>
              <a:t> </a:t>
            </a:r>
            <a:r>
              <a:rPr lang="en-US" sz="1600" b="1" kern="0" dirty="0">
                <a:sym typeface="Wingdings" panose="05000000000000000000" pitchFamily="2" charset="2"/>
              </a:rPr>
              <a:t>22</a:t>
            </a:r>
          </a:p>
          <a:p>
            <a:pPr lvl="1" defTabSz="914400"/>
            <a:endParaRPr lang="en-US" b="1" kern="0" dirty="0"/>
          </a:p>
          <a:p>
            <a:pPr marL="0" lvl="1" indent="0" defTabSz="914400">
              <a:buNone/>
            </a:pPr>
            <a:r>
              <a:rPr lang="en-US" kern="0" dirty="0"/>
              <a:t>Of 33 unique content types:</a:t>
            </a:r>
          </a:p>
          <a:p>
            <a:pPr lvl="1" defTabSz="914400"/>
            <a:r>
              <a:rPr lang="en-US" b="1" kern="0" dirty="0"/>
              <a:t>76% (25) </a:t>
            </a:r>
            <a:r>
              <a:rPr lang="en-US" kern="0" dirty="0"/>
              <a:t> had an open rate of at least </a:t>
            </a:r>
            <a:r>
              <a:rPr lang="en-US" b="1" kern="0" dirty="0"/>
              <a:t>10%</a:t>
            </a:r>
            <a:r>
              <a:rPr lang="en-US" kern="0" dirty="0"/>
              <a:t> but were only sent out </a:t>
            </a:r>
            <a:r>
              <a:rPr lang="en-US" b="1" kern="0" dirty="0"/>
              <a:t>16% </a:t>
            </a:r>
            <a:r>
              <a:rPr lang="en-US" kern="0" dirty="0"/>
              <a:t>of the time. </a:t>
            </a:r>
          </a:p>
          <a:p>
            <a:pPr lvl="1" defTabSz="914400"/>
            <a:endParaRPr lang="en-US" kern="0" dirty="0"/>
          </a:p>
          <a:p>
            <a:pPr defTabSz="914400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1002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513447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Bar Chart of Content Types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858988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Content Placeholder 22" descr="Chart, bar chart, histogram&#10;&#10;Description automatically generated">
            <a:extLst>
              <a:ext uri="{FF2B5EF4-FFF2-40B4-BE49-F238E27FC236}">
                <a16:creationId xmlns:a16="http://schemas.microsoft.com/office/drawing/2014/main" id="{112B820D-2CB9-4ECF-9EA9-03CA9A847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6"/>
          <a:stretch/>
        </p:blipFill>
        <p:spPr>
          <a:xfrm>
            <a:off x="0" y="568618"/>
            <a:ext cx="9144000" cy="42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2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210311" y="201168"/>
            <a:ext cx="6707240" cy="415520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 (100%-50%)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858988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C2BEC-38EC-4D47-8B69-88F30A121CFE}"/>
              </a:ext>
            </a:extLst>
          </p:cNvPr>
          <p:cNvSpPr txBox="1"/>
          <p:nvPr/>
        </p:nvSpPr>
        <p:spPr>
          <a:xfrm>
            <a:off x="2234133" y="2220483"/>
            <a:ext cx="468341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</a:t>
            </a:r>
            <a:endParaRPr lang="en-US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921D98C-EF2D-4B09-AA29-1B56DA07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97004"/>
              </p:ext>
            </p:extLst>
          </p:nvPr>
        </p:nvGraphicFramePr>
        <p:xfrm>
          <a:off x="0" y="539750"/>
          <a:ext cx="9144000" cy="413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54199638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404931573"/>
                    </a:ext>
                  </a:extLst>
                </a:gridCol>
                <a:gridCol w="2753833">
                  <a:extLst>
                    <a:ext uri="{9D8B030D-6E8A-4147-A177-3AD203B41FA5}">
                      <a16:colId xmlns:a16="http://schemas.microsoft.com/office/drawing/2014/main" val="2561185294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4034800376"/>
                    </a:ext>
                  </a:extLst>
                </a:gridCol>
              </a:tblGrid>
              <a:tr h="406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CONTENT_TYPE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TOTAL_LIVESENDS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TOTAL_CLIENT_OPENS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OPEN RATE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1687885"/>
                  </a:ext>
                </a:extLst>
              </a:tr>
              <a:tr h="370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&lt;NULL&gt;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0262023"/>
                  </a:ext>
                </a:extLst>
              </a:tr>
              <a:tr h="370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FAQ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5392629"/>
                  </a:ext>
                </a:extLst>
              </a:tr>
              <a:tr h="503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Code Patterns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515791"/>
                  </a:ext>
                </a:extLst>
              </a:tr>
              <a:tr h="370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Sales Kit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88.89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3670407"/>
                  </a:ext>
                </a:extLst>
              </a:tr>
              <a:tr h="370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Pricing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66.67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88174642"/>
                  </a:ext>
                </a:extLst>
              </a:tr>
              <a:tr h="503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Training/Course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56.52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9084093"/>
                  </a:ext>
                </a:extLst>
              </a:tr>
              <a:tr h="370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Other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52.08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64006"/>
                  </a:ext>
                </a:extLst>
              </a:tr>
              <a:tr h="370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Sales Play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424086"/>
                  </a:ext>
                </a:extLst>
              </a:tr>
              <a:tr h="503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Client Story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22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71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210311" y="202023"/>
            <a:ext cx="6466936" cy="444058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 (46%-26%)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850104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C2BEC-38EC-4D47-8B69-88F30A121CFE}"/>
              </a:ext>
            </a:extLst>
          </p:cNvPr>
          <p:cNvSpPr txBox="1"/>
          <p:nvPr/>
        </p:nvSpPr>
        <p:spPr>
          <a:xfrm>
            <a:off x="2234133" y="2220483"/>
            <a:ext cx="468341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</a:t>
            </a:r>
            <a:endParaRPr lang="en-US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921D98C-EF2D-4B09-AA29-1B56DA07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6005"/>
              </p:ext>
            </p:extLst>
          </p:nvPr>
        </p:nvGraphicFramePr>
        <p:xfrm>
          <a:off x="0" y="539750"/>
          <a:ext cx="9144000" cy="413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54199638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404931573"/>
                    </a:ext>
                  </a:extLst>
                </a:gridCol>
                <a:gridCol w="2753833">
                  <a:extLst>
                    <a:ext uri="{9D8B030D-6E8A-4147-A177-3AD203B41FA5}">
                      <a16:colId xmlns:a16="http://schemas.microsoft.com/office/drawing/2014/main" val="2561185294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4034800376"/>
                    </a:ext>
                  </a:extLst>
                </a:gridCol>
              </a:tblGrid>
              <a:tr h="3931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CONTENT_TYPE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TOTAL_LIVESENDS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TOTAL_CLIENT_OPENS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OPEN RATE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1687885"/>
                  </a:ext>
                </a:extLst>
              </a:tr>
              <a:tr h="367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RFP/Proposal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45.95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0262023"/>
                  </a:ext>
                </a:extLst>
              </a:tr>
              <a:tr h="367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How-to-Guide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42.86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5392629"/>
                  </a:ext>
                </a:extLst>
              </a:tr>
              <a:tr h="646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Reference Architecture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41.67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515791"/>
                  </a:ext>
                </a:extLst>
              </a:tr>
              <a:tr h="367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Demo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38.3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3670407"/>
                  </a:ext>
                </a:extLst>
              </a:tr>
              <a:tr h="367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Roundup/Summary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33.33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88174642"/>
                  </a:ext>
                </a:extLst>
              </a:tr>
              <a:tr h="3916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Trial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33.33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9084093"/>
                  </a:ext>
                </a:extLst>
              </a:tr>
              <a:tr h="367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Research Report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30.97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64006"/>
                  </a:ext>
                </a:extLst>
              </a:tr>
              <a:tr h="367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Client Presentation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1621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28.19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424086"/>
                  </a:ext>
                </a:extLst>
              </a:tr>
              <a:tr h="500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Template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26.26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22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03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210311" y="201169"/>
            <a:ext cx="6876290" cy="338582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 (25%-12%)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2109" y="4858987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C2BEC-38EC-4D47-8B69-88F30A121CFE}"/>
              </a:ext>
            </a:extLst>
          </p:cNvPr>
          <p:cNvSpPr txBox="1"/>
          <p:nvPr/>
        </p:nvSpPr>
        <p:spPr>
          <a:xfrm>
            <a:off x="2234133" y="2220483"/>
            <a:ext cx="468341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</a:t>
            </a:r>
            <a:endParaRPr lang="en-US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921D98C-EF2D-4B09-AA29-1B56DA07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07987"/>
              </p:ext>
            </p:extLst>
          </p:nvPr>
        </p:nvGraphicFramePr>
        <p:xfrm>
          <a:off x="0" y="539750"/>
          <a:ext cx="9144000" cy="417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856">
                  <a:extLst>
                    <a:ext uri="{9D8B030D-6E8A-4147-A177-3AD203B41FA5}">
                      <a16:colId xmlns:a16="http://schemas.microsoft.com/office/drawing/2014/main" val="541996384"/>
                    </a:ext>
                  </a:extLst>
                </a:gridCol>
                <a:gridCol w="2360428">
                  <a:extLst>
                    <a:ext uri="{9D8B030D-6E8A-4147-A177-3AD203B41FA5}">
                      <a16:colId xmlns:a16="http://schemas.microsoft.com/office/drawing/2014/main" val="2404931573"/>
                    </a:ext>
                  </a:extLst>
                </a:gridCol>
                <a:gridCol w="2775097">
                  <a:extLst>
                    <a:ext uri="{9D8B030D-6E8A-4147-A177-3AD203B41FA5}">
                      <a16:colId xmlns:a16="http://schemas.microsoft.com/office/drawing/2014/main" val="2561185294"/>
                    </a:ext>
                  </a:extLst>
                </a:gridCol>
                <a:gridCol w="1573619">
                  <a:extLst>
                    <a:ext uri="{9D8B030D-6E8A-4147-A177-3AD203B41FA5}">
                      <a16:colId xmlns:a16="http://schemas.microsoft.com/office/drawing/2014/main" val="4034800376"/>
                    </a:ext>
                  </a:extLst>
                </a:gridCol>
              </a:tblGrid>
              <a:tr h="458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CONTENT_TYPE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TOTAL_LIVESENDS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TOTAL_CLIENT_OPENS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OPEN RATE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1687885"/>
                  </a:ext>
                </a:extLst>
              </a:tr>
              <a:tr h="62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ROI/Assessment/</a:t>
                      </a:r>
                    </a:p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Calculator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0262023"/>
                  </a:ext>
                </a:extLst>
              </a:tr>
              <a:tr h="810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Promotions/</a:t>
                      </a:r>
                    </a:p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Incentives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24.19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5392629"/>
                  </a:ext>
                </a:extLst>
              </a:tr>
              <a:tr h="401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News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23.29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515791"/>
                  </a:ext>
                </a:extLst>
              </a:tr>
              <a:tr h="429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Use Case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14.75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3670407"/>
                  </a:ext>
                </a:extLst>
              </a:tr>
              <a:tr h="429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Case Study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13.56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88174642"/>
                  </a:ext>
                </a:extLst>
              </a:tr>
              <a:tr h="583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Social Selling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12.5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9084093"/>
                  </a:ext>
                </a:extLst>
              </a:tr>
              <a:tr h="429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Expert POV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12.22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6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0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210311" y="201169"/>
            <a:ext cx="6876290" cy="338582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 (10%-0%)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894325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C2BEC-38EC-4D47-8B69-88F30A121CFE}"/>
              </a:ext>
            </a:extLst>
          </p:cNvPr>
          <p:cNvSpPr txBox="1"/>
          <p:nvPr/>
        </p:nvSpPr>
        <p:spPr>
          <a:xfrm>
            <a:off x="2234133" y="2220483"/>
            <a:ext cx="468341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</a:t>
            </a:r>
            <a:endParaRPr lang="en-US" dirty="0"/>
          </a:p>
        </p:txBody>
      </p:sp>
      <p:graphicFrame>
        <p:nvGraphicFramePr>
          <p:cNvPr id="2" name="Table 20">
            <a:extLst>
              <a:ext uri="{FF2B5EF4-FFF2-40B4-BE49-F238E27FC236}">
                <a16:creationId xmlns:a16="http://schemas.microsoft.com/office/drawing/2014/main" id="{B5A90ED7-A700-4FCA-9E40-3CF1C93D1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87015"/>
              </p:ext>
            </p:extLst>
          </p:nvPr>
        </p:nvGraphicFramePr>
        <p:xfrm>
          <a:off x="0" y="539751"/>
          <a:ext cx="9144000" cy="429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302">
                  <a:extLst>
                    <a:ext uri="{9D8B030D-6E8A-4147-A177-3AD203B41FA5}">
                      <a16:colId xmlns:a16="http://schemas.microsoft.com/office/drawing/2014/main" val="541996384"/>
                    </a:ext>
                  </a:extLst>
                </a:gridCol>
                <a:gridCol w="2296633">
                  <a:extLst>
                    <a:ext uri="{9D8B030D-6E8A-4147-A177-3AD203B41FA5}">
                      <a16:colId xmlns:a16="http://schemas.microsoft.com/office/drawing/2014/main" val="2404931573"/>
                    </a:ext>
                  </a:extLst>
                </a:gridCol>
                <a:gridCol w="2753832">
                  <a:extLst>
                    <a:ext uri="{9D8B030D-6E8A-4147-A177-3AD203B41FA5}">
                      <a16:colId xmlns:a16="http://schemas.microsoft.com/office/drawing/2014/main" val="2561185294"/>
                    </a:ext>
                  </a:extLst>
                </a:gridCol>
                <a:gridCol w="1382233">
                  <a:extLst>
                    <a:ext uri="{9D8B030D-6E8A-4147-A177-3AD203B41FA5}">
                      <a16:colId xmlns:a16="http://schemas.microsoft.com/office/drawing/2014/main" val="4034800376"/>
                    </a:ext>
                  </a:extLst>
                </a:gridCol>
              </a:tblGrid>
              <a:tr h="269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CONTENT_TYPE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TOTAL_LIVESENDS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TOTAL_CLIENT_OPENS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OPEN RATE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1687885"/>
                  </a:ext>
                </a:extLst>
              </a:tr>
              <a:tr h="269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Announcement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9.93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0262023"/>
                  </a:ext>
                </a:extLst>
              </a:tr>
              <a:tr h="269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Event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12777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8.61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5392629"/>
                  </a:ext>
                </a:extLst>
              </a:tr>
              <a:tr h="738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Seller Presentation/Enablement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5.65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515791"/>
                  </a:ext>
                </a:extLst>
              </a:tr>
              <a:tr h="532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Solution/Product Overview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1901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5.37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3670407"/>
                  </a:ext>
                </a:extLst>
              </a:tr>
              <a:tr h="494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Solution Brief/Data Sheet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2794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5.19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88174642"/>
                  </a:ext>
                </a:extLst>
              </a:tr>
              <a:tr h="795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Quick Reference Guide/Conversation Guidance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3.05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9084093"/>
                  </a:ext>
                </a:extLst>
              </a:tr>
              <a:tr h="532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Messaging/Competitive Positioning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2.29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64006"/>
                  </a:ext>
                </a:extLst>
              </a:tr>
              <a:tr h="269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Client Reference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42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663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3678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590353" y="0"/>
            <a:ext cx="4553647" cy="5143500"/>
          </a:xfrm>
        </p:spPr>
        <p:txBody>
          <a:bodyPr lIns="91440" tIns="45720" rIns="91440" bIns="45720"/>
          <a:lstStyle/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potential actions they can take to optimize performance?</a:t>
            </a:r>
          </a:p>
          <a:p>
            <a:pPr marL="628655" lvl="2" indent="-285750">
              <a:buFont typeface="Wingdings" panose="05000000000000000000" pitchFamily="2" charset="2"/>
              <a:buChar char="§"/>
            </a:pPr>
            <a:r>
              <a:rPr lang="en-US" sz="1800" dirty="0"/>
              <a:t>Consistent focus on delivering  content types that generate higher open rates</a:t>
            </a:r>
          </a:p>
          <a:p>
            <a:pPr marL="628655" lvl="2" indent="-285750">
              <a:buFont typeface="Wingdings" panose="05000000000000000000" pitchFamily="2" charset="2"/>
              <a:buChar char="§"/>
            </a:pPr>
            <a:r>
              <a:rPr lang="en-US" sz="1800" dirty="0"/>
              <a:t>Limitation on sending tons of Livesends to avoid spamming the client</a:t>
            </a:r>
          </a:p>
          <a:p>
            <a:pPr marL="628655" lvl="2" indent="-285750">
              <a:buFont typeface="Wingdings" panose="05000000000000000000" pitchFamily="2" charset="2"/>
              <a:buChar char="§"/>
            </a:pPr>
            <a:r>
              <a:rPr lang="en-US" sz="1800" dirty="0"/>
              <a:t>Avoid circle of insanity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10313" y="4871243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8D8A7-979E-48C1-B44A-F8460F5AD760}"/>
              </a:ext>
            </a:extLst>
          </p:cNvPr>
          <p:cNvSpPr txBox="1"/>
          <p:nvPr/>
        </p:nvSpPr>
        <p:spPr>
          <a:xfrm>
            <a:off x="210313" y="637953"/>
            <a:ext cx="43616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IBM Plex Sans" panose="020B0503050203000203" pitchFamily="34" charset="0"/>
              </a:rPr>
              <a:t>What is driving Livesend open rate performance?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IBM Plex Sans" panose="020B0503050203000203" pitchFamily="34" charset="0"/>
            </a:endParaRPr>
          </a:p>
          <a:p>
            <a:pPr marL="628741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latin typeface="IBM Plex Sans" panose="020B0503050203000203" pitchFamily="34" charset="0"/>
              </a:rPr>
              <a:t>Negative: Content types that get sent out the most </a:t>
            </a:r>
          </a:p>
          <a:p>
            <a:pPr marL="628741" lvl="1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bg1"/>
              </a:solidFill>
              <a:latin typeface="IBM Plex Sans" panose="020B0503050203000203" pitchFamily="34" charset="0"/>
            </a:endParaRPr>
          </a:p>
          <a:p>
            <a:pPr marL="628741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latin typeface="IBM Plex Sans" panose="020B0503050203000203" pitchFamily="34" charset="0"/>
              </a:rPr>
              <a:t>Positive:</a:t>
            </a:r>
            <a:r>
              <a:rPr lang="en-US" sz="1800" b="1" dirty="0">
                <a:solidFill>
                  <a:schemeClr val="bg1"/>
                </a:solidFill>
                <a:latin typeface="IBM Plex Sans" panose="020B0503050203000203" pitchFamily="34" charset="0"/>
              </a:rPr>
              <a:t> 45%</a:t>
            </a:r>
            <a:r>
              <a:rPr lang="en-US" sz="1800" dirty="0">
                <a:solidFill>
                  <a:schemeClr val="bg1"/>
                </a:solidFill>
                <a:latin typeface="IBM Plex Sans" panose="020B0503050203000203" pitchFamily="34" charset="0"/>
              </a:rPr>
              <a:t> of all sellers sent only one Livesend and </a:t>
            </a:r>
            <a:r>
              <a:rPr lang="en-US" sz="1800" b="1" dirty="0">
                <a:solidFill>
                  <a:schemeClr val="bg1"/>
                </a:solidFill>
                <a:latin typeface="IBM Plex Sans" panose="020B0503050203000203" pitchFamily="34" charset="0"/>
              </a:rPr>
              <a:t>49% </a:t>
            </a:r>
            <a:r>
              <a:rPr lang="en-US" sz="1800" dirty="0">
                <a:solidFill>
                  <a:schemeClr val="bg1"/>
                </a:solidFill>
                <a:latin typeface="IBM Plex Sans" panose="020B0503050203000203" pitchFamily="34" charset="0"/>
              </a:rPr>
              <a:t>of them</a:t>
            </a:r>
            <a:r>
              <a:rPr lang="en-US" sz="1800" b="1" dirty="0">
                <a:solidFill>
                  <a:schemeClr val="bg1"/>
                </a:solidFill>
                <a:latin typeface="IBM Plex Sans" panose="020B0503050203000203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IBM Plex Sans" panose="020B0503050203000203" pitchFamily="34" charset="0"/>
              </a:rPr>
              <a:t>had their content opened by the client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7" y="4868867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92C766-3307-4D48-AC37-D116F94A0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078" y="1684545"/>
            <a:ext cx="7859844" cy="2370293"/>
          </a:xfrm>
        </p:spPr>
        <p:txBody>
          <a:bodyPr/>
          <a:lstStyle/>
          <a:p>
            <a:pPr algn="ctr" defTabSz="914400"/>
            <a:r>
              <a:rPr lang="en-US" sz="8800" kern="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061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7" y="4853417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92C766-3307-4D48-AC37-D116F94A0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078" y="1684545"/>
            <a:ext cx="7859844" cy="2370293"/>
          </a:xfrm>
        </p:spPr>
        <p:txBody>
          <a:bodyPr/>
          <a:lstStyle/>
          <a:p>
            <a:pPr algn="ctr" defTabSz="914400"/>
            <a:r>
              <a:rPr lang="en-US" sz="8800" kern="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5824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874331"/>
            <a:ext cx="4123944" cy="4080256"/>
          </a:xfrm>
        </p:spPr>
        <p:txBody>
          <a:bodyPr/>
          <a:lstStyle/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b="1" kern="1200" dirty="0">
                <a:ea typeface="Arial" charset="0"/>
                <a:cs typeface="Arial" charset="0"/>
              </a:rPr>
              <a:t>Case Study Question	03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kern="1200" dirty="0">
              <a:ea typeface="Arial" charset="0"/>
              <a:cs typeface="Arial" charset="0"/>
            </a:endParaRP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b="1" kern="1200" dirty="0">
                <a:ea typeface="Arial" charset="0"/>
                <a:cs typeface="Arial" charset="0"/>
              </a:rPr>
              <a:t>Analysis Process	04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kern="1200" dirty="0">
              <a:ea typeface="Arial" charset="0"/>
              <a:cs typeface="Arial" charset="0"/>
            </a:endParaRP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b="1" kern="1200" dirty="0">
                <a:ea typeface="Arial" charset="0"/>
                <a:cs typeface="Arial" charset="0"/>
              </a:rPr>
              <a:t>Livesend by Date	05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Bar Chart of Open Rate per Month 	06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Summary of Open Rate per Month 	07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kern="1200" dirty="0">
              <a:ea typeface="Arial" charset="0"/>
              <a:cs typeface="Arial" charset="0"/>
            </a:endParaRP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kern="1200" dirty="0">
              <a:ea typeface="Arial" charset="0"/>
              <a:cs typeface="Arial" charset="0"/>
            </a:endParaRP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b="1" kern="1200" dirty="0">
                <a:ea typeface="Arial" charset="0"/>
                <a:cs typeface="Arial" charset="0"/>
              </a:rPr>
              <a:t>Livesend by Seller	08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Summary of Top Performing Sellers	09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Summary Chart of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		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874331"/>
            <a:ext cx="4123944" cy="3739896"/>
          </a:xfrm>
        </p:spPr>
        <p:txBody>
          <a:bodyPr/>
          <a:lstStyle/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b="1" kern="1200" dirty="0">
                <a:ea typeface="Arial" charset="0"/>
                <a:cs typeface="Arial" charset="0"/>
              </a:rPr>
              <a:t>Livesend by Content	10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Summary of Top Performing 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Contents and Content Types	11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Bar Chart of Content Types	12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Summary Chart of Content Types	13</a:t>
            </a: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endParaRPr lang="en-US" kern="1200" dirty="0">
              <a:ea typeface="Arial" charset="0"/>
              <a:cs typeface="Arial" charset="0"/>
            </a:endParaRPr>
          </a:p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b="1" kern="1200" dirty="0">
                <a:ea typeface="Arial" charset="0"/>
                <a:cs typeface="Arial" charset="0"/>
              </a:rPr>
              <a:t>Conclusions	17</a:t>
            </a:r>
            <a:endParaRPr lang="en-US" kern="1200" dirty="0">
              <a:ea typeface="Arial" charset="0"/>
              <a:cs typeface="Arial" charset="0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10312" y="4871243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9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7" y="4853417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92C766-3307-4D48-AC37-D116F94A0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078" y="1684545"/>
            <a:ext cx="7859844" cy="2370293"/>
          </a:xfrm>
        </p:spPr>
        <p:txBody>
          <a:bodyPr/>
          <a:lstStyle/>
          <a:p>
            <a:pPr algn="ctr" defTabSz="914400"/>
            <a:r>
              <a:rPr lang="en-US" sz="8800" dirty="0"/>
              <a:t>BACK-UP</a:t>
            </a:r>
            <a:endParaRPr lang="en-US" sz="8800" kern="0" dirty="0"/>
          </a:p>
        </p:txBody>
      </p:sp>
    </p:spTree>
    <p:extLst>
      <p:ext uri="{BB962C8B-B14F-4D97-AF65-F5344CB8AC3E}">
        <p14:creationId xmlns:p14="http://schemas.microsoft.com/office/powerpoint/2010/main" val="66769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14736" cy="697864"/>
          </a:xfrm>
        </p:spPr>
        <p:txBody>
          <a:bodyPr/>
          <a:lstStyle/>
          <a:p>
            <a:pPr defTabSz="457206" fontAlgn="auto">
              <a:spcAft>
                <a:spcPts val="0"/>
              </a:spcAft>
              <a:buClrTx/>
              <a:buSzTx/>
              <a:tabLst>
                <a:tab pos="3940224" algn="dec"/>
              </a:tabLst>
            </a:pPr>
            <a:r>
              <a:rPr lang="en-US" kern="1200" dirty="0">
                <a:ea typeface="Arial" charset="0"/>
                <a:cs typeface="Arial" charset="0"/>
              </a:rPr>
              <a:t>Summary Chart of</a:t>
            </a:r>
            <a:br>
              <a:rPr lang="en-US" kern="1200" dirty="0">
                <a:ea typeface="Arial" charset="0"/>
                <a:cs typeface="Arial" charset="0"/>
              </a:rPr>
            </a:br>
            <a:r>
              <a:rPr lang="en-US" kern="1200" dirty="0">
                <a:ea typeface="Arial" charset="0"/>
                <a:cs typeface="Arial" charset="0"/>
              </a:rPr>
              <a:t>Top Performing Seller Group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871243"/>
            <a:ext cx="4114735" cy="166687"/>
          </a:xfrm>
        </p:spPr>
        <p:txBody>
          <a:bodyPr/>
          <a:lstStyle/>
          <a:p>
            <a:r>
              <a:rPr lang="en-US"/>
              <a:t>IBM CHQ, MARKETING/ DOC01 / SEP. 30,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5907E-77EE-411B-B904-487B2996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1" y="899032"/>
            <a:ext cx="8468078" cy="4043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8332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210311" y="201169"/>
            <a:ext cx="7819504" cy="338582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Top Performing Content (72%-30%)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2109" y="4943511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chemeClr val="bg1"/>
                </a:solidFill>
              </a:rPr>
              <a:pPr/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C2BEC-38EC-4D47-8B69-88F30A121CFE}"/>
              </a:ext>
            </a:extLst>
          </p:cNvPr>
          <p:cNvSpPr txBox="1"/>
          <p:nvPr/>
        </p:nvSpPr>
        <p:spPr>
          <a:xfrm>
            <a:off x="2234133" y="2220483"/>
            <a:ext cx="468341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</a:t>
            </a:r>
            <a:endParaRPr lang="en-US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921D98C-EF2D-4B09-AA29-1B56DA07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15140"/>
              </p:ext>
            </p:extLst>
          </p:nvPr>
        </p:nvGraphicFramePr>
        <p:xfrm>
          <a:off x="0" y="539750"/>
          <a:ext cx="9144000" cy="432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856">
                  <a:extLst>
                    <a:ext uri="{9D8B030D-6E8A-4147-A177-3AD203B41FA5}">
                      <a16:colId xmlns:a16="http://schemas.microsoft.com/office/drawing/2014/main" val="541996384"/>
                    </a:ext>
                  </a:extLst>
                </a:gridCol>
                <a:gridCol w="2360428">
                  <a:extLst>
                    <a:ext uri="{9D8B030D-6E8A-4147-A177-3AD203B41FA5}">
                      <a16:colId xmlns:a16="http://schemas.microsoft.com/office/drawing/2014/main" val="2404931573"/>
                    </a:ext>
                  </a:extLst>
                </a:gridCol>
                <a:gridCol w="2775097">
                  <a:extLst>
                    <a:ext uri="{9D8B030D-6E8A-4147-A177-3AD203B41FA5}">
                      <a16:colId xmlns:a16="http://schemas.microsoft.com/office/drawing/2014/main" val="2561185294"/>
                    </a:ext>
                  </a:extLst>
                </a:gridCol>
                <a:gridCol w="1573619">
                  <a:extLst>
                    <a:ext uri="{9D8B030D-6E8A-4147-A177-3AD203B41FA5}">
                      <a16:colId xmlns:a16="http://schemas.microsoft.com/office/drawing/2014/main" val="4034800376"/>
                    </a:ext>
                  </a:extLst>
                </a:gridCol>
              </a:tblGrid>
              <a:tr h="359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DOC_NAME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TOTAL_LIVESENDS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TOTAL_CLIENT_OPENS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OPEN_RATE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1687885"/>
                  </a:ext>
                </a:extLst>
              </a:tr>
              <a:tr h="617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COVID-19 client need presentations by industry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72.73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0262023"/>
                  </a:ext>
                </a:extLst>
              </a:tr>
              <a:tr h="797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IBM Return to Workplace Playbook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5392629"/>
                  </a:ext>
                </a:extLst>
              </a:tr>
              <a:tr h="4438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SAP HANA on Power Client Presentation_2020-Jan-16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45.16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515791"/>
                  </a:ext>
                </a:extLst>
              </a:tr>
              <a:tr h="422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COVID-19 Action Guide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42.86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3670407"/>
                  </a:ext>
                </a:extLst>
              </a:tr>
              <a:tr h="6624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 Invitation Mail for TechU2020 - English_2020-Sep-22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88174642"/>
                  </a:ext>
                </a:extLst>
              </a:tr>
              <a:tr h="574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Brochure - Cloud Pak for Data (5/1/20)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36.84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9084093"/>
                  </a:ext>
                </a:extLst>
              </a:tr>
              <a:tr h="4438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FLYER template 2020 - English_2020-Sep-22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35.59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6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894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210310" y="201169"/>
            <a:ext cx="7596667" cy="338582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Top Performing Content (29%-20%)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955797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chemeClr val="bg1"/>
                </a:solidFill>
              </a:rPr>
              <a:pPr/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C2BEC-38EC-4D47-8B69-88F30A121CFE}"/>
              </a:ext>
            </a:extLst>
          </p:cNvPr>
          <p:cNvSpPr txBox="1"/>
          <p:nvPr/>
        </p:nvSpPr>
        <p:spPr>
          <a:xfrm>
            <a:off x="2234133" y="2220483"/>
            <a:ext cx="468341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</a:t>
            </a:r>
            <a:endParaRPr lang="en-US" dirty="0"/>
          </a:p>
        </p:txBody>
      </p:sp>
      <p:graphicFrame>
        <p:nvGraphicFramePr>
          <p:cNvPr id="2" name="Table 20">
            <a:extLst>
              <a:ext uri="{FF2B5EF4-FFF2-40B4-BE49-F238E27FC236}">
                <a16:creationId xmlns:a16="http://schemas.microsoft.com/office/drawing/2014/main" id="{B5A90ED7-A700-4FCA-9E40-3CF1C93D1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59535"/>
              </p:ext>
            </p:extLst>
          </p:nvPr>
        </p:nvGraphicFramePr>
        <p:xfrm>
          <a:off x="0" y="537503"/>
          <a:ext cx="9144000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317">
                  <a:extLst>
                    <a:ext uri="{9D8B030D-6E8A-4147-A177-3AD203B41FA5}">
                      <a16:colId xmlns:a16="http://schemas.microsoft.com/office/drawing/2014/main" val="541996384"/>
                    </a:ext>
                  </a:extLst>
                </a:gridCol>
                <a:gridCol w="2151980">
                  <a:extLst>
                    <a:ext uri="{9D8B030D-6E8A-4147-A177-3AD203B41FA5}">
                      <a16:colId xmlns:a16="http://schemas.microsoft.com/office/drawing/2014/main" val="2404931573"/>
                    </a:ext>
                  </a:extLst>
                </a:gridCol>
                <a:gridCol w="2580843">
                  <a:extLst>
                    <a:ext uri="{9D8B030D-6E8A-4147-A177-3AD203B41FA5}">
                      <a16:colId xmlns:a16="http://schemas.microsoft.com/office/drawing/2014/main" val="2561185294"/>
                    </a:ext>
                  </a:extLst>
                </a:gridCol>
                <a:gridCol w="1347860">
                  <a:extLst>
                    <a:ext uri="{9D8B030D-6E8A-4147-A177-3AD203B41FA5}">
                      <a16:colId xmlns:a16="http://schemas.microsoft.com/office/drawing/2014/main" val="4034800376"/>
                    </a:ext>
                  </a:extLst>
                </a:gridCol>
              </a:tblGrid>
              <a:tr h="268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DOC_NAME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TOTAL_LIVESENDS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TOTAL_CLIENT_OPENS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OPEN_RATE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1687885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Anthem, Inc. | IBM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29.03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0262023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Invitation IT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28.57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5392629"/>
                  </a:ext>
                </a:extLst>
              </a:tr>
              <a:tr h="7927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Oracle on IBM Power Systems Summary_2020-Aug-04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515791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Join Us - THINK 2020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26.09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3670407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Think general client invite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25.37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88174642"/>
                  </a:ext>
                </a:extLst>
              </a:tr>
              <a:tr h="7927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IBM IT Infrastructure at Think2020 Brochure - share with your clients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25.29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9084093"/>
                  </a:ext>
                </a:extLst>
              </a:tr>
              <a:tr h="53054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InvitacioÌn Semana de la Ciberseguridad 2020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24.14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64006"/>
                  </a:ext>
                </a:extLst>
              </a:tr>
              <a:tr h="7927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Power Systems Briefing - IBM Hybrid Cloud Invitation_2020-Jul-28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22.22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542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65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210311" y="201169"/>
            <a:ext cx="7819504" cy="338582"/>
          </a:xfrm>
        </p:spPr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Top Performing Content (19%-11%)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2109" y="4958879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chemeClr val="bg1"/>
                </a:solidFill>
              </a:rPr>
              <a:pPr/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C2BEC-38EC-4D47-8B69-88F30A121CFE}"/>
              </a:ext>
            </a:extLst>
          </p:cNvPr>
          <p:cNvSpPr txBox="1"/>
          <p:nvPr/>
        </p:nvSpPr>
        <p:spPr>
          <a:xfrm>
            <a:off x="2234133" y="2220483"/>
            <a:ext cx="468341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200" dirty="0">
                <a:ea typeface="Arial" charset="0"/>
                <a:cs typeface="Arial" charset="0"/>
              </a:rPr>
              <a:t>Summary Chart of Content Types</a:t>
            </a:r>
            <a:endParaRPr lang="en-US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921D98C-EF2D-4B09-AA29-1B56DA07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444469"/>
              </p:ext>
            </p:extLst>
          </p:nvPr>
        </p:nvGraphicFramePr>
        <p:xfrm>
          <a:off x="0" y="539751"/>
          <a:ext cx="9144000" cy="4259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988">
                  <a:extLst>
                    <a:ext uri="{9D8B030D-6E8A-4147-A177-3AD203B41FA5}">
                      <a16:colId xmlns:a16="http://schemas.microsoft.com/office/drawing/2014/main" val="541996384"/>
                    </a:ext>
                  </a:extLst>
                </a:gridCol>
                <a:gridCol w="2054601">
                  <a:extLst>
                    <a:ext uri="{9D8B030D-6E8A-4147-A177-3AD203B41FA5}">
                      <a16:colId xmlns:a16="http://schemas.microsoft.com/office/drawing/2014/main" val="2404931573"/>
                    </a:ext>
                  </a:extLst>
                </a:gridCol>
                <a:gridCol w="2512891">
                  <a:extLst>
                    <a:ext uri="{9D8B030D-6E8A-4147-A177-3AD203B41FA5}">
                      <a16:colId xmlns:a16="http://schemas.microsoft.com/office/drawing/2014/main" val="2561185294"/>
                    </a:ext>
                  </a:extLst>
                </a:gridCol>
                <a:gridCol w="1294520">
                  <a:extLst>
                    <a:ext uri="{9D8B030D-6E8A-4147-A177-3AD203B41FA5}">
                      <a16:colId xmlns:a16="http://schemas.microsoft.com/office/drawing/2014/main" val="4034800376"/>
                    </a:ext>
                  </a:extLst>
                </a:gridCol>
              </a:tblGrid>
              <a:tr h="521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DOC_NAME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TOTAL_LIVESENDS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TOTAL_CLIENT_OPENS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OPEN_RATE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1687885"/>
                  </a:ext>
                </a:extLst>
              </a:tr>
              <a:tr h="580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Send your client or partner a post-Think communication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19.33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0262023"/>
                  </a:ext>
                </a:extLst>
              </a:tr>
              <a:tr h="749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IBM Storage builds your journey to AI_2020-Jul-13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19.23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5392629"/>
                  </a:ext>
                </a:extLst>
              </a:tr>
              <a:tr h="416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EUSummit-registertoday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17.65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3515791"/>
                  </a:ext>
                </a:extLst>
              </a:tr>
              <a:tr h="396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InvitacioÌn THINK SUMMIT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17.31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3670407"/>
                  </a:ext>
                </a:extLst>
              </a:tr>
              <a:tr h="622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Invitation_English_SEE SALES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8174642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EMEA Supply Chain Academy Series Invitation Flyer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11.48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9084093"/>
                  </a:ext>
                </a:extLst>
              </a:tr>
              <a:tr h="416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Invitation pdf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</a:rPr>
                        <a:t>11.11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6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646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Text goes here</a:t>
            </a:r>
          </a:p>
          <a:p>
            <a:pPr lvl="0">
              <a:buClr>
                <a:srgbClr val="000000"/>
              </a:buClr>
            </a:pPr>
            <a:r>
              <a:rPr lang="en-US" sz="1000" dirty="0">
                <a:solidFill>
                  <a:srgbClr val="000000"/>
                </a:solidFill>
              </a:rPr>
              <a:t>Lorem ipsum dolor sit amet donec quam felis ultricies nec pellentesque eu pretium quis sem. Nulla consequat massa quis enim. 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7" y="4853417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92C766-3307-4D48-AC37-D116F94A0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078" y="1684545"/>
            <a:ext cx="7859844" cy="1619589"/>
          </a:xfrm>
        </p:spPr>
        <p:txBody>
          <a:bodyPr/>
          <a:lstStyle/>
          <a:p>
            <a:pPr algn="ctr" defTabSz="914400"/>
            <a:r>
              <a:rPr lang="en-US" sz="8800" dirty="0">
                <a:hlinkClick r:id="rId2"/>
              </a:rPr>
              <a:t>Git-Hub Link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3432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Question</a:t>
            </a:r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F6509007-2D03-9640-8783-05377AE009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7159" y="713910"/>
            <a:ext cx="6385561" cy="33619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What is the driving Livesend open rate performance?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What are potential actions they can take to optimize performance?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CA5B957-ED96-4E0C-87DA-C6AD9EB5BA73}"/>
              </a:ext>
            </a:extLst>
          </p:cNvPr>
          <p:cNvSpPr txBox="1">
            <a:spLocks/>
          </p:cNvSpPr>
          <p:nvPr/>
        </p:nvSpPr>
        <p:spPr>
          <a:xfrm>
            <a:off x="219456" y="4889089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IBM CHQ, MARKETING/ DOC01 / SEP. 30,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742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gnifying glass on clear background">
            <a:extLst>
              <a:ext uri="{FF2B5EF4-FFF2-40B4-BE49-F238E27FC236}">
                <a16:creationId xmlns:a16="http://schemas.microsoft.com/office/drawing/2014/main" id="{F9E25800-3864-4533-AB8B-30F6F7E81C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334" r="20334"/>
          <a:stretch>
            <a:fillRect/>
          </a:stretch>
        </p:blipFill>
        <p:spPr/>
      </p:pic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024128"/>
            <a:ext cx="4206240" cy="3361944"/>
          </a:xfrm>
        </p:spPr>
        <p:txBody>
          <a:bodyPr/>
          <a:lstStyle/>
          <a:p>
            <a:r>
              <a:rPr lang="en-US" sz="2400" dirty="0"/>
              <a:t>Tools used: Jupyter Notebook, and SQL</a:t>
            </a:r>
          </a:p>
          <a:p>
            <a:r>
              <a:rPr lang="en-US" sz="2400" dirty="0"/>
              <a:t>Imported each Livesend category from the data set into Jupyter Notebook for analysis</a:t>
            </a:r>
          </a:p>
          <a:p>
            <a:r>
              <a:rPr lang="en-US" sz="2400" dirty="0"/>
              <a:t>Created SQL DB to identify quantifiable pattern</a:t>
            </a:r>
          </a:p>
          <a:p>
            <a:endParaRPr lang="en-US" sz="24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37809" y="4871243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860592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21C82-2D38-4BBD-AF48-9BCF6483F0DC}"/>
              </a:ext>
            </a:extLst>
          </p:cNvPr>
          <p:cNvSpPr txBox="1"/>
          <p:nvPr/>
        </p:nvSpPr>
        <p:spPr>
          <a:xfrm>
            <a:off x="1408814" y="2110085"/>
            <a:ext cx="632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LIVESEND BY DATE</a:t>
            </a:r>
          </a:p>
        </p:txBody>
      </p:sp>
    </p:spTree>
    <p:extLst>
      <p:ext uri="{BB962C8B-B14F-4D97-AF65-F5344CB8AC3E}">
        <p14:creationId xmlns:p14="http://schemas.microsoft.com/office/powerpoint/2010/main" val="72552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6543954" cy="800100"/>
          </a:xfrm>
        </p:spPr>
        <p:txBody>
          <a:bodyPr/>
          <a:lstStyle/>
          <a:p>
            <a:r>
              <a:rPr lang="en-US" dirty="0"/>
              <a:t>Bar Chart for Top Performing Months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10312" y="4858988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FE00115-506A-426D-8FCA-11BBAEF3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672"/>
            <a:ext cx="9144000" cy="419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6543954" cy="800100"/>
          </a:xfrm>
        </p:spPr>
        <p:txBody>
          <a:bodyPr/>
          <a:lstStyle/>
          <a:p>
            <a:r>
              <a:rPr lang="en-US" dirty="0"/>
              <a:t>Summary Chart for Top Performing Months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10312" y="4871243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38F713B2-AF96-449E-855F-2A746EC7D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218"/>
            <a:ext cx="9144000" cy="41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5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7" y="4871243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751E243-FD47-49AC-82DE-6964ACE116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7667" y="1972633"/>
            <a:ext cx="7668666" cy="1203753"/>
          </a:xfrm>
        </p:spPr>
        <p:txBody>
          <a:bodyPr/>
          <a:lstStyle/>
          <a:p>
            <a:pPr algn="ctr"/>
            <a:r>
              <a:rPr lang="en-US" sz="5400" dirty="0"/>
              <a:t>LIVESEND BY SELLER</a:t>
            </a:r>
          </a:p>
        </p:txBody>
      </p:sp>
    </p:spTree>
    <p:extLst>
      <p:ext uri="{BB962C8B-B14F-4D97-AF65-F5344CB8AC3E}">
        <p14:creationId xmlns:p14="http://schemas.microsoft.com/office/powerpoint/2010/main" val="20017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ea typeface="Arial" charset="0"/>
                <a:cs typeface="Arial" charset="0"/>
              </a:rPr>
              <a:t>Summary of Top Performing Sellers</a:t>
            </a:r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28666" y="4868867"/>
            <a:ext cx="4114735" cy="166687"/>
          </a:xfrm>
        </p:spPr>
        <p:txBody>
          <a:bodyPr/>
          <a:lstStyle/>
          <a:p>
            <a:r>
              <a:rPr lang="en-US" dirty="0"/>
              <a:t>IBM CHQ, MARKETING/ DOC01 / SEP. 30, 2020 / © 2020 IBM Corporation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660DEF-F2FC-40B7-8C46-A9F2FC75C413}"/>
              </a:ext>
            </a:extLst>
          </p:cNvPr>
          <p:cNvSpPr txBox="1">
            <a:spLocks/>
          </p:cNvSpPr>
          <p:nvPr/>
        </p:nvSpPr>
        <p:spPr>
          <a:xfrm>
            <a:off x="228666" y="749647"/>
            <a:ext cx="10515600" cy="454337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kern="0" dirty="0"/>
              <a:t>Of 2133 sellers:</a:t>
            </a:r>
          </a:p>
          <a:p>
            <a:pPr lvl="1" defTabSz="914400"/>
            <a:r>
              <a:rPr lang="en-US" b="1" kern="0" dirty="0"/>
              <a:t>65</a:t>
            </a:r>
            <a:r>
              <a:rPr lang="en-US" kern="0" dirty="0"/>
              <a:t> had an open rate of at least </a:t>
            </a:r>
            <a:r>
              <a:rPr lang="en-US" b="1" kern="0" dirty="0"/>
              <a:t>10%</a:t>
            </a:r>
            <a:r>
              <a:rPr lang="en-US" kern="0" dirty="0"/>
              <a:t> while sending at least </a:t>
            </a:r>
            <a:r>
              <a:rPr lang="en-US" b="1" kern="0" dirty="0"/>
              <a:t>16 </a:t>
            </a:r>
            <a:r>
              <a:rPr lang="en-US" kern="0" dirty="0"/>
              <a:t>Livesends</a:t>
            </a:r>
          </a:p>
          <a:p>
            <a:pPr lvl="1" defTabSz="914400"/>
            <a:endParaRPr lang="en-US" kern="0" dirty="0"/>
          </a:p>
          <a:p>
            <a:pPr lvl="1" defTabSz="914400"/>
            <a:r>
              <a:rPr lang="en-US" b="1" kern="0" dirty="0"/>
              <a:t>30</a:t>
            </a:r>
            <a:r>
              <a:rPr lang="en-US" kern="0" dirty="0"/>
              <a:t> had an open rate of at least </a:t>
            </a:r>
            <a:r>
              <a:rPr lang="en-US" b="1" kern="0" dirty="0"/>
              <a:t>20%</a:t>
            </a:r>
            <a:r>
              <a:rPr lang="en-US" kern="0" dirty="0"/>
              <a:t> while sending at least </a:t>
            </a:r>
            <a:r>
              <a:rPr lang="en-US" b="1" kern="0" dirty="0"/>
              <a:t>16 </a:t>
            </a:r>
            <a:r>
              <a:rPr lang="en-US" kern="0" dirty="0"/>
              <a:t>Livesends</a:t>
            </a:r>
          </a:p>
          <a:p>
            <a:pPr lvl="1" defTabSz="914400"/>
            <a:endParaRPr lang="en-US" kern="0" dirty="0"/>
          </a:p>
          <a:p>
            <a:pPr lvl="1" defTabSz="914400"/>
            <a:r>
              <a:rPr lang="en-US" b="1" kern="0" dirty="0"/>
              <a:t>2</a:t>
            </a:r>
            <a:r>
              <a:rPr lang="en-US" kern="0" dirty="0"/>
              <a:t> had an open rate of at least </a:t>
            </a:r>
            <a:r>
              <a:rPr lang="en-US" b="1" kern="0" dirty="0"/>
              <a:t>50%</a:t>
            </a:r>
            <a:r>
              <a:rPr lang="en-US" kern="0" dirty="0"/>
              <a:t> while sending at least </a:t>
            </a:r>
            <a:r>
              <a:rPr lang="en-US" b="1" kern="0" dirty="0"/>
              <a:t>16</a:t>
            </a:r>
            <a:r>
              <a:rPr lang="en-US" kern="0" dirty="0"/>
              <a:t> Livesends</a:t>
            </a:r>
          </a:p>
          <a:p>
            <a:pPr lvl="1" defTabSz="914400"/>
            <a:endParaRPr lang="en-US" kern="0" dirty="0"/>
          </a:p>
          <a:p>
            <a:pPr lvl="1" defTabSz="914400"/>
            <a:r>
              <a:rPr lang="en-US" kern="0" dirty="0"/>
              <a:t>Median Livesend was </a:t>
            </a:r>
            <a:r>
              <a:rPr lang="en-US" b="1" kern="0" dirty="0"/>
              <a:t>2</a:t>
            </a:r>
            <a:r>
              <a:rPr lang="en-US" kern="0" dirty="0"/>
              <a:t> and the average was </a:t>
            </a:r>
            <a:r>
              <a:rPr lang="en-US" b="1" kern="0" dirty="0"/>
              <a:t>16.71</a:t>
            </a:r>
          </a:p>
          <a:p>
            <a:pPr defTabSz="914400"/>
            <a:endParaRPr lang="en-US" kern="0" dirty="0"/>
          </a:p>
          <a:p>
            <a:pPr defTabSz="914400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64504105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20 Master template (black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2020_V01_Plex" id="{E53BEFB9-BD3E-6B49-81E6-0159AFA54850}" vid="{E1489EF8-B4D5-7348-9CD3-40ED058F2A20}"/>
    </a:ext>
  </a:extLst>
</a:theme>
</file>

<file path=ppt/theme/theme2.xml><?xml version="1.0" encoding="utf-8"?>
<a:theme xmlns:a="http://schemas.openxmlformats.org/drawingml/2006/main" name="IBM 2020 Master template (light gray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2020_V01_Plex" id="{E53BEFB9-BD3E-6B49-81E6-0159AFA54850}" vid="{12FE36E4-47ED-5A48-A6D4-2B7C1E819EF1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4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IBM_Master_Presentation_2020_V01_Plex</Template>
  <TotalTime>1728</TotalTime>
  <Words>1840</Words>
  <Application>Microsoft Office PowerPoint</Application>
  <PresentationFormat>On-screen Show (16:9)</PresentationFormat>
  <Paragraphs>421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IBM Plex Sans</vt:lpstr>
      <vt:lpstr>IBM Plex Sans Regular</vt:lpstr>
      <vt:lpstr>Wingdings</vt:lpstr>
      <vt:lpstr>IBM 2020 Master template (black background)</vt:lpstr>
      <vt:lpstr>IBM 2020 Master template (light gray background)</vt:lpstr>
      <vt:lpstr>IBM’S SEISMIC LIVESEND OPEN RATE ANALYSIS — Temidayo Akinsanya Data Analyst  </vt:lpstr>
      <vt:lpstr>Contents</vt:lpstr>
      <vt:lpstr>Proposed Question</vt:lpstr>
      <vt:lpstr>Analysis Process</vt:lpstr>
      <vt:lpstr>PowerPoint Presentation</vt:lpstr>
      <vt:lpstr>Bar Chart for Top Performing Months</vt:lpstr>
      <vt:lpstr>Summary Chart for Top Performing Months</vt:lpstr>
      <vt:lpstr>PowerPoint Presentation</vt:lpstr>
      <vt:lpstr>Summary of Top Performing Sellers</vt:lpstr>
      <vt:lpstr>LIVESEND BY CONTENT</vt:lpstr>
      <vt:lpstr>Summary of Top Performing Content and Content Types</vt:lpstr>
      <vt:lpstr>Bar Chart of Content Types</vt:lpstr>
      <vt:lpstr>Summary Chart of Content Types (100%-50%)</vt:lpstr>
      <vt:lpstr>Summary Chart of Content Types (46%-26%)</vt:lpstr>
      <vt:lpstr>Summary Chart of Content Types (25%-12%)</vt:lpstr>
      <vt:lpstr>Summary Chart of Content Types (10%-0%)</vt:lpstr>
      <vt:lpstr>Conclusions</vt:lpstr>
      <vt:lpstr>PowerPoint Presentation</vt:lpstr>
      <vt:lpstr>PowerPoint Presentation</vt:lpstr>
      <vt:lpstr>PowerPoint Presentation</vt:lpstr>
      <vt:lpstr>Summary Chart of Top Performing Seller Group</vt:lpstr>
      <vt:lpstr>Summary Chart of Top Performing Content (72%-30%)</vt:lpstr>
      <vt:lpstr>Summary Chart of Top Performing Content (29%-20%)</vt:lpstr>
      <vt:lpstr>Summary Chart of Top Performing Content (19%-11%)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Presentation Template — IBM Plex variant</dc:title>
  <dc:creator>TEMIDAYO AKINSANYA</dc:creator>
  <cp:lastModifiedBy>TEMIDAYO AKINSANYA</cp:lastModifiedBy>
  <cp:revision>26</cp:revision>
  <cp:lastPrinted>2019-04-25T15:14:05Z</cp:lastPrinted>
  <dcterms:created xsi:type="dcterms:W3CDTF">2020-09-30T12:34:25Z</dcterms:created>
  <dcterms:modified xsi:type="dcterms:W3CDTF">2020-10-02T14:42:31Z</dcterms:modified>
</cp:coreProperties>
</file>