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28"/>
  </p:notesMasterIdLst>
  <p:handoutMasterIdLst>
    <p:handoutMasterId r:id="rId29"/>
  </p:handoutMasterIdLst>
  <p:sldIdLst>
    <p:sldId id="269" r:id="rId3"/>
    <p:sldId id="281" r:id="rId4"/>
    <p:sldId id="286" r:id="rId5"/>
    <p:sldId id="287" r:id="rId6"/>
    <p:sldId id="288" r:id="rId7"/>
    <p:sldId id="363" r:id="rId8"/>
    <p:sldId id="362" r:id="rId9"/>
    <p:sldId id="291" r:id="rId10"/>
    <p:sldId id="292" r:id="rId11"/>
    <p:sldId id="294" r:id="rId12"/>
    <p:sldId id="368" r:id="rId13"/>
    <p:sldId id="296" r:id="rId14"/>
    <p:sldId id="297" r:id="rId15"/>
    <p:sldId id="364" r:id="rId16"/>
    <p:sldId id="365" r:id="rId17"/>
    <p:sldId id="366" r:id="rId18"/>
    <p:sldId id="299" r:id="rId19"/>
    <p:sldId id="367" r:id="rId20"/>
    <p:sldId id="295" r:id="rId21"/>
    <p:sldId id="370" r:id="rId22"/>
    <p:sldId id="293" r:id="rId23"/>
    <p:sldId id="371" r:id="rId24"/>
    <p:sldId id="373" r:id="rId25"/>
    <p:sldId id="372" r:id="rId26"/>
    <p:sldId id="374" r:id="rId2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6" autoAdjust="0"/>
    <p:restoredTop sz="95997"/>
  </p:normalViewPr>
  <p:slideViewPr>
    <p:cSldViewPr snapToGrid="0" snapToObjects="1">
      <p:cViewPr>
        <p:scale>
          <a:sx n="83" d="100"/>
          <a:sy n="83" d="100"/>
        </p:scale>
        <p:origin x="160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830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4320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168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idayo1234/Case-Study-Intervie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5884" y="1917422"/>
            <a:ext cx="4142232" cy="1308655"/>
          </a:xfrm>
        </p:spPr>
        <p:txBody>
          <a:bodyPr/>
          <a:lstStyle/>
          <a:p>
            <a:r>
              <a:rPr lang="en-US" dirty="0"/>
              <a:t>IBM’S SEISMIC LIVESEND</a:t>
            </a:r>
            <a:br>
              <a:rPr lang="en-US" dirty="0"/>
            </a:br>
            <a:r>
              <a:rPr lang="en-US" dirty="0"/>
              <a:t>OPEN RATE ANALYSIS</a:t>
            </a:r>
            <a:br>
              <a:rPr lang="en-US" dirty="0"/>
            </a:br>
            <a:r>
              <a:rPr lang="en-US" sz="1600" dirty="0"/>
              <a:t>—</a:t>
            </a:r>
            <a:br>
              <a:rPr lang="en-US" sz="1600" dirty="0"/>
            </a:br>
            <a:r>
              <a:rPr lang="en-US" sz="1600" dirty="0" err="1"/>
              <a:t>Temidayo</a:t>
            </a:r>
            <a:r>
              <a:rPr lang="en-US" sz="1600" dirty="0"/>
              <a:t> </a:t>
            </a:r>
            <a:r>
              <a:rPr lang="en-US" sz="1600" dirty="0" err="1"/>
              <a:t>Akinsanya</a:t>
            </a:r>
            <a:br>
              <a:rPr lang="en-US" sz="1600" dirty="0"/>
            </a:br>
            <a:r>
              <a:rPr lang="en-US" sz="1600" dirty="0"/>
              <a:t>Data Analyst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81C0163-89E1-4E89-896F-560B1F766C18}"/>
              </a:ext>
            </a:extLst>
          </p:cNvPr>
          <p:cNvSpPr txBox="1">
            <a:spLocks/>
          </p:cNvSpPr>
          <p:nvPr/>
        </p:nvSpPr>
        <p:spPr>
          <a:xfrm>
            <a:off x="4646428" y="1917421"/>
            <a:ext cx="4142232" cy="13086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algn="r"/>
            <a:r>
              <a:rPr lang="en-US" dirty="0"/>
              <a:t>Data Analytics </a:t>
            </a:r>
          </a:p>
          <a:p>
            <a:pPr algn="r"/>
            <a:r>
              <a:rPr lang="en-US" dirty="0"/>
              <a:t>Sales Enablement Interview Case Study</a:t>
            </a:r>
          </a:p>
        </p:txBody>
      </p:sp>
    </p:spTree>
    <p:extLst>
      <p:ext uri="{BB962C8B-B14F-4D97-AF65-F5344CB8AC3E}">
        <p14:creationId xmlns:p14="http://schemas.microsoft.com/office/powerpoint/2010/main" val="189919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14722" y="2169414"/>
            <a:ext cx="7914556" cy="804672"/>
          </a:xfrm>
        </p:spPr>
        <p:txBody>
          <a:bodyPr/>
          <a:lstStyle/>
          <a:p>
            <a:r>
              <a:rPr lang="en-US" sz="5400" dirty="0"/>
              <a:t>LIVESEND BY CONTENT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706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1" y="1"/>
            <a:ext cx="5056094" cy="852928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of Top Performing Content and Content Types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60DEF-F2FC-40B7-8C46-A9F2FC75C413}"/>
              </a:ext>
            </a:extLst>
          </p:cNvPr>
          <p:cNvSpPr txBox="1">
            <a:spLocks/>
          </p:cNvSpPr>
          <p:nvPr/>
        </p:nvSpPr>
        <p:spPr>
          <a:xfrm>
            <a:off x="205614" y="957116"/>
            <a:ext cx="10515600" cy="454337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kern="0" dirty="0"/>
              <a:t>Of 1183 unique contents:</a:t>
            </a:r>
          </a:p>
          <a:p>
            <a:pPr lvl="1" defTabSz="914400"/>
            <a:r>
              <a:rPr lang="en-US" kern="0" dirty="0"/>
              <a:t>The average Livesend was </a:t>
            </a:r>
            <a:r>
              <a:rPr lang="en-US" b="1" kern="0" dirty="0"/>
              <a:t>20</a:t>
            </a:r>
          </a:p>
          <a:p>
            <a:pPr lvl="1" defTabSz="914400"/>
            <a:r>
              <a:rPr lang="en-US" kern="0" dirty="0"/>
              <a:t>Contents that were sent at least </a:t>
            </a:r>
            <a:r>
              <a:rPr lang="en-US" b="1" kern="0" dirty="0"/>
              <a:t>20 </a:t>
            </a:r>
            <a:r>
              <a:rPr lang="en-US" kern="0" dirty="0"/>
              <a:t>times and had an open rate of at least </a:t>
            </a:r>
            <a:r>
              <a:rPr lang="en-US" b="1" kern="0" dirty="0"/>
              <a:t>10% </a:t>
            </a:r>
            <a:r>
              <a:rPr lang="en-US" kern="0" dirty="0">
                <a:sym typeface="Wingdings" panose="05000000000000000000" pitchFamily="2" charset="2"/>
              </a:rPr>
              <a:t></a:t>
            </a:r>
            <a:r>
              <a:rPr lang="en-US" b="1" kern="0" dirty="0">
                <a:sym typeface="Wingdings" panose="05000000000000000000" pitchFamily="2" charset="2"/>
              </a:rPr>
              <a:t> </a:t>
            </a:r>
            <a:r>
              <a:rPr lang="en-US" sz="1600" b="1" kern="0" dirty="0">
                <a:sym typeface="Wingdings" panose="05000000000000000000" pitchFamily="2" charset="2"/>
              </a:rPr>
              <a:t>22</a:t>
            </a:r>
          </a:p>
          <a:p>
            <a:pPr lvl="1" defTabSz="914400"/>
            <a:endParaRPr lang="en-US" b="1" kern="0" dirty="0"/>
          </a:p>
          <a:p>
            <a:pPr marL="0" lvl="1" indent="0" defTabSz="914400">
              <a:buNone/>
            </a:pPr>
            <a:r>
              <a:rPr lang="en-US" kern="0" dirty="0"/>
              <a:t>Of 33 unique content types:</a:t>
            </a:r>
          </a:p>
          <a:p>
            <a:pPr lvl="1" defTabSz="914400"/>
            <a:r>
              <a:rPr lang="en-US" b="1" kern="0" dirty="0"/>
              <a:t>76% (25) </a:t>
            </a:r>
            <a:r>
              <a:rPr lang="en-US" kern="0" dirty="0"/>
              <a:t> had an open rate of at least </a:t>
            </a:r>
            <a:r>
              <a:rPr lang="en-US" b="1" kern="0" dirty="0"/>
              <a:t>10%</a:t>
            </a:r>
            <a:r>
              <a:rPr lang="en-US" kern="0" dirty="0"/>
              <a:t> but were only sent out </a:t>
            </a:r>
            <a:r>
              <a:rPr lang="en-US" b="1" kern="0" dirty="0"/>
              <a:t>16% </a:t>
            </a:r>
            <a:r>
              <a:rPr lang="en-US" kern="0" dirty="0"/>
              <a:t>of the time. </a:t>
            </a:r>
          </a:p>
          <a:p>
            <a:pPr lvl="1" defTabSz="914400"/>
            <a:endParaRPr lang="en-US" kern="0" dirty="0"/>
          </a:p>
          <a:p>
            <a:pPr defTabSz="91440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1002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513447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Bar Chart of Content Types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Content Placeholder 22" descr="Chart, bar chart, histogram&#10;&#10;Description automatically generated">
            <a:extLst>
              <a:ext uri="{FF2B5EF4-FFF2-40B4-BE49-F238E27FC236}">
                <a16:creationId xmlns:a16="http://schemas.microsoft.com/office/drawing/2014/main" id="{112B820D-2CB9-4ECF-9EA9-03CA9A847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6"/>
          <a:stretch/>
        </p:blipFill>
        <p:spPr>
          <a:xfrm>
            <a:off x="0" y="568618"/>
            <a:ext cx="9144000" cy="42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8"/>
            <a:ext cx="6707240" cy="415520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(100%-50%)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97004"/>
              </p:ext>
            </p:extLst>
          </p:nvPr>
        </p:nvGraphicFramePr>
        <p:xfrm>
          <a:off x="0" y="539750"/>
          <a:ext cx="9144000" cy="413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406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&lt;NULL&gt;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FAQ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Code Patterns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Sales Kit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88.89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Pricing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66.67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Training/Course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56.52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52.08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Sales Play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Story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2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1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2023"/>
            <a:ext cx="6466936" cy="444058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(46%-26%)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0104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6005"/>
              </p:ext>
            </p:extLst>
          </p:nvPr>
        </p:nvGraphicFramePr>
        <p:xfrm>
          <a:off x="0" y="539750"/>
          <a:ext cx="9144000" cy="413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3931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RFP/Proposal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45.95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How-to-Guide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42.86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64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Reference Architecture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41.67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Demo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38.3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Roundup/Summary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Trial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Research Report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30.97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Presentation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1621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  <a:tr h="500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Template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26.26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2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3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6876290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(25%-12%)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85898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07987"/>
              </p:ext>
            </p:extLst>
          </p:nvPr>
        </p:nvGraphicFramePr>
        <p:xfrm>
          <a:off x="0" y="539750"/>
          <a:ext cx="9144000" cy="41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360428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75097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458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62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ROI/Assessment/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Calculator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81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Promotions/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Incentives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01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News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Use Case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Case Study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13.56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83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Social Selling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Expert POV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12.22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0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6876290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(10%-0%)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94325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" name="Table 20">
            <a:extLst>
              <a:ext uri="{FF2B5EF4-FFF2-40B4-BE49-F238E27FC236}">
                <a16:creationId xmlns:a16="http://schemas.microsoft.com/office/drawing/2014/main" id="{B5A90ED7-A700-4FCA-9E40-3CF1C93D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7015"/>
              </p:ext>
            </p:extLst>
          </p:nvPr>
        </p:nvGraphicFramePr>
        <p:xfrm>
          <a:off x="0" y="539751"/>
          <a:ext cx="9144000" cy="4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02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96633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2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Announcement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9.93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Event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12777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8.61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738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Seller Presentation/Enablement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532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Solution/Product Overview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494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Solution Brief/Data Sheet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2794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795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Quick Reference Guide/Conversation Guidance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3.05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532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Messaging/Competitive Positioning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Reference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6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3678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90353" y="0"/>
            <a:ext cx="4553647" cy="5143500"/>
          </a:xfrm>
        </p:spPr>
        <p:txBody>
          <a:bodyPr lIns="91440" tIns="45720" rIns="91440" bIns="45720"/>
          <a:lstStyle/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potential actions they can take to optimize performance?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Consistent focus on delivering  content types that generate higher open rates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Limitation on sending tons of Livesends to avoid spamming the client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Avoid circle of insanity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3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D8A7-979E-48C1-B44A-F8460F5AD760}"/>
              </a:ext>
            </a:extLst>
          </p:cNvPr>
          <p:cNvSpPr txBox="1"/>
          <p:nvPr/>
        </p:nvSpPr>
        <p:spPr>
          <a:xfrm>
            <a:off x="210313" y="637953"/>
            <a:ext cx="43616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What is driving Livesend open rate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628741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Negative: Content types that get sent out the most </a:t>
            </a:r>
          </a:p>
          <a:p>
            <a:pPr marL="628741" lvl="1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628741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Positive: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 45%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 of all sellers sent only one Livesend and 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49% 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of them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had their content opened by the client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kern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061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kern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82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874331"/>
            <a:ext cx="4123944" cy="4080256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Case Study Question	03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Analysis Process	04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Date	05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Bar Chart of Open Rate per Month 	06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Open Rate per Month 	07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Seller	08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Top Performing Sellers	09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		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874331"/>
            <a:ext cx="4123944" cy="3739896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Content	10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Top Performing 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Contents and Content Types	11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Bar Chart of Content Types	12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 Content Types	13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Conclusions	17</a:t>
            </a:r>
            <a:endParaRPr lang="en-US" kern="1200" dirty="0">
              <a:ea typeface="Arial" charset="0"/>
              <a:cs typeface="Arial" charset="0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dirty="0"/>
              <a:t>BACK-UP</a:t>
            </a:r>
            <a:endParaRPr lang="en-US" sz="8800" kern="0" dirty="0"/>
          </a:p>
        </p:txBody>
      </p:sp>
    </p:spTree>
    <p:extLst>
      <p:ext uri="{BB962C8B-B14F-4D97-AF65-F5344CB8AC3E}">
        <p14:creationId xmlns:p14="http://schemas.microsoft.com/office/powerpoint/2010/main" val="66769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14736" cy="697864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</a:t>
            </a:r>
            <a:br>
              <a:rPr lang="en-US" kern="1200" dirty="0">
                <a:ea typeface="Arial" charset="0"/>
                <a:cs typeface="Arial" charset="0"/>
              </a:rPr>
            </a:br>
            <a:r>
              <a:rPr lang="en-US" kern="1200" dirty="0">
                <a:ea typeface="Arial" charset="0"/>
                <a:cs typeface="Arial" charset="0"/>
              </a:rPr>
              <a:t>Top Performing Seller Group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71243"/>
            <a:ext cx="4114735" cy="166687"/>
          </a:xfrm>
        </p:spPr>
        <p:txBody>
          <a:bodyPr/>
          <a:lstStyle/>
          <a:p>
            <a:r>
              <a:rPr lang="en-US"/>
              <a:t>IBM CHQ, MARKETING/ DOC01 / SEP. 30,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5907E-77EE-411B-B904-487B2996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1" y="899032"/>
            <a:ext cx="8468078" cy="40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33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7819504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(72%-30%)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943511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5140"/>
              </p:ext>
            </p:extLst>
          </p:nvPr>
        </p:nvGraphicFramePr>
        <p:xfrm>
          <a:off x="0" y="539750"/>
          <a:ext cx="9144000" cy="43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360428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75097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359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61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 client need presentations by industry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797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IBM Return to Workplace Playbook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43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SAP HANA on Power Client Presentation_2020-Jan-16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 Action Guide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66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Invitation Mail for TechU2020 - English_2020-Sep-22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7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Brochure - Cloud Pak for Data (5/1/20)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43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FLYER template 2020 - English_2020-Sep-22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9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0" y="201169"/>
            <a:ext cx="7596667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(29%-20%)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95579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" name="Table 20">
            <a:extLst>
              <a:ext uri="{FF2B5EF4-FFF2-40B4-BE49-F238E27FC236}">
                <a16:creationId xmlns:a16="http://schemas.microsoft.com/office/drawing/2014/main" id="{B5A90ED7-A700-4FCA-9E40-3CF1C93D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9535"/>
              </p:ext>
            </p:extLst>
          </p:nvPr>
        </p:nvGraphicFramePr>
        <p:xfrm>
          <a:off x="0" y="537503"/>
          <a:ext cx="914400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317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15198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58084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347860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Anthem, Inc. | IBM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29.03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 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28.57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Oracle on IBM Power Systems Summary_2020-Aug-04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Join Us - THINK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26.09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Think general client invite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IBM IT Infrastructure at Think2020 Brochure - share with your clients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5305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InvitacioÌn Semana de la Ciberseguridad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24.14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Power Systems Briefing - IBM Hybrid Cloud Invitation_2020-Jul-28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22.22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5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7819504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(19%-11%)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958879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44469"/>
              </p:ext>
            </p:extLst>
          </p:nvPr>
        </p:nvGraphicFramePr>
        <p:xfrm>
          <a:off x="0" y="539751"/>
          <a:ext cx="9144000" cy="425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988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054601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512891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294520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52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580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Send your client or partner a post-Think communication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19.33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749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IBM Storage builds your journey to AI_2020-Jul-13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19.23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EUSummit-registertoday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17.65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9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InvitacioÌn THINK SUMMIT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622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Invitation_English_SEE 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EMEA Supply Chain Academy Series Invitation Flyer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11.48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 pdf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11.11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64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1619589"/>
          </a:xfrm>
        </p:spPr>
        <p:txBody>
          <a:bodyPr/>
          <a:lstStyle/>
          <a:p>
            <a:pPr algn="ctr" defTabSz="914400"/>
            <a:r>
              <a:rPr lang="en-US" sz="8800" dirty="0">
                <a:hlinkClick r:id="rId2"/>
              </a:rPr>
              <a:t>Git-Hub Link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343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Question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F6509007-2D03-9640-8783-05377AE009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159" y="713910"/>
            <a:ext cx="6385561" cy="33619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What is the driving Livesend open rate performance?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What are potential actions they can take to optimize performance?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CA5B957-ED96-4E0C-87DA-C6AD9EB5BA73}"/>
              </a:ext>
            </a:extLst>
          </p:cNvPr>
          <p:cNvSpPr txBox="1">
            <a:spLocks/>
          </p:cNvSpPr>
          <p:nvPr/>
        </p:nvSpPr>
        <p:spPr>
          <a:xfrm>
            <a:off x="219456" y="4889089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CHQ, MARKETING/ DOC01 / SEP. 30,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74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gnifying glass on clear background">
            <a:extLst>
              <a:ext uri="{FF2B5EF4-FFF2-40B4-BE49-F238E27FC236}">
                <a16:creationId xmlns:a16="http://schemas.microsoft.com/office/drawing/2014/main" id="{F9E25800-3864-4533-AB8B-30F6F7E81C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34" r="20334"/>
          <a:stretch>
            <a:fillRect/>
          </a:stretch>
        </p:blipFill>
        <p:spPr/>
      </p:pic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024128"/>
            <a:ext cx="4206240" cy="3361944"/>
          </a:xfrm>
        </p:spPr>
        <p:txBody>
          <a:bodyPr/>
          <a:lstStyle/>
          <a:p>
            <a:r>
              <a:rPr lang="en-US" sz="2400" dirty="0"/>
              <a:t>Tools used: Jupyter Notebook, and SQL</a:t>
            </a:r>
          </a:p>
          <a:p>
            <a:r>
              <a:rPr lang="en-US" sz="2400" dirty="0"/>
              <a:t>Imported each Livesend category from the data set into Jupyter Notebook for analysis</a:t>
            </a:r>
          </a:p>
          <a:p>
            <a:r>
              <a:rPr lang="en-US" sz="2400" dirty="0"/>
              <a:t>Created SQL DB to identify quantifiable pattern</a:t>
            </a:r>
          </a:p>
          <a:p>
            <a:endParaRPr lang="en-US" sz="24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37809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0592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21C82-2D38-4BBD-AF48-9BCF6483F0DC}"/>
              </a:ext>
            </a:extLst>
          </p:cNvPr>
          <p:cNvSpPr txBox="1"/>
          <p:nvPr/>
        </p:nvSpPr>
        <p:spPr>
          <a:xfrm>
            <a:off x="1408814" y="2110085"/>
            <a:ext cx="632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LIVESEND BY DATE</a:t>
            </a:r>
          </a:p>
        </p:txBody>
      </p:sp>
    </p:spTree>
    <p:extLst>
      <p:ext uri="{BB962C8B-B14F-4D97-AF65-F5344CB8AC3E}">
        <p14:creationId xmlns:p14="http://schemas.microsoft.com/office/powerpoint/2010/main" val="7255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6543954" cy="800100"/>
          </a:xfrm>
        </p:spPr>
        <p:txBody>
          <a:bodyPr/>
          <a:lstStyle/>
          <a:p>
            <a:r>
              <a:rPr lang="en-US" dirty="0"/>
              <a:t>Bar Chart for Top Performing Months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FE00115-506A-426D-8FCA-11BBAEF3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672"/>
            <a:ext cx="9144000" cy="41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6543954" cy="800100"/>
          </a:xfrm>
        </p:spPr>
        <p:txBody>
          <a:bodyPr/>
          <a:lstStyle/>
          <a:p>
            <a:r>
              <a:rPr lang="en-US" dirty="0"/>
              <a:t>Summary Chart for Top Performing Months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8F713B2-AF96-449E-855F-2A746EC7D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18"/>
            <a:ext cx="9144000" cy="41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51E243-FD47-49AC-82DE-6964ACE11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667" y="1972633"/>
            <a:ext cx="7668666" cy="1203753"/>
          </a:xfrm>
        </p:spPr>
        <p:txBody>
          <a:bodyPr/>
          <a:lstStyle/>
          <a:p>
            <a:pPr algn="ctr"/>
            <a:r>
              <a:rPr lang="en-US" sz="5400" dirty="0"/>
              <a:t>LIVESEND BY SELLER</a:t>
            </a:r>
          </a:p>
        </p:txBody>
      </p:sp>
    </p:spTree>
    <p:extLst>
      <p:ext uri="{BB962C8B-B14F-4D97-AF65-F5344CB8AC3E}">
        <p14:creationId xmlns:p14="http://schemas.microsoft.com/office/powerpoint/2010/main" val="2001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of Top Performing Sellers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60DEF-F2FC-40B7-8C46-A9F2FC75C413}"/>
              </a:ext>
            </a:extLst>
          </p:cNvPr>
          <p:cNvSpPr txBox="1">
            <a:spLocks/>
          </p:cNvSpPr>
          <p:nvPr/>
        </p:nvSpPr>
        <p:spPr>
          <a:xfrm>
            <a:off x="228666" y="749647"/>
            <a:ext cx="10515600" cy="454337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kern="0" dirty="0"/>
              <a:t>Of 2133 sellers:</a:t>
            </a:r>
          </a:p>
          <a:p>
            <a:pPr lvl="1" defTabSz="914400"/>
            <a:r>
              <a:rPr lang="en-US" b="1" kern="0" dirty="0"/>
              <a:t>65</a:t>
            </a:r>
            <a:r>
              <a:rPr lang="en-US" kern="0" dirty="0"/>
              <a:t> had an open rate of at least </a:t>
            </a:r>
            <a:r>
              <a:rPr lang="en-US" b="1" kern="0" dirty="0"/>
              <a:t>10%</a:t>
            </a:r>
            <a:r>
              <a:rPr lang="en-US" kern="0" dirty="0"/>
              <a:t> while sending at least </a:t>
            </a:r>
            <a:r>
              <a:rPr lang="en-US" b="1" kern="0" dirty="0"/>
              <a:t>16 </a:t>
            </a:r>
            <a:r>
              <a:rPr lang="en-US" kern="0" dirty="0"/>
              <a:t>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b="1" kern="0" dirty="0"/>
              <a:t>30</a:t>
            </a:r>
            <a:r>
              <a:rPr lang="en-US" kern="0" dirty="0"/>
              <a:t> had an open rate of at least </a:t>
            </a:r>
            <a:r>
              <a:rPr lang="en-US" b="1" kern="0" dirty="0"/>
              <a:t>20%</a:t>
            </a:r>
            <a:r>
              <a:rPr lang="en-US" kern="0" dirty="0"/>
              <a:t> while sending at least </a:t>
            </a:r>
            <a:r>
              <a:rPr lang="en-US" b="1" kern="0" dirty="0"/>
              <a:t>16 </a:t>
            </a:r>
            <a:r>
              <a:rPr lang="en-US" kern="0" dirty="0"/>
              <a:t>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b="1" kern="0" dirty="0"/>
              <a:t>2</a:t>
            </a:r>
            <a:r>
              <a:rPr lang="en-US" kern="0" dirty="0"/>
              <a:t> had an open rate of at least </a:t>
            </a:r>
            <a:r>
              <a:rPr lang="en-US" b="1" kern="0" dirty="0"/>
              <a:t>50%</a:t>
            </a:r>
            <a:r>
              <a:rPr lang="en-US" kern="0" dirty="0"/>
              <a:t> while sending at least </a:t>
            </a:r>
            <a:r>
              <a:rPr lang="en-US" b="1" kern="0" dirty="0"/>
              <a:t>16</a:t>
            </a:r>
            <a:r>
              <a:rPr lang="en-US" kern="0" dirty="0"/>
              <a:t> 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kern="0" dirty="0"/>
              <a:t>Median Livesend was </a:t>
            </a:r>
            <a:r>
              <a:rPr lang="en-US" b="1" kern="0" dirty="0"/>
              <a:t>2</a:t>
            </a:r>
            <a:r>
              <a:rPr lang="en-US" kern="0" dirty="0"/>
              <a:t> and the average was </a:t>
            </a:r>
            <a:r>
              <a:rPr lang="en-US" b="1" kern="0" dirty="0"/>
              <a:t>16.71</a:t>
            </a:r>
          </a:p>
          <a:p>
            <a:pPr defTabSz="914400"/>
            <a:endParaRPr lang="en-US" kern="0" dirty="0"/>
          </a:p>
          <a:p>
            <a:pPr defTabSz="91440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45041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E53BEFB9-BD3E-6B49-81E6-0159AFA54850}" vid="{E1489EF8-B4D5-7348-9CD3-40ED058F2A20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E53BEFB9-BD3E-6B49-81E6-0159AFA54850}" vid="{12FE36E4-47ED-5A48-A6D4-2B7C1E819EF1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IBM_Master_Presentation_2020_V01_Plex</Template>
  <TotalTime>1761</TotalTime>
  <Words>1840</Words>
  <Application>Microsoft Office PowerPoint</Application>
  <PresentationFormat>On-screen Show (16:9)</PresentationFormat>
  <Paragraphs>421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IBM Plex Sans</vt:lpstr>
      <vt:lpstr>IBM Plex Sans Regular</vt:lpstr>
      <vt:lpstr>Wingdings</vt:lpstr>
      <vt:lpstr>IBM 2020 Master template (black background)</vt:lpstr>
      <vt:lpstr>IBM 2020 Master template (light gray background)</vt:lpstr>
      <vt:lpstr>IBM’S SEISMIC LIVESEND OPEN RATE ANALYSIS — Temidayo Akinsanya Data Analyst  </vt:lpstr>
      <vt:lpstr>Contents</vt:lpstr>
      <vt:lpstr>Proposed Question</vt:lpstr>
      <vt:lpstr>Analysis Process</vt:lpstr>
      <vt:lpstr>PowerPoint Presentation</vt:lpstr>
      <vt:lpstr>Bar Chart for Top Performing Months</vt:lpstr>
      <vt:lpstr>Summary Chart for Top Performing Months</vt:lpstr>
      <vt:lpstr>PowerPoint Presentation</vt:lpstr>
      <vt:lpstr>Summary of Top Performing Sellers</vt:lpstr>
      <vt:lpstr>LIVESEND BY CONTENT</vt:lpstr>
      <vt:lpstr>Summary of Top Performing Content and Content Types</vt:lpstr>
      <vt:lpstr>Bar Chart of Content Types</vt:lpstr>
      <vt:lpstr>Summary Chart of Content Types (100%-50%)</vt:lpstr>
      <vt:lpstr>Summary Chart of Content Types (46%-26%)</vt:lpstr>
      <vt:lpstr>Summary Chart of Content Types (25%-12%)</vt:lpstr>
      <vt:lpstr>Summary Chart of Content Types (10%-0%)</vt:lpstr>
      <vt:lpstr>Conclusions</vt:lpstr>
      <vt:lpstr>PowerPoint Presentation</vt:lpstr>
      <vt:lpstr>PowerPoint Presentation</vt:lpstr>
      <vt:lpstr>PowerPoint Presentation</vt:lpstr>
      <vt:lpstr>Summary Chart of Top Performing Seller Group</vt:lpstr>
      <vt:lpstr>Summary Chart of Top Performing Content (72%-30%)</vt:lpstr>
      <vt:lpstr>Summary Chart of Top Performing Content (29%-20%)</vt:lpstr>
      <vt:lpstr>Summary Chart of Top Performing Content (19%-11%)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</dc:title>
  <dc:creator>TEMIDAYO AKINSANYA</dc:creator>
  <cp:lastModifiedBy>TEMIDAYO AKINSANYA</cp:lastModifiedBy>
  <cp:revision>26</cp:revision>
  <cp:lastPrinted>2019-04-25T15:14:05Z</cp:lastPrinted>
  <dcterms:created xsi:type="dcterms:W3CDTF">2020-09-30T12:34:25Z</dcterms:created>
  <dcterms:modified xsi:type="dcterms:W3CDTF">2020-10-02T15:15:52Z</dcterms:modified>
</cp:coreProperties>
</file>