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3"/>
  </p:notesMasterIdLst>
  <p:handoutMasterIdLst>
    <p:handoutMasterId r:id="rId24"/>
  </p:handoutMasterIdLst>
  <p:sldIdLst>
    <p:sldId id="274" r:id="rId2"/>
    <p:sldId id="259" r:id="rId3"/>
    <p:sldId id="275" r:id="rId4"/>
    <p:sldId id="283" r:id="rId5"/>
    <p:sldId id="293" r:id="rId6"/>
    <p:sldId id="265" r:id="rId7"/>
    <p:sldId id="267" r:id="rId8"/>
    <p:sldId id="269" r:id="rId9"/>
    <p:sldId id="284" r:id="rId10"/>
    <p:sldId id="287" r:id="rId11"/>
    <p:sldId id="286" r:id="rId12"/>
    <p:sldId id="288" r:id="rId13"/>
    <p:sldId id="277" r:id="rId14"/>
    <p:sldId id="276" r:id="rId15"/>
    <p:sldId id="278" r:id="rId16"/>
    <p:sldId id="279" r:id="rId17"/>
    <p:sldId id="282" r:id="rId18"/>
    <p:sldId id="291" r:id="rId19"/>
    <p:sldId id="289" r:id="rId20"/>
    <p:sldId id="292"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3677" autoAdjust="0"/>
  </p:normalViewPr>
  <p:slideViewPr>
    <p:cSldViewPr>
      <p:cViewPr varScale="1">
        <p:scale>
          <a:sx n="107" d="100"/>
          <a:sy n="107" d="100"/>
        </p:scale>
        <p:origin x="18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9D0A3-F631-C54C-83F4-F0CDB4F808C9}" type="datetimeFigureOut">
              <a:rPr lang="en-US" smtClean="0"/>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FD800D-A39A-8C4B-9C2B-749AC03D8C80}" type="slidenum">
              <a:rPr lang="en-US" smtClean="0"/>
              <a:pPr/>
              <a:t>‹#›</a:t>
            </a:fld>
            <a:endParaRPr lang="en-US"/>
          </a:p>
        </p:txBody>
      </p:sp>
    </p:spTree>
    <p:extLst>
      <p:ext uri="{BB962C8B-B14F-4D97-AF65-F5344CB8AC3E}">
        <p14:creationId xmlns:p14="http://schemas.microsoft.com/office/powerpoint/2010/main" val="890952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5CF24-ADA2-485D-8476-803EFF2C67AF}"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C5C36-4539-42D9-B2DB-8C6888E19C6A}" type="slidenum">
              <a:rPr lang="en-US" smtClean="0"/>
              <a:pPr/>
              <a:t>‹#›</a:t>
            </a:fld>
            <a:endParaRPr lang="en-US"/>
          </a:p>
        </p:txBody>
      </p:sp>
    </p:spTree>
    <p:extLst>
      <p:ext uri="{BB962C8B-B14F-4D97-AF65-F5344CB8AC3E}">
        <p14:creationId xmlns:p14="http://schemas.microsoft.com/office/powerpoint/2010/main" val="712625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Memo 2 Page</a:t>
            </a:r>
            <a:r>
              <a:rPr lang="en-US" baseline="0" dirty="0"/>
              <a:t> 4 -5 for discussion]</a:t>
            </a:r>
          </a:p>
        </p:txBody>
      </p:sp>
      <p:sp>
        <p:nvSpPr>
          <p:cNvPr id="4" name="Slide Number Placeholder 3"/>
          <p:cNvSpPr>
            <a:spLocks noGrp="1"/>
          </p:cNvSpPr>
          <p:nvPr>
            <p:ph type="sldNum" sz="quarter" idx="10"/>
          </p:nvPr>
        </p:nvSpPr>
        <p:spPr/>
        <p:txBody>
          <a:bodyPr/>
          <a:lstStyle/>
          <a:p>
            <a:fld id="{5C7C5C36-4539-42D9-B2DB-8C6888E19C6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279A52-C97F-F44C-99FA-0AE799F89639}" type="datetime1">
              <a:rPr lang="en-US" smtClean="0"/>
              <a:pPr/>
              <a:t>9/8/2020</a:t>
            </a:fld>
            <a:endParaRPr lang="en-US" dirty="0"/>
          </a:p>
        </p:txBody>
      </p:sp>
      <p:sp>
        <p:nvSpPr>
          <p:cNvPr id="8" name="Footer Placeholder 7"/>
          <p:cNvSpPr>
            <a:spLocks noGrp="1"/>
          </p:cNvSpPr>
          <p:nvPr>
            <p:ph type="ftr" sz="quarter" idx="11"/>
          </p:nvPr>
        </p:nvSpPr>
        <p:spPr>
          <a:xfrm>
            <a:off x="1828800" y="6248400"/>
            <a:ext cx="6400800" cy="365760"/>
          </a:xfrm>
        </p:spPr>
        <p:txBody>
          <a:bodyPr/>
          <a:lstStyle/>
          <a:p>
            <a:r>
              <a:rPr lang="en-US" dirty="0"/>
              <a:t>Team One Law, LLC  |  600 New Jersey Ave NW, Suite 347  |  Washington, DC 20001</a:t>
            </a:r>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A07-4532-DB4A-8CB7-6E50CDF5C694}"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0CE1A4-18DA-D549-AD39-000994DDBFA2}"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4BDF7-9CD0-3840-BAF6-6BDA638E0FF2}"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E5DD5-8A67-6941-9066-8701BDEE3FF1}"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F6F33-6551-D64D-A3CC-83DB1DAF33F2}" type="datetime1">
              <a:rPr lang="en-US" smtClean="0"/>
              <a:pPr/>
              <a:t>9/8/2020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endParaRPr lang="en-US" dirty="0"/>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E6B7-7141-7E49-A273-E17090E020B3}" type="datetime1">
              <a:rPr lang="en-US" smtClean="0"/>
              <a:pPr/>
              <a:t>9/8/2020</a:t>
            </a:fld>
            <a:endParaRPr lang="en-US"/>
          </a:p>
        </p:txBody>
      </p:sp>
      <p:sp>
        <p:nvSpPr>
          <p:cNvPr id="8" name="Footer Placeholder 7"/>
          <p:cNvSpPr>
            <a:spLocks noGrp="1"/>
          </p:cNvSpPr>
          <p:nvPr>
            <p:ph type="ftr" sz="quarter" idx="11"/>
          </p:nvPr>
        </p:nvSpPr>
        <p:spPr/>
        <p:txBody>
          <a:bodyPr/>
          <a:lstStyle/>
          <a:p>
            <a:r>
              <a:rPr lang="en-US"/>
              <a:t>Team One Law, LLC  |  600 New Jersey Ave NW, Suite 347  |  Washington, DC 20001</a:t>
            </a:r>
            <a:endParaRPr lang="en-US" dirty="0"/>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EFBB6-040A-A44C-9A65-4F34DDE9B5F6}" type="datetime1">
              <a:rPr lang="en-US" smtClean="0"/>
              <a:pPr/>
              <a:t>9/8/2020</a:t>
            </a:fld>
            <a:endParaRPr lang="en-US"/>
          </a:p>
        </p:txBody>
      </p:sp>
      <p:sp>
        <p:nvSpPr>
          <p:cNvPr id="4" name="Footer Placeholder 3"/>
          <p:cNvSpPr>
            <a:spLocks noGrp="1"/>
          </p:cNvSpPr>
          <p:nvPr>
            <p:ph type="ftr" sz="quarter" idx="11"/>
          </p:nvPr>
        </p:nvSpPr>
        <p:spPr/>
        <p:txBody>
          <a:bodyPr/>
          <a:lstStyle/>
          <a:p>
            <a:r>
              <a:rPr lang="en-US"/>
              <a:t>Team One Law, LLC  |  600 New Jersey Ave NW, Suite 347  |  Washington, DC 20001</a:t>
            </a:r>
          </a:p>
        </p:txBody>
      </p:sp>
      <p:sp>
        <p:nvSpPr>
          <p:cNvPr id="5" name="Slide Number Placeholder 4"/>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BBA-2962-6B40-AE6B-934A87539510}" type="datetime1">
              <a:rPr lang="en-US" smtClean="0"/>
              <a:pPr/>
              <a:t>9/8/2020</a:t>
            </a:fld>
            <a:endParaRPr lang="en-US" dirty="0"/>
          </a:p>
        </p:txBody>
      </p:sp>
      <p:sp>
        <p:nvSpPr>
          <p:cNvPr id="3" name="Footer Placeholder 2"/>
          <p:cNvSpPr>
            <a:spLocks noGrp="1"/>
          </p:cNvSpPr>
          <p:nvPr>
            <p:ph type="ftr" sz="quarter" idx="11"/>
          </p:nvPr>
        </p:nvSpPr>
        <p:spPr/>
        <p:txBody>
          <a:bodyPr/>
          <a:lstStyle/>
          <a:p>
            <a:r>
              <a:rPr lang="en-US"/>
              <a:t>Team One Law, LLC  |  600 New Jersey Ave NW, Suite 347  |  Washington, DC 20001</a:t>
            </a:r>
          </a:p>
        </p:txBody>
      </p:sp>
      <p:sp>
        <p:nvSpPr>
          <p:cNvPr id="4" name="Slide Number Placeholder 3"/>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E62FB-94BC-9746-BC4F-8887E41179A8}" type="datetime1">
              <a:rPr lang="en-US" smtClean="0"/>
              <a:pPr/>
              <a:t>9/8/2020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0D542B-D89A-7E4D-9233-BE7C3CCC5D46}" type="datetime1">
              <a:rPr lang="en-US" smtClean="0"/>
              <a:pPr/>
              <a:t>9/8/2020</a:t>
            </a:fld>
            <a:endParaRPr lang="en-US"/>
          </a:p>
        </p:txBody>
      </p:sp>
      <p:sp>
        <p:nvSpPr>
          <p:cNvPr id="9" name="Slide Number Placeholder 8"/>
          <p:cNvSpPr>
            <a:spLocks noGrp="1"/>
          </p:cNvSpPr>
          <p:nvPr>
            <p:ph type="sldNum" sz="quarter" idx="11"/>
          </p:nvPr>
        </p:nvSpPr>
        <p:spPr/>
        <p:txBody>
          <a:bodyPr/>
          <a:lstStyle/>
          <a:p>
            <a:fld id="{489D000B-E6AD-40C2-AC67-BF5C54101F25}" type="slidenum">
              <a:rPr lang="en-US" smtClean="0"/>
              <a:pPr/>
              <a:t>‹#›</a:t>
            </a:fld>
            <a:endParaRPr lang="en-US"/>
          </a:p>
        </p:txBody>
      </p:sp>
      <p:sp>
        <p:nvSpPr>
          <p:cNvPr id="10" name="Footer Placeholder 9"/>
          <p:cNvSpPr>
            <a:spLocks noGrp="1"/>
          </p:cNvSpPr>
          <p:nvPr>
            <p:ph type="ftr" sz="quarter" idx="12"/>
          </p:nvPr>
        </p:nvSpPr>
        <p:spPr/>
        <p:txBody>
          <a:bodyPr/>
          <a:lstStyle/>
          <a:p>
            <a:r>
              <a:rPr lang="en-US"/>
              <a:t>Team One Law, LLC  |  600 New Jersey Ave NW, Suite 347  |  Washington, DC 20001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89D000B-E6AD-40C2-AC67-BF5C54101F25}" type="slidenum">
              <a:rPr lang="en-US" smtClean="0"/>
              <a:pPr/>
              <a:t>‹#›</a:t>
            </a:fld>
            <a:endParaRPr lang="en-US"/>
          </a:p>
        </p:txBody>
      </p:sp>
      <p:sp>
        <p:nvSpPr>
          <p:cNvPr id="5" name="Footer Placeholder 4"/>
          <p:cNvSpPr>
            <a:spLocks noGrp="1"/>
          </p:cNvSpPr>
          <p:nvPr>
            <p:ph type="ftr" sz="quarter" idx="3"/>
          </p:nvPr>
        </p:nvSpPr>
        <p:spPr>
          <a:xfrm>
            <a:off x="1676400" y="6172200"/>
            <a:ext cx="6405881" cy="365760"/>
          </a:xfrm>
          <a:prstGeom prst="rect">
            <a:avLst/>
          </a:prstGeom>
        </p:spPr>
        <p:txBody>
          <a:bodyPr vert="horz" lIns="91440" tIns="45720" rIns="91440" bIns="45720" rtlCol="0" anchor="ctr"/>
          <a:lstStyle>
            <a:lvl1pPr algn="r">
              <a:defRPr sz="1200">
                <a:solidFill>
                  <a:schemeClr val="bg2"/>
                </a:solidFill>
              </a:defRPr>
            </a:lvl1pPr>
          </a:lstStyle>
          <a:p>
            <a:r>
              <a:rPr lang="en-US" dirty="0"/>
              <a:t>Team One Law, LLC  |  600 New Jersey Ave NW, Suite 347  |  Washington, DC 20001</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923945-98C7-1A46-80E5-A9F0A7132471}" type="datetime1">
              <a:rPr lang="en-US" smtClean="0"/>
              <a:pPr/>
              <a:t>9/8/2020</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4439784"/>
            <a:ext cx="8458200" cy="2082802"/>
          </a:xfrm>
        </p:spPr>
        <p:txBody>
          <a:bodyPr>
            <a:noAutofit/>
          </a:bodyPr>
          <a:lstStyle/>
          <a:p>
            <a:r>
              <a:rPr lang="en-US" dirty="0"/>
              <a:t>Johns Hopkins University Data Analytics Bootcamp</a:t>
            </a:r>
          </a:p>
          <a:p>
            <a:r>
              <a:rPr lang="en-US" dirty="0"/>
              <a:t>Project 1</a:t>
            </a:r>
          </a:p>
          <a:p>
            <a:r>
              <a:rPr lang="en-US" dirty="0" err="1"/>
              <a:t>Temidayo</a:t>
            </a:r>
            <a:r>
              <a:rPr lang="en-US" dirty="0"/>
              <a:t> </a:t>
            </a:r>
            <a:r>
              <a:rPr lang="en-US" dirty="0" err="1"/>
              <a:t>Akinsanya</a:t>
            </a:r>
            <a:endParaRPr lang="en-US" dirty="0"/>
          </a:p>
          <a:p>
            <a:r>
              <a:rPr lang="en-US" dirty="0"/>
              <a:t>Cheryl Johnson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a:t>
            </a:fld>
            <a:endParaRPr lang="en-US"/>
          </a:p>
        </p:txBody>
      </p:sp>
      <p:sp>
        <p:nvSpPr>
          <p:cNvPr id="6" name="Footer Placeholder 3"/>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7" name="Picture 2" descr="FTI_globe_rgb_crop2">
            <a:extLst>
              <a:ext uri="{FF2B5EF4-FFF2-40B4-BE49-F238E27FC236}">
                <a16:creationId xmlns:a16="http://schemas.microsoft.com/office/drawing/2014/main" id="{022DDED3-C339-4F20-9036-2A1FC2470A4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b="-60"/>
          <a:stretch>
            <a:fillRect/>
          </a:stretch>
        </p:blipFill>
        <p:spPr bwMode="auto">
          <a:xfrm>
            <a:off x="0" y="0"/>
            <a:ext cx="8458200" cy="44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457200" y="914400"/>
            <a:ext cx="7543800" cy="2209800"/>
          </a:xfrm>
        </p:spPr>
        <p:txBody>
          <a:bodyPr/>
          <a:lstStyle/>
          <a:p>
            <a:r>
              <a:rPr lang="en-US" sz="4800" dirty="0">
                <a:solidFill>
                  <a:schemeClr val="bg1"/>
                </a:solidFill>
              </a:rPr>
              <a:t>The Relationship Between Demographics &amp; Violent Crime in the US</a:t>
            </a:r>
          </a:p>
        </p:txBody>
      </p:sp>
      <p:sp>
        <p:nvSpPr>
          <p:cNvPr id="10" name="Title 7">
            <a:extLst>
              <a:ext uri="{FF2B5EF4-FFF2-40B4-BE49-F238E27FC236}">
                <a16:creationId xmlns:a16="http://schemas.microsoft.com/office/drawing/2014/main" id="{D610DD29-805D-49BB-8954-10CE4D74C446}"/>
              </a:ext>
            </a:extLst>
          </p:cNvPr>
          <p:cNvSpPr txBox="1">
            <a:spLocks/>
          </p:cNvSpPr>
          <p:nvPr/>
        </p:nvSpPr>
        <p:spPr>
          <a:xfrm>
            <a:off x="457200" y="860426"/>
            <a:ext cx="7543800" cy="22098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t>The Relationship Between Demographics &amp; Violent Crime in the US</a:t>
            </a:r>
          </a:p>
        </p:txBody>
      </p:sp>
    </p:spTree>
    <p:extLst>
      <p:ext uri="{BB962C8B-B14F-4D97-AF65-F5344CB8AC3E}">
        <p14:creationId xmlns:p14="http://schemas.microsoft.com/office/powerpoint/2010/main" val="356409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10</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20" name="Picture 19">
            <a:extLst>
              <a:ext uri="{FF2B5EF4-FFF2-40B4-BE49-F238E27FC236}">
                <a16:creationId xmlns:a16="http://schemas.microsoft.com/office/drawing/2014/main" id="{FC74450E-1D02-422D-8432-AF90FB9F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868"/>
            <a:ext cx="4444054" cy="2222027"/>
          </a:xfrm>
          <a:prstGeom prst="rect">
            <a:avLst/>
          </a:prstGeom>
        </p:spPr>
      </p:pic>
      <p:pic>
        <p:nvPicPr>
          <p:cNvPr id="12" name="Picture 11">
            <a:extLst>
              <a:ext uri="{FF2B5EF4-FFF2-40B4-BE49-F238E27FC236}">
                <a16:creationId xmlns:a16="http://schemas.microsoft.com/office/drawing/2014/main" id="{2CF1CF7A-C1B2-4590-8D12-90B5A6FFF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 y="1524000"/>
            <a:ext cx="4495800" cy="2247900"/>
          </a:xfrm>
          <a:prstGeom prst="rect">
            <a:avLst/>
          </a:prstGeom>
        </p:spPr>
      </p:pic>
      <p:sp>
        <p:nvSpPr>
          <p:cNvPr id="29" name="Title 1">
            <a:extLst>
              <a:ext uri="{FF2B5EF4-FFF2-40B4-BE49-F238E27FC236}">
                <a16:creationId xmlns:a16="http://schemas.microsoft.com/office/drawing/2014/main" id="{FC52B765-3245-46C2-A95E-961CDCFC5708}"/>
              </a:ext>
            </a:extLst>
          </p:cNvPr>
          <p:cNvSpPr>
            <a:spLocks noGrp="1"/>
          </p:cNvSpPr>
          <p:nvPr>
            <p:ph type="title"/>
          </p:nvPr>
        </p:nvSpPr>
        <p:spPr>
          <a:xfrm>
            <a:off x="0" y="9271"/>
            <a:ext cx="8453438" cy="666551"/>
          </a:xfrm>
        </p:spPr>
        <p:txBody>
          <a:bodyPr/>
          <a:lstStyle/>
          <a:p>
            <a:pPr algn="ctr"/>
            <a:r>
              <a:rPr lang="en-US" sz="3200" dirty="0"/>
              <a:t>Analysis: Marital Status, Race</a:t>
            </a:r>
          </a:p>
        </p:txBody>
      </p:sp>
      <p:pic>
        <p:nvPicPr>
          <p:cNvPr id="30" name="Picture 29">
            <a:extLst>
              <a:ext uri="{FF2B5EF4-FFF2-40B4-BE49-F238E27FC236}">
                <a16:creationId xmlns:a16="http://schemas.microsoft.com/office/drawing/2014/main" id="{829B38C9-7181-4C8C-9E6A-8A54EC31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588" y="1524000"/>
            <a:ext cx="4495800" cy="2247900"/>
          </a:xfrm>
          <a:prstGeom prst="rect">
            <a:avLst/>
          </a:prstGeom>
        </p:spPr>
      </p:pic>
      <p:pic>
        <p:nvPicPr>
          <p:cNvPr id="31" name="Picture 30">
            <a:extLst>
              <a:ext uri="{FF2B5EF4-FFF2-40B4-BE49-F238E27FC236}">
                <a16:creationId xmlns:a16="http://schemas.microsoft.com/office/drawing/2014/main" id="{37497EE7-37B3-41A9-8E96-E48DCCE03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384" y="4151868"/>
            <a:ext cx="4444054" cy="2222027"/>
          </a:xfrm>
          <a:prstGeom prst="rect">
            <a:avLst/>
          </a:prstGeom>
        </p:spPr>
      </p:pic>
      <p:sp>
        <p:nvSpPr>
          <p:cNvPr id="32" name="Content Placeholder 2">
            <a:extLst>
              <a:ext uri="{FF2B5EF4-FFF2-40B4-BE49-F238E27FC236}">
                <a16:creationId xmlns:a16="http://schemas.microsoft.com/office/drawing/2014/main" id="{36727AF8-565D-46BA-AB17-0FC16A9ABE02}"/>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33" name="Content Placeholder 2">
            <a:extLst>
              <a:ext uri="{FF2B5EF4-FFF2-40B4-BE49-F238E27FC236}">
                <a16:creationId xmlns:a16="http://schemas.microsoft.com/office/drawing/2014/main" id="{0D4CFCF4-F84F-42AE-A6E7-B1F1CBF1A4A8}"/>
              </a:ext>
            </a:extLst>
          </p:cNvPr>
          <p:cNvSpPr txBox="1">
            <a:spLocks/>
          </p:cNvSpPr>
          <p:nvPr/>
        </p:nvSpPr>
        <p:spPr>
          <a:xfrm>
            <a:off x="216116" y="3774457"/>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     (low violent crime)                              Marital Status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5" name="Content Placeholder 2">
            <a:extLst>
              <a:ext uri="{FF2B5EF4-FFF2-40B4-BE49-F238E27FC236}">
                <a16:creationId xmlns:a16="http://schemas.microsoft.com/office/drawing/2014/main" id="{133B86E6-C73B-429E-BD2E-38C73486E358}"/>
              </a:ext>
            </a:extLst>
          </p:cNvPr>
          <p:cNvSpPr txBox="1">
            <a:spLocks/>
          </p:cNvSpPr>
          <p:nvPr/>
        </p:nvSpPr>
        <p:spPr>
          <a:xfrm>
            <a:off x="360276" y="6402470"/>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(low violent crime)                                       Race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97402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11</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9" name="Picture 8">
            <a:extLst>
              <a:ext uri="{FF2B5EF4-FFF2-40B4-BE49-F238E27FC236}">
                <a16:creationId xmlns:a16="http://schemas.microsoft.com/office/drawing/2014/main" id="{055C4A62-8ABC-4EE0-8FA7-1D85768ED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842" y="4124245"/>
            <a:ext cx="4200872" cy="2100436"/>
          </a:xfrm>
          <a:prstGeom prst="rect">
            <a:avLst/>
          </a:prstGeom>
        </p:spPr>
      </p:pic>
      <p:pic>
        <p:nvPicPr>
          <p:cNvPr id="19" name="Picture 18">
            <a:extLst>
              <a:ext uri="{FF2B5EF4-FFF2-40B4-BE49-F238E27FC236}">
                <a16:creationId xmlns:a16="http://schemas.microsoft.com/office/drawing/2014/main" id="{FF58D4B7-13F1-47DD-A8FF-503E7FDD4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997" y="1856365"/>
            <a:ext cx="3719169" cy="1859585"/>
          </a:xfrm>
          <a:prstGeom prst="rect">
            <a:avLst/>
          </a:prstGeom>
        </p:spPr>
      </p:pic>
      <p:pic>
        <p:nvPicPr>
          <p:cNvPr id="22" name="Picture 21">
            <a:extLst>
              <a:ext uri="{FF2B5EF4-FFF2-40B4-BE49-F238E27FC236}">
                <a16:creationId xmlns:a16="http://schemas.microsoft.com/office/drawing/2014/main" id="{73EC3AD1-9E21-4FFB-AFEB-A0D69227D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8" y="4086168"/>
            <a:ext cx="4200872" cy="2100436"/>
          </a:xfrm>
          <a:prstGeom prst="rect">
            <a:avLst/>
          </a:prstGeom>
        </p:spPr>
      </p:pic>
      <p:pic>
        <p:nvPicPr>
          <p:cNvPr id="23" name="Picture 22">
            <a:extLst>
              <a:ext uri="{FF2B5EF4-FFF2-40B4-BE49-F238E27FC236}">
                <a16:creationId xmlns:a16="http://schemas.microsoft.com/office/drawing/2014/main" id="{6693D4E2-DEA1-4434-B926-D91AE055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53" y="1850167"/>
            <a:ext cx="3719169" cy="1859585"/>
          </a:xfrm>
          <a:prstGeom prst="rect">
            <a:avLst/>
          </a:prstGeom>
        </p:spPr>
      </p:pic>
      <p:sp>
        <p:nvSpPr>
          <p:cNvPr id="26" name="Title 1">
            <a:extLst>
              <a:ext uri="{FF2B5EF4-FFF2-40B4-BE49-F238E27FC236}">
                <a16:creationId xmlns:a16="http://schemas.microsoft.com/office/drawing/2014/main" id="{380BFCC0-1628-47B0-99E2-D29495FBC5B7}"/>
              </a:ext>
            </a:extLst>
          </p:cNvPr>
          <p:cNvSpPr>
            <a:spLocks noGrp="1"/>
          </p:cNvSpPr>
          <p:nvPr>
            <p:ph type="title"/>
          </p:nvPr>
        </p:nvSpPr>
        <p:spPr>
          <a:xfrm>
            <a:off x="0" y="9271"/>
            <a:ext cx="8453438" cy="666551"/>
          </a:xfrm>
        </p:spPr>
        <p:txBody>
          <a:bodyPr/>
          <a:lstStyle/>
          <a:p>
            <a:pPr algn="ctr"/>
            <a:r>
              <a:rPr lang="en-US" sz="3200" dirty="0"/>
              <a:t>Analysis: School Enrollment, Education Level</a:t>
            </a:r>
          </a:p>
        </p:txBody>
      </p:sp>
      <p:sp>
        <p:nvSpPr>
          <p:cNvPr id="27" name="Content Placeholder 2">
            <a:extLst>
              <a:ext uri="{FF2B5EF4-FFF2-40B4-BE49-F238E27FC236}">
                <a16:creationId xmlns:a16="http://schemas.microsoft.com/office/drawing/2014/main" id="{8E1BBA51-E20B-4F37-89A1-16604A7DCC64}"/>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29" name="Content Placeholder 2">
            <a:extLst>
              <a:ext uri="{FF2B5EF4-FFF2-40B4-BE49-F238E27FC236}">
                <a16:creationId xmlns:a16="http://schemas.microsoft.com/office/drawing/2014/main" id="{FFAC458A-7B61-4F0F-AEC0-04B690C0BEBD}"/>
              </a:ext>
            </a:extLst>
          </p:cNvPr>
          <p:cNvSpPr txBox="1">
            <a:spLocks/>
          </p:cNvSpPr>
          <p:nvPr/>
        </p:nvSpPr>
        <p:spPr>
          <a:xfrm>
            <a:off x="216116" y="3774457"/>
            <a:ext cx="7732885" cy="330761"/>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800" dirty="0"/>
              <a:t>(low violent crime)                         School Enrollment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0" name="Content Placeholder 2">
            <a:extLst>
              <a:ext uri="{FF2B5EF4-FFF2-40B4-BE49-F238E27FC236}">
                <a16:creationId xmlns:a16="http://schemas.microsoft.com/office/drawing/2014/main" id="{74191241-2F3D-463C-8D3E-4F3B8C990033}"/>
              </a:ext>
            </a:extLst>
          </p:cNvPr>
          <p:cNvSpPr txBox="1">
            <a:spLocks/>
          </p:cNvSpPr>
          <p:nvPr/>
        </p:nvSpPr>
        <p:spPr>
          <a:xfrm>
            <a:off x="360276" y="6324083"/>
            <a:ext cx="7732885" cy="305318"/>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600" dirty="0"/>
              <a:t>(low violent crime)                         Education Level                (high violent crime)</a:t>
            </a:r>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222587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 (continued)</a:t>
            </a: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dirty="0"/>
              <a:t>Our previous observations had been done on larger data sets, keeping Low Violent Crime Rate data separate from High Violent Crime Rate data.</a:t>
            </a:r>
          </a:p>
          <a:p>
            <a:pPr marL="114300" indent="0">
              <a:buNone/>
            </a:pPr>
            <a:endParaRPr lang="en-US" dirty="0"/>
          </a:p>
          <a:p>
            <a:pPr marL="114300" indent="0">
              <a:buNone/>
            </a:pPr>
            <a:r>
              <a:rPr lang="en-US" dirty="0"/>
              <a:t>Our next step was to summarize the Low Violent Crime Rate data and the High Violent Crime Rate data</a:t>
            </a:r>
          </a:p>
          <a:p>
            <a:pPr marL="114300" indent="0">
              <a:buNone/>
            </a:pPr>
            <a:endParaRPr lang="en-US" dirty="0"/>
          </a:p>
          <a:p>
            <a:pPr marL="114300" indent="0">
              <a:buNone/>
            </a:pPr>
            <a:r>
              <a:rPr lang="en-US" dirty="0"/>
              <a:t>We then worked with the two sets of summary data to make our final observations and conclusions.</a:t>
            </a:r>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12</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6954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43A5092-8139-413C-979E-E52B3BFDC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944"/>
            <a:ext cx="4535371" cy="3023580"/>
          </a:xfrm>
          <a:prstGeom prst="rect">
            <a:avLst/>
          </a:prstGeom>
        </p:spPr>
      </p:pic>
      <p:sp>
        <p:nvSpPr>
          <p:cNvPr id="2" name="Title 1"/>
          <p:cNvSpPr>
            <a:spLocks noGrp="1"/>
          </p:cNvSpPr>
          <p:nvPr>
            <p:ph type="title"/>
          </p:nvPr>
        </p:nvSpPr>
        <p:spPr>
          <a:xfrm>
            <a:off x="0" y="9271"/>
            <a:ext cx="8453438" cy="666551"/>
          </a:xfrm>
        </p:spPr>
        <p:txBody>
          <a:bodyPr/>
          <a:lstStyle/>
          <a:p>
            <a:pPr algn="ctr"/>
            <a:r>
              <a:rPr lang="en-US" sz="3200" dirty="0"/>
              <a:t>Observations: Education Level, School Enrollment</a:t>
            </a:r>
          </a:p>
        </p:txBody>
      </p:sp>
      <p:sp>
        <p:nvSpPr>
          <p:cNvPr id="3" name="Content Placeholder 2"/>
          <p:cNvSpPr>
            <a:spLocks noGrp="1"/>
          </p:cNvSpPr>
          <p:nvPr>
            <p:ph idx="1"/>
          </p:nvPr>
        </p:nvSpPr>
        <p:spPr>
          <a:xfrm>
            <a:off x="3962400" y="965504"/>
            <a:ext cx="4491038" cy="2463495"/>
          </a:xfrm>
        </p:spPr>
        <p:txBody>
          <a:bodyPr>
            <a:normAutofit fontScale="62500" lnSpcReduction="20000"/>
          </a:bodyPr>
          <a:lstStyle/>
          <a:p>
            <a:pPr marL="114300" indent="0">
              <a:buNone/>
            </a:pPr>
            <a:r>
              <a:rPr lang="en-US" dirty="0"/>
              <a:t>Education Level</a:t>
            </a:r>
          </a:p>
          <a:p>
            <a:r>
              <a:rPr lang="en-US" dirty="0"/>
              <a:t>Highest level of education in low violent crime locations is an Associates Degree</a:t>
            </a:r>
          </a:p>
          <a:p>
            <a:r>
              <a:rPr lang="en-US" dirty="0"/>
              <a:t>Highest level of education in high violent crime locations is an High School Degree</a:t>
            </a:r>
          </a:p>
          <a:p>
            <a:r>
              <a:rPr lang="en-US" dirty="0"/>
              <a:t>Both high violent crime and low violent crime locations had the same percentage of residents with Associates Degree as highest level of education </a:t>
            </a:r>
          </a:p>
          <a:p>
            <a:r>
              <a:rPr lang="en-US" dirty="0"/>
              <a:t>Low Violent Crime locations had more than twice the percentage of Graduate degree completion than High Violent Crime locations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13</a:t>
            </a:fld>
            <a:endParaRPr lang="en-US"/>
          </a:p>
        </p:txBody>
      </p:sp>
      <p:cxnSp>
        <p:nvCxnSpPr>
          <p:cNvPr id="8" name="Straight Connector 7">
            <a:extLst>
              <a:ext uri="{FF2B5EF4-FFF2-40B4-BE49-F238E27FC236}">
                <a16:creationId xmlns:a16="http://schemas.microsoft.com/office/drawing/2014/main" id="{38E0661D-6A8F-4C0D-8EB8-99FDCCAB3C69}"/>
              </a:ext>
            </a:extLst>
          </p:cNvPr>
          <p:cNvCxnSpPr>
            <a:cxnSpLocks/>
          </p:cNvCxnSpPr>
          <p:nvPr/>
        </p:nvCxnSpPr>
        <p:spPr>
          <a:xfrm>
            <a:off x="0" y="3609484"/>
            <a:ext cx="4173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27225D-2F15-4295-9804-E09E4BC23BC6}"/>
              </a:ext>
            </a:extLst>
          </p:cNvPr>
          <p:cNvCxnSpPr>
            <a:cxnSpLocks/>
          </p:cNvCxnSpPr>
          <p:nvPr/>
        </p:nvCxnSpPr>
        <p:spPr>
          <a:xfrm>
            <a:off x="4267200" y="3319800"/>
            <a:ext cx="4186238"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7D5447E-6D5E-4E02-8C95-E89DAE6F4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93" y="3640048"/>
            <a:ext cx="4594645" cy="3063095"/>
          </a:xfrm>
          <a:prstGeom prst="rect">
            <a:avLst/>
          </a:prstGeom>
        </p:spPr>
      </p:pic>
      <p:sp>
        <p:nvSpPr>
          <p:cNvPr id="40" name="Content Placeholder 2">
            <a:extLst>
              <a:ext uri="{FF2B5EF4-FFF2-40B4-BE49-F238E27FC236}">
                <a16:creationId xmlns:a16="http://schemas.microsoft.com/office/drawing/2014/main" id="{69113ED9-3CCA-4EA0-9CDE-288E8F35B482}"/>
              </a:ext>
            </a:extLst>
          </p:cNvPr>
          <p:cNvSpPr txBox="1">
            <a:spLocks/>
          </p:cNvSpPr>
          <p:nvPr/>
        </p:nvSpPr>
        <p:spPr>
          <a:xfrm>
            <a:off x="0" y="3718680"/>
            <a:ext cx="3962400" cy="3063111"/>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Education Level</a:t>
            </a:r>
          </a:p>
          <a:p>
            <a:r>
              <a:rPr lang="en-US" dirty="0"/>
              <a:t>Low Violent Crime locations and High Violent Crime Locations have the same enrollment in all level of education except for 5</a:t>
            </a:r>
            <a:r>
              <a:rPr lang="en-US" baseline="30000" dirty="0"/>
              <a:t>th</a:t>
            </a:r>
            <a:r>
              <a:rPr lang="en-US" dirty="0"/>
              <a:t> – 8</a:t>
            </a:r>
            <a:r>
              <a:rPr lang="en-US" baseline="30000" dirty="0"/>
              <a:t>th</a:t>
            </a:r>
            <a:r>
              <a:rPr lang="en-US" dirty="0"/>
              <a:t> grade</a:t>
            </a:r>
          </a:p>
          <a:p>
            <a:r>
              <a:rPr lang="en-US" dirty="0"/>
              <a:t>High Violent Crime locations had fewer students enrolled in 5</a:t>
            </a:r>
            <a:r>
              <a:rPr lang="en-US" baseline="30000" dirty="0"/>
              <a:t>th</a:t>
            </a:r>
            <a:r>
              <a:rPr lang="en-US" dirty="0"/>
              <a:t>-8</a:t>
            </a:r>
            <a:r>
              <a:rPr lang="en-US" baseline="30000" dirty="0"/>
              <a:t>th</a:t>
            </a:r>
            <a:r>
              <a:rPr lang="en-US" dirty="0"/>
              <a:t> grades, when compared to 1</a:t>
            </a:r>
            <a:r>
              <a:rPr lang="en-US" baseline="30000" dirty="0"/>
              <a:t>st</a:t>
            </a:r>
            <a:r>
              <a:rPr lang="en-US" dirty="0"/>
              <a:t>-4</a:t>
            </a:r>
            <a:r>
              <a:rPr lang="en-US" baseline="30000" dirty="0"/>
              <a:t>th</a:t>
            </a:r>
            <a:r>
              <a:rPr lang="en-US" dirty="0"/>
              <a:t> grades</a:t>
            </a:r>
          </a:p>
          <a:p>
            <a:r>
              <a:rPr lang="en-US" dirty="0"/>
              <a:t>Low Violent Crime locations had fewer students enrolled in 9</a:t>
            </a:r>
            <a:r>
              <a:rPr lang="en-US" baseline="30000" dirty="0"/>
              <a:t>th</a:t>
            </a:r>
            <a:r>
              <a:rPr lang="en-US" dirty="0"/>
              <a:t>-12</a:t>
            </a:r>
            <a:r>
              <a:rPr lang="en-US" baseline="30000" dirty="0"/>
              <a:t>th</a:t>
            </a:r>
            <a:r>
              <a:rPr lang="en-US" dirty="0"/>
              <a:t> grades, when compared to 5</a:t>
            </a:r>
            <a:r>
              <a:rPr lang="en-US" baseline="30000" dirty="0"/>
              <a:t>th</a:t>
            </a:r>
            <a:r>
              <a:rPr lang="en-US" dirty="0"/>
              <a:t>-8</a:t>
            </a:r>
            <a:r>
              <a:rPr lang="en-US" baseline="30000" dirty="0"/>
              <a:t>th</a:t>
            </a:r>
            <a:r>
              <a:rPr lang="en-US" dirty="0"/>
              <a:t> grades</a:t>
            </a:r>
          </a:p>
        </p:txBody>
      </p:sp>
      <p:sp>
        <p:nvSpPr>
          <p:cNvPr id="42" name="Footer Placeholder 3">
            <a:extLst>
              <a:ext uri="{FF2B5EF4-FFF2-40B4-BE49-F238E27FC236}">
                <a16:creationId xmlns:a16="http://schemas.microsoft.com/office/drawing/2014/main" id="{1F022098-2CE2-4378-B1D1-3F14C231CF9B}"/>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9799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2" y="675822"/>
            <a:ext cx="8608381" cy="1533978"/>
          </a:xfrm>
        </p:spPr>
        <p:txBody>
          <a:bodyPr>
            <a:normAutofit fontScale="70000" lnSpcReduction="20000"/>
          </a:bodyPr>
          <a:lstStyle/>
          <a:p>
            <a:r>
              <a:rPr lang="en-US" dirty="0"/>
              <a:t>For low violent crime locations, the largest Marital Status category is “Married” at nearly 54% (compare to high violent crime locations, where 37% are classified as “Married”)</a:t>
            </a:r>
          </a:p>
          <a:p>
            <a:r>
              <a:rPr lang="en-US" dirty="0"/>
              <a:t>For high violent crime locations, the largest Marital Status category is “Never Married” at 38% (compare to low violent crime locations, where 26% are classified as “Never Married”)</a:t>
            </a:r>
          </a:p>
          <a:p>
            <a:r>
              <a:rPr lang="en-US" dirty="0"/>
              <a:t>Between low violent crime and high violent crime locations, the Marital Status categories with little difference are “Separated” (2% vs 3%), “Divorced” (12% vs 13%), and “Widowed” (6% vs. 8%)</a:t>
            </a:r>
          </a:p>
          <a:p>
            <a:pPr marL="114300" indent="0">
              <a:buNone/>
            </a:pPr>
            <a:endParaRPr lang="en-US" dirty="0"/>
          </a:p>
        </p:txBody>
      </p:sp>
      <p:sp>
        <p:nvSpPr>
          <p:cNvPr id="5" name="Slide Number Placeholder 4"/>
          <p:cNvSpPr>
            <a:spLocks noGrp="1"/>
          </p:cNvSpPr>
          <p:nvPr>
            <p:ph type="sldNum" sz="quarter" idx="12"/>
          </p:nvPr>
        </p:nvSpPr>
        <p:spPr>
          <a:xfrm>
            <a:off x="8608381" y="5758064"/>
            <a:ext cx="293081" cy="175179"/>
          </a:xfrm>
        </p:spPr>
        <p:txBody>
          <a:bodyPr/>
          <a:lstStyle/>
          <a:p>
            <a:fld id="{489D000B-E6AD-40C2-AC67-BF5C54101F25}" type="slidenum">
              <a:rPr lang="en-US" smtClean="0"/>
              <a:pPr/>
              <a:t>14</a:t>
            </a:fld>
            <a:endParaRPr lang="en-US"/>
          </a:p>
        </p:txBody>
      </p:sp>
      <p:pic>
        <p:nvPicPr>
          <p:cNvPr id="13" name="Picture 12">
            <a:extLst>
              <a:ext uri="{FF2B5EF4-FFF2-40B4-BE49-F238E27FC236}">
                <a16:creationId xmlns:a16="http://schemas.microsoft.com/office/drawing/2014/main" id="{604F6D0E-F867-4648-A3D6-050FCF7E8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38" y="4724400"/>
            <a:ext cx="2690976" cy="1793983"/>
          </a:xfrm>
          <a:prstGeom prst="rect">
            <a:avLst/>
          </a:prstGeom>
        </p:spPr>
      </p:pic>
      <p:pic>
        <p:nvPicPr>
          <p:cNvPr id="21" name="Picture 20">
            <a:extLst>
              <a:ext uri="{FF2B5EF4-FFF2-40B4-BE49-F238E27FC236}">
                <a16:creationId xmlns:a16="http://schemas.microsoft.com/office/drawing/2014/main" id="{9A862924-2ABE-424A-B5D5-3B2120300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 y="2144442"/>
            <a:ext cx="3376776" cy="2251183"/>
          </a:xfrm>
          <a:prstGeom prst="rect">
            <a:avLst/>
          </a:prstGeom>
        </p:spPr>
      </p:pic>
      <p:pic>
        <p:nvPicPr>
          <p:cNvPr id="23" name="Picture 22">
            <a:extLst>
              <a:ext uri="{FF2B5EF4-FFF2-40B4-BE49-F238E27FC236}">
                <a16:creationId xmlns:a16="http://schemas.microsoft.com/office/drawing/2014/main" id="{1AD7D845-1A14-4BB5-818D-749BF8C2E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605" y="2001456"/>
            <a:ext cx="3805733" cy="2537154"/>
          </a:xfrm>
          <a:prstGeom prst="rect">
            <a:avLst/>
          </a:prstGeom>
        </p:spPr>
      </p:pic>
      <p:pic>
        <p:nvPicPr>
          <p:cNvPr id="33" name="Picture 32">
            <a:extLst>
              <a:ext uri="{FF2B5EF4-FFF2-40B4-BE49-F238E27FC236}">
                <a16:creationId xmlns:a16="http://schemas.microsoft.com/office/drawing/2014/main" id="{E117E09E-74F8-4D19-8D9A-C46399B8C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5" y="4724400"/>
            <a:ext cx="2690976" cy="1793983"/>
          </a:xfrm>
          <a:prstGeom prst="rect">
            <a:avLst/>
          </a:prstGeom>
        </p:spPr>
      </p:pic>
      <p:pic>
        <p:nvPicPr>
          <p:cNvPr id="41" name="Picture 40">
            <a:extLst>
              <a:ext uri="{FF2B5EF4-FFF2-40B4-BE49-F238E27FC236}">
                <a16:creationId xmlns:a16="http://schemas.microsoft.com/office/drawing/2014/main" id="{33AC4A9A-41EA-4632-968E-4AEB5D5F2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362" y="4724400"/>
            <a:ext cx="2690976" cy="1793983"/>
          </a:xfrm>
          <a:prstGeom prst="rect">
            <a:avLst/>
          </a:prstGeom>
        </p:spPr>
      </p:pic>
      <p:sp>
        <p:nvSpPr>
          <p:cNvPr id="45" name="Title 1">
            <a:extLst>
              <a:ext uri="{FF2B5EF4-FFF2-40B4-BE49-F238E27FC236}">
                <a16:creationId xmlns:a16="http://schemas.microsoft.com/office/drawing/2014/main" id="{B2DF2E50-9A2F-4EA8-AE28-1E042EE4F3ED}"/>
              </a:ext>
            </a:extLst>
          </p:cNvPr>
          <p:cNvSpPr>
            <a:spLocks noGrp="1"/>
          </p:cNvSpPr>
          <p:nvPr>
            <p:ph type="title"/>
          </p:nvPr>
        </p:nvSpPr>
        <p:spPr>
          <a:xfrm>
            <a:off x="0" y="9271"/>
            <a:ext cx="8453438" cy="666551"/>
          </a:xfrm>
        </p:spPr>
        <p:txBody>
          <a:bodyPr/>
          <a:lstStyle/>
          <a:p>
            <a:pPr algn="ctr"/>
            <a:r>
              <a:rPr lang="en-US" sz="3200" dirty="0"/>
              <a:t>Observations: Marital Status</a:t>
            </a:r>
          </a:p>
        </p:txBody>
      </p:sp>
      <p:sp>
        <p:nvSpPr>
          <p:cNvPr id="46" name="Footer Placeholder 3">
            <a:extLst>
              <a:ext uri="{FF2B5EF4-FFF2-40B4-BE49-F238E27FC236}">
                <a16:creationId xmlns:a16="http://schemas.microsoft.com/office/drawing/2014/main" id="{B297C4F8-9113-41D9-8E3F-6815CF65B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8514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73863" y="5599251"/>
            <a:ext cx="206565" cy="199389"/>
          </a:xfrm>
        </p:spPr>
        <p:txBody>
          <a:bodyPr/>
          <a:lstStyle/>
          <a:p>
            <a:fld id="{489D000B-E6AD-40C2-AC67-BF5C54101F25}" type="slidenum">
              <a:rPr lang="en-US" smtClean="0"/>
              <a:pPr/>
              <a:t>15</a:t>
            </a:fld>
            <a:endParaRPr lang="en-US"/>
          </a:p>
        </p:txBody>
      </p:sp>
      <p:pic>
        <p:nvPicPr>
          <p:cNvPr id="6" name="Picture 5">
            <a:extLst>
              <a:ext uri="{FF2B5EF4-FFF2-40B4-BE49-F238E27FC236}">
                <a16:creationId xmlns:a16="http://schemas.microsoft.com/office/drawing/2014/main" id="{6BAD8874-CD81-46FE-81CC-BFC815E82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752" y="5585666"/>
            <a:ext cx="1729547" cy="1153031"/>
          </a:xfrm>
          <a:prstGeom prst="rect">
            <a:avLst/>
          </a:prstGeom>
        </p:spPr>
      </p:pic>
      <p:pic>
        <p:nvPicPr>
          <p:cNvPr id="9" name="Picture 8">
            <a:extLst>
              <a:ext uri="{FF2B5EF4-FFF2-40B4-BE49-F238E27FC236}">
                <a16:creationId xmlns:a16="http://schemas.microsoft.com/office/drawing/2014/main" id="{2402C09C-29FF-4B2A-895F-87AF40F76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3" y="5653703"/>
            <a:ext cx="1729547" cy="1153031"/>
          </a:xfrm>
          <a:prstGeom prst="rect">
            <a:avLst/>
          </a:prstGeom>
        </p:spPr>
      </p:pic>
      <p:pic>
        <p:nvPicPr>
          <p:cNvPr id="11" name="Picture 10">
            <a:extLst>
              <a:ext uri="{FF2B5EF4-FFF2-40B4-BE49-F238E27FC236}">
                <a16:creationId xmlns:a16="http://schemas.microsoft.com/office/drawing/2014/main" id="{CC959A35-D44F-4D38-8B56-16E732D4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9868" y="3182187"/>
            <a:ext cx="2903164" cy="1935442"/>
          </a:xfrm>
          <a:prstGeom prst="rect">
            <a:avLst/>
          </a:prstGeom>
        </p:spPr>
      </p:pic>
      <p:pic>
        <p:nvPicPr>
          <p:cNvPr id="17" name="Picture 16">
            <a:extLst>
              <a:ext uri="{FF2B5EF4-FFF2-40B4-BE49-F238E27FC236}">
                <a16:creationId xmlns:a16="http://schemas.microsoft.com/office/drawing/2014/main" id="{DEF8DB88-1147-4183-A2A0-9414F890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732" y="3182187"/>
            <a:ext cx="2942455" cy="1961636"/>
          </a:xfrm>
          <a:prstGeom prst="rect">
            <a:avLst/>
          </a:prstGeom>
        </p:spPr>
      </p:pic>
      <p:pic>
        <p:nvPicPr>
          <p:cNvPr id="25" name="Picture 24">
            <a:extLst>
              <a:ext uri="{FF2B5EF4-FFF2-40B4-BE49-F238E27FC236}">
                <a16:creationId xmlns:a16="http://schemas.microsoft.com/office/drawing/2014/main" id="{3564CC49-5E3A-4852-8E25-33ECE8A43F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163" y="5632403"/>
            <a:ext cx="1729546" cy="1153031"/>
          </a:xfrm>
          <a:prstGeom prst="rect">
            <a:avLst/>
          </a:prstGeom>
        </p:spPr>
      </p:pic>
      <p:pic>
        <p:nvPicPr>
          <p:cNvPr id="27" name="Picture 26">
            <a:extLst>
              <a:ext uri="{FF2B5EF4-FFF2-40B4-BE49-F238E27FC236}">
                <a16:creationId xmlns:a16="http://schemas.microsoft.com/office/drawing/2014/main" id="{5A3D5380-50E1-4E9F-847B-A957589C8D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7459" y="5641930"/>
            <a:ext cx="1729546" cy="1153030"/>
          </a:xfrm>
          <a:prstGeom prst="rect">
            <a:avLst/>
          </a:prstGeom>
        </p:spPr>
      </p:pic>
      <p:pic>
        <p:nvPicPr>
          <p:cNvPr id="35" name="Picture 34">
            <a:extLst>
              <a:ext uri="{FF2B5EF4-FFF2-40B4-BE49-F238E27FC236}">
                <a16:creationId xmlns:a16="http://schemas.microsoft.com/office/drawing/2014/main" id="{604497B6-28D0-4FCD-B0F1-3B8C5ECCB1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8549" y="5653703"/>
            <a:ext cx="1729547" cy="1153031"/>
          </a:xfrm>
          <a:prstGeom prst="rect">
            <a:avLst/>
          </a:prstGeom>
        </p:spPr>
      </p:pic>
      <p:pic>
        <p:nvPicPr>
          <p:cNvPr id="39" name="Picture 38">
            <a:extLst>
              <a:ext uri="{FF2B5EF4-FFF2-40B4-BE49-F238E27FC236}">
                <a16:creationId xmlns:a16="http://schemas.microsoft.com/office/drawing/2014/main" id="{62964AF6-2735-4172-87F7-1B9060191B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81" y="3250508"/>
            <a:ext cx="2839972" cy="1893314"/>
          </a:xfrm>
          <a:prstGeom prst="rect">
            <a:avLst/>
          </a:prstGeom>
        </p:spPr>
      </p:pic>
      <p:sp>
        <p:nvSpPr>
          <p:cNvPr id="32" name="Title 1">
            <a:extLst>
              <a:ext uri="{FF2B5EF4-FFF2-40B4-BE49-F238E27FC236}">
                <a16:creationId xmlns:a16="http://schemas.microsoft.com/office/drawing/2014/main" id="{45A50EFE-70A4-48BA-A2A2-06D2A2F7B321}"/>
              </a:ext>
            </a:extLst>
          </p:cNvPr>
          <p:cNvSpPr>
            <a:spLocks noGrp="1"/>
          </p:cNvSpPr>
          <p:nvPr>
            <p:ph type="title"/>
          </p:nvPr>
        </p:nvSpPr>
        <p:spPr>
          <a:xfrm>
            <a:off x="0" y="9271"/>
            <a:ext cx="8453438" cy="666551"/>
          </a:xfrm>
        </p:spPr>
        <p:txBody>
          <a:bodyPr/>
          <a:lstStyle/>
          <a:p>
            <a:pPr algn="ctr"/>
            <a:r>
              <a:rPr lang="en-US" sz="3200" dirty="0"/>
              <a:t>Observations: Race</a:t>
            </a:r>
          </a:p>
        </p:txBody>
      </p:sp>
      <p:sp>
        <p:nvSpPr>
          <p:cNvPr id="34" name="Content Placeholder 2">
            <a:extLst>
              <a:ext uri="{FF2B5EF4-FFF2-40B4-BE49-F238E27FC236}">
                <a16:creationId xmlns:a16="http://schemas.microsoft.com/office/drawing/2014/main" id="{5010A868-0458-4AAF-AC73-36E9E026C046}"/>
              </a:ext>
            </a:extLst>
          </p:cNvPr>
          <p:cNvSpPr>
            <a:spLocks noGrp="1"/>
          </p:cNvSpPr>
          <p:nvPr>
            <p:ph idx="1"/>
          </p:nvPr>
        </p:nvSpPr>
        <p:spPr>
          <a:xfrm>
            <a:off x="167640" y="817900"/>
            <a:ext cx="7985760" cy="2096250"/>
          </a:xfrm>
        </p:spPr>
        <p:txBody>
          <a:bodyPr>
            <a:normAutofit fontScale="77500" lnSpcReduction="20000"/>
          </a:bodyPr>
          <a:lstStyle/>
          <a:p>
            <a:r>
              <a:rPr lang="en-US" dirty="0"/>
              <a:t>“White” is the largest race represented both for low violent crime and high violent crime cities</a:t>
            </a:r>
          </a:p>
          <a:p>
            <a:r>
              <a:rPr lang="en-US" dirty="0"/>
              <a:t>“White” and “Asian” are the only two race to have higher proportions in low violent crime locations than in high violent crime locations</a:t>
            </a:r>
          </a:p>
          <a:p>
            <a:r>
              <a:rPr lang="en-US" dirty="0"/>
              <a:t>“Black” race had the largest percentage increase between low violent crime locations (3.6%) and high violent crime locations (27%): 655% increase</a:t>
            </a:r>
          </a:p>
          <a:p>
            <a:r>
              <a:rPr lang="en-US" dirty="0"/>
              <a:t>“Hispanic/Latino” category had a large percentage increase between low crime locations (7.6%) and high crime locations (13.7%): 79% increase</a:t>
            </a:r>
          </a:p>
          <a:p>
            <a:pPr marL="114300" indent="0">
              <a:buNone/>
            </a:pPr>
            <a:endParaRPr lang="en-US" dirty="0"/>
          </a:p>
        </p:txBody>
      </p:sp>
      <p:sp>
        <p:nvSpPr>
          <p:cNvPr id="36" name="Footer Placeholder 3">
            <a:extLst>
              <a:ext uri="{FF2B5EF4-FFF2-40B4-BE49-F238E27FC236}">
                <a16:creationId xmlns:a16="http://schemas.microsoft.com/office/drawing/2014/main" id="{C7BD1F15-695F-4C4A-8362-024A34BF96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7401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16</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Statistical Charts</a:t>
            </a:r>
          </a:p>
        </p:txBody>
      </p:sp>
      <p:sp>
        <p:nvSpPr>
          <p:cNvPr id="18" name="Rectangle 17">
            <a:extLst>
              <a:ext uri="{FF2B5EF4-FFF2-40B4-BE49-F238E27FC236}">
                <a16:creationId xmlns:a16="http://schemas.microsoft.com/office/drawing/2014/main" id="{86029EF9-ADB7-4B5E-8BE8-CFB7E43CA41E}"/>
              </a:ext>
            </a:extLst>
          </p:cNvPr>
          <p:cNvSpPr/>
          <p:nvPr/>
        </p:nvSpPr>
        <p:spPr>
          <a:xfrm>
            <a:off x="381000" y="981866"/>
            <a:ext cx="3474802" cy="4247317"/>
          </a:xfrm>
          <a:prstGeom prst="rect">
            <a:avLst/>
          </a:prstGeom>
        </p:spPr>
        <p:txBody>
          <a:bodyPr wrap="square">
            <a:spAutoFit/>
          </a:bodyPr>
          <a:lstStyle/>
          <a:p>
            <a:r>
              <a:rPr lang="en-US" dirty="0"/>
              <a:t>Income:</a:t>
            </a:r>
          </a:p>
          <a:p>
            <a:r>
              <a:rPr lang="en-US" dirty="0"/>
              <a:t>There is a greater diversity of median income for low crime cities than for high crime cities</a:t>
            </a:r>
          </a:p>
          <a:p>
            <a:endParaRPr lang="en-US" dirty="0"/>
          </a:p>
          <a:p>
            <a:r>
              <a:rPr lang="en-US" dirty="0"/>
              <a:t>Population</a:t>
            </a:r>
          </a:p>
          <a:p>
            <a:r>
              <a:rPr lang="en-US" dirty="0"/>
              <a:t>The difference in median population for low crime and high crime cities did not appear to be statistically significant</a:t>
            </a:r>
          </a:p>
          <a:p>
            <a:endParaRPr lang="en-US" dirty="0"/>
          </a:p>
          <a:p>
            <a:r>
              <a:rPr lang="en-US" dirty="0"/>
              <a:t>Unemployment</a:t>
            </a:r>
          </a:p>
          <a:p>
            <a:r>
              <a:rPr lang="en-US" dirty="0"/>
              <a:t>High crime cities have nearly 100% higher unemployment rate than low crime cities.</a:t>
            </a:r>
          </a:p>
        </p:txBody>
      </p:sp>
      <p:grpSp>
        <p:nvGrpSpPr>
          <p:cNvPr id="16" name="Group 15">
            <a:extLst>
              <a:ext uri="{FF2B5EF4-FFF2-40B4-BE49-F238E27FC236}">
                <a16:creationId xmlns:a16="http://schemas.microsoft.com/office/drawing/2014/main" id="{912C3E3D-A628-4494-83F1-8D7FFBC8C1DA}"/>
              </a:ext>
            </a:extLst>
          </p:cNvPr>
          <p:cNvGrpSpPr/>
          <p:nvPr/>
        </p:nvGrpSpPr>
        <p:grpSpPr>
          <a:xfrm>
            <a:off x="3462081" y="981866"/>
            <a:ext cx="4991357" cy="780335"/>
            <a:chOff x="3466972" y="2316099"/>
            <a:chExt cx="4991357" cy="780335"/>
          </a:xfrm>
        </p:grpSpPr>
        <p:pic>
          <p:nvPicPr>
            <p:cNvPr id="19" name="Picture 18">
              <a:extLst>
                <a:ext uri="{FF2B5EF4-FFF2-40B4-BE49-F238E27FC236}">
                  <a16:creationId xmlns:a16="http://schemas.microsoft.com/office/drawing/2014/main" id="{1B569852-C852-445D-92FE-343C1F9E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972" y="2316099"/>
              <a:ext cx="4991357" cy="749339"/>
            </a:xfrm>
            <a:prstGeom prst="rect">
              <a:avLst/>
            </a:prstGeom>
          </p:spPr>
        </p:pic>
        <p:sp>
          <p:nvSpPr>
            <p:cNvPr id="14" name="Rectangle 13">
              <a:extLst>
                <a:ext uri="{FF2B5EF4-FFF2-40B4-BE49-F238E27FC236}">
                  <a16:creationId xmlns:a16="http://schemas.microsoft.com/office/drawing/2014/main" id="{EB1E06DD-03C6-407A-A373-60D4865D8F84}"/>
                </a:ext>
              </a:extLst>
            </p:cNvPr>
            <p:cNvSpPr/>
            <p:nvPr/>
          </p:nvSpPr>
          <p:spPr>
            <a:xfrm>
              <a:off x="3466972" y="2514600"/>
              <a:ext cx="500319" cy="58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Picture 28">
            <a:extLst>
              <a:ext uri="{FF2B5EF4-FFF2-40B4-BE49-F238E27FC236}">
                <a16:creationId xmlns:a16="http://schemas.microsoft.com/office/drawing/2014/main" id="{30DE71FB-E2AA-48EC-A33D-87EC93DD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8" y="2487577"/>
            <a:ext cx="4667490" cy="704886"/>
          </a:xfrm>
          <a:prstGeom prst="rect">
            <a:avLst/>
          </a:prstGeom>
        </p:spPr>
      </p:pic>
      <p:pic>
        <p:nvPicPr>
          <p:cNvPr id="37" name="Picture 36">
            <a:extLst>
              <a:ext uri="{FF2B5EF4-FFF2-40B4-BE49-F238E27FC236}">
                <a16:creationId xmlns:a16="http://schemas.microsoft.com/office/drawing/2014/main" id="{CA6C2AC9-5A22-4A7C-9CDB-95D189A68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802" y="3960688"/>
            <a:ext cx="4597636" cy="698536"/>
          </a:xfrm>
          <a:prstGeom prst="rect">
            <a:avLst/>
          </a:prstGeom>
        </p:spPr>
      </p:pic>
      <p:sp>
        <p:nvSpPr>
          <p:cNvPr id="32" name="Footer Placeholder 3">
            <a:extLst>
              <a:ext uri="{FF2B5EF4-FFF2-40B4-BE49-F238E27FC236}">
                <a16:creationId xmlns:a16="http://schemas.microsoft.com/office/drawing/2014/main" id="{721C1682-BD89-4A90-9F1B-00FD59D53BFA}"/>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59491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17</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Correlation Analysis</a:t>
            </a:r>
          </a:p>
        </p:txBody>
      </p:sp>
      <p:pic>
        <p:nvPicPr>
          <p:cNvPr id="3" name="Picture 2">
            <a:extLst>
              <a:ext uri="{FF2B5EF4-FFF2-40B4-BE49-F238E27FC236}">
                <a16:creationId xmlns:a16="http://schemas.microsoft.com/office/drawing/2014/main" id="{FBB05AAC-44C3-4BB8-96A2-2F475E4F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57575"/>
            <a:ext cx="6174940" cy="1111934"/>
          </a:xfrm>
          <a:prstGeom prst="rect">
            <a:avLst/>
          </a:prstGeom>
        </p:spPr>
      </p:pic>
      <p:sp>
        <p:nvSpPr>
          <p:cNvPr id="11" name="Content Placeholder 2">
            <a:extLst>
              <a:ext uri="{FF2B5EF4-FFF2-40B4-BE49-F238E27FC236}">
                <a16:creationId xmlns:a16="http://schemas.microsoft.com/office/drawing/2014/main" id="{35F79402-E962-4D37-9952-DE44DC77F459}"/>
              </a:ext>
            </a:extLst>
          </p:cNvPr>
          <p:cNvSpPr>
            <a:spLocks noGrp="1"/>
          </p:cNvSpPr>
          <p:nvPr>
            <p:ph idx="1"/>
          </p:nvPr>
        </p:nvSpPr>
        <p:spPr>
          <a:xfrm>
            <a:off x="0" y="755016"/>
            <a:ext cx="8453438" cy="2514600"/>
          </a:xfrm>
        </p:spPr>
        <p:txBody>
          <a:bodyPr>
            <a:normAutofit/>
          </a:bodyPr>
          <a:lstStyle/>
          <a:p>
            <a:r>
              <a:rPr lang="en-US" dirty="0"/>
              <a:t>Income</a:t>
            </a:r>
          </a:p>
          <a:p>
            <a:pPr lvl="1"/>
            <a:r>
              <a:rPr lang="en-US" dirty="0"/>
              <a:t>For Income, there is inverse correlation between crime and income; the correlation is stronger for high-crime cities</a:t>
            </a:r>
          </a:p>
          <a:p>
            <a:pPr lvl="1"/>
            <a:r>
              <a:rPr lang="en-US" dirty="0"/>
              <a:t>however, because the correlation is much smaller for low-crime cities, it tells us that low income does not automatically equal high crime.</a:t>
            </a:r>
          </a:p>
          <a:p>
            <a:r>
              <a:rPr lang="en-US" dirty="0"/>
              <a:t>Population &amp; Unemployment – no correlation with Violent Crime</a:t>
            </a:r>
          </a:p>
        </p:txBody>
      </p:sp>
      <p:sp>
        <p:nvSpPr>
          <p:cNvPr id="12" name="Footer Placeholder 3">
            <a:extLst>
              <a:ext uri="{FF2B5EF4-FFF2-40B4-BE49-F238E27FC236}">
                <a16:creationId xmlns:a16="http://schemas.microsoft.com/office/drawing/2014/main" id="{0A360835-DF3E-42C9-8140-6BDE7FCDB8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80240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a:t>
            </a:r>
          </a:p>
        </p:txBody>
      </p:sp>
      <p:sp>
        <p:nvSpPr>
          <p:cNvPr id="3" name="Content Placeholder 2"/>
          <p:cNvSpPr>
            <a:spLocks noGrp="1"/>
          </p:cNvSpPr>
          <p:nvPr>
            <p:ph idx="1"/>
          </p:nvPr>
        </p:nvSpPr>
        <p:spPr>
          <a:xfrm>
            <a:off x="304800" y="1076960"/>
            <a:ext cx="7620000" cy="4572000"/>
          </a:xfrm>
        </p:spPr>
        <p:txBody>
          <a:bodyPr>
            <a:normAutofit/>
          </a:bodyPr>
          <a:lstStyle/>
          <a:p>
            <a:r>
              <a:rPr lang="en-US" dirty="0"/>
              <a:t>Marital Status</a:t>
            </a:r>
          </a:p>
          <a:p>
            <a:pPr lvl="1"/>
            <a:r>
              <a:rPr lang="en-US" dirty="0"/>
              <a:t>The lowest violent crime locations had more married residents than non married residents while the opposite is true for the highest crime violent locations. It appears that marriage seems to be the have a significant impact in the level of violent crime of a location.</a:t>
            </a:r>
          </a:p>
          <a:p>
            <a:pPr lvl="1"/>
            <a:r>
              <a:rPr lang="en-US" dirty="0"/>
              <a:t>Encouraging healthy and stable marriages can perhaps yield tangible benefits in efforts to reduce violent crimes in cities across the nation.</a:t>
            </a:r>
          </a:p>
          <a:p>
            <a:r>
              <a:rPr lang="en-US" sz="2400" dirty="0"/>
              <a:t>Race</a:t>
            </a:r>
          </a:p>
          <a:p>
            <a:pPr lvl="1"/>
            <a:r>
              <a:rPr lang="en-US" dirty="0"/>
              <a:t>There are more minorities in the highest violent crime locations than in the lowest violent crime locations. The lowest violent crime locations are over 75% White.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18</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16617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a:bodyPr>
          <a:lstStyle/>
          <a:p>
            <a:r>
              <a:rPr lang="en-US" dirty="0"/>
              <a:t>Education</a:t>
            </a:r>
          </a:p>
          <a:p>
            <a:pPr lvl="1"/>
            <a:r>
              <a:rPr lang="en-US" dirty="0"/>
              <a:t>There is more advanced education in the lowest violent crime locations than the highest violent crime locations.</a:t>
            </a:r>
          </a:p>
          <a:p>
            <a:pPr lvl="1"/>
            <a:r>
              <a:rPr lang="en-US" dirty="0"/>
              <a:t>There is a steep decline of 60% from Associates to Bachelors degree holders in the highest violent crime cities.</a:t>
            </a:r>
          </a:p>
          <a:p>
            <a:pPr lvl="1"/>
            <a:r>
              <a:rPr lang="en-US" dirty="0"/>
              <a:t>This shows that improving education attainment or equipping residents with trade skills can contribute to them adding value to the workforce thereby lowering unemployment and possibly violent crime.</a:t>
            </a:r>
          </a:p>
          <a:p>
            <a:r>
              <a:rPr lang="en-US" sz="2400" dirty="0"/>
              <a:t>School Enrollment</a:t>
            </a:r>
          </a:p>
          <a:p>
            <a:pPr lvl="1"/>
            <a:r>
              <a:rPr lang="en-US" dirty="0"/>
              <a:t>Enrollment in N-12 education has no relationship with the level of violent crime a location has. However, perhaps the quality of education may tell a different story and possibly contribute to the lack of education beyond an Associates degree, as observed above.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19</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00900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z="4000" dirty="0"/>
              <a:t>Project Description</a:t>
            </a:r>
          </a:p>
        </p:txBody>
      </p:sp>
      <p:sp>
        <p:nvSpPr>
          <p:cNvPr id="3" name="Content Placeholder 2"/>
          <p:cNvSpPr>
            <a:spLocks noGrp="1"/>
          </p:cNvSpPr>
          <p:nvPr>
            <p:ph idx="1"/>
          </p:nvPr>
        </p:nvSpPr>
        <p:spPr>
          <a:xfrm>
            <a:off x="457200" y="2209800"/>
            <a:ext cx="7772400" cy="4043682"/>
          </a:xfrm>
        </p:spPr>
        <p:txBody>
          <a:bodyPr>
            <a:normAutofit/>
          </a:bodyPr>
          <a:lstStyle/>
          <a:p>
            <a:r>
              <a:rPr lang="en-US" sz="2800" dirty="0"/>
              <a:t>Members: </a:t>
            </a:r>
            <a:r>
              <a:rPr lang="en-US" sz="2800" dirty="0" err="1"/>
              <a:t>Temidayo</a:t>
            </a:r>
            <a:r>
              <a:rPr lang="en-US" sz="2800" dirty="0"/>
              <a:t> </a:t>
            </a:r>
            <a:r>
              <a:rPr lang="en-US" sz="2800" dirty="0" err="1"/>
              <a:t>Akinsanya</a:t>
            </a:r>
            <a:r>
              <a:rPr lang="en-US" sz="2800" dirty="0"/>
              <a:t> and Cheryl Johnson</a:t>
            </a:r>
          </a:p>
          <a:p>
            <a:pPr marL="114300" indent="0">
              <a:buNone/>
            </a:pPr>
            <a:endParaRPr lang="en-US" sz="2800" dirty="0"/>
          </a:p>
          <a:p>
            <a:pPr marL="114300" indent="0" algn="just">
              <a:buNone/>
            </a:pPr>
            <a:r>
              <a:rPr lang="en-US" sz="2800" dirty="0"/>
              <a:t>This project seeks to examine the relationship between demographics and violent crime in cities across the United States. We will do this by comparing the cities with the highest and lowest crime rates per capita in each state.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10668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The Effect of Demographics on</a:t>
            </a:r>
            <a:br>
              <a:rPr lang="en-US" sz="3200" dirty="0"/>
            </a:br>
            <a:r>
              <a:rPr lang="en-US" sz="3200" dirty="0"/>
              <a:t>Violent Crime Rates in the US</a:t>
            </a:r>
          </a:p>
        </p:txBody>
      </p:sp>
      <p:sp>
        <p:nvSpPr>
          <p:cNvPr id="9" name="Footer Placeholder 3">
            <a:extLst>
              <a:ext uri="{FF2B5EF4-FFF2-40B4-BE49-F238E27FC236}">
                <a16:creationId xmlns:a16="http://schemas.microsoft.com/office/drawing/2014/main" id="{5BF67DF2-9C57-4B0C-AE7C-0C5EA1CB6A17}"/>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8077200" cy="5552440"/>
          </a:xfrm>
        </p:spPr>
        <p:txBody>
          <a:bodyPr>
            <a:normAutofit fontScale="92500" lnSpcReduction="20000"/>
          </a:bodyPr>
          <a:lstStyle/>
          <a:p>
            <a:r>
              <a:rPr lang="en-US" dirty="0"/>
              <a:t>Unemployment</a:t>
            </a:r>
          </a:p>
          <a:p>
            <a:pPr lvl="1"/>
            <a:r>
              <a:rPr lang="en-US" dirty="0"/>
              <a:t>The lowest violent crime locations on average have an unemployment rate that is within the Federal Reserve's range of ideal unemployment rate of 3.5%-4.5%; while the highest violent crime rate locations are on average, 3% higher than the ideal.</a:t>
            </a:r>
          </a:p>
          <a:p>
            <a:pPr lvl="1"/>
            <a:r>
              <a:rPr lang="en-US" dirty="0"/>
              <a:t>While the unemployment rate is higher for the highest crime rate locations, it does not have a correlation to violent crime because there are indeed ideal unemployment locations with the highest violent crime as there are above ideal unemployment locations with the lowest violent crime.</a:t>
            </a:r>
          </a:p>
          <a:p>
            <a:r>
              <a:rPr lang="en-US" sz="2400" dirty="0"/>
              <a:t>Income</a:t>
            </a:r>
          </a:p>
          <a:p>
            <a:pPr lvl="1"/>
            <a:r>
              <a:rPr lang="en-US" dirty="0"/>
              <a:t>The highest violent crime locations have on average lower median income than the lowest violent crime locations.</a:t>
            </a:r>
          </a:p>
          <a:p>
            <a:pPr lvl="1"/>
            <a:r>
              <a:rPr lang="en-US" dirty="0"/>
              <a:t>Although there is an inverse correlation between median income and violent crime in the highest violent crime locations, low income itself does not mean high violent crime as the inverse correlation is more than 30% lower than the lowest violent crime locations.</a:t>
            </a:r>
          </a:p>
          <a:p>
            <a:pPr lvl="1"/>
            <a:r>
              <a:rPr lang="en-US" dirty="0"/>
              <a:t>Since there are indeed lowest violent crime locations with median income that is lower than some highest violent crime locations, low income on its own can not be attributed to violent crime.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20</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09555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77500" lnSpcReduction="20000"/>
          </a:bodyPr>
          <a:lstStyle/>
          <a:p>
            <a:r>
              <a:rPr lang="en-US" dirty="0"/>
              <a:t>Population</a:t>
            </a:r>
          </a:p>
          <a:p>
            <a:pPr lvl="1"/>
            <a:r>
              <a:rPr lang="en-US" dirty="0"/>
              <a:t>The highest violent crime locations have very high populations</a:t>
            </a:r>
          </a:p>
          <a:p>
            <a:pPr lvl="1"/>
            <a:r>
              <a:rPr lang="en-US" dirty="0"/>
              <a:t>The median for the lowest and highest crime populations does not appear to be statistically significant.</a:t>
            </a:r>
          </a:p>
          <a:p>
            <a:pPr lvl="1"/>
            <a:r>
              <a:rPr lang="en-US" dirty="0"/>
              <a:t>In fact, the lowest population for the highest violent locations is lower than that of the lowest violent crime location.</a:t>
            </a:r>
          </a:p>
          <a:p>
            <a:pPr lvl="1"/>
            <a:r>
              <a:rPr lang="en-US" dirty="0"/>
              <a:t>Thus, Population alone cannot be an indicator of nor does it have correlation with violent crime.</a:t>
            </a:r>
          </a:p>
          <a:p>
            <a:pPr lvl="1"/>
            <a:r>
              <a:rPr lang="en-US" dirty="0"/>
              <a:t>There does appear to be an inverse correlation in the lowest crime locations, but it is not conclusive given the populations in the highest crime locations.</a:t>
            </a:r>
          </a:p>
          <a:p>
            <a:endParaRPr lang="en-US" dirty="0"/>
          </a:p>
          <a:p>
            <a:r>
              <a:rPr lang="en-US" dirty="0"/>
              <a:t>Biggest Surprise:  The marriage </a:t>
            </a:r>
            <a:r>
              <a:rPr lang="en-US"/>
              <a:t>and race data</a:t>
            </a:r>
            <a:endParaRPr lang="en-US" dirty="0"/>
          </a:p>
          <a:p>
            <a:endParaRPr lang="en-US" dirty="0"/>
          </a:p>
          <a:p>
            <a:r>
              <a:rPr lang="en-US" dirty="0"/>
              <a:t>Biggest Confusion:  The unemployment data</a:t>
            </a:r>
          </a:p>
          <a:p>
            <a:endParaRPr lang="en-US" dirty="0"/>
          </a:p>
          <a:p>
            <a:r>
              <a:rPr lang="en-US" dirty="0"/>
              <a:t>Biggest Challenge: Not having data for every lowest and highest crime cities</a:t>
            </a:r>
          </a:p>
          <a:p>
            <a:endParaRPr lang="en-US" dirty="0"/>
          </a:p>
          <a:p>
            <a:r>
              <a:rPr lang="en-US" dirty="0"/>
              <a:t>Future Work: Look more into the cities by zip code</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21</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090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normAutofit fontScale="92500" lnSpcReduction="10000"/>
          </a:bodyPr>
          <a:lstStyle/>
          <a:p>
            <a:pPr marL="114300" indent="0">
              <a:buNone/>
            </a:pPr>
            <a:r>
              <a:rPr lang="en-US" sz="2800" dirty="0"/>
              <a:t>There is a relationship between demographics and violent crime in the US.</a:t>
            </a:r>
          </a:p>
          <a:p>
            <a:pPr marL="114300" indent="0">
              <a:buNone/>
            </a:pPr>
            <a:endParaRPr lang="en-US" sz="2800" dirty="0"/>
          </a:p>
          <a:p>
            <a:pPr marL="114300" indent="0">
              <a:buNone/>
            </a:pPr>
            <a:r>
              <a:rPr lang="en-US" sz="2800" dirty="0"/>
              <a:t>The comparison will examine several data points:</a:t>
            </a:r>
          </a:p>
          <a:p>
            <a:pPr marL="114300" indent="0">
              <a:buNone/>
            </a:pPr>
            <a:r>
              <a:rPr lang="en-US" sz="2800" dirty="0"/>
              <a:t>	</a:t>
            </a:r>
            <a:r>
              <a:rPr lang="en-US" sz="1500" dirty="0"/>
              <a:t>&gt;</a:t>
            </a:r>
            <a:r>
              <a:rPr lang="en-US" sz="2800" dirty="0"/>
              <a:t> Average Income		</a:t>
            </a:r>
            <a:r>
              <a:rPr lang="en-US" sz="1500" dirty="0"/>
              <a:t>&gt;</a:t>
            </a:r>
            <a:r>
              <a:rPr lang="en-US" sz="2800" dirty="0"/>
              <a:t> Race</a:t>
            </a:r>
          </a:p>
          <a:p>
            <a:pPr marL="114300" indent="0">
              <a:buNone/>
            </a:pPr>
            <a:r>
              <a:rPr lang="en-US" sz="2800" dirty="0"/>
              <a:t>	</a:t>
            </a:r>
            <a:r>
              <a:rPr lang="en-US" sz="1500" dirty="0"/>
              <a:t>&gt;</a:t>
            </a:r>
            <a:r>
              <a:rPr lang="en-US" sz="2800" dirty="0"/>
              <a:t> Unemployment Rate	</a:t>
            </a:r>
            <a:r>
              <a:rPr lang="en-US" sz="1500" dirty="0"/>
              <a:t>&gt;</a:t>
            </a:r>
            <a:r>
              <a:rPr lang="en-US" sz="2800" dirty="0"/>
              <a:t> Marital Status</a:t>
            </a:r>
          </a:p>
          <a:p>
            <a:pPr marL="114300" indent="0">
              <a:buNone/>
            </a:pPr>
            <a:r>
              <a:rPr lang="en-US" sz="2800" dirty="0"/>
              <a:t>	</a:t>
            </a:r>
            <a:r>
              <a:rPr lang="en-US" sz="1500" dirty="0"/>
              <a:t>&gt;</a:t>
            </a:r>
            <a:r>
              <a:rPr lang="en-US" sz="2800" dirty="0"/>
              <a:t> Education Level		</a:t>
            </a:r>
            <a:r>
              <a:rPr lang="en-US" sz="1500" dirty="0"/>
              <a:t>&gt;</a:t>
            </a:r>
            <a:r>
              <a:rPr lang="en-US" sz="2800" dirty="0"/>
              <a:t> School Enrollment</a:t>
            </a:r>
          </a:p>
          <a:p>
            <a:pPr marL="114300" indent="0">
              <a:buNone/>
            </a:pPr>
            <a:r>
              <a:rPr lang="en-US" sz="2800" dirty="0"/>
              <a:t>	</a:t>
            </a:r>
            <a:r>
              <a:rPr lang="en-US" sz="1500" dirty="0"/>
              <a:t>&gt;</a:t>
            </a:r>
            <a:r>
              <a:rPr lang="en-US" sz="2800" dirty="0"/>
              <a:t> Population</a:t>
            </a:r>
          </a:p>
          <a:p>
            <a:pPr marL="114300" indent="0">
              <a:buNone/>
            </a:pPr>
            <a:endParaRPr lang="en-US" sz="2800" dirty="0"/>
          </a:p>
          <a:p>
            <a:pPr marL="114300" indent="0">
              <a:buNone/>
            </a:pPr>
            <a:r>
              <a:rPr lang="en-US" sz="2800" dirty="0"/>
              <a:t>NULL Hypothesis—There is no relationship between demographics and violent crime in the US.</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3</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4572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Hypothesis</a:t>
            </a:r>
          </a:p>
        </p:txBody>
      </p:sp>
      <p:sp>
        <p:nvSpPr>
          <p:cNvPr id="9" name="Footer Placeholder 3">
            <a:extLst>
              <a:ext uri="{FF2B5EF4-FFF2-40B4-BE49-F238E27FC236}">
                <a16:creationId xmlns:a16="http://schemas.microsoft.com/office/drawing/2014/main" id="{6E725F86-A098-4F74-96D5-BBBCC4A44A43}"/>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101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46480"/>
            <a:ext cx="7620000" cy="4800600"/>
          </a:xfrm>
        </p:spPr>
        <p:txBody>
          <a:bodyPr>
            <a:normAutofit fontScale="92500" lnSpcReduction="10000"/>
          </a:bodyPr>
          <a:lstStyle/>
          <a:p>
            <a:pPr marL="628650" indent="-514350">
              <a:buAutoNum type="arabicParenBoth"/>
            </a:pPr>
            <a:r>
              <a:rPr lang="en-US" sz="2800" dirty="0"/>
              <a:t>Is there a correlation between the level of violent crime and the presence of lack thereof of living arrangements with higher proportion of married spouses?</a:t>
            </a:r>
          </a:p>
          <a:p>
            <a:pPr marL="628650" indent="-514350">
              <a:buAutoNum type="arabicParenBoth"/>
            </a:pPr>
            <a:r>
              <a:rPr lang="en-US" sz="2800" dirty="0"/>
              <a:t>Can the rate of school enrollment predict the level of violent crime rate in America cities?</a:t>
            </a:r>
          </a:p>
          <a:p>
            <a:pPr marL="628650" indent="-514350">
              <a:buAutoNum type="arabicParenBoth"/>
            </a:pPr>
            <a:r>
              <a:rPr lang="en-US" sz="2800" dirty="0"/>
              <a:t>Is violent crime more likely to be higher in cities with a particular race?</a:t>
            </a:r>
          </a:p>
          <a:p>
            <a:pPr marL="628650" indent="-514350">
              <a:buAutoNum type="arabicParenBoth"/>
            </a:pPr>
            <a:r>
              <a:rPr lang="en-US" sz="2800" dirty="0"/>
              <a:t>Is there a correlation between poverty rate and violent crime rate?</a:t>
            </a:r>
          </a:p>
          <a:p>
            <a:pPr marL="628650" indent="-514350">
              <a:buAutoNum type="arabicParenBoth"/>
            </a:pPr>
            <a:r>
              <a:rPr lang="en-US" sz="2800" dirty="0"/>
              <a:t>Is there a correlation between unemployment and violent crime rate?</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4</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38150" y="152400"/>
            <a:ext cx="7772400" cy="106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Research Questions</a:t>
            </a:r>
          </a:p>
        </p:txBody>
      </p:sp>
      <p:sp>
        <p:nvSpPr>
          <p:cNvPr id="6" name="Footer Placeholder 3">
            <a:extLst>
              <a:ext uri="{FF2B5EF4-FFF2-40B4-BE49-F238E27FC236}">
                <a16:creationId xmlns:a16="http://schemas.microsoft.com/office/drawing/2014/main" id="{02C97BDC-2FB3-4E4A-9CF1-D9673D5B968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1676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Politicians Know Best?</a:t>
            </a:r>
          </a:p>
        </p:txBody>
      </p:sp>
      <p:sp>
        <p:nvSpPr>
          <p:cNvPr id="3" name="Content Placeholder 2"/>
          <p:cNvSpPr>
            <a:spLocks noGrp="1"/>
          </p:cNvSpPr>
          <p:nvPr>
            <p:ph idx="1"/>
          </p:nvPr>
        </p:nvSpPr>
        <p:spPr>
          <a:xfrm>
            <a:off x="1143000" y="1219200"/>
            <a:ext cx="6934200" cy="4572000"/>
          </a:xfrm>
        </p:spPr>
        <p:txBody>
          <a:bodyPr>
            <a:normAutofit lnSpcReduction="10000"/>
          </a:bodyPr>
          <a:lstStyle/>
          <a:p>
            <a:pPr marL="114300" indent="0">
              <a:buNone/>
            </a:pPr>
            <a:r>
              <a:rPr lang="en-US" dirty="0"/>
              <a:t> “The “suburban housewife” will be voting for me. They want safety &amp; are thrilled that I ended the long running program where low income housing would invade their neighborhood. Biden would reinstall it, in a bigger form, with Corey Booker in charge!”</a:t>
            </a:r>
          </a:p>
          <a:p>
            <a:pPr marL="114300" indent="0">
              <a:buNone/>
            </a:pPr>
            <a:r>
              <a:rPr lang="en-US" dirty="0"/>
              <a:t>President Donald Trump – 8/12/20</a:t>
            </a:r>
          </a:p>
          <a:p>
            <a:pPr marL="114300" indent="0">
              <a:buNone/>
            </a:pPr>
            <a:endParaRPr lang="en-US" dirty="0"/>
          </a:p>
          <a:p>
            <a:pPr marL="114300" indent="0">
              <a:buNone/>
            </a:pPr>
            <a:r>
              <a:rPr lang="en-US" dirty="0"/>
              <a:t>“Maybe this has to do with the fact that people aren't paying their rent &amp; are scared to pay their rent &amp; so they go out &amp; they need to feed their child &amp; they don't have money so... they feel like they either need to shoplift some bread or go hungry."</a:t>
            </a:r>
          </a:p>
          <a:p>
            <a:pPr marL="114300" indent="0">
              <a:buNone/>
            </a:pPr>
            <a:r>
              <a:rPr lang="en-US" dirty="0"/>
              <a:t>Rep. Alexandria Ocasio-Cortez – 7/12/20</a:t>
            </a:r>
          </a:p>
          <a:p>
            <a:pPr marL="114300"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5</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030" name="Picture 6" descr="Image result for donald trump photo">
            <a:extLst>
              <a:ext uri="{FF2B5EF4-FFF2-40B4-BE49-F238E27FC236}">
                <a16:creationId xmlns:a16="http://schemas.microsoft.com/office/drawing/2014/main" id="{303EC29A-9C35-42E7-B0F8-8FFA94AEE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7" y="1238250"/>
            <a:ext cx="1207664" cy="15242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Rep. Alexandria Ocasio-Cortez AOC Official Portrait Photo Art  8x10: Photographs">
            <a:extLst>
              <a:ext uri="{FF2B5EF4-FFF2-40B4-BE49-F238E27FC236}">
                <a16:creationId xmlns:a16="http://schemas.microsoft.com/office/drawing/2014/main" id="{BCEF18F9-23B1-4919-86C3-5851176AA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6" y="3605213"/>
            <a:ext cx="1239451"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0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a:t>Data Sources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6</a:t>
            </a:fld>
            <a:endParaRPr lang="en-US"/>
          </a:p>
        </p:txBody>
      </p:sp>
      <p:sp>
        <p:nvSpPr>
          <p:cNvPr id="8" name="Content Placeholder 2">
            <a:extLst>
              <a:ext uri="{FF2B5EF4-FFF2-40B4-BE49-F238E27FC236}">
                <a16:creationId xmlns:a16="http://schemas.microsoft.com/office/drawing/2014/main" id="{E49CC35F-A773-4207-95AE-2B219EA56050}"/>
              </a:ext>
            </a:extLst>
          </p:cNvPr>
          <p:cNvSpPr>
            <a:spLocks noGrp="1"/>
          </p:cNvSpPr>
          <p:nvPr>
            <p:ph idx="1"/>
          </p:nvPr>
        </p:nvSpPr>
        <p:spPr>
          <a:xfrm>
            <a:off x="457200" y="1219200"/>
            <a:ext cx="7620000" cy="4953000"/>
          </a:xfrm>
        </p:spPr>
        <p:txBody>
          <a:bodyPr>
            <a:normAutofit/>
          </a:bodyPr>
          <a:lstStyle/>
          <a:p>
            <a:pPr marL="114300" indent="0">
              <a:buNone/>
            </a:pPr>
            <a:r>
              <a:rPr lang="en-US" sz="2400" dirty="0"/>
              <a:t>Datasets Used: </a:t>
            </a:r>
          </a:p>
          <a:p>
            <a:pPr marL="114300" indent="0">
              <a:buNone/>
            </a:pPr>
            <a:r>
              <a:rPr lang="en-US" sz="2400" dirty="0"/>
              <a:t>FBI Uniform Crime Reporting Program Database</a:t>
            </a:r>
          </a:p>
          <a:p>
            <a:pPr marL="114300" indent="0">
              <a:buNone/>
            </a:pPr>
            <a:r>
              <a:rPr lang="en-US" sz="2400" dirty="0"/>
              <a:t>American Community Survey: Five-Year Data (US Census database)</a:t>
            </a:r>
          </a:p>
          <a:p>
            <a:r>
              <a:rPr lang="en-US" dirty="0"/>
              <a:t>Describe data within data sources to be used</a:t>
            </a:r>
          </a:p>
          <a:p>
            <a:pPr lvl="1"/>
            <a:r>
              <a:rPr lang="en-US" dirty="0"/>
              <a:t>Utilized only Violent Crimes from FBI crimes database</a:t>
            </a:r>
          </a:p>
          <a:p>
            <a:pPr lvl="1"/>
            <a:r>
              <a:rPr lang="en-US" dirty="0"/>
              <a:t>Census had much more demographic</a:t>
            </a:r>
          </a:p>
          <a:p>
            <a:r>
              <a:rPr lang="en-US" dirty="0"/>
              <a:t>Describe challenges with</a:t>
            </a:r>
          </a:p>
          <a:p>
            <a:pPr lvl="1"/>
            <a:r>
              <a:rPr lang="en-US" dirty="0"/>
              <a:t>Census data—used API</a:t>
            </a:r>
          </a:p>
          <a:p>
            <a:pPr lvl="1"/>
            <a:r>
              <a:rPr lang="en-US" dirty="0"/>
              <a:t>FBI is in Excel because FBI does not have API on state level</a:t>
            </a:r>
          </a:p>
          <a:p>
            <a:endParaRPr lang="en-US" dirty="0"/>
          </a:p>
        </p:txBody>
      </p:sp>
      <p:sp>
        <p:nvSpPr>
          <p:cNvPr id="9" name="Footer Placeholder 3">
            <a:extLst>
              <a:ext uri="{FF2B5EF4-FFF2-40B4-BE49-F238E27FC236}">
                <a16:creationId xmlns:a16="http://schemas.microsoft.com/office/drawing/2014/main" id="{652E99D0-D5F2-43C6-861F-B2BD458324EE}"/>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Exploration &amp; Cleanup</a:t>
            </a:r>
          </a:p>
        </p:txBody>
      </p:sp>
      <p:sp>
        <p:nvSpPr>
          <p:cNvPr id="3" name="Content Placeholder 2"/>
          <p:cNvSpPr>
            <a:spLocks noGrp="1"/>
          </p:cNvSpPr>
          <p:nvPr>
            <p:ph idx="1"/>
          </p:nvPr>
        </p:nvSpPr>
        <p:spPr>
          <a:xfrm>
            <a:off x="381000" y="1219200"/>
            <a:ext cx="7848600" cy="5029200"/>
          </a:xfrm>
        </p:spPr>
        <p:txBody>
          <a:bodyPr>
            <a:normAutofit fontScale="92500" lnSpcReduction="20000"/>
          </a:bodyPr>
          <a:lstStyle/>
          <a:p>
            <a:r>
              <a:rPr lang="en-US" dirty="0"/>
              <a:t>Census Data</a:t>
            </a:r>
          </a:p>
          <a:p>
            <a:pPr lvl="1"/>
            <a:r>
              <a:rPr lang="en-US" dirty="0"/>
              <a:t>Renamed the columns from “Census Key” to make them readable in meaningful titles</a:t>
            </a:r>
          </a:p>
          <a:p>
            <a:pPr lvl="1"/>
            <a:r>
              <a:rPr lang="en-US" dirty="0"/>
              <a:t>Split the city and state into two columns</a:t>
            </a:r>
          </a:p>
          <a:p>
            <a:pPr lvl="1"/>
            <a:r>
              <a:rPr lang="en-US" dirty="0"/>
              <a:t>Eliminated characters in the city names to align with the city names in the FBI data</a:t>
            </a:r>
          </a:p>
          <a:p>
            <a:r>
              <a:rPr lang="en-US" dirty="0"/>
              <a:t>FBI Data</a:t>
            </a:r>
          </a:p>
          <a:p>
            <a:pPr lvl="1"/>
            <a:r>
              <a:rPr lang="en-US" dirty="0"/>
              <a:t>Included the state in every row so that merge with Census data would work</a:t>
            </a:r>
          </a:p>
          <a:p>
            <a:pPr lvl="1"/>
            <a:r>
              <a:rPr lang="en-US" dirty="0"/>
              <a:t>Extracted only the violent crime fields</a:t>
            </a:r>
          </a:p>
          <a:p>
            <a:pPr lvl="1"/>
            <a:r>
              <a:rPr lang="en-US" dirty="0"/>
              <a:t>Removed characters from the state and city names to align with city and state in Census data</a:t>
            </a:r>
          </a:p>
          <a:p>
            <a:pPr lvl="1"/>
            <a:r>
              <a:rPr lang="en-US" dirty="0"/>
              <a:t>Created a new column with crime rate per capita</a:t>
            </a:r>
          </a:p>
          <a:p>
            <a:pPr lvl="1"/>
            <a:r>
              <a:rPr lang="en-US" dirty="0"/>
              <a:t>Extracted the data for the highest crime rate city and the lowest crime rate city within each state</a:t>
            </a:r>
          </a:p>
          <a:p>
            <a:r>
              <a:rPr lang="en-US" dirty="0"/>
              <a:t>Merge</a:t>
            </a:r>
          </a:p>
          <a:p>
            <a:pPr lvl="1"/>
            <a:r>
              <a:rPr lang="en-US" dirty="0"/>
              <a:t>Merged Census demographic data with the FBI crime data on the city and state fields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7</a:t>
            </a:fld>
            <a:endParaRPr lang="en-US"/>
          </a:p>
        </p:txBody>
      </p:sp>
      <p:sp>
        <p:nvSpPr>
          <p:cNvPr id="8" name="Footer Placeholder 3">
            <a:extLst>
              <a:ext uri="{FF2B5EF4-FFF2-40B4-BE49-F238E27FC236}">
                <a16:creationId xmlns:a16="http://schemas.microsoft.com/office/drawing/2014/main" id="{05E62E89-DAFB-4CE2-8EA1-61A0E8139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a:t>
            </a:r>
          </a:p>
        </p:txBody>
      </p:sp>
      <p:sp>
        <p:nvSpPr>
          <p:cNvPr id="3" name="Content Placeholder 2"/>
          <p:cNvSpPr>
            <a:spLocks noGrp="1"/>
          </p:cNvSpPr>
          <p:nvPr>
            <p:ph idx="1"/>
          </p:nvPr>
        </p:nvSpPr>
        <p:spPr>
          <a:xfrm>
            <a:off x="457200" y="1417638"/>
            <a:ext cx="7620000" cy="4754562"/>
          </a:xfrm>
        </p:spPr>
        <p:txBody>
          <a:bodyPr>
            <a:normAutofit lnSpcReduction="10000"/>
          </a:bodyPr>
          <a:lstStyle/>
          <a:p>
            <a:pPr marL="114300" indent="0">
              <a:buNone/>
            </a:pPr>
            <a:r>
              <a:rPr lang="en-US" dirty="0"/>
              <a:t>We created charts, graphs, and statistics of our demographic data to see whether we observed any obvious trends or differences that might influence our inquiry </a:t>
            </a:r>
          </a:p>
          <a:p>
            <a:pPr lvl="1"/>
            <a:r>
              <a:rPr lang="en-US" dirty="0"/>
              <a:t>We created scatter plots for the three demographic areas that produced single data points: Income, Unemployment, Population</a:t>
            </a:r>
          </a:p>
          <a:p>
            <a:pPr lvl="1"/>
            <a:r>
              <a:rPr lang="en-US" dirty="0"/>
              <a:t>We also generated summary statistics and correlation analysis tables for those three demographic areas: Income, Unemployment, Population</a:t>
            </a:r>
          </a:p>
          <a:p>
            <a:pPr lvl="1"/>
            <a:r>
              <a:rPr lang="en-US" dirty="0"/>
              <a:t>We created stacked bar charts for the four demographic areas that produced multiple data points: Marital Status, Race, School Enrollment, and Education Level</a:t>
            </a:r>
          </a:p>
          <a:p>
            <a:pPr lvl="1"/>
            <a:r>
              <a:rPr lang="en-US" dirty="0"/>
              <a:t>For the stacked bar charts, we converted the actual numbers to relative numbers (percentages of the whole) in order to chart them meaningfully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8</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4882" y="749011"/>
            <a:ext cx="4219042" cy="2222789"/>
          </a:xfrm>
        </p:spPr>
        <p:txBody>
          <a:bodyPr>
            <a:normAutofit fontScale="92500" lnSpcReduction="10000"/>
          </a:bodyPr>
          <a:lstStyle/>
          <a:p>
            <a:pPr marL="411480" lvl="1" indent="0">
              <a:buNone/>
            </a:pPr>
            <a:r>
              <a:rPr lang="en-US" dirty="0"/>
              <a:t>We created scatter plots of Income, Unemployment, and Population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9</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1" name="Picture 10">
            <a:extLst>
              <a:ext uri="{FF2B5EF4-FFF2-40B4-BE49-F238E27FC236}">
                <a16:creationId xmlns:a16="http://schemas.microsoft.com/office/drawing/2014/main" id="{DEFCA235-7058-4520-A117-840C2D36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076"/>
            <a:ext cx="3915832" cy="2936874"/>
          </a:xfrm>
          <a:prstGeom prst="rect">
            <a:avLst/>
          </a:prstGeom>
        </p:spPr>
      </p:pic>
      <p:pic>
        <p:nvPicPr>
          <p:cNvPr id="13" name="Picture 12">
            <a:extLst>
              <a:ext uri="{FF2B5EF4-FFF2-40B4-BE49-F238E27FC236}">
                <a16:creationId xmlns:a16="http://schemas.microsoft.com/office/drawing/2014/main" id="{81073134-974D-4493-A1EB-616073AF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551" y="3240461"/>
            <a:ext cx="4292599" cy="3219450"/>
          </a:xfrm>
          <a:prstGeom prst="rect">
            <a:avLst/>
          </a:prstGeom>
        </p:spPr>
      </p:pic>
      <p:pic>
        <p:nvPicPr>
          <p:cNvPr id="15" name="Picture 14">
            <a:extLst>
              <a:ext uri="{FF2B5EF4-FFF2-40B4-BE49-F238E27FC236}">
                <a16:creationId xmlns:a16="http://schemas.microsoft.com/office/drawing/2014/main" id="{49D7E1D4-415C-440C-8076-7166BA80F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3628"/>
            <a:ext cx="4194410" cy="3145808"/>
          </a:xfrm>
          <a:prstGeom prst="rect">
            <a:avLst/>
          </a:prstGeom>
        </p:spPr>
      </p:pic>
      <p:sp>
        <p:nvSpPr>
          <p:cNvPr id="18" name="Title 1">
            <a:extLst>
              <a:ext uri="{FF2B5EF4-FFF2-40B4-BE49-F238E27FC236}">
                <a16:creationId xmlns:a16="http://schemas.microsoft.com/office/drawing/2014/main" id="{D37ABCA3-4010-43C8-A64E-A8ED872C9BA6}"/>
              </a:ext>
            </a:extLst>
          </p:cNvPr>
          <p:cNvSpPr>
            <a:spLocks noGrp="1"/>
          </p:cNvSpPr>
          <p:nvPr>
            <p:ph type="title"/>
          </p:nvPr>
        </p:nvSpPr>
        <p:spPr>
          <a:xfrm>
            <a:off x="0" y="9271"/>
            <a:ext cx="8453438" cy="666551"/>
          </a:xfrm>
        </p:spPr>
        <p:txBody>
          <a:bodyPr/>
          <a:lstStyle/>
          <a:p>
            <a:pPr algn="ctr"/>
            <a:r>
              <a:rPr lang="en-US" sz="3200" dirty="0"/>
              <a:t>Analysis: Income, Unemployment, Population</a:t>
            </a:r>
          </a:p>
        </p:txBody>
      </p:sp>
    </p:spTree>
    <p:extLst>
      <p:ext uri="{BB962C8B-B14F-4D97-AF65-F5344CB8AC3E}">
        <p14:creationId xmlns:p14="http://schemas.microsoft.com/office/powerpoint/2010/main" val="377129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actice">
  <a:themeElements>
    <a:clrScheme name="Custom 2">
      <a:dk1>
        <a:sysClr val="windowText" lastClr="000000"/>
      </a:dk1>
      <a:lt1>
        <a:sysClr val="window" lastClr="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1742</TotalTime>
  <Words>2302</Words>
  <Application>Microsoft Office PowerPoint</Application>
  <PresentationFormat>On-screen Show (4:3)</PresentationFormat>
  <Paragraphs>256</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Practice</vt:lpstr>
      <vt:lpstr>The Relationship Between Demographics &amp; Violent Crime in the US</vt:lpstr>
      <vt:lpstr>Project Description</vt:lpstr>
      <vt:lpstr>PowerPoint Presentation</vt:lpstr>
      <vt:lpstr>PowerPoint Presentation</vt:lpstr>
      <vt:lpstr>Politicians Know Best?</vt:lpstr>
      <vt:lpstr>Data Sources</vt:lpstr>
      <vt:lpstr>Data Exploration &amp; Cleanup</vt:lpstr>
      <vt:lpstr>Data Analysis</vt:lpstr>
      <vt:lpstr>Analysis: Income, Unemployment, Population</vt:lpstr>
      <vt:lpstr>Analysis: Marital Status, Race</vt:lpstr>
      <vt:lpstr>Analysis: School Enrollment, Education Level</vt:lpstr>
      <vt:lpstr>Data Analysis (continued)</vt:lpstr>
      <vt:lpstr>Observations: Education Level, School Enrollment</vt:lpstr>
      <vt:lpstr>Observations: Marital Status</vt:lpstr>
      <vt:lpstr>Observations: Race</vt:lpstr>
      <vt:lpstr>Observations: Statistical Charts</vt:lpstr>
      <vt:lpstr>Observations: Correlation Analysis</vt:lpstr>
      <vt:lpstr>Conclusions</vt:lpstr>
      <vt:lpstr>Conclusions (continued)</vt:lpstr>
      <vt:lpstr>Conclusions (continued)</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cskinner</dc:creator>
  <cp:lastModifiedBy>TEMIDAYO AKINSANYA</cp:lastModifiedBy>
  <cp:revision>98</cp:revision>
  <dcterms:created xsi:type="dcterms:W3CDTF">2015-04-04T13:48:57Z</dcterms:created>
  <dcterms:modified xsi:type="dcterms:W3CDTF">2020-09-08T23:37:52Z</dcterms:modified>
</cp:coreProperties>
</file>