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handoutMasterIdLst>
    <p:handoutMasterId r:id="rId14"/>
  </p:handoutMasterIdLst>
  <p:sldIdLst>
    <p:sldId id="274" r:id="rId2"/>
    <p:sldId id="259" r:id="rId3"/>
    <p:sldId id="275" r:id="rId4"/>
    <p:sldId id="265" r:id="rId5"/>
    <p:sldId id="267" r:id="rId6"/>
    <p:sldId id="269" r:id="rId7"/>
    <p:sldId id="277" r:id="rId8"/>
    <p:sldId id="276" r:id="rId9"/>
    <p:sldId id="278" r:id="rId10"/>
    <p:sldId id="279" r:id="rId11"/>
    <p:sldId id="2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77" autoAdjust="0"/>
  </p:normalViewPr>
  <p:slideViewPr>
    <p:cSldViewPr>
      <p:cViewPr>
        <p:scale>
          <a:sx n="100" d="100"/>
          <a:sy n="100" d="100"/>
        </p:scale>
        <p:origin x="110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9/7/2020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9/7/2020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9/7/2020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9/7/2020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9/7/2020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9/7/2020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cr.fbi.gov/crime-in-the-u.s/2015/crime-in-the-u.s.-2015/tables/table-8/table_8_offenses_known_to_law_enforcement_by_state_by_city_2015.xls/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ensus.gov/programs-surveys/acs/technical-documentation/table-and-geography-changes/2015/5-yea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a:t>Project 1</a:t>
            </a:r>
            <a:endParaRPr lang="en-US" dirty="0"/>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533400"/>
            <a:ext cx="7543800" cy="2209800"/>
          </a:xfrm>
        </p:spPr>
        <p:txBody>
          <a:bodyPr/>
          <a:lstStyle/>
          <a:p>
            <a:r>
              <a:rPr lang="en-US" sz="4800" dirty="0">
                <a:solidFill>
                  <a:schemeClr val="bg1"/>
                </a:solidFill>
              </a:rPr>
              <a:t>The Effect of Demographics on Violent Crime Rates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22189" y="533400"/>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Effect of Demographics on Violent Crime Rates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7" name="Footer Placeholder 3">
            <a:extLst>
              <a:ext uri="{FF2B5EF4-FFF2-40B4-BE49-F238E27FC236}">
                <a16:creationId xmlns:a16="http://schemas.microsoft.com/office/drawing/2014/main" id="{79952150-7520-45F1-BC23-A4793D31B73F}"/>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789" y="3457575"/>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1643" y="4523602"/>
            <a:ext cx="4597636" cy="698536"/>
          </a:xfrm>
          <a:prstGeom prst="rect">
            <a:avLst/>
          </a:prstGeom>
        </p:spPr>
      </p:pic>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Education Level, School Enrollment</a:t>
            </a:r>
          </a:p>
        </p:txBody>
      </p:sp>
    </p:spTree>
    <p:extLst>
      <p:ext uri="{BB962C8B-B14F-4D97-AF65-F5344CB8AC3E}">
        <p14:creationId xmlns:p14="http://schemas.microsoft.com/office/powerpoint/2010/main" val="59491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Conclusions</a:t>
            </a:r>
          </a:p>
        </p:txBody>
      </p:sp>
      <p:sp>
        <p:nvSpPr>
          <p:cNvPr id="3" name="Content Placeholder 2"/>
          <p:cNvSpPr>
            <a:spLocks noGrp="1"/>
          </p:cNvSpPr>
          <p:nvPr>
            <p:ph idx="1"/>
          </p:nvPr>
        </p:nvSpPr>
        <p:spPr/>
        <p:txBody>
          <a:bodyPr/>
          <a:lstStyle/>
          <a:p>
            <a:r>
              <a:rPr lang="en-US" dirty="0"/>
              <a:t>Based on our Analysis, our findings are:</a:t>
            </a:r>
          </a:p>
          <a:p>
            <a:pPr lvl="1"/>
            <a:r>
              <a:rPr lang="en-US" dirty="0"/>
              <a:t>A</a:t>
            </a:r>
          </a:p>
          <a:p>
            <a:pPr lvl="1"/>
            <a:r>
              <a:rPr lang="en-US" dirty="0"/>
              <a:t>B</a:t>
            </a:r>
          </a:p>
          <a:p>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7" name="Footer Placeholder 3">
            <a:extLst>
              <a:ext uri="{FF2B5EF4-FFF2-40B4-BE49-F238E27FC236}">
                <a16:creationId xmlns:a16="http://schemas.microsoft.com/office/drawing/2014/main" id="{79952150-7520-45F1-BC23-A4793D31B73F}"/>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974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620000" cy="4043682"/>
          </a:xfrm>
        </p:spPr>
        <p:txBody>
          <a:bodyPr>
            <a:normAutofit fontScale="70000" lnSpcReduction="20000"/>
          </a:bodyPr>
          <a:lstStyle/>
          <a:p>
            <a:r>
              <a:rPr lang="en-US" sz="2800" b="1" dirty="0"/>
              <a:t>Project-One</a:t>
            </a:r>
          </a:p>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buNone/>
            </a:pPr>
            <a:r>
              <a:rPr lang="en-US" sz="2800" dirty="0"/>
              <a:t>This project will seek to examine cities in all states in the United States and extract and compare the cities in each state that have the highest and lowest crime rate per capita.</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Poverty Rate</a:t>
            </a:r>
          </a:p>
          <a:p>
            <a:pPr marL="114300" indent="0">
              <a:buNone/>
            </a:pPr>
            <a:r>
              <a:rPr lang="en-US" sz="2800" dirty="0"/>
              <a:t>	</a:t>
            </a:r>
            <a:r>
              <a:rPr lang="en-US" sz="1500" dirty="0"/>
              <a:t>&gt;</a:t>
            </a:r>
            <a:r>
              <a:rPr lang="en-US" sz="2800" dirty="0"/>
              <a:t> Education Level		</a:t>
            </a:r>
            <a:r>
              <a:rPr lang="en-US" sz="1500" dirty="0"/>
              <a:t>&gt;</a:t>
            </a:r>
            <a:r>
              <a:rPr lang="en-US" sz="2800" dirty="0"/>
              <a:t> School Enrollment Status</a:t>
            </a:r>
          </a:p>
          <a:p>
            <a:pPr marL="114300" indent="0">
              <a:buNone/>
            </a:pPr>
            <a:r>
              <a:rPr lang="en-US" sz="2800" dirty="0"/>
              <a:t>	</a:t>
            </a:r>
            <a:r>
              <a:rPr lang="en-US" sz="1500" dirty="0"/>
              <a:t>&gt;</a:t>
            </a:r>
            <a:r>
              <a:rPr lang="en-US" sz="2800" dirty="0"/>
              <a:t> Marital Status			</a:t>
            </a:r>
            <a:r>
              <a:rPr lang="en-US" sz="1500" dirty="0"/>
              <a:t>&gt;</a:t>
            </a:r>
            <a:r>
              <a:rPr lang="en-US" sz="2800" dirty="0"/>
              <a:t> Population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8" name="Footer Placeholder 3">
            <a:extLst>
              <a:ext uri="{FF2B5EF4-FFF2-40B4-BE49-F238E27FC236}">
                <a16:creationId xmlns:a16="http://schemas.microsoft.com/office/drawing/2014/main" id="{6BE0B797-C31E-48E5-AB7A-C4D59006EC7A}"/>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rate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8" name="Footer Placeholder 3">
            <a:extLst>
              <a:ext uri="{FF2B5EF4-FFF2-40B4-BE49-F238E27FC236}">
                <a16:creationId xmlns:a16="http://schemas.microsoft.com/office/drawing/2014/main" id="{6BE0B797-C31E-48E5-AB7A-C4D59006EC7A}"/>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fontScale="92500" lnSpcReduction="10000"/>
          </a:bodyPr>
          <a:lstStyle/>
          <a:p>
            <a:pPr marL="114300" indent="0">
              <a:buNone/>
            </a:pPr>
            <a:r>
              <a:rPr lang="en-US" sz="2400" dirty="0"/>
              <a:t>Datasets Used: Census 2015 ACS Data FBI 2015 Violent Crime Data</a:t>
            </a:r>
          </a:p>
          <a:p>
            <a:r>
              <a:rPr lang="en-US" sz="2400" dirty="0">
                <a:hlinkClick r:id="rId3"/>
              </a:rPr>
              <a:t>https://ucr.fbi.gov/crime-in-the-u.s/2015/crime-in-the-u.s.-2015/tables/table-8/table_8_offenses_known_to_law_enforcement_by_state_by_city_2015.xls/view</a:t>
            </a:r>
            <a:endParaRPr lang="en-US" sz="2400" dirty="0"/>
          </a:p>
          <a:p>
            <a:r>
              <a:rPr lang="en-US" sz="2400" dirty="0">
                <a:hlinkClick r:id="rId4"/>
              </a:rPr>
              <a:t>https://www.census.gov/programs-surveys/acs/technical-documentation/table-and-geography-changes/2015/5-year.html</a:t>
            </a:r>
            <a:endParaRPr lang="en-US" sz="2400" dirty="0"/>
          </a:p>
          <a:p>
            <a:endParaRPr lang="en-US" dirty="0"/>
          </a:p>
          <a:p>
            <a:r>
              <a:rPr lang="en-US" dirty="0"/>
              <a:t>Describe selection of data sources</a:t>
            </a:r>
          </a:p>
          <a:p>
            <a:r>
              <a:rPr lang="en-US" dirty="0"/>
              <a:t>Describe data within data sources to be used</a:t>
            </a:r>
          </a:p>
          <a:p>
            <a:r>
              <a:rPr lang="en-US" dirty="0"/>
              <a:t>Describe challenges with</a:t>
            </a:r>
          </a:p>
          <a:p>
            <a:pPr lvl="1"/>
            <a:r>
              <a:rPr lang="en-US" dirty="0"/>
              <a:t>Matching the data between the two data sources</a:t>
            </a:r>
          </a:p>
          <a:p>
            <a:pPr lvl="1"/>
            <a:r>
              <a:rPr lang="en-US" dirty="0"/>
              <a:t>Challenges with FBI data and getting it into csv</a:t>
            </a:r>
          </a:p>
          <a:p>
            <a:endParaRPr lang="en-US" dirty="0"/>
          </a:p>
        </p:txBody>
      </p:sp>
      <p:sp>
        <p:nvSpPr>
          <p:cNvPr id="6" name="Footer Placeholder 3">
            <a:extLst>
              <a:ext uri="{FF2B5EF4-FFF2-40B4-BE49-F238E27FC236}">
                <a16:creationId xmlns:a16="http://schemas.microsoft.com/office/drawing/2014/main" id="{95FBADCA-91D2-491A-9BE0-0359DF300B56}"/>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p:txBody>
          <a:bodyPr/>
          <a:lstStyle/>
          <a:p>
            <a:r>
              <a:rPr lang="en-US" dirty="0"/>
              <a:t>Describe process to clean up data</a:t>
            </a:r>
          </a:p>
          <a:p>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7" name="Footer Placeholder 3">
            <a:extLst>
              <a:ext uri="{FF2B5EF4-FFF2-40B4-BE49-F238E27FC236}">
                <a16:creationId xmlns:a16="http://schemas.microsoft.com/office/drawing/2014/main" id="{269F0422-791F-4B33-8A86-F01882C066E2}"/>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p:txBody>
          <a:bodyPr/>
          <a:lstStyle/>
          <a:p>
            <a:r>
              <a:rPr lang="en-US" dirty="0"/>
              <a:t>Data </a:t>
            </a:r>
            <a:r>
              <a:rPr lang="en-US"/>
              <a:t>analysis steps</a:t>
            </a: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7" name="Footer Placeholder 3">
            <a:extLst>
              <a:ext uri="{FF2B5EF4-FFF2-40B4-BE49-F238E27FC236}">
                <a16:creationId xmlns:a16="http://schemas.microsoft.com/office/drawing/2014/main" id="{79952150-7520-45F1-BC23-A4793D31B73F}"/>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5A837CE-9309-43F7-8F0A-BFA613FCA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539" y="2880361"/>
            <a:ext cx="4152899" cy="2768599"/>
          </a:xfrm>
          <a:prstGeom prst="rect">
            <a:avLst/>
          </a:prstGeom>
        </p:spPr>
      </p:pic>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9" y="695099"/>
            <a:ext cx="4152899" cy="2768599"/>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733800" y="1171547"/>
            <a:ext cx="4562476" cy="1777602"/>
          </a:xfrm>
        </p:spPr>
        <p:txBody>
          <a:bodyPr/>
          <a:lstStyle/>
          <a:p>
            <a:pPr marL="114300" indent="0">
              <a:buNone/>
            </a:pPr>
            <a:r>
              <a:rPr lang="en-US" dirty="0"/>
              <a:t>Education Level</a:t>
            </a:r>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7" name="Footer Placeholder 3">
            <a:extLst>
              <a:ext uri="{FF2B5EF4-FFF2-40B4-BE49-F238E27FC236}">
                <a16:creationId xmlns:a16="http://schemas.microsoft.com/office/drawing/2014/main" id="{79952150-7520-45F1-BC23-A4793D31B73F}"/>
              </a:ext>
            </a:extLst>
          </p:cNvPr>
          <p:cNvSpPr>
            <a:spLocks noGrp="1"/>
          </p:cNvSpPr>
          <p:nvPr/>
        </p:nvSpPr>
        <p:spPr>
          <a:xfrm rot="16200000">
            <a:off x="6771639" y="3058161"/>
            <a:ext cx="40436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
        <p:nvSpPr>
          <p:cNvPr id="26" name="Content Placeholder 2">
            <a:extLst>
              <a:ext uri="{FF2B5EF4-FFF2-40B4-BE49-F238E27FC236}">
                <a16:creationId xmlns:a16="http://schemas.microsoft.com/office/drawing/2014/main" id="{9D985377-06BE-4D93-B820-6FA8DFD2738B}"/>
              </a:ext>
            </a:extLst>
          </p:cNvPr>
          <p:cNvSpPr txBox="1">
            <a:spLocks/>
          </p:cNvSpPr>
          <p:nvPr/>
        </p:nvSpPr>
        <p:spPr>
          <a:xfrm>
            <a:off x="20299" y="3609484"/>
            <a:ext cx="4246901" cy="177760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a:t>School Enrollment</a:t>
            </a:r>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760D87-C951-4B43-9278-9C33800F3760}"/>
              </a:ext>
            </a:extLst>
          </p:cNvPr>
          <p:cNvCxnSpPr>
            <a:cxnSpLocks/>
          </p:cNvCxnSpPr>
          <p:nvPr/>
        </p:nvCxnSpPr>
        <p:spPr>
          <a:xfrm flipV="1">
            <a:off x="4267200" y="2949149"/>
            <a:ext cx="0" cy="66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2949149"/>
            <a:ext cx="41862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94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75822"/>
            <a:ext cx="8453438" cy="1533978"/>
          </a:xfrm>
        </p:spPr>
        <p:txBody>
          <a:bodyPr>
            <a:normAutofit fontScale="70000" lnSpcReduction="20000"/>
          </a:bodyPr>
          <a:lstStyle/>
          <a:p>
            <a:r>
              <a:rPr lang="en-US" dirty="0"/>
              <a:t>For low crime cities, the largest Marital Status category is “Married” at nearly 54% (compare to high crime cities, where 37% are classified as “Married”)</a:t>
            </a:r>
          </a:p>
          <a:p>
            <a:r>
              <a:rPr lang="en-US" dirty="0"/>
              <a:t>For high crime cities, the largest Marital Status category is “Never Married” at 38% (compare to low crime locations, where 26% are classified as “Never Married”)</a:t>
            </a:r>
          </a:p>
          <a:p>
            <a:r>
              <a:rPr lang="en-US" dirty="0"/>
              <a:t>Between low crime and high crime cities,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8</a:t>
            </a:fld>
            <a:endParaRPr lang="en-US"/>
          </a:p>
        </p:txBody>
      </p:sp>
      <p:sp>
        <p:nvSpPr>
          <p:cNvPr id="7" name="Footer Placeholder 3">
            <a:extLst>
              <a:ext uri="{FF2B5EF4-FFF2-40B4-BE49-F238E27FC236}">
                <a16:creationId xmlns:a16="http://schemas.microsoft.com/office/drawing/2014/main" id="{79952150-7520-45F1-BC23-A4793D31B73F}"/>
              </a:ext>
            </a:extLst>
          </p:cNvPr>
          <p:cNvSpPr>
            <a:spLocks noGrp="1"/>
          </p:cNvSpPr>
          <p:nvPr/>
        </p:nvSpPr>
        <p:spPr>
          <a:xfrm rot="16200000">
            <a:off x="6692940" y="3192766"/>
            <a:ext cx="4190823" cy="39609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286" y="1956894"/>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Tree>
    <p:extLst>
      <p:ext uri="{BB962C8B-B14F-4D97-AF65-F5344CB8AC3E}">
        <p14:creationId xmlns:p14="http://schemas.microsoft.com/office/powerpoint/2010/main" val="228514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9</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556" y="4629696"/>
            <a:ext cx="2761391" cy="1840927"/>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04" y="4587631"/>
            <a:ext cx="2761391" cy="1840927"/>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947" y="4587631"/>
            <a:ext cx="2761391" cy="1840927"/>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7417" y="1001683"/>
            <a:ext cx="2761391" cy="1840927"/>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4887" y="2788769"/>
            <a:ext cx="2761391" cy="1840927"/>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0025" y="2788769"/>
            <a:ext cx="2761391" cy="1840927"/>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443" y="2746704"/>
            <a:ext cx="2761391" cy="1840927"/>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165" y="1055523"/>
            <a:ext cx="2761391" cy="1840927"/>
          </a:xfrm>
          <a:prstGeom prst="rect">
            <a:avLst/>
          </a:prstGeom>
        </p:spPr>
      </p:pic>
      <p:sp>
        <p:nvSpPr>
          <p:cNvPr id="28" name="Footer Placeholder 3">
            <a:extLst>
              <a:ext uri="{FF2B5EF4-FFF2-40B4-BE49-F238E27FC236}">
                <a16:creationId xmlns:a16="http://schemas.microsoft.com/office/drawing/2014/main" id="{3E3AE68E-E303-43B8-B873-C29EA3E1DF4D}"/>
              </a:ext>
            </a:extLst>
          </p:cNvPr>
          <p:cNvSpPr>
            <a:spLocks noGrp="1"/>
          </p:cNvSpPr>
          <p:nvPr/>
        </p:nvSpPr>
        <p:spPr>
          <a:xfrm rot="16200000">
            <a:off x="6695861" y="3040366"/>
            <a:ext cx="4190823" cy="39609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Effect of Demographics on Violent crime Rates 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Tree>
    <p:extLst>
      <p:ext uri="{BB962C8B-B14F-4D97-AF65-F5344CB8AC3E}">
        <p14:creationId xmlns:p14="http://schemas.microsoft.com/office/powerpoint/2010/main" val="227401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1510</TotalTime>
  <Words>689</Words>
  <Application>Microsoft Office PowerPoint</Application>
  <PresentationFormat>On-screen Show (4:3)</PresentationFormat>
  <Paragraphs>97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Practice</vt:lpstr>
      <vt:lpstr>The Effect of Demographics on Violent Crime Rates in the US</vt:lpstr>
      <vt:lpstr>Project Description</vt:lpstr>
      <vt:lpstr>PowerPoint Presentation</vt:lpstr>
      <vt:lpstr>Data Sources</vt:lpstr>
      <vt:lpstr>Data Exploration &amp; Cleanup</vt:lpstr>
      <vt:lpstr>Data Analysis</vt:lpstr>
      <vt:lpstr>Observations: Education Level, School Enrollment</vt:lpstr>
      <vt:lpstr>Observations: Marital Status</vt:lpstr>
      <vt:lpstr>Observations: Race</vt:lpstr>
      <vt:lpstr>Observations: Education Level, School Enrollment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Cheryl-SJL</cp:lastModifiedBy>
  <cp:revision>52</cp:revision>
  <dcterms:created xsi:type="dcterms:W3CDTF">2015-04-04T13:48:57Z</dcterms:created>
  <dcterms:modified xsi:type="dcterms:W3CDTF">2020-09-08T19:33:17Z</dcterms:modified>
</cp:coreProperties>
</file>